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55291-1338-4005-B461-ABFEBF93326D}">
          <p14:sldIdLst>
            <p14:sldId id="256"/>
            <p14:sldId id="286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7" autoAdjust="0"/>
    <p:restoredTop sz="86458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94973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7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9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4308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9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62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8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186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07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55CC85-1475-4064-B921-9EA614CEF79B}" type="datetimeFigureOut">
              <a:rPr lang="en-GB" smtClean="0"/>
              <a:t>19/02/2018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F68E188-3F45-44DE-89A0-40D724CA783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8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ameprogrammer.com/fracta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ccastaff.bournemouth.ac.uk/jmacey/MastersProjects/MSc09/Ilangovan/Thesis_i7834000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ccastaff.bournemouth.ac.uk/jmacey/MastersProjects/MSc09/Ilangovan/Thesis_i783400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33CA-A747-446E-BF16-6106F1B65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Joseph Barber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87C1B-9CC9-47FA-A045-C5D4EF2AD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IMDCGD339-17YRD Final Project</a:t>
            </a:r>
          </a:p>
          <a:p>
            <a:endParaRPr lang="en-GB" dirty="0"/>
          </a:p>
          <a:p>
            <a:r>
              <a:rPr lang="en-GB" dirty="0"/>
              <a:t>Assessment 2</a:t>
            </a:r>
          </a:p>
        </p:txBody>
      </p:sp>
    </p:spTree>
    <p:extLst>
      <p:ext uri="{BB962C8B-B14F-4D97-AF65-F5344CB8AC3E}">
        <p14:creationId xmlns:p14="http://schemas.microsoft.com/office/powerpoint/2010/main" val="200166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Diamond-Square terrain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629275"/>
            <a:ext cx="11025776" cy="1104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 err="1"/>
              <a:t>Gabin</a:t>
            </a:r>
            <a:r>
              <a:rPr lang="en-GB" sz="1000" dirty="0"/>
              <a:t> S P Miller, 1998. “The definition and rendering of terrain maps”. </a:t>
            </a:r>
            <a:r>
              <a:rPr lang="en-GB" sz="1000" i="1" dirty="0"/>
              <a:t>SIGGRAPH ’86 Proceedings of the 13th annual conference on Computer graphics and interactive techniques</a:t>
            </a:r>
            <a:r>
              <a:rPr lang="en-GB" sz="1000" dirty="0"/>
              <a:t>, ACM, New York, NY, USA, pp. 39 – 48</a:t>
            </a:r>
          </a:p>
          <a:p>
            <a:pPr marL="0" indent="0" fontAlgn="base">
              <a:buNone/>
            </a:pPr>
            <a:r>
              <a:rPr lang="en-GB" sz="1000" dirty="0"/>
              <a:t>Martz, P. (1997). </a:t>
            </a:r>
            <a:r>
              <a:rPr lang="en-GB" sz="1000" i="1" dirty="0"/>
              <a:t>Generating Random Fractal Terrain.</a:t>
            </a:r>
            <a:r>
              <a:rPr lang="en-GB" sz="1000" dirty="0"/>
              <a:t> [Online] 1997. Available Online: </a:t>
            </a:r>
            <a:r>
              <a:rPr lang="en-GB" sz="1000" dirty="0">
                <a:hlinkClick r:id="rId2"/>
              </a:rPr>
              <a:t>http://www.gameprogrammer.com/fractal.html</a:t>
            </a:r>
            <a:endParaRPr lang="en-GB" sz="1000" dirty="0"/>
          </a:p>
          <a:p>
            <a:pPr marL="0" indent="0" fontAlgn="base">
              <a:buNone/>
            </a:pPr>
            <a:r>
              <a:rPr lang="en-GB" sz="1000" dirty="0"/>
              <a:t>Rose, T and </a:t>
            </a:r>
            <a:r>
              <a:rPr lang="en-GB" sz="1000" dirty="0" err="1"/>
              <a:t>Bakaoukas</a:t>
            </a:r>
            <a:r>
              <a:rPr lang="en-GB" sz="1000" dirty="0"/>
              <a:t>, A. (2016). “Algorithms and Approaches for Procedural Terrain Generation – A Brief Review of Current Techniques”. 2016 8th International Conference on Games and Virtual Worlds for Serious Applications (VS-GAMES). 1-2.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12889D-7949-4149-A64F-D2C389759428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42210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CD0F0-84B1-4C89-A1BC-0F06126B68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7168302" y="1241547"/>
            <a:ext cx="4321627" cy="428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1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Population noise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753099"/>
            <a:ext cx="11025776" cy="981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/>
              <a:t>Kelly, G. McCabe, H. (2006). “A Survey of Procedural Techniques for City Generation”. In </a:t>
            </a:r>
            <a:r>
              <a:rPr lang="en-GB" sz="1000" i="1" dirty="0"/>
              <a:t>ITB Journal, No. 14</a:t>
            </a:r>
            <a:r>
              <a:rPr lang="en-GB" sz="1000" dirty="0"/>
              <a:t>.</a:t>
            </a:r>
          </a:p>
          <a:p>
            <a:pPr marL="0" indent="0" fontAlgn="base">
              <a:buNone/>
            </a:pPr>
            <a:r>
              <a:rPr lang="en-GB" sz="1000" dirty="0"/>
              <a:t>Peck, J (2017). </a:t>
            </a:r>
            <a:r>
              <a:rPr lang="en-GB" sz="1000" i="1" dirty="0" err="1"/>
              <a:t>FastNoise</a:t>
            </a:r>
            <a:r>
              <a:rPr lang="en-GB" sz="1000" dirty="0"/>
              <a:t> [Repository]. Available online: https://github.com/Auburns/FastNoise [Date of access: 18 December 2017]</a:t>
            </a:r>
          </a:p>
          <a:p>
            <a:pPr marL="0" indent="0" fontAlgn="base">
              <a:buNone/>
            </a:pPr>
            <a:r>
              <a:rPr lang="en-GB" sz="1000" dirty="0"/>
              <a:t>Rose, T and </a:t>
            </a:r>
            <a:r>
              <a:rPr lang="en-GB" sz="1000" dirty="0" err="1"/>
              <a:t>Bakaoukas</a:t>
            </a:r>
            <a:r>
              <a:rPr lang="en-GB" sz="1000" dirty="0"/>
              <a:t>, A. (2016). “Algorithms and Approaches for Procedural Terrain Generation – A Brief Review of Current Techniques”. </a:t>
            </a:r>
            <a:r>
              <a:rPr lang="en-GB" sz="1000" i="1" dirty="0"/>
              <a:t>2016 8th International Conference on Games and Virtual Worlds for Serious Applications (VS-GAMES)</a:t>
            </a:r>
            <a:r>
              <a:rPr lang="en-GB" sz="1000" dirty="0"/>
              <a:t>. 1-2.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EDCCE3-814D-457B-B9FF-742088A25003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43543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738CF3-7A61-476C-A771-E02D89F92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/>
          <a:stretch/>
        </p:blipFill>
        <p:spPr>
          <a:xfrm>
            <a:off x="7140887" y="1272509"/>
            <a:ext cx="4376457" cy="43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Water boundary maps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200650"/>
            <a:ext cx="11025776" cy="15335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 err="1"/>
              <a:t>Ilangovan</a:t>
            </a:r>
            <a:r>
              <a:rPr lang="en-GB" sz="1000" dirty="0"/>
              <a:t>, K, P. (2009) Procedural City </a:t>
            </a:r>
            <a:r>
              <a:rPr lang="en-GB" sz="1000" dirty="0" err="1"/>
              <a:t>Generaror</a:t>
            </a:r>
            <a:r>
              <a:rPr lang="en-GB" sz="1000" dirty="0"/>
              <a:t>, MSc </a:t>
            </a:r>
            <a:r>
              <a:rPr lang="en-GB" sz="1000" dirty="0" err="1"/>
              <a:t>thesus</a:t>
            </a:r>
            <a:r>
              <a:rPr lang="en-GB" sz="1000" dirty="0"/>
              <a:t>, Bournemouth University. Available at: </a:t>
            </a:r>
            <a:r>
              <a:rPr lang="en-GB" sz="1000" dirty="0">
                <a:hlinkClick r:id="rId2"/>
              </a:rPr>
              <a:t>https://nccastaff.bournemouth.ac.uk/jmacey/MastersProjects/MSc09/Ilangovan/Thesis_i7834000.pdf</a:t>
            </a:r>
            <a:r>
              <a:rPr lang="en-GB" sz="1000" dirty="0"/>
              <a:t> (Accessed: 30 May 2017).</a:t>
            </a:r>
          </a:p>
          <a:p>
            <a:pPr marL="0" indent="0" fontAlgn="base">
              <a:buNone/>
            </a:pPr>
            <a:r>
              <a:rPr lang="en-GB" sz="1000" dirty="0"/>
              <a:t>Kelly, G. McCabe, H. (2006). “A Survey of Procedural Techniques for City Generation”. In </a:t>
            </a:r>
            <a:r>
              <a:rPr lang="en-GB" sz="1000" i="1" dirty="0"/>
              <a:t>ITB Journal, No. 14</a:t>
            </a:r>
            <a:r>
              <a:rPr lang="en-GB" sz="1000" dirty="0"/>
              <a:t>.</a:t>
            </a:r>
          </a:p>
          <a:p>
            <a:pPr marL="0" indent="0" fontAlgn="base">
              <a:buNone/>
            </a:pPr>
            <a:r>
              <a:rPr lang="en-GB" sz="1000" dirty="0"/>
              <a:t>Muller, P and Parish, Y, I, H. (2001). “Procedural </a:t>
            </a:r>
            <a:r>
              <a:rPr lang="en-GB" sz="1000" dirty="0" err="1"/>
              <a:t>modeling</a:t>
            </a:r>
            <a:r>
              <a:rPr lang="en-GB" sz="1000" dirty="0"/>
              <a:t> of cities”. In Proceedings of the 28th annual conference on Computer graphics and interactive techniques (SIGGRAPH ’01). </a:t>
            </a:r>
            <a:r>
              <a:rPr lang="en-GB" sz="1000" dirty="0" err="1"/>
              <a:t>Acm</a:t>
            </a:r>
            <a:r>
              <a:rPr lang="en-GB" sz="1000" dirty="0"/>
              <a:t>, New York, NY, USA. 301 – 308.</a:t>
            </a:r>
          </a:p>
          <a:p>
            <a:pPr marL="0" indent="0" fontAlgn="base">
              <a:buNone/>
            </a:pPr>
            <a:r>
              <a:rPr lang="en-GB" sz="1000" dirty="0"/>
              <a:t>Sun, J. Yu, X. </a:t>
            </a:r>
            <a:r>
              <a:rPr lang="en-GB" sz="1000" dirty="0" err="1"/>
              <a:t>Baciu</a:t>
            </a:r>
            <a:r>
              <a:rPr lang="en-GB" sz="1000" dirty="0"/>
              <a:t>, G. Green, M. (2002). “Template-based generation of road networks for virtual city </a:t>
            </a:r>
            <a:r>
              <a:rPr lang="en-GB" sz="1000" dirty="0" err="1"/>
              <a:t>modeling</a:t>
            </a:r>
            <a:r>
              <a:rPr lang="en-GB" sz="1000" dirty="0"/>
              <a:t>”. In Proceedings of the ACM symposium on Virtual reality software and technology (VRST ’02). </a:t>
            </a:r>
            <a:r>
              <a:rPr lang="en-GB" sz="1000" dirty="0" err="1"/>
              <a:t>Acm</a:t>
            </a:r>
            <a:r>
              <a:rPr lang="en-GB" sz="1000" dirty="0"/>
              <a:t>, New Work, NY, USA, 33 – 40.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679F67-D193-4033-8937-73A81575794E}"/>
              </a:ext>
            </a:extLst>
          </p:cNvPr>
          <p:cNvSpPr txBox="1">
            <a:spLocks/>
          </p:cNvSpPr>
          <p:nvPr/>
        </p:nvSpPr>
        <p:spPr>
          <a:xfrm>
            <a:off x="879231" y="1274885"/>
            <a:ext cx="5873994" cy="3811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043853-4837-4A55-86B6-5BB970707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/>
          <a:stretch/>
        </p:blipFill>
        <p:spPr>
          <a:xfrm>
            <a:off x="7415813" y="1274885"/>
            <a:ext cx="3826605" cy="38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Natural water boundaries from terrain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6315075"/>
            <a:ext cx="11025776" cy="419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 err="1"/>
              <a:t>Smelik</a:t>
            </a:r>
            <a:r>
              <a:rPr lang="en-GB" sz="1000" dirty="0"/>
              <a:t>, R., </a:t>
            </a:r>
            <a:r>
              <a:rPr lang="en-GB" sz="1000" dirty="0" err="1"/>
              <a:t>Tutenel</a:t>
            </a:r>
            <a:r>
              <a:rPr lang="en-GB" sz="1000" dirty="0"/>
              <a:t>, T., </a:t>
            </a:r>
            <a:r>
              <a:rPr lang="en-GB" sz="1000" dirty="0" err="1"/>
              <a:t>Bidarra</a:t>
            </a:r>
            <a:r>
              <a:rPr lang="en-GB" sz="1000" dirty="0"/>
              <a:t>, R. and Benes, B. (2014). A survey on Procedural Modelling for Virtual Worlds. </a:t>
            </a:r>
            <a:r>
              <a:rPr lang="en-GB" sz="1000" i="1" dirty="0"/>
              <a:t>Computer Graphics Forum</a:t>
            </a:r>
            <a:r>
              <a:rPr lang="en-GB" sz="1000" dirty="0"/>
              <a:t>, 33(6), pp.31-50.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81E077-D9A8-4B41-A583-509E39158977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49544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59182-E5B3-4CA6-B632-58AC0DE5E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/>
          <a:stretch/>
        </p:blipFill>
        <p:spPr>
          <a:xfrm>
            <a:off x="6880849" y="1360611"/>
            <a:ext cx="4896533" cy="48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0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>
            <a:normAutofit/>
          </a:bodyPr>
          <a:lstStyle/>
          <a:p>
            <a:r>
              <a:rPr lang="en-GB" dirty="0"/>
              <a:t>Road network improvements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353050"/>
            <a:ext cx="11025776" cy="1381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/>
              <a:t>Kelly, G. McCabe, H. (2006). “A Survey of Procedural Techniques for City Generation”. In </a:t>
            </a:r>
            <a:r>
              <a:rPr lang="en-GB" sz="1000" i="1" dirty="0"/>
              <a:t>ITB Journal, No. 14</a:t>
            </a:r>
            <a:endParaRPr lang="en-GB" sz="1000" dirty="0"/>
          </a:p>
          <a:p>
            <a:pPr marL="0" indent="0" fontAlgn="base">
              <a:buNone/>
            </a:pPr>
            <a:r>
              <a:rPr lang="en-GB" sz="1000" dirty="0" err="1"/>
              <a:t>Martek</a:t>
            </a:r>
            <a:r>
              <a:rPr lang="en-GB" sz="1000" dirty="0"/>
              <a:t>, C. (2012). “Procedural generation of road networks for large virtual environments.” Rochester Institute of Technology.</a:t>
            </a:r>
          </a:p>
          <a:p>
            <a:pPr marL="0" indent="0" fontAlgn="base">
              <a:buNone/>
            </a:pPr>
            <a:r>
              <a:rPr lang="en-GB" sz="1000" dirty="0"/>
              <a:t>Muller, P and Parish, Y, I, H. (2001). “Procedural </a:t>
            </a:r>
            <a:r>
              <a:rPr lang="en-GB" sz="1000" dirty="0" err="1"/>
              <a:t>modeling</a:t>
            </a:r>
            <a:r>
              <a:rPr lang="en-GB" sz="1000" dirty="0"/>
              <a:t> of cities”. In Proceedings of the 28th annual conference on Computer graphics and interactive techniques (SIGGRAPH ’01). </a:t>
            </a:r>
            <a:r>
              <a:rPr lang="en-GB" sz="1000" dirty="0" err="1"/>
              <a:t>Acm</a:t>
            </a:r>
            <a:r>
              <a:rPr lang="en-GB" sz="1000" dirty="0"/>
              <a:t>, New York, NY, USA. 301 – 308.</a:t>
            </a:r>
          </a:p>
          <a:p>
            <a:pPr marL="0" indent="0" fontAlgn="base">
              <a:buNone/>
            </a:pPr>
            <a:r>
              <a:rPr lang="en-GB" sz="1000" dirty="0"/>
              <a:t>Sun, J. Yu, X. </a:t>
            </a:r>
            <a:r>
              <a:rPr lang="en-GB" sz="1000" dirty="0" err="1"/>
              <a:t>Baciu</a:t>
            </a:r>
            <a:r>
              <a:rPr lang="en-GB" sz="1000" dirty="0"/>
              <a:t>, G. Green, M. (2002). “Template-based generation of road networks for virtual city </a:t>
            </a:r>
            <a:r>
              <a:rPr lang="en-GB" sz="1000" dirty="0" err="1"/>
              <a:t>modeling</a:t>
            </a:r>
            <a:r>
              <a:rPr lang="en-GB" sz="1000" dirty="0"/>
              <a:t>”. In Proceedings of the ACM symposium on Virtual reality software and technology (VRST ’02). </a:t>
            </a:r>
            <a:r>
              <a:rPr lang="en-GB" sz="1000" dirty="0" err="1"/>
              <a:t>Acm</a:t>
            </a:r>
            <a:r>
              <a:rPr lang="en-GB" sz="1000" dirty="0"/>
              <a:t>, New Work, NY, USA, 33 – 40.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7DC107-6E4D-45D9-B8CD-8FB83DE26374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3982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379413-37A0-4A14-BB9F-2A132C750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4"/>
          <a:stretch/>
        </p:blipFill>
        <p:spPr>
          <a:xfrm>
            <a:off x="7346438" y="1274884"/>
            <a:ext cx="3965356" cy="394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6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>
            <a:normAutofit/>
          </a:bodyPr>
          <a:lstStyle/>
          <a:p>
            <a:r>
              <a:rPr lang="en-GB" dirty="0"/>
              <a:t>Building lot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762625"/>
            <a:ext cx="11025776" cy="971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 err="1"/>
              <a:t>Emilien</a:t>
            </a:r>
            <a:r>
              <a:rPr lang="en-GB" sz="1000" dirty="0"/>
              <a:t>, A., Bernhardt, A., </a:t>
            </a:r>
            <a:r>
              <a:rPr lang="en-GB" sz="1000" dirty="0" err="1"/>
              <a:t>Peytavie</a:t>
            </a:r>
            <a:r>
              <a:rPr lang="en-GB" sz="1000" dirty="0"/>
              <a:t>, A., </a:t>
            </a:r>
            <a:r>
              <a:rPr lang="en-GB" sz="1000" dirty="0" err="1"/>
              <a:t>Cani</a:t>
            </a:r>
            <a:r>
              <a:rPr lang="en-GB" sz="1000" dirty="0"/>
              <a:t>, M. and </a:t>
            </a:r>
            <a:r>
              <a:rPr lang="en-GB" sz="1000" dirty="0" err="1"/>
              <a:t>Galin</a:t>
            </a:r>
            <a:r>
              <a:rPr lang="en-GB" sz="1000" dirty="0"/>
              <a:t>, E. (2012). Procedural generation of villages on arbitrary terrains. </a:t>
            </a:r>
            <a:r>
              <a:rPr lang="en-GB" sz="1000" i="1" dirty="0"/>
              <a:t>The Visual Computer,</a:t>
            </a:r>
            <a:r>
              <a:rPr lang="en-GB" sz="1000" dirty="0"/>
              <a:t> 28(6-8), pp.809-818.</a:t>
            </a:r>
          </a:p>
          <a:p>
            <a:pPr marL="0" indent="0" fontAlgn="base">
              <a:buNone/>
            </a:pPr>
            <a:r>
              <a:rPr lang="en-GB" sz="1000" dirty="0"/>
              <a:t>Muller, P and Parish, Y, I, H. (2001). “Procedural </a:t>
            </a:r>
            <a:r>
              <a:rPr lang="en-GB" sz="1000" dirty="0" err="1"/>
              <a:t>modeling</a:t>
            </a:r>
            <a:r>
              <a:rPr lang="en-GB" sz="1000" dirty="0"/>
              <a:t> of cities”. In Proceedings of the 28th annual conference on Computer graphics and interactive techniques (SIGGRAPH ’01). </a:t>
            </a:r>
            <a:r>
              <a:rPr lang="en-GB" sz="1000" dirty="0" err="1"/>
              <a:t>Acm</a:t>
            </a:r>
            <a:r>
              <a:rPr lang="en-GB" sz="1000" dirty="0"/>
              <a:t>, New York, NY, USA. 301 – 308.</a:t>
            </a:r>
          </a:p>
          <a:p>
            <a:pPr marL="0" indent="0" fontAlgn="base">
              <a:buNone/>
            </a:pPr>
            <a:r>
              <a:rPr lang="en-GB" sz="1000" dirty="0" err="1"/>
              <a:t>Smelik</a:t>
            </a:r>
            <a:r>
              <a:rPr lang="en-GB" sz="1000" dirty="0"/>
              <a:t>, R., </a:t>
            </a:r>
            <a:r>
              <a:rPr lang="en-GB" sz="1000" dirty="0" err="1"/>
              <a:t>Tutenel</a:t>
            </a:r>
            <a:r>
              <a:rPr lang="en-GB" sz="1000" dirty="0"/>
              <a:t>, T., de </a:t>
            </a:r>
            <a:r>
              <a:rPr lang="en-GB" sz="1000" dirty="0" err="1"/>
              <a:t>Kraker</a:t>
            </a:r>
            <a:r>
              <a:rPr lang="en-GB" sz="1000" dirty="0"/>
              <a:t>, K. and </a:t>
            </a:r>
            <a:r>
              <a:rPr lang="en-GB" sz="1000" dirty="0" err="1"/>
              <a:t>Bidarra</a:t>
            </a:r>
            <a:r>
              <a:rPr lang="en-GB" sz="1000" dirty="0"/>
              <a:t>, R. (2011). A declarative approach to procedural </a:t>
            </a:r>
            <a:r>
              <a:rPr lang="en-GB" sz="1000" dirty="0" err="1"/>
              <a:t>modeling</a:t>
            </a:r>
            <a:r>
              <a:rPr lang="en-GB" sz="1000" dirty="0"/>
              <a:t> of virtual worlds. </a:t>
            </a:r>
            <a:r>
              <a:rPr lang="en-GB" sz="1000" i="1" dirty="0"/>
              <a:t>Computers &amp; Graphics</a:t>
            </a:r>
            <a:r>
              <a:rPr lang="en-GB" sz="1000" dirty="0"/>
              <a:t>, 35(2), pp.352-363.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F1E2B7-90F3-4506-9B86-4FE1222C1B17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4363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E1084E-24A7-43FF-9311-668FE8A2A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/>
          <a:stretch/>
        </p:blipFill>
        <p:spPr>
          <a:xfrm>
            <a:off x="7136125" y="1270169"/>
            <a:ext cx="4385982" cy="43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>
            <a:normAutofit/>
          </a:bodyPr>
          <a:lstStyle/>
          <a:p>
            <a:r>
              <a:rPr lang="en-GB" dirty="0"/>
              <a:t>Generating building shapes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324475"/>
            <a:ext cx="11025776" cy="14097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 err="1"/>
              <a:t>Greuter</a:t>
            </a:r>
            <a:r>
              <a:rPr lang="en-GB" sz="1000" dirty="0"/>
              <a:t>, S. Parker, J. Stewart, N. Leach, G. (2003). “Real-time procedural generation of ‘pseudo infinite’ cities”. In *Proceedings of the 1st international conference on Computer graphics and interactive techniques in </a:t>
            </a:r>
            <a:r>
              <a:rPr lang="en-GB" sz="1000" dirty="0" err="1"/>
              <a:t>Astralasia</a:t>
            </a:r>
            <a:r>
              <a:rPr lang="en-GB" sz="1000" dirty="0"/>
              <a:t> and South East Asia* (GRAPHITE ’03) </a:t>
            </a:r>
            <a:r>
              <a:rPr lang="en-GB" sz="1000" dirty="0" err="1"/>
              <a:t>Acm</a:t>
            </a:r>
            <a:r>
              <a:rPr lang="en-GB" sz="1000" dirty="0"/>
              <a:t>, New York, </a:t>
            </a:r>
            <a:r>
              <a:rPr lang="en-GB" sz="1000" dirty="0" err="1"/>
              <a:t>Ny</a:t>
            </a:r>
            <a:r>
              <a:rPr lang="en-GB" sz="1000" dirty="0"/>
              <a:t>, USA, 87 – ff.</a:t>
            </a:r>
          </a:p>
          <a:p>
            <a:pPr marL="0" indent="0" fontAlgn="base">
              <a:buNone/>
            </a:pPr>
            <a:r>
              <a:rPr lang="en-GB" sz="1000" dirty="0"/>
              <a:t>Muller, P and Parish, Y, I, H. (2001). “Procedural </a:t>
            </a:r>
            <a:r>
              <a:rPr lang="en-GB" sz="1000" dirty="0" err="1"/>
              <a:t>modeling</a:t>
            </a:r>
            <a:r>
              <a:rPr lang="en-GB" sz="1000" dirty="0"/>
              <a:t> of cities”. In Proceedings of the 28th annual conference on Computer graphics and interactive techniques (SIGGRAPH ’01). </a:t>
            </a:r>
            <a:r>
              <a:rPr lang="en-GB" sz="1000" dirty="0" err="1"/>
              <a:t>Acm</a:t>
            </a:r>
            <a:r>
              <a:rPr lang="en-GB" sz="1000" dirty="0"/>
              <a:t>, New York, NY, USA. 301 – 308.</a:t>
            </a:r>
          </a:p>
          <a:p>
            <a:pPr marL="0" indent="0" fontAlgn="base">
              <a:buNone/>
            </a:pPr>
            <a:r>
              <a:rPr lang="en-GB" sz="1000" dirty="0"/>
              <a:t>Muller, P. Wonka, P. </a:t>
            </a:r>
            <a:r>
              <a:rPr lang="en-GB" sz="1000" dirty="0" err="1"/>
              <a:t>Haegler</a:t>
            </a:r>
            <a:r>
              <a:rPr lang="en-GB" sz="1000" dirty="0"/>
              <a:t>, S. Ulmer, A. Goo, L, V. (2006). “Procedural </a:t>
            </a:r>
            <a:r>
              <a:rPr lang="en-GB" sz="1000" dirty="0" err="1"/>
              <a:t>modeling</a:t>
            </a:r>
            <a:r>
              <a:rPr lang="en-GB" sz="1000" dirty="0"/>
              <a:t> of buildings” In Proceedings of SIGGRAPH 06′ ACM SIGGRAPH 2006. </a:t>
            </a:r>
            <a:r>
              <a:rPr lang="en-GB" sz="1000" dirty="0" err="1"/>
              <a:t>Acm</a:t>
            </a:r>
            <a:r>
              <a:rPr lang="en-GB" sz="1000" dirty="0"/>
              <a:t>, New York, NY, USA. 614 – 623.</a:t>
            </a:r>
          </a:p>
          <a:p>
            <a:pPr marL="0" indent="0" fontAlgn="base">
              <a:buNone/>
            </a:pPr>
            <a:r>
              <a:rPr lang="en-GB" sz="1000" dirty="0" err="1"/>
              <a:t>Smelik</a:t>
            </a:r>
            <a:r>
              <a:rPr lang="en-GB" sz="1000" dirty="0"/>
              <a:t>, R., </a:t>
            </a:r>
            <a:r>
              <a:rPr lang="en-GB" sz="1000" dirty="0" err="1"/>
              <a:t>Tutenel</a:t>
            </a:r>
            <a:r>
              <a:rPr lang="en-GB" sz="1000" dirty="0"/>
              <a:t>, T., </a:t>
            </a:r>
            <a:r>
              <a:rPr lang="en-GB" sz="1000" dirty="0" err="1"/>
              <a:t>Bidarra</a:t>
            </a:r>
            <a:r>
              <a:rPr lang="en-GB" sz="1000" dirty="0"/>
              <a:t>, R. and Benes, B. (2014). A survey on Procedural Modelling for Virtual Worlds. *Computer Graphics Forum*, 33(6), pp.31-50.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EA448B-7232-4FD9-8DF6-3D8BAFC8EFAE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3944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67BA4-82BF-46F4-B15A-0865D2539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" t="18050" r="26895" b="25567"/>
          <a:stretch/>
        </p:blipFill>
        <p:spPr>
          <a:xfrm>
            <a:off x="7343153" y="1402745"/>
            <a:ext cx="3971925" cy="36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Project proposal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4849562"/>
            <a:ext cx="11025776" cy="18846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200" dirty="0"/>
              <a:t>bibliography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47D55E-60AB-49D2-B7E9-4EC8283B44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79231" y="1274885"/>
            <a:ext cx="11025776" cy="3411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40639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Preliminary reading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4849562"/>
            <a:ext cx="11025776" cy="18846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200" dirty="0"/>
              <a:t>bibliography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DBE9AE-9906-4960-B0F4-5E03745285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79231" y="1274885"/>
            <a:ext cx="5873994" cy="34590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7699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Minimum Spanning Tree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400674"/>
            <a:ext cx="11025776" cy="13335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/>
              <a:t>Brown, B. (2011). </a:t>
            </a:r>
            <a:r>
              <a:rPr lang="en-GB" sz="1000" i="1" dirty="0"/>
              <a:t>Prim’s Algorithm: Minimal Spanning Tree</a:t>
            </a:r>
            <a:r>
              <a:rPr lang="en-GB" sz="1000" dirty="0"/>
              <a:t>. [Online] 15th May 2011. Available online: https://www.youtube.com/watch?v=YyLaRffCdk4 [Date of access: 02 October 2017].</a:t>
            </a:r>
          </a:p>
          <a:p>
            <a:pPr marL="0" indent="0" fontAlgn="base">
              <a:buNone/>
            </a:pPr>
            <a:r>
              <a:rPr lang="en-GB" sz="1000" dirty="0" err="1"/>
              <a:t>Eppstein</a:t>
            </a:r>
            <a:r>
              <a:rPr lang="en-GB" sz="1000" dirty="0"/>
              <a:t>, D. (1996). </a:t>
            </a:r>
            <a:r>
              <a:rPr lang="en-GB" sz="1000" i="1" dirty="0"/>
              <a:t>Design and Analysis of Algorithms – Minimum Spanning Trees.</a:t>
            </a:r>
            <a:r>
              <a:rPr lang="en-GB" sz="1000" dirty="0"/>
              <a:t> [Online] 6th </a:t>
            </a:r>
            <a:r>
              <a:rPr lang="en-GB" sz="1000" dirty="0" err="1"/>
              <a:t>Feburary</a:t>
            </a:r>
            <a:r>
              <a:rPr lang="en-GB" sz="1000" dirty="0"/>
              <a:t> 1996. Available online: https://www.ics.uci.edu/~eppstein/161/960206.html [Date of access: 29 October 2017]</a:t>
            </a:r>
          </a:p>
          <a:p>
            <a:pPr marL="0" indent="0" fontAlgn="base">
              <a:buNone/>
            </a:pPr>
            <a:r>
              <a:rPr lang="en-GB" sz="1000" dirty="0" err="1"/>
              <a:t>Martek</a:t>
            </a:r>
            <a:r>
              <a:rPr lang="en-GB" sz="1000" dirty="0"/>
              <a:t>, C. (2012). “Procedural generation of road networks for large virtual environments.” Rochester Institute of Technology.</a:t>
            </a:r>
          </a:p>
          <a:p>
            <a:pPr marL="0" indent="0" fontAlgn="base">
              <a:buNone/>
            </a:pPr>
            <a:r>
              <a:rPr lang="en-GB" sz="1000" dirty="0"/>
              <a:t>Red Blob Games. (2014) </a:t>
            </a:r>
            <a:r>
              <a:rPr lang="en-GB" sz="1000" i="1" dirty="0"/>
              <a:t>Introduction to A*</a:t>
            </a:r>
            <a:r>
              <a:rPr lang="en-GB" sz="1000" dirty="0"/>
              <a:t>. [Online] June 2016. Available online: http://www.redblobgames.com/pathfinding/a-star/introduction.html [Date of access: 29 October 2017].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47D55E-60AB-49D2-B7E9-4EC8283B44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79231" y="1274885"/>
            <a:ext cx="5873994" cy="39543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aa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A6498-71C8-44AD-ABC8-2DD9D8955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>
          <a:xfrm>
            <a:off x="7307559" y="1274885"/>
            <a:ext cx="4059286" cy="40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6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L-Systems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4991100"/>
            <a:ext cx="11025776" cy="1743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GB" sz="1000" dirty="0"/>
              <a:t>Goldman, R., Schaefer, S. and Ju, T. (2004). Turtle geometry in computer graphics and computer-aided design. *Computer Aided Design*, 36(14), pp.1471-1482.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GB" sz="1000" dirty="0" err="1"/>
              <a:t>Ilangovan</a:t>
            </a:r>
            <a:r>
              <a:rPr lang="en-GB" sz="1000" dirty="0"/>
              <a:t>, K, P. (2009) Procedural City </a:t>
            </a:r>
            <a:r>
              <a:rPr lang="en-GB" sz="1000" dirty="0" err="1"/>
              <a:t>Generaror</a:t>
            </a:r>
            <a:r>
              <a:rPr lang="en-GB" sz="1000" dirty="0"/>
              <a:t>, MSc </a:t>
            </a:r>
            <a:r>
              <a:rPr lang="en-GB" sz="1000" dirty="0" err="1"/>
              <a:t>thesus</a:t>
            </a:r>
            <a:r>
              <a:rPr lang="en-GB" sz="1000" dirty="0"/>
              <a:t>, Bournemouth University. Available at: </a:t>
            </a:r>
            <a:r>
              <a:rPr lang="en-GB" sz="1000" dirty="0">
                <a:hlinkClick r:id="rId2"/>
              </a:rPr>
              <a:t>https://nccastaff.bournemouth.ac.uk/jmacey/MastersProjects/MSc09/Ilangovan/Thesis_i7834000.pdf</a:t>
            </a:r>
            <a:r>
              <a:rPr lang="en-GB" sz="1000" dirty="0"/>
              <a:t> (Accessed: 30 May 2017).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GB" sz="1000" dirty="0"/>
              <a:t>Kelly, G. </a:t>
            </a:r>
            <a:r>
              <a:rPr lang="en-GB" sz="1000" dirty="0" err="1"/>
              <a:t>Mccave</a:t>
            </a:r>
            <a:r>
              <a:rPr lang="en-GB" sz="1000" dirty="0"/>
              <a:t>, H. (2006). “A Survey of Procedural Techniques for City Generation”. In ITB Journal, No. 14.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GB" sz="1000" dirty="0"/>
              <a:t>Parish, Y, I, H. Muller, Pascal. (2001). “Procedural </a:t>
            </a:r>
            <a:r>
              <a:rPr lang="en-GB" sz="1000" dirty="0" err="1"/>
              <a:t>modeling</a:t>
            </a:r>
            <a:r>
              <a:rPr lang="en-GB" sz="1000" dirty="0"/>
              <a:t> of cities”. In Proceedings of the 28th annual conference on Computer graphics and interactive techniques (SIGGRAPH ’01). </a:t>
            </a:r>
            <a:r>
              <a:rPr lang="en-GB" sz="1000" dirty="0" err="1"/>
              <a:t>Acm</a:t>
            </a:r>
            <a:r>
              <a:rPr lang="en-GB" sz="1000" dirty="0"/>
              <a:t>, New York, NY, USA, 301 – 308.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GB" sz="1000" dirty="0" err="1"/>
              <a:t>Prusinkiewicx</a:t>
            </a:r>
            <a:r>
              <a:rPr lang="en-GB" sz="1000" dirty="0"/>
              <a:t>, P. and </a:t>
            </a:r>
            <a:r>
              <a:rPr lang="en-GB" sz="1000" dirty="0" err="1"/>
              <a:t>Janan</a:t>
            </a:r>
            <a:r>
              <a:rPr lang="en-GB" sz="1000" dirty="0"/>
              <a:t>, J. (1992). “</a:t>
            </a:r>
            <a:r>
              <a:rPr lang="en-GB" sz="1000" dirty="0" err="1"/>
              <a:t>Lindenmayer</a:t>
            </a:r>
            <a:r>
              <a:rPr lang="en-GB" sz="1000" dirty="0"/>
              <a:t> systems, fractals, and plants.” New York, N.Y.: Springer-Verlag.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4B5357-64AF-4960-A55A-3BBF449DD8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79231" y="1274885"/>
            <a:ext cx="5873994" cy="36019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aa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1FC889-DF9B-4E28-81FD-0AD5CEABC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/>
          <a:stretch/>
        </p:blipFill>
        <p:spPr>
          <a:xfrm>
            <a:off x="7521891" y="1274885"/>
            <a:ext cx="3614449" cy="35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Space colonisation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6029325"/>
            <a:ext cx="11025776" cy="704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 err="1"/>
              <a:t>Runions</a:t>
            </a:r>
            <a:r>
              <a:rPr lang="en-GB" sz="1000" dirty="0"/>
              <a:t>, A. Lane, B and </a:t>
            </a:r>
            <a:r>
              <a:rPr lang="en-GB" sz="1000" dirty="0" err="1"/>
              <a:t>Prusinkiewicz</a:t>
            </a:r>
            <a:r>
              <a:rPr lang="en-GB" sz="1000" dirty="0"/>
              <a:t>, P. (2007) “</a:t>
            </a:r>
            <a:r>
              <a:rPr lang="en-GB" sz="1000" dirty="0" err="1"/>
              <a:t>Modeling</a:t>
            </a:r>
            <a:r>
              <a:rPr lang="en-GB" sz="1000" dirty="0"/>
              <a:t> trees with a space colonization algorithm” In Proceedings of the Third </a:t>
            </a:r>
            <a:r>
              <a:rPr lang="en-GB" sz="1000" dirty="0" err="1"/>
              <a:t>Eugographics</a:t>
            </a:r>
            <a:r>
              <a:rPr lang="en-GB" sz="1000" dirty="0"/>
              <a:t> conference on Natural Phenomena. Prague, Czech Republic. pp 63 – 70.</a:t>
            </a:r>
          </a:p>
          <a:p>
            <a:pPr marL="0" indent="0" fontAlgn="base">
              <a:buNone/>
            </a:pPr>
            <a:r>
              <a:rPr lang="en-GB" sz="1000" dirty="0" err="1"/>
              <a:t>Samet</a:t>
            </a:r>
            <a:r>
              <a:rPr lang="en-GB" sz="1000" dirty="0"/>
              <a:t>, H. (1995). Spatial Data Structures. Addison-Wesley.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B5B6A6-22CC-4A94-9718-6DC78DBBC18E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4649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BDFD9-F3AD-4973-85FC-ADB65D2A6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/>
          <a:stretch/>
        </p:blipFill>
        <p:spPr>
          <a:xfrm>
            <a:off x="6861817" y="2211815"/>
            <a:ext cx="4934598" cy="27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Raster template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629275"/>
            <a:ext cx="11025776" cy="1104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/>
              <a:t>Kelly, G. McCabe, H. (2006). “A Survey of Procedural Techniques for City Generation”. In ITB Journal, No. 14.</a:t>
            </a:r>
          </a:p>
          <a:p>
            <a:pPr marL="0" indent="0" fontAlgn="base">
              <a:buNone/>
            </a:pPr>
            <a:r>
              <a:rPr lang="en-GB" sz="1000" dirty="0"/>
              <a:t>Muller, P and Parish, Y, I, H. (2001). “Procedural </a:t>
            </a:r>
            <a:r>
              <a:rPr lang="en-GB" sz="1000" dirty="0" err="1"/>
              <a:t>modeling</a:t>
            </a:r>
            <a:r>
              <a:rPr lang="en-GB" sz="1000" dirty="0"/>
              <a:t> of cities”. In Proceedings of the 28th annual conference on Computer graphics and interactive techniques (SIGGRAPH ’01). </a:t>
            </a:r>
            <a:r>
              <a:rPr lang="en-GB" sz="1000" dirty="0" err="1"/>
              <a:t>Acm</a:t>
            </a:r>
            <a:r>
              <a:rPr lang="en-GB" sz="1000" dirty="0"/>
              <a:t>, New York, NY, USA. 301 – 308.</a:t>
            </a:r>
          </a:p>
          <a:p>
            <a:pPr marL="0" indent="0" fontAlgn="base">
              <a:buNone/>
            </a:pPr>
            <a:r>
              <a:rPr lang="en-GB" sz="1000" dirty="0"/>
              <a:t>Sun, J. Yu, X. </a:t>
            </a:r>
            <a:r>
              <a:rPr lang="en-GB" sz="1000" dirty="0" err="1"/>
              <a:t>Baciu</a:t>
            </a:r>
            <a:r>
              <a:rPr lang="en-GB" sz="1000" dirty="0"/>
              <a:t>, G. Green, M. (2002). “Template-based generation of road networks for virtual city </a:t>
            </a:r>
            <a:r>
              <a:rPr lang="en-GB" sz="1000" dirty="0" err="1"/>
              <a:t>modeling</a:t>
            </a:r>
            <a:r>
              <a:rPr lang="en-GB" sz="1000" dirty="0"/>
              <a:t>”. In Proceedings of the ACM symposium on Virtual reality software and technology (VRST ’02). </a:t>
            </a:r>
            <a:r>
              <a:rPr lang="en-GB" sz="1000" dirty="0" err="1"/>
              <a:t>Acm</a:t>
            </a:r>
            <a:r>
              <a:rPr lang="en-GB" sz="1000" dirty="0"/>
              <a:t>, New Work, NY, USA, 33 – 40.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A56FC6-A98E-41AE-9E37-F846B2435B9B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42210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FD9C7-B247-4304-8818-546F57E61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/>
          <a:stretch/>
        </p:blipFill>
        <p:spPr>
          <a:xfrm>
            <a:off x="7210015" y="1274883"/>
            <a:ext cx="4238202" cy="422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7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Population template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343525"/>
            <a:ext cx="11025776" cy="1390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/>
              <a:t>Kelly, G. McCabe, H. (2006). “A Survey of Procedural Techniques for City Generation”. In ITB Journal, No. 14.</a:t>
            </a:r>
          </a:p>
          <a:p>
            <a:pPr marL="0" indent="0" fontAlgn="base">
              <a:buNone/>
            </a:pPr>
            <a:r>
              <a:rPr lang="en-GB" sz="1000" dirty="0"/>
              <a:t>Muller, P and Parish, Y, I, H. (2001). “Procedural </a:t>
            </a:r>
            <a:r>
              <a:rPr lang="en-GB" sz="1000" dirty="0" err="1"/>
              <a:t>modeling</a:t>
            </a:r>
            <a:r>
              <a:rPr lang="en-GB" sz="1000" dirty="0"/>
              <a:t> of cities”. In Proceedings of the 28th annual conference on Computer graphics and interactive techniques (SIGGRAPH ’01). </a:t>
            </a:r>
            <a:r>
              <a:rPr lang="en-GB" sz="1000" dirty="0" err="1"/>
              <a:t>Acm</a:t>
            </a:r>
            <a:r>
              <a:rPr lang="en-GB" sz="1000" dirty="0"/>
              <a:t>, New York, NY, USA. 301 – 308.</a:t>
            </a:r>
          </a:p>
          <a:p>
            <a:pPr marL="0" indent="0" fontAlgn="base">
              <a:buNone/>
            </a:pPr>
            <a:r>
              <a:rPr lang="en-GB" sz="1000" dirty="0" err="1"/>
              <a:t>Samet</a:t>
            </a:r>
            <a:r>
              <a:rPr lang="en-GB" sz="1000" dirty="0"/>
              <a:t>, H. (1995). Spatial Data Structures. Addison-Wesley.</a:t>
            </a:r>
          </a:p>
          <a:p>
            <a:pPr marL="0" indent="0" fontAlgn="base">
              <a:buNone/>
            </a:pPr>
            <a:r>
              <a:rPr lang="en-GB" sz="1000" dirty="0"/>
              <a:t>Sun, J. Yu, X. </a:t>
            </a:r>
            <a:r>
              <a:rPr lang="en-GB" sz="1000" dirty="0" err="1"/>
              <a:t>Baciu</a:t>
            </a:r>
            <a:r>
              <a:rPr lang="en-GB" sz="1000" dirty="0"/>
              <a:t>, G. Green, M. (2002). “Template-based generation of road networks for virtual city </a:t>
            </a:r>
            <a:r>
              <a:rPr lang="en-GB" sz="1000" dirty="0" err="1"/>
              <a:t>modeling</a:t>
            </a:r>
            <a:r>
              <a:rPr lang="en-GB" sz="1000" dirty="0"/>
              <a:t>”. In Proceedings of the ACM symposium on Virtual reality software and technology (VRST ’02). </a:t>
            </a:r>
            <a:r>
              <a:rPr lang="en-GB" sz="1000" dirty="0" err="1"/>
              <a:t>Acm</a:t>
            </a:r>
            <a:r>
              <a:rPr lang="en-GB" sz="1000" dirty="0"/>
              <a:t>, New Work, NY, USA, 33 – 40.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146DA5-F7DF-49BB-899B-A575B02D50C0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39543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3BA30C-CA1F-4E06-84A0-1DED64D46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2"/>
          <a:stretch/>
        </p:blipFill>
        <p:spPr>
          <a:xfrm>
            <a:off x="6941594" y="1966180"/>
            <a:ext cx="4775043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DED0-C0EC-46CC-B4D1-770A80C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81354"/>
            <a:ext cx="11025776" cy="993531"/>
          </a:xfrm>
        </p:spPr>
        <p:txBody>
          <a:bodyPr/>
          <a:lstStyle/>
          <a:p>
            <a:r>
              <a:rPr lang="en-GB" dirty="0"/>
              <a:t>Radial template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4F06C3-D088-4921-80FA-6A04C96C2CC4}"/>
              </a:ext>
            </a:extLst>
          </p:cNvPr>
          <p:cNvSpPr txBox="1">
            <a:spLocks/>
          </p:cNvSpPr>
          <p:nvPr/>
        </p:nvSpPr>
        <p:spPr>
          <a:xfrm>
            <a:off x="879231" y="5629275"/>
            <a:ext cx="11025776" cy="1104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GB" sz="1000" dirty="0"/>
              <a:t>Kelly, G. McCabe, H. (2006). “A Survey of Procedural Techniques for City Generation”. In ITB Journal, No. 14.</a:t>
            </a:r>
          </a:p>
          <a:p>
            <a:pPr marL="0" indent="0" fontAlgn="base">
              <a:buNone/>
            </a:pPr>
            <a:r>
              <a:rPr lang="en-GB" sz="1000" dirty="0"/>
              <a:t>Muller, P and Parish, Y, I, H. (2001). “Procedural </a:t>
            </a:r>
            <a:r>
              <a:rPr lang="en-GB" sz="1000" dirty="0" err="1"/>
              <a:t>modeling</a:t>
            </a:r>
            <a:r>
              <a:rPr lang="en-GB" sz="1000" dirty="0"/>
              <a:t> of cities”. In Proceedings of the 28th annual conference on Computer graphics and interactive techniques (SIGGRAPH ’01). </a:t>
            </a:r>
            <a:r>
              <a:rPr lang="en-GB" sz="1000" dirty="0" err="1"/>
              <a:t>Acm</a:t>
            </a:r>
            <a:r>
              <a:rPr lang="en-GB" sz="1000" dirty="0"/>
              <a:t>, New York, NY, USA. 301 – 308.</a:t>
            </a:r>
          </a:p>
          <a:p>
            <a:pPr marL="0" indent="0" fontAlgn="base">
              <a:buNone/>
            </a:pPr>
            <a:r>
              <a:rPr lang="en-GB" sz="1000" dirty="0"/>
              <a:t>Sun, J. Yu, X. </a:t>
            </a:r>
            <a:r>
              <a:rPr lang="en-GB" sz="1000" dirty="0" err="1"/>
              <a:t>Baciu</a:t>
            </a:r>
            <a:r>
              <a:rPr lang="en-GB" sz="1000" dirty="0"/>
              <a:t>, G. Green, M. (2002). “Template-based generation of road networks for virtual city </a:t>
            </a:r>
            <a:r>
              <a:rPr lang="en-GB" sz="1000" dirty="0" err="1"/>
              <a:t>modeling</a:t>
            </a:r>
            <a:r>
              <a:rPr lang="en-GB" sz="1000" dirty="0"/>
              <a:t>”. In Proceedings of the ACM symposium on Virtual reality software and technology (VRST ’02). </a:t>
            </a:r>
            <a:r>
              <a:rPr lang="en-GB" sz="1000" dirty="0" err="1"/>
              <a:t>Acm</a:t>
            </a:r>
            <a:r>
              <a:rPr lang="en-GB" sz="1000" dirty="0"/>
              <a:t>, New Work, NY, USA, 33 – 40.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1DFDE1-245E-46E6-A1CE-AC559B067AF5}"/>
              </a:ext>
            </a:extLst>
          </p:cNvPr>
          <p:cNvSpPr txBox="1">
            <a:spLocks/>
          </p:cNvSpPr>
          <p:nvPr/>
        </p:nvSpPr>
        <p:spPr>
          <a:xfrm>
            <a:off x="879231" y="1274884"/>
            <a:ext cx="5873994" cy="42305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aa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3BD9E-3DAC-4B9C-BED3-0D53F2906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"/>
          <a:stretch/>
        </p:blipFill>
        <p:spPr>
          <a:xfrm>
            <a:off x="7310807" y="1393756"/>
            <a:ext cx="4036618" cy="39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364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183</TotalTime>
  <Words>974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Franklin Gothic Book</vt:lpstr>
      <vt:lpstr>Crop</vt:lpstr>
      <vt:lpstr>Joseph Barber</vt:lpstr>
      <vt:lpstr>Project proposal</vt:lpstr>
      <vt:lpstr>Preliminary reading</vt:lpstr>
      <vt:lpstr>Minimum Spanning Tree</vt:lpstr>
      <vt:lpstr>L-Systems</vt:lpstr>
      <vt:lpstr>Space colonisation</vt:lpstr>
      <vt:lpstr>Raster template generation</vt:lpstr>
      <vt:lpstr>Population template generation</vt:lpstr>
      <vt:lpstr>Radial template generation</vt:lpstr>
      <vt:lpstr>Diamond-Square terrain generation</vt:lpstr>
      <vt:lpstr>Population noise</vt:lpstr>
      <vt:lpstr>Water boundary maps</vt:lpstr>
      <vt:lpstr>Natural water boundaries from terrain</vt:lpstr>
      <vt:lpstr>Road network improvements</vt:lpstr>
      <vt:lpstr>Building lot generation</vt:lpstr>
      <vt:lpstr>Generating building shapes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Joseph Barber</dc:title>
  <dc:creator>Joseph Barber</dc:creator>
  <cp:lastModifiedBy>Joseph Barber</cp:lastModifiedBy>
  <cp:revision>9</cp:revision>
  <dcterms:created xsi:type="dcterms:W3CDTF">2018-02-19T09:34:33Z</dcterms:created>
  <dcterms:modified xsi:type="dcterms:W3CDTF">2018-02-19T12:38:10Z</dcterms:modified>
</cp:coreProperties>
</file>