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50"/>
  </p:notesMasterIdLst>
  <p:handoutMasterIdLst>
    <p:handoutMasterId r:id="rId51"/>
  </p:handout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42" r:id="rId17"/>
    <p:sldId id="318" r:id="rId18"/>
    <p:sldId id="344" r:id="rId19"/>
    <p:sldId id="345" r:id="rId20"/>
    <p:sldId id="346"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50" r:id="rId44"/>
    <p:sldId id="349" r:id="rId45"/>
    <p:sldId id="351" r:id="rId46"/>
    <p:sldId id="352" r:id="rId47"/>
    <p:sldId id="353" r:id="rId48"/>
    <p:sldId id="354" r:id="rId49"/>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871" autoAdjust="0"/>
    <p:restoredTop sz="90679" autoAdjust="0"/>
  </p:normalViewPr>
  <p:slideViewPr>
    <p:cSldViewPr snapToGrid="0" snapToObjects="1">
      <p:cViewPr varScale="1">
        <p:scale>
          <a:sx n="118" d="100"/>
          <a:sy n="118" d="100"/>
        </p:scale>
        <p:origin x="1816" y="200"/>
      </p:cViewPr>
      <p:guideLst>
        <p:guide orient="horz" pos="2160"/>
        <p:guide pos="2880"/>
      </p:guideLst>
    </p:cSldViewPr>
  </p:slideViewPr>
  <p:notesTextViewPr>
    <p:cViewPr>
      <p:scale>
        <a:sx n="100" d="100"/>
        <a:sy n="100" d="100"/>
      </p:scale>
      <p:origin x="0" y="0"/>
    </p:cViewPr>
  </p:notesTextViewPr>
  <p:sorterViewPr>
    <p:cViewPr>
      <p:scale>
        <a:sx n="87" d="100"/>
        <a:sy n="87" d="100"/>
      </p:scale>
      <p:origin x="0" y="148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F810659-2B6C-3143-B7C9-4E6EF3085AFE}" type="datetimeFigureOut">
              <a:rPr lang="en-US" smtClean="0"/>
              <a:t>2/20/18</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7E2BF07-C49E-6B44-B3D8-7E348575C131}" type="slidenum">
              <a:rPr lang="en-US" smtClean="0"/>
              <a:t>‹#›</a:t>
            </a:fld>
            <a:endParaRPr lang="en-US" dirty="0"/>
          </a:p>
        </p:txBody>
      </p:sp>
    </p:spTree>
    <p:extLst>
      <p:ext uri="{BB962C8B-B14F-4D97-AF65-F5344CB8AC3E}">
        <p14:creationId xmlns:p14="http://schemas.microsoft.com/office/powerpoint/2010/main" val="2947958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59698954-29ED-0F49-8449-FDE92E13B8FF}" type="datetimeFigureOut">
              <a:rPr lang="en-US" smtClean="0"/>
              <a:t>2/20/18</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B8A2284-1FC4-0943-80D2-8E125A2A03F0}" type="slidenum">
              <a:rPr lang="en-US" smtClean="0"/>
              <a:t>‹#›</a:t>
            </a:fld>
            <a:endParaRPr lang="en-US" dirty="0"/>
          </a:p>
        </p:txBody>
      </p:sp>
    </p:spTree>
    <p:extLst>
      <p:ext uri="{BB962C8B-B14F-4D97-AF65-F5344CB8AC3E}">
        <p14:creationId xmlns:p14="http://schemas.microsoft.com/office/powerpoint/2010/main" val="39898480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6488F-84EE-2A40-B6B7-D4EFCE408270}" type="slidenum">
              <a:rPr lang="en-US"/>
              <a:pPr/>
              <a:t>1</a:t>
            </a:fld>
            <a:endParaRPr lang="en-US" dirty="0"/>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9368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8A2284-1FC4-0943-80D2-8E125A2A03F0}" type="slidenum">
              <a:rPr lang="en-US" smtClean="0"/>
              <a:t>3</a:t>
            </a:fld>
            <a:endParaRPr lang="en-US" dirty="0"/>
          </a:p>
        </p:txBody>
      </p:sp>
    </p:spTree>
    <p:extLst>
      <p:ext uri="{BB962C8B-B14F-4D97-AF65-F5344CB8AC3E}">
        <p14:creationId xmlns:p14="http://schemas.microsoft.com/office/powerpoint/2010/main" val="185530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673C95-3DAB-5443-9C6E-14956580669B}" type="slidenum">
              <a:rPr lang="en-US" smtClean="0"/>
              <a:pPr>
                <a:defRPr/>
              </a:pPr>
              <a:t>12</a:t>
            </a:fld>
            <a:endParaRPr lang="en-US" dirty="0"/>
          </a:p>
        </p:txBody>
      </p:sp>
    </p:spTree>
    <p:extLst>
      <p:ext uri="{BB962C8B-B14F-4D97-AF65-F5344CB8AC3E}">
        <p14:creationId xmlns:p14="http://schemas.microsoft.com/office/powerpoint/2010/main" val="188355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5D330E-0CDD-8B4E-8179-7C96D61CF7CE}" type="slidenum">
              <a:rPr lang="en-US" smtClean="0"/>
              <a:pPr/>
              <a:t>21</a:t>
            </a:fld>
            <a:endParaRPr lang="en-US" dirty="0"/>
          </a:p>
        </p:txBody>
      </p:sp>
    </p:spTree>
    <p:extLst>
      <p:ext uri="{BB962C8B-B14F-4D97-AF65-F5344CB8AC3E}">
        <p14:creationId xmlns:p14="http://schemas.microsoft.com/office/powerpoint/2010/main" val="184665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2"/>
          </p:nvPr>
        </p:nvSpPr>
        <p:spPr>
          <a:xfrm>
            <a:off x="457200" y="6356350"/>
            <a:ext cx="1138080" cy="365125"/>
          </a:xfrm>
          <a:prstGeom prst="rect">
            <a:avLst/>
          </a:prstGeom>
        </p:spPr>
        <p:txBody>
          <a:bodyPr/>
          <a:lstStyle>
            <a:lvl1pPr>
              <a:defRPr sz="1200" baseline="0">
                <a:solidFill>
                  <a:schemeClr val="tx1">
                    <a:lumMod val="50000"/>
                    <a:lumOff val="50000"/>
                  </a:schemeClr>
                </a:solidFill>
              </a:defRPr>
            </a:lvl1pPr>
          </a:lstStyle>
          <a:p>
            <a:r>
              <a:rPr lang="en-US" smtClean="0"/>
              <a:t>Spring 2018</a:t>
            </a:r>
            <a:endParaRPr lang="en-US" dirty="0"/>
          </a:p>
        </p:txBody>
      </p:sp>
      <p:sp>
        <p:nvSpPr>
          <p:cNvPr id="8" name="Footer Placeholder 4"/>
          <p:cNvSpPr>
            <a:spLocks noGrp="1"/>
          </p:cNvSpPr>
          <p:nvPr>
            <p:ph type="ftr" sz="quarter" idx="3"/>
          </p:nvPr>
        </p:nvSpPr>
        <p:spPr>
          <a:xfrm>
            <a:off x="2277473" y="6356350"/>
            <a:ext cx="4607422" cy="365125"/>
          </a:xfrm>
          <a:prstGeom prst="rect">
            <a:avLst/>
          </a:prstGeom>
        </p:spPr>
        <p:txBody>
          <a:bodyPr/>
          <a:lstStyle>
            <a:lvl1pPr>
              <a:defRPr sz="1200" baseline="0">
                <a:solidFill>
                  <a:schemeClr val="tx1">
                    <a:lumMod val="50000"/>
                    <a:lumOff val="50000"/>
                  </a:schemeClr>
                </a:solidFill>
              </a:defRPr>
            </a:lvl1pPr>
          </a:lstStyle>
          <a:p>
            <a:r>
              <a:rPr lang="en-US" dirty="0"/>
              <a:t>© 2018       Math 535 Digital Image Forensics and Steganalysis </a:t>
            </a:r>
          </a:p>
        </p:txBody>
      </p:sp>
      <p:sp>
        <p:nvSpPr>
          <p:cNvPr id="9" name="Slide Number Placeholder 5"/>
          <p:cNvSpPr>
            <a:spLocks noGrp="1"/>
          </p:cNvSpPr>
          <p:nvPr>
            <p:ph type="sldNum" sz="quarter" idx="4"/>
          </p:nvPr>
        </p:nvSpPr>
        <p:spPr>
          <a:xfrm>
            <a:off x="8228288" y="6356350"/>
            <a:ext cx="458512" cy="365125"/>
          </a:xfrm>
          <a:prstGeom prst="rect">
            <a:avLst/>
          </a:prstGeom>
        </p:spPr>
        <p:txBody>
          <a:bodyPr/>
          <a:lstStyle>
            <a:lvl1pPr>
              <a:defRPr sz="1200" baseline="0">
                <a:solidFill>
                  <a:schemeClr val="tx1">
                    <a:lumMod val="50000"/>
                    <a:lumOff val="50000"/>
                  </a:schemeClr>
                </a:solidFill>
              </a:defRPr>
            </a:lvl1pPr>
          </a:lstStyle>
          <a:p>
            <a:fld id="{8F73AFF4-E854-4B48-8971-BE22DF8FC9E5}" type="slidenum">
              <a:rPr lang="en-US" smtClean="0"/>
              <a:pPr/>
              <a:t>‹#›</a:t>
            </a:fld>
            <a:endParaRPr lang="en-US" dirty="0"/>
          </a:p>
        </p:txBody>
      </p:sp>
    </p:spTree>
    <p:extLst>
      <p:ext uri="{BB962C8B-B14F-4D97-AF65-F5344CB8AC3E}">
        <p14:creationId xmlns:p14="http://schemas.microsoft.com/office/powerpoint/2010/main" val="313698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457200" y="6356350"/>
            <a:ext cx="11380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Spring 2018</a:t>
            </a:r>
            <a:endParaRPr lang="en-US" dirty="0"/>
          </a:p>
        </p:txBody>
      </p:sp>
      <p:sp>
        <p:nvSpPr>
          <p:cNvPr id="8" name="Footer Placeholder 4"/>
          <p:cNvSpPr>
            <a:spLocks noGrp="1"/>
          </p:cNvSpPr>
          <p:nvPr>
            <p:ph type="ftr" sz="quarter" idx="3"/>
          </p:nvPr>
        </p:nvSpPr>
        <p:spPr>
          <a:xfrm>
            <a:off x="2277473" y="6356350"/>
            <a:ext cx="460742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2018       Math 535 Digital Image Forensics and Steganalysis </a:t>
            </a:r>
          </a:p>
        </p:txBody>
      </p:sp>
      <p:sp>
        <p:nvSpPr>
          <p:cNvPr id="9" name="Slide Number Placeholder 5"/>
          <p:cNvSpPr>
            <a:spLocks noGrp="1"/>
          </p:cNvSpPr>
          <p:nvPr>
            <p:ph type="sldNum" sz="quarter" idx="4"/>
          </p:nvPr>
        </p:nvSpPr>
        <p:spPr>
          <a:xfrm>
            <a:off x="8228288" y="6356350"/>
            <a:ext cx="4585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3AFF4-E854-4B48-8971-BE22DF8FC9E5}" type="slidenum">
              <a:rPr lang="en-US" smtClean="0"/>
              <a:t>‹#›</a:t>
            </a:fld>
            <a:endParaRPr lang="en-US" dirty="0"/>
          </a:p>
        </p:txBody>
      </p:sp>
    </p:spTree>
    <p:extLst>
      <p:ext uri="{BB962C8B-B14F-4D97-AF65-F5344CB8AC3E}">
        <p14:creationId xmlns:p14="http://schemas.microsoft.com/office/powerpoint/2010/main" val="342259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457200" y="6356350"/>
            <a:ext cx="1138080" cy="365125"/>
          </a:xfrm>
          <a:prstGeom prst="rect">
            <a:avLst/>
          </a:prstGeom>
        </p:spPr>
        <p:txBody>
          <a:bodyPr/>
          <a:lstStyle>
            <a:lvl1pPr>
              <a:defRPr sz="1200" baseline="0">
                <a:solidFill>
                  <a:schemeClr val="tx1">
                    <a:lumMod val="50000"/>
                    <a:lumOff val="50000"/>
                  </a:schemeClr>
                </a:solidFill>
              </a:defRPr>
            </a:lvl1pPr>
          </a:lstStyle>
          <a:p>
            <a:r>
              <a:rPr lang="en-US" smtClean="0"/>
              <a:t>Spring 2018</a:t>
            </a:r>
            <a:endParaRPr lang="en-US" dirty="0"/>
          </a:p>
        </p:txBody>
      </p:sp>
      <p:sp>
        <p:nvSpPr>
          <p:cNvPr id="9" name="Footer Placeholder 4"/>
          <p:cNvSpPr>
            <a:spLocks noGrp="1"/>
          </p:cNvSpPr>
          <p:nvPr>
            <p:ph type="ftr" sz="quarter" idx="3"/>
          </p:nvPr>
        </p:nvSpPr>
        <p:spPr>
          <a:xfrm>
            <a:off x="2277473" y="6356350"/>
            <a:ext cx="4607422" cy="365125"/>
          </a:xfrm>
          <a:prstGeom prst="rect">
            <a:avLst/>
          </a:prstGeom>
        </p:spPr>
        <p:txBody>
          <a:bodyPr/>
          <a:lstStyle>
            <a:lvl1pPr>
              <a:defRPr sz="1200" baseline="0">
                <a:solidFill>
                  <a:schemeClr val="tx1">
                    <a:lumMod val="50000"/>
                    <a:lumOff val="50000"/>
                  </a:schemeClr>
                </a:solidFill>
              </a:defRPr>
            </a:lvl1pPr>
          </a:lstStyle>
          <a:p>
            <a:r>
              <a:rPr lang="en-US" dirty="0"/>
              <a:t>© 2018       Math 535 Digital Image Forensics and Steganalysis </a:t>
            </a:r>
          </a:p>
        </p:txBody>
      </p:sp>
      <p:sp>
        <p:nvSpPr>
          <p:cNvPr id="10" name="Slide Number Placeholder 5"/>
          <p:cNvSpPr>
            <a:spLocks noGrp="1"/>
          </p:cNvSpPr>
          <p:nvPr>
            <p:ph type="sldNum" sz="quarter" idx="4"/>
          </p:nvPr>
        </p:nvSpPr>
        <p:spPr>
          <a:xfrm>
            <a:off x="8228288" y="6356350"/>
            <a:ext cx="458512" cy="365125"/>
          </a:xfrm>
          <a:prstGeom prst="rect">
            <a:avLst/>
          </a:prstGeom>
        </p:spPr>
        <p:txBody>
          <a:bodyPr/>
          <a:lstStyle>
            <a:lvl1pPr>
              <a:defRPr sz="1200" baseline="0">
                <a:solidFill>
                  <a:schemeClr val="tx1">
                    <a:lumMod val="50000"/>
                    <a:lumOff val="50000"/>
                  </a:schemeClr>
                </a:solidFill>
              </a:defRPr>
            </a:lvl1pPr>
          </a:lstStyle>
          <a:p>
            <a:fld id="{8F73AFF4-E854-4B48-8971-BE22DF8FC9E5}" type="slidenum">
              <a:rPr lang="en-US" smtClean="0"/>
              <a:pPr/>
              <a:t>‹#›</a:t>
            </a:fld>
            <a:endParaRPr lang="en-US" dirty="0"/>
          </a:p>
        </p:txBody>
      </p:sp>
    </p:spTree>
    <p:extLst>
      <p:ext uri="{BB962C8B-B14F-4D97-AF65-F5344CB8AC3E}">
        <p14:creationId xmlns:p14="http://schemas.microsoft.com/office/powerpoint/2010/main" val="37696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457200" y="6356350"/>
            <a:ext cx="1138080" cy="365125"/>
          </a:xfrm>
          <a:prstGeom prst="rect">
            <a:avLst/>
          </a:prstGeom>
        </p:spPr>
        <p:txBody>
          <a:bodyPr/>
          <a:lstStyle>
            <a:lvl1pPr>
              <a:defRPr sz="1200" baseline="0">
                <a:solidFill>
                  <a:schemeClr val="tx1">
                    <a:lumMod val="50000"/>
                    <a:lumOff val="50000"/>
                  </a:schemeClr>
                </a:solidFill>
              </a:defRPr>
            </a:lvl1pPr>
          </a:lstStyle>
          <a:p>
            <a:r>
              <a:rPr lang="en-US" smtClean="0"/>
              <a:t>Spring 2018</a:t>
            </a:r>
            <a:endParaRPr lang="en-US" dirty="0"/>
          </a:p>
        </p:txBody>
      </p:sp>
      <p:sp>
        <p:nvSpPr>
          <p:cNvPr id="11" name="Footer Placeholder 4"/>
          <p:cNvSpPr>
            <a:spLocks noGrp="1"/>
          </p:cNvSpPr>
          <p:nvPr>
            <p:ph type="ftr" sz="quarter" idx="11"/>
          </p:nvPr>
        </p:nvSpPr>
        <p:spPr>
          <a:xfrm>
            <a:off x="2277473" y="6356350"/>
            <a:ext cx="4607422" cy="365125"/>
          </a:xfrm>
          <a:prstGeom prst="rect">
            <a:avLst/>
          </a:prstGeom>
        </p:spPr>
        <p:txBody>
          <a:bodyPr/>
          <a:lstStyle>
            <a:lvl1pPr>
              <a:defRPr sz="1200" baseline="0">
                <a:solidFill>
                  <a:schemeClr val="tx1">
                    <a:lumMod val="50000"/>
                    <a:lumOff val="50000"/>
                  </a:schemeClr>
                </a:solidFill>
              </a:defRPr>
            </a:lvl1pPr>
          </a:lstStyle>
          <a:p>
            <a:r>
              <a:rPr lang="en-US" dirty="0"/>
              <a:t>© 2018       Math 535 Digital Image Forensics and Steganalysis </a:t>
            </a:r>
          </a:p>
        </p:txBody>
      </p:sp>
      <p:sp>
        <p:nvSpPr>
          <p:cNvPr id="12" name="Slide Number Placeholder 5"/>
          <p:cNvSpPr>
            <a:spLocks noGrp="1"/>
          </p:cNvSpPr>
          <p:nvPr>
            <p:ph type="sldNum" sz="quarter" idx="12"/>
          </p:nvPr>
        </p:nvSpPr>
        <p:spPr>
          <a:xfrm>
            <a:off x="8228288" y="6356350"/>
            <a:ext cx="458512" cy="365125"/>
          </a:xfrm>
          <a:prstGeom prst="rect">
            <a:avLst/>
          </a:prstGeom>
        </p:spPr>
        <p:txBody>
          <a:bodyPr/>
          <a:lstStyle>
            <a:lvl1pPr>
              <a:defRPr sz="1200" baseline="0">
                <a:solidFill>
                  <a:schemeClr val="tx1">
                    <a:lumMod val="50000"/>
                    <a:lumOff val="50000"/>
                  </a:schemeClr>
                </a:solidFill>
              </a:defRPr>
            </a:lvl1pPr>
          </a:lstStyle>
          <a:p>
            <a:fld id="{8F73AFF4-E854-4B48-8971-BE22DF8FC9E5}" type="slidenum">
              <a:rPr lang="en-US" smtClean="0"/>
              <a:pPr/>
              <a:t>‹#›</a:t>
            </a:fld>
            <a:endParaRPr lang="en-US" dirty="0"/>
          </a:p>
        </p:txBody>
      </p:sp>
    </p:spTree>
    <p:extLst>
      <p:ext uri="{BB962C8B-B14F-4D97-AF65-F5344CB8AC3E}">
        <p14:creationId xmlns:p14="http://schemas.microsoft.com/office/powerpoint/2010/main" val="288897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457200" y="6356350"/>
            <a:ext cx="1138080" cy="365125"/>
          </a:xfrm>
          <a:prstGeom prst="rect">
            <a:avLst/>
          </a:prstGeom>
        </p:spPr>
        <p:txBody>
          <a:bodyPr/>
          <a:lstStyle>
            <a:lvl1pPr>
              <a:defRPr sz="1200" baseline="0">
                <a:solidFill>
                  <a:schemeClr val="tx1">
                    <a:lumMod val="50000"/>
                    <a:lumOff val="50000"/>
                  </a:schemeClr>
                </a:solidFill>
              </a:defRPr>
            </a:lvl1pPr>
          </a:lstStyle>
          <a:p>
            <a:r>
              <a:rPr lang="en-US" smtClean="0"/>
              <a:t>Spring 2018</a:t>
            </a:r>
            <a:endParaRPr lang="en-US" dirty="0"/>
          </a:p>
        </p:txBody>
      </p:sp>
      <p:sp>
        <p:nvSpPr>
          <p:cNvPr id="7" name="Footer Placeholder 4"/>
          <p:cNvSpPr>
            <a:spLocks noGrp="1"/>
          </p:cNvSpPr>
          <p:nvPr>
            <p:ph type="ftr" sz="quarter" idx="3"/>
          </p:nvPr>
        </p:nvSpPr>
        <p:spPr>
          <a:xfrm>
            <a:off x="2277473" y="6356350"/>
            <a:ext cx="4607422" cy="365125"/>
          </a:xfrm>
          <a:prstGeom prst="rect">
            <a:avLst/>
          </a:prstGeom>
        </p:spPr>
        <p:txBody>
          <a:bodyPr/>
          <a:lstStyle>
            <a:lvl1pPr>
              <a:defRPr sz="1200" baseline="0">
                <a:solidFill>
                  <a:schemeClr val="tx1">
                    <a:lumMod val="50000"/>
                    <a:lumOff val="50000"/>
                  </a:schemeClr>
                </a:solidFill>
              </a:defRPr>
            </a:lvl1pPr>
          </a:lstStyle>
          <a:p>
            <a:r>
              <a:rPr lang="en-US" dirty="0"/>
              <a:t>© 2018       Math 535 Digital Image Forensics and Steganalysis </a:t>
            </a:r>
          </a:p>
        </p:txBody>
      </p:sp>
      <p:sp>
        <p:nvSpPr>
          <p:cNvPr id="8" name="Slide Number Placeholder 5"/>
          <p:cNvSpPr>
            <a:spLocks noGrp="1"/>
          </p:cNvSpPr>
          <p:nvPr>
            <p:ph type="sldNum" sz="quarter" idx="4"/>
          </p:nvPr>
        </p:nvSpPr>
        <p:spPr>
          <a:xfrm>
            <a:off x="8228288" y="6356350"/>
            <a:ext cx="458512" cy="365125"/>
          </a:xfrm>
          <a:prstGeom prst="rect">
            <a:avLst/>
          </a:prstGeom>
        </p:spPr>
        <p:txBody>
          <a:bodyPr/>
          <a:lstStyle>
            <a:lvl1pPr>
              <a:defRPr sz="1200" baseline="0">
                <a:solidFill>
                  <a:schemeClr val="tx1">
                    <a:lumMod val="50000"/>
                    <a:lumOff val="50000"/>
                  </a:schemeClr>
                </a:solidFill>
              </a:defRPr>
            </a:lvl1pPr>
          </a:lstStyle>
          <a:p>
            <a:fld id="{8F73AFF4-E854-4B48-8971-BE22DF8FC9E5}" type="slidenum">
              <a:rPr lang="en-US" smtClean="0"/>
              <a:pPr/>
              <a:t>‹#›</a:t>
            </a:fld>
            <a:endParaRPr lang="en-US" dirty="0"/>
          </a:p>
        </p:txBody>
      </p:sp>
    </p:spTree>
    <p:extLst>
      <p:ext uri="{BB962C8B-B14F-4D97-AF65-F5344CB8AC3E}">
        <p14:creationId xmlns:p14="http://schemas.microsoft.com/office/powerpoint/2010/main" val="228654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457200" y="6356350"/>
            <a:ext cx="1138080" cy="365125"/>
          </a:xfrm>
          <a:prstGeom prst="rect">
            <a:avLst/>
          </a:prstGeom>
        </p:spPr>
        <p:txBody>
          <a:bodyPr/>
          <a:lstStyle>
            <a:lvl1pPr>
              <a:defRPr sz="1200" baseline="0">
                <a:solidFill>
                  <a:schemeClr val="tx1">
                    <a:lumMod val="50000"/>
                    <a:lumOff val="50000"/>
                  </a:schemeClr>
                </a:solidFill>
              </a:defRPr>
            </a:lvl1pPr>
          </a:lstStyle>
          <a:p>
            <a:r>
              <a:rPr lang="en-US" smtClean="0"/>
              <a:t>Spring 2018</a:t>
            </a:r>
            <a:endParaRPr lang="en-US" dirty="0"/>
          </a:p>
        </p:txBody>
      </p:sp>
      <p:sp>
        <p:nvSpPr>
          <p:cNvPr id="6" name="Footer Placeholder 4"/>
          <p:cNvSpPr>
            <a:spLocks noGrp="1"/>
          </p:cNvSpPr>
          <p:nvPr>
            <p:ph type="ftr" sz="quarter" idx="3"/>
          </p:nvPr>
        </p:nvSpPr>
        <p:spPr>
          <a:xfrm>
            <a:off x="2277473" y="6356350"/>
            <a:ext cx="4607422" cy="365125"/>
          </a:xfrm>
          <a:prstGeom prst="rect">
            <a:avLst/>
          </a:prstGeom>
        </p:spPr>
        <p:txBody>
          <a:bodyPr/>
          <a:lstStyle>
            <a:lvl1pPr>
              <a:defRPr sz="1200" baseline="0">
                <a:solidFill>
                  <a:schemeClr val="tx1">
                    <a:lumMod val="50000"/>
                    <a:lumOff val="50000"/>
                  </a:schemeClr>
                </a:solidFill>
              </a:defRPr>
            </a:lvl1pPr>
          </a:lstStyle>
          <a:p>
            <a:r>
              <a:rPr lang="en-US" dirty="0"/>
              <a:t>© 2018       Math 535 Digital Image Forensics and Steganalysis </a:t>
            </a:r>
          </a:p>
        </p:txBody>
      </p:sp>
      <p:sp>
        <p:nvSpPr>
          <p:cNvPr id="7" name="Slide Number Placeholder 5"/>
          <p:cNvSpPr>
            <a:spLocks noGrp="1"/>
          </p:cNvSpPr>
          <p:nvPr>
            <p:ph type="sldNum" sz="quarter" idx="4"/>
          </p:nvPr>
        </p:nvSpPr>
        <p:spPr>
          <a:xfrm>
            <a:off x="8228288" y="6356350"/>
            <a:ext cx="458512" cy="365125"/>
          </a:xfrm>
          <a:prstGeom prst="rect">
            <a:avLst/>
          </a:prstGeom>
        </p:spPr>
        <p:txBody>
          <a:bodyPr/>
          <a:lstStyle>
            <a:lvl1pPr>
              <a:defRPr sz="1200" baseline="0">
                <a:solidFill>
                  <a:schemeClr val="tx1">
                    <a:lumMod val="50000"/>
                    <a:lumOff val="50000"/>
                  </a:schemeClr>
                </a:solidFill>
              </a:defRPr>
            </a:lvl1pPr>
          </a:lstStyle>
          <a:p>
            <a:fld id="{8F73AFF4-E854-4B48-8971-BE22DF8FC9E5}" type="slidenum">
              <a:rPr lang="en-US" smtClean="0"/>
              <a:pPr/>
              <a:t>‹#›</a:t>
            </a:fld>
            <a:endParaRPr lang="en-US" dirty="0"/>
          </a:p>
        </p:txBody>
      </p:sp>
    </p:spTree>
    <p:extLst>
      <p:ext uri="{BB962C8B-B14F-4D97-AF65-F5344CB8AC3E}">
        <p14:creationId xmlns:p14="http://schemas.microsoft.com/office/powerpoint/2010/main" val="200424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57200" y="6356350"/>
            <a:ext cx="1138080" cy="365125"/>
          </a:xfrm>
          <a:prstGeom prst="rect">
            <a:avLst/>
          </a:prstGeom>
        </p:spPr>
        <p:txBody>
          <a:bodyPr/>
          <a:lstStyle>
            <a:lvl1pPr>
              <a:defRPr sz="1200" baseline="0">
                <a:solidFill>
                  <a:schemeClr val="tx1">
                    <a:lumMod val="50000"/>
                    <a:lumOff val="50000"/>
                  </a:schemeClr>
                </a:solidFill>
              </a:defRPr>
            </a:lvl1pPr>
          </a:lstStyle>
          <a:p>
            <a:r>
              <a:rPr lang="en-US" smtClean="0"/>
              <a:t>Spring 2018</a:t>
            </a:r>
            <a:endParaRPr lang="en-US" dirty="0"/>
          </a:p>
        </p:txBody>
      </p:sp>
      <p:sp>
        <p:nvSpPr>
          <p:cNvPr id="9" name="Footer Placeholder 4"/>
          <p:cNvSpPr>
            <a:spLocks noGrp="1"/>
          </p:cNvSpPr>
          <p:nvPr>
            <p:ph type="ftr" sz="quarter" idx="3"/>
          </p:nvPr>
        </p:nvSpPr>
        <p:spPr>
          <a:xfrm>
            <a:off x="2277473" y="6356350"/>
            <a:ext cx="4607422" cy="365125"/>
          </a:xfrm>
          <a:prstGeom prst="rect">
            <a:avLst/>
          </a:prstGeom>
        </p:spPr>
        <p:txBody>
          <a:bodyPr/>
          <a:lstStyle>
            <a:lvl1pPr>
              <a:defRPr sz="1200" baseline="0">
                <a:solidFill>
                  <a:schemeClr val="tx1">
                    <a:lumMod val="50000"/>
                    <a:lumOff val="50000"/>
                  </a:schemeClr>
                </a:solidFill>
              </a:defRPr>
            </a:lvl1pPr>
          </a:lstStyle>
          <a:p>
            <a:r>
              <a:rPr lang="en-US" dirty="0"/>
              <a:t>© 2018       Math 535 Digital Image Forensics and Steganalysis </a:t>
            </a:r>
          </a:p>
        </p:txBody>
      </p:sp>
      <p:sp>
        <p:nvSpPr>
          <p:cNvPr id="10" name="Slide Number Placeholder 5"/>
          <p:cNvSpPr>
            <a:spLocks noGrp="1"/>
          </p:cNvSpPr>
          <p:nvPr>
            <p:ph type="sldNum" sz="quarter" idx="4"/>
          </p:nvPr>
        </p:nvSpPr>
        <p:spPr>
          <a:xfrm>
            <a:off x="8228288" y="6356350"/>
            <a:ext cx="458512" cy="365125"/>
          </a:xfrm>
          <a:prstGeom prst="rect">
            <a:avLst/>
          </a:prstGeom>
        </p:spPr>
        <p:txBody>
          <a:bodyPr/>
          <a:lstStyle>
            <a:lvl1pPr>
              <a:defRPr sz="1200" baseline="0">
                <a:solidFill>
                  <a:schemeClr val="tx1">
                    <a:lumMod val="50000"/>
                    <a:lumOff val="50000"/>
                  </a:schemeClr>
                </a:solidFill>
              </a:defRPr>
            </a:lvl1pPr>
          </a:lstStyle>
          <a:p>
            <a:fld id="{8F73AFF4-E854-4B48-8971-BE22DF8FC9E5}" type="slidenum">
              <a:rPr lang="en-US" smtClean="0"/>
              <a:pPr/>
              <a:t>‹#›</a:t>
            </a:fld>
            <a:endParaRPr lang="en-US" dirty="0"/>
          </a:p>
        </p:txBody>
      </p:sp>
    </p:spTree>
    <p:extLst>
      <p:ext uri="{BB962C8B-B14F-4D97-AF65-F5344CB8AC3E}">
        <p14:creationId xmlns:p14="http://schemas.microsoft.com/office/powerpoint/2010/main" val="82487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57200" y="6356350"/>
            <a:ext cx="1138080" cy="365125"/>
          </a:xfrm>
          <a:prstGeom prst="rect">
            <a:avLst/>
          </a:prstGeom>
        </p:spPr>
        <p:txBody>
          <a:bodyPr/>
          <a:lstStyle>
            <a:lvl1pPr>
              <a:defRPr sz="1200" baseline="0">
                <a:solidFill>
                  <a:schemeClr val="tx1">
                    <a:lumMod val="50000"/>
                    <a:lumOff val="50000"/>
                  </a:schemeClr>
                </a:solidFill>
              </a:defRPr>
            </a:lvl1pPr>
          </a:lstStyle>
          <a:p>
            <a:r>
              <a:rPr lang="en-US" smtClean="0"/>
              <a:t>Spring 2018</a:t>
            </a:r>
            <a:endParaRPr lang="en-US" dirty="0"/>
          </a:p>
        </p:txBody>
      </p:sp>
      <p:sp>
        <p:nvSpPr>
          <p:cNvPr id="9" name="Footer Placeholder 4"/>
          <p:cNvSpPr>
            <a:spLocks noGrp="1"/>
          </p:cNvSpPr>
          <p:nvPr>
            <p:ph type="ftr" sz="quarter" idx="3"/>
          </p:nvPr>
        </p:nvSpPr>
        <p:spPr>
          <a:xfrm>
            <a:off x="2277473" y="6356350"/>
            <a:ext cx="4607422" cy="365125"/>
          </a:xfrm>
          <a:prstGeom prst="rect">
            <a:avLst/>
          </a:prstGeom>
        </p:spPr>
        <p:txBody>
          <a:bodyPr/>
          <a:lstStyle>
            <a:lvl1pPr>
              <a:defRPr sz="1200" baseline="0">
                <a:solidFill>
                  <a:schemeClr val="tx1">
                    <a:lumMod val="50000"/>
                    <a:lumOff val="50000"/>
                  </a:schemeClr>
                </a:solidFill>
              </a:defRPr>
            </a:lvl1pPr>
          </a:lstStyle>
          <a:p>
            <a:r>
              <a:rPr lang="en-US" dirty="0"/>
              <a:t>© 2018       Math 535 Digital Image Forensics and Steganalysis </a:t>
            </a:r>
          </a:p>
        </p:txBody>
      </p:sp>
      <p:sp>
        <p:nvSpPr>
          <p:cNvPr id="10" name="Slide Number Placeholder 5"/>
          <p:cNvSpPr>
            <a:spLocks noGrp="1"/>
          </p:cNvSpPr>
          <p:nvPr>
            <p:ph type="sldNum" sz="quarter" idx="4"/>
          </p:nvPr>
        </p:nvSpPr>
        <p:spPr>
          <a:xfrm>
            <a:off x="8228288" y="6356350"/>
            <a:ext cx="458512" cy="365125"/>
          </a:xfrm>
          <a:prstGeom prst="rect">
            <a:avLst/>
          </a:prstGeom>
        </p:spPr>
        <p:txBody>
          <a:bodyPr/>
          <a:lstStyle>
            <a:lvl1pPr>
              <a:defRPr sz="1200" baseline="0">
                <a:solidFill>
                  <a:schemeClr val="tx1">
                    <a:lumMod val="50000"/>
                    <a:lumOff val="50000"/>
                  </a:schemeClr>
                </a:solidFill>
              </a:defRPr>
            </a:lvl1pPr>
          </a:lstStyle>
          <a:p>
            <a:fld id="{8F73AFF4-E854-4B48-8971-BE22DF8FC9E5}" type="slidenum">
              <a:rPr lang="en-US" smtClean="0"/>
              <a:pPr/>
              <a:t>‹#›</a:t>
            </a:fld>
            <a:endParaRPr lang="en-US" dirty="0"/>
          </a:p>
        </p:txBody>
      </p:sp>
    </p:spTree>
    <p:extLst>
      <p:ext uri="{BB962C8B-B14F-4D97-AF65-F5344CB8AC3E}">
        <p14:creationId xmlns:p14="http://schemas.microsoft.com/office/powerpoint/2010/main" val="3453284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670"/>
            <a:ext cx="8229600" cy="900944"/>
          </a:xfrm>
          <a:prstGeom prst="rect">
            <a:avLst/>
          </a:prstGeom>
        </p:spPr>
        <p:txBody>
          <a:bodyPr vert="horz" lIns="91440" tIns="45720" rIns="91440" bIns="45720" rtlCol="0" anchor="ctr">
            <a:normAutofit/>
          </a:bodyPr>
          <a:lstStyle/>
          <a:p>
            <a:r>
              <a:rPr lang="en-US" dirty="0"/>
              <a:t>Click to edit title and layout style</a:t>
            </a:r>
          </a:p>
        </p:txBody>
      </p:sp>
      <p:sp>
        <p:nvSpPr>
          <p:cNvPr id="3" name="Text Placeholder 2"/>
          <p:cNvSpPr>
            <a:spLocks noGrp="1"/>
          </p:cNvSpPr>
          <p:nvPr>
            <p:ph type="body" idx="1"/>
          </p:nvPr>
        </p:nvSpPr>
        <p:spPr>
          <a:xfrm>
            <a:off x="457200" y="1312034"/>
            <a:ext cx="8229600" cy="4964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ISUR.tif"/>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0"/>
            <a:ext cx="1713053" cy="190670"/>
          </a:xfrm>
          <a:prstGeom prst="rect">
            <a:avLst/>
          </a:prstGeom>
        </p:spPr>
      </p:pic>
      <p:sp>
        <p:nvSpPr>
          <p:cNvPr id="8" name="Date Placeholder 3"/>
          <p:cNvSpPr>
            <a:spLocks noGrp="1"/>
          </p:cNvSpPr>
          <p:nvPr>
            <p:ph type="dt" sz="half" idx="2"/>
          </p:nvPr>
        </p:nvSpPr>
        <p:spPr>
          <a:xfrm>
            <a:off x="457200" y="6356350"/>
            <a:ext cx="1138080" cy="365125"/>
          </a:xfrm>
          <a:prstGeom prst="rect">
            <a:avLst/>
          </a:prstGeom>
        </p:spPr>
        <p:txBody>
          <a:bodyPr/>
          <a:lstStyle>
            <a:lvl1pPr>
              <a:defRPr sz="1200" baseline="0">
                <a:solidFill>
                  <a:schemeClr val="tx1">
                    <a:lumMod val="50000"/>
                    <a:lumOff val="50000"/>
                  </a:schemeClr>
                </a:solidFill>
              </a:defRPr>
            </a:lvl1pPr>
          </a:lstStyle>
          <a:p>
            <a:r>
              <a:rPr lang="en-US" smtClean="0"/>
              <a:t>Spring 2018</a:t>
            </a:r>
            <a:endParaRPr lang="en-US" dirty="0"/>
          </a:p>
        </p:txBody>
      </p:sp>
      <p:sp>
        <p:nvSpPr>
          <p:cNvPr id="9" name="Footer Placeholder 4"/>
          <p:cNvSpPr>
            <a:spLocks noGrp="1"/>
          </p:cNvSpPr>
          <p:nvPr>
            <p:ph type="ftr" sz="quarter" idx="3"/>
          </p:nvPr>
        </p:nvSpPr>
        <p:spPr>
          <a:xfrm>
            <a:off x="2277473" y="6356350"/>
            <a:ext cx="4607422" cy="365125"/>
          </a:xfrm>
          <a:prstGeom prst="rect">
            <a:avLst/>
          </a:prstGeom>
        </p:spPr>
        <p:txBody>
          <a:bodyPr/>
          <a:lstStyle>
            <a:lvl1pPr>
              <a:defRPr sz="1200" baseline="0">
                <a:solidFill>
                  <a:schemeClr val="tx1">
                    <a:lumMod val="50000"/>
                    <a:lumOff val="50000"/>
                  </a:schemeClr>
                </a:solidFill>
              </a:defRPr>
            </a:lvl1pPr>
          </a:lstStyle>
          <a:p>
            <a:r>
              <a:rPr lang="en-US" dirty="0"/>
              <a:t>© 2018       Math 535 Digital Image Forensics and Steganalysis </a:t>
            </a:r>
          </a:p>
        </p:txBody>
      </p:sp>
      <p:sp>
        <p:nvSpPr>
          <p:cNvPr id="10" name="Slide Number Placeholder 5"/>
          <p:cNvSpPr>
            <a:spLocks noGrp="1"/>
          </p:cNvSpPr>
          <p:nvPr>
            <p:ph type="sldNum" sz="quarter" idx="4"/>
          </p:nvPr>
        </p:nvSpPr>
        <p:spPr>
          <a:xfrm>
            <a:off x="8228288" y="6356350"/>
            <a:ext cx="458512" cy="365125"/>
          </a:xfrm>
          <a:prstGeom prst="rect">
            <a:avLst/>
          </a:prstGeom>
        </p:spPr>
        <p:txBody>
          <a:bodyPr/>
          <a:lstStyle>
            <a:lvl1pPr>
              <a:defRPr sz="1200" baseline="0">
                <a:solidFill>
                  <a:schemeClr val="tx1">
                    <a:lumMod val="50000"/>
                    <a:lumOff val="50000"/>
                  </a:schemeClr>
                </a:solidFill>
              </a:defRPr>
            </a:lvl1pPr>
          </a:lstStyle>
          <a:p>
            <a:fld id="{8F73AFF4-E854-4B48-8971-BE22DF8FC9E5}" type="slidenum">
              <a:rPr lang="en-US" smtClean="0"/>
              <a:pPr/>
              <a:t>‹#›</a:t>
            </a:fld>
            <a:endParaRPr lang="en-US" dirty="0"/>
          </a:p>
        </p:txBody>
      </p:sp>
    </p:spTree>
    <p:extLst>
      <p:ext uri="{BB962C8B-B14F-4D97-AF65-F5344CB8AC3E}">
        <p14:creationId xmlns:p14="http://schemas.microsoft.com/office/powerpoint/2010/main" val="290955724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 id="2147483681" r:id="rId4"/>
    <p:sldLayoutId id="2147483682" r:id="rId5"/>
    <p:sldLayoutId id="2147483683" r:id="rId6"/>
    <p:sldLayoutId id="2147483684" r:id="rId7"/>
    <p:sldLayoutId id="2147483685" r:id="rId8"/>
  </p:sldLayoutIdLst>
  <p:hf hdr="0"/>
  <p:txStyles>
    <p:titleStyle>
      <a:lvl1pPr algn="ctr" defTabSz="4572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6.png"/><Relationship Id="rId3" Type="http://schemas.openxmlformats.org/officeDocument/2006/relationships/image" Target="../media/image97.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00.png"/><Relationship Id="rId1" Type="http://schemas.openxmlformats.org/officeDocument/2006/relationships/slideLayout" Target="../slideLayouts/slideLayout2.xml"/><Relationship Id="rId2" Type="http://schemas.openxmlformats.org/officeDocument/2006/relationships/image" Target="../media/image9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02.png"/><Relationship Id="rId4" Type="http://schemas.openxmlformats.org/officeDocument/2006/relationships/image" Target="../media/image103.png"/><Relationship Id="rId1" Type="http://schemas.openxmlformats.org/officeDocument/2006/relationships/slideLayout" Target="../slideLayouts/slideLayout2.xml"/><Relationship Id="rId2" Type="http://schemas.openxmlformats.org/officeDocument/2006/relationships/image" Target="../media/image10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5.png"/><Relationship Id="rId3" Type="http://schemas.openxmlformats.org/officeDocument/2006/relationships/image" Target="../media/image10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4" Type="http://schemas.openxmlformats.org/officeDocument/2006/relationships/image" Target="../media/image11.gif"/><Relationship Id="rId5" Type="http://schemas.openxmlformats.org/officeDocument/2006/relationships/image" Target="../media/image111.png"/><Relationship Id="rId1" Type="http://schemas.openxmlformats.org/officeDocument/2006/relationships/slideLayout" Target="../slideLayouts/slideLayout2.xml"/><Relationship Id="rId2" Type="http://schemas.openxmlformats.org/officeDocument/2006/relationships/image" Target="../media/image108.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1.gif"/><Relationship Id="rId1" Type="http://schemas.openxmlformats.org/officeDocument/2006/relationships/slideLayout" Target="../slideLayouts/slideLayout2.xml"/><Relationship Id="rId2" Type="http://schemas.openxmlformats.org/officeDocument/2006/relationships/image" Target="../media/image108.png"/></Relationships>
</file>

<file path=ppt/slides/_rels/slide36.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1.gif"/><Relationship Id="rId1" Type="http://schemas.openxmlformats.org/officeDocument/2006/relationships/slideLayout" Target="../slideLayouts/slideLayout2.xml"/><Relationship Id="rId2" Type="http://schemas.openxmlformats.org/officeDocument/2006/relationships/image" Target="../media/image108.png"/></Relationships>
</file>

<file path=ppt/slides/_rels/slide37.xml.rels><?xml version="1.0" encoding="UTF-8" standalone="yes"?>
<Relationships xmlns="http://schemas.openxmlformats.org/package/2006/relationships"><Relationship Id="rId3" Type="http://schemas.openxmlformats.org/officeDocument/2006/relationships/image" Target="../media/image114.png"/><Relationship Id="rId4" Type="http://schemas.openxmlformats.org/officeDocument/2006/relationships/image" Target="../media/image11.gif"/><Relationship Id="rId1" Type="http://schemas.openxmlformats.org/officeDocument/2006/relationships/slideLayout" Target="../slideLayouts/slideLayout2.xml"/><Relationship Id="rId2" Type="http://schemas.openxmlformats.org/officeDocument/2006/relationships/image" Target="../media/image10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5.png"/><Relationship Id="rId3" Type="http://schemas.openxmlformats.org/officeDocument/2006/relationships/image" Target="../media/image1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509" y="238144"/>
            <a:ext cx="8527407" cy="3368047"/>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2498" name="Rectangle 2"/>
          <p:cNvSpPr>
            <a:spLocks noGrp="1" noChangeArrowheads="1"/>
          </p:cNvSpPr>
          <p:nvPr>
            <p:ph type="ctrTitle"/>
          </p:nvPr>
        </p:nvSpPr>
        <p:spPr>
          <a:xfrm>
            <a:off x="609600" y="633664"/>
            <a:ext cx="7848600" cy="1158091"/>
          </a:xfrm>
        </p:spPr>
        <p:txBody>
          <a:bodyPr>
            <a:normAutofit fontScale="90000"/>
          </a:bodyPr>
          <a:lstStyle/>
          <a:p>
            <a:r>
              <a:rPr lang="en-US" sz="4000" dirty="0"/>
              <a:t>Math/InfAs/CprE 535</a:t>
            </a:r>
            <a:br>
              <a:rPr lang="en-US" sz="4000" dirty="0"/>
            </a:br>
            <a:r>
              <a:rPr lang="en-US" sz="4000" dirty="0"/>
              <a:t>Digital Image Forensics and Steganalysis</a:t>
            </a:r>
          </a:p>
        </p:txBody>
      </p:sp>
      <p:sp>
        <p:nvSpPr>
          <p:cNvPr id="362499" name="Rectangle 3"/>
          <p:cNvSpPr>
            <a:spLocks noGrp="1" noChangeArrowheads="1"/>
          </p:cNvSpPr>
          <p:nvPr>
            <p:ph type="subTitle" idx="1"/>
          </p:nvPr>
        </p:nvSpPr>
        <p:spPr>
          <a:xfrm>
            <a:off x="1219200" y="3892980"/>
            <a:ext cx="6629400" cy="2286000"/>
          </a:xfrm>
        </p:spPr>
        <p:txBody>
          <a:bodyPr/>
          <a:lstStyle/>
          <a:p>
            <a:pPr>
              <a:lnSpc>
                <a:spcPct val="80000"/>
              </a:lnSpc>
            </a:pPr>
            <a:r>
              <a:rPr lang="en-US" sz="2400" dirty="0">
                <a:solidFill>
                  <a:schemeClr val="tx1"/>
                </a:solidFill>
              </a:rPr>
              <a:t>Dr. Jennifer Newman</a:t>
            </a:r>
          </a:p>
          <a:p>
            <a:pPr>
              <a:lnSpc>
                <a:spcPct val="80000"/>
              </a:lnSpc>
            </a:pPr>
            <a:r>
              <a:rPr lang="en-US" sz="2400" dirty="0">
                <a:solidFill>
                  <a:schemeClr val="tx1"/>
                </a:solidFill>
              </a:rPr>
              <a:t>Department of Mathematics</a:t>
            </a:r>
          </a:p>
          <a:p>
            <a:pPr>
              <a:lnSpc>
                <a:spcPct val="80000"/>
              </a:lnSpc>
            </a:pPr>
            <a:r>
              <a:rPr lang="en-US" sz="2400" dirty="0">
                <a:solidFill>
                  <a:schemeClr val="tx1"/>
                </a:solidFill>
              </a:rPr>
              <a:t>Electrical &amp; Computer Engineering</a:t>
            </a:r>
          </a:p>
          <a:p>
            <a:pPr>
              <a:lnSpc>
                <a:spcPct val="80000"/>
              </a:lnSpc>
            </a:pPr>
            <a:endParaRPr lang="en-US" sz="2400" dirty="0">
              <a:solidFill>
                <a:schemeClr val="tx1"/>
              </a:solidFill>
            </a:endParaRPr>
          </a:p>
          <a:p>
            <a:pPr>
              <a:lnSpc>
                <a:spcPct val="80000"/>
              </a:lnSpc>
            </a:pPr>
            <a:r>
              <a:rPr lang="en-US" sz="2400" dirty="0">
                <a:solidFill>
                  <a:schemeClr val="tx1"/>
                </a:solidFill>
              </a:rPr>
              <a:t>Spring 2018</a:t>
            </a:r>
          </a:p>
        </p:txBody>
      </p:sp>
      <p:sp>
        <p:nvSpPr>
          <p:cNvPr id="3" name="TextBox 2"/>
          <p:cNvSpPr txBox="1"/>
          <p:nvPr/>
        </p:nvSpPr>
        <p:spPr>
          <a:xfrm>
            <a:off x="1880334" y="2143302"/>
            <a:ext cx="5307736" cy="584775"/>
          </a:xfrm>
          <a:prstGeom prst="rect">
            <a:avLst/>
          </a:prstGeom>
          <a:noFill/>
        </p:spPr>
        <p:txBody>
          <a:bodyPr wrap="none" rtlCol="0">
            <a:spAutoFit/>
          </a:bodyPr>
          <a:lstStyle/>
          <a:p>
            <a:pPr algn="ctr"/>
            <a:r>
              <a:rPr lang="en-US" sz="3200" dirty="0" smtClean="0"/>
              <a:t>Chi square test for </a:t>
            </a:r>
            <a:r>
              <a:rPr lang="en-US" sz="3200" dirty="0" err="1" smtClean="0"/>
              <a:t>steganalysis</a:t>
            </a:r>
            <a:endParaRPr lang="en-US" sz="3200" dirty="0"/>
          </a:p>
        </p:txBody>
      </p:sp>
    </p:spTree>
    <p:extLst>
      <p:ext uri="{BB962C8B-B14F-4D97-AF65-F5344CB8AC3E}">
        <p14:creationId xmlns:p14="http://schemas.microsoft.com/office/powerpoint/2010/main" val="325845673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a:bodyPr>
          <a:lstStyle/>
          <a:p>
            <a:pPr eaLnBrk="1" hangingPunct="1"/>
            <a:r>
              <a:rPr lang="en-US" dirty="0" err="1" smtClean="0">
                <a:ea typeface="ＭＳ Ｐゴシック" pitchFamily="34" charset="-128"/>
                <a:cs typeface="ＭＳ Ｐゴシック" pitchFamily="34" charset="-128"/>
              </a:rPr>
              <a:t>Steganalysis</a:t>
            </a:r>
            <a:r>
              <a:rPr lang="en-US" dirty="0" smtClean="0">
                <a:ea typeface="ＭＳ Ｐゴシック" pitchFamily="34" charset="-128"/>
                <a:cs typeface="ＭＳ Ｐゴシック" pitchFamily="34" charset="-128"/>
              </a:rPr>
              <a:t> and Machine Learning</a:t>
            </a:r>
            <a:endParaRPr lang="en-US" dirty="0">
              <a:ea typeface="ＭＳ Ｐゴシック" pitchFamily="34" charset="-128"/>
              <a:cs typeface="ＭＳ Ｐゴシック" pitchFamily="34" charset="-128"/>
            </a:endParaRPr>
          </a:p>
        </p:txBody>
      </p:sp>
      <p:sp>
        <p:nvSpPr>
          <p:cNvPr id="45060" name="Rectangle 3"/>
          <p:cNvSpPr>
            <a:spLocks noGrp="1" noChangeArrowheads="1"/>
          </p:cNvSpPr>
          <p:nvPr>
            <p:ph idx="1"/>
          </p:nvPr>
        </p:nvSpPr>
        <p:spPr/>
        <p:txBody>
          <a:bodyPr/>
          <a:lstStyle/>
          <a:p>
            <a:r>
              <a:rPr lang="en-US" dirty="0" smtClean="0"/>
              <a:t>Many </a:t>
            </a:r>
            <a:r>
              <a:rPr lang="en-US" dirty="0" err="1" smtClean="0"/>
              <a:t>steg</a:t>
            </a:r>
            <a:r>
              <a:rPr lang="en-US" dirty="0" smtClean="0"/>
              <a:t> </a:t>
            </a:r>
            <a:r>
              <a:rPr lang="en-US" dirty="0"/>
              <a:t>detection </a:t>
            </a:r>
            <a:r>
              <a:rPr lang="en-US" dirty="0" smtClean="0"/>
              <a:t>algorithms use machine </a:t>
            </a:r>
            <a:r>
              <a:rPr lang="en-US" dirty="0"/>
              <a:t>learning (ML) framework for detection</a:t>
            </a:r>
          </a:p>
          <a:p>
            <a:r>
              <a:rPr lang="en-US" dirty="0"/>
              <a:t>We will not be performing ML techniques </a:t>
            </a:r>
            <a:r>
              <a:rPr lang="en-US" dirty="0" smtClean="0"/>
              <a:t>in class, but </a:t>
            </a:r>
            <a:r>
              <a:rPr lang="en-US" dirty="0"/>
              <a:t>I give one slide on it because it is the preferred method of steg </a:t>
            </a:r>
            <a:r>
              <a:rPr lang="en-US" dirty="0" smtClean="0"/>
              <a:t>detection and widely used</a:t>
            </a:r>
            <a:endParaRPr lang="en-US" dirty="0"/>
          </a:p>
          <a:p>
            <a:r>
              <a:rPr lang="en-US" dirty="0"/>
              <a:t>ML steganalysis can be tested on </a:t>
            </a:r>
            <a:r>
              <a:rPr lang="en-US" dirty="0" smtClean="0"/>
              <a:t>images embedded using many more algorithms than </a:t>
            </a:r>
            <a:r>
              <a:rPr lang="en-US" dirty="0"/>
              <a:t>targeted steganalysis </a:t>
            </a:r>
            <a:r>
              <a:rPr lang="en-US" dirty="0" smtClean="0"/>
              <a:t>techniques, </a:t>
            </a:r>
            <a:r>
              <a:rPr lang="en-US" dirty="0"/>
              <a:t>as </a:t>
            </a:r>
            <a:r>
              <a:rPr lang="en-US" dirty="0" smtClean="0"/>
              <a:t>ML </a:t>
            </a:r>
            <a:r>
              <a:rPr lang="en-US" dirty="0"/>
              <a:t>does not depend on the specific characteristics of one embedding algorithm</a:t>
            </a:r>
          </a:p>
          <a:p>
            <a:r>
              <a:rPr lang="en-US" dirty="0" smtClean="0">
                <a:ea typeface="ＭＳ Ｐゴシック" pitchFamily="34" charset="-128"/>
                <a:cs typeface="ＭＳ Ｐゴシック" pitchFamily="34" charset="-128"/>
              </a:rPr>
              <a:t>For ML steganalysis, </a:t>
            </a:r>
            <a:r>
              <a:rPr lang="en-US" dirty="0" smtClean="0"/>
              <a:t>the </a:t>
            </a:r>
            <a:r>
              <a:rPr lang="en-US" dirty="0"/>
              <a:t>set </a:t>
            </a:r>
            <a:r>
              <a:rPr lang="en-US" dirty="0" smtClean="0"/>
              <a:t>of training </a:t>
            </a:r>
            <a:r>
              <a:rPr lang="en-US" dirty="0"/>
              <a:t>images gives rise to </a:t>
            </a:r>
            <a:r>
              <a:rPr lang="en-US" dirty="0" smtClean="0"/>
              <a:t>the features that </a:t>
            </a:r>
            <a:r>
              <a:rPr lang="en-US" dirty="0"/>
              <a:t>the classifier uses to distinguish between cover and </a:t>
            </a:r>
            <a:r>
              <a:rPr lang="en-US" dirty="0" smtClean="0"/>
              <a:t>stego images: the </a:t>
            </a:r>
            <a:r>
              <a:rPr lang="en-US" b="1" i="1" dirty="0" smtClean="0">
                <a:solidFill>
                  <a:srgbClr val="6600CC"/>
                </a:solidFill>
              </a:rPr>
              <a:t>training dataset is very important </a:t>
            </a:r>
            <a:endParaRPr lang="en-US" b="1" dirty="0" smtClean="0"/>
          </a:p>
          <a:p>
            <a:endParaRPr lang="en-US" i="1" dirty="0">
              <a:solidFill>
                <a:srgbClr val="6600CC"/>
              </a:solidFill>
            </a:endParaRPr>
          </a:p>
          <a:p>
            <a:pPr eaLnBrk="1" hangingPunct="1"/>
            <a:endParaRPr lang="en-US" dirty="0" smtClean="0">
              <a:ea typeface="ＭＳ Ｐゴシック" pitchFamily="34" charset="-128"/>
              <a:cs typeface="ＭＳ Ｐゴシック" pitchFamily="34" charset="-128"/>
            </a:endParaRPr>
          </a:p>
        </p:txBody>
      </p:sp>
      <p:grpSp>
        <p:nvGrpSpPr>
          <p:cNvPr id="4" name="Group 3"/>
          <p:cNvGrpSpPr/>
          <p:nvPr/>
        </p:nvGrpSpPr>
        <p:grpSpPr>
          <a:xfrm>
            <a:off x="762000" y="4519648"/>
            <a:ext cx="7455034" cy="1875264"/>
            <a:chOff x="401578" y="2160475"/>
            <a:chExt cx="7455034" cy="2183656"/>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800"/>
              <a:ext cx="2005046" cy="1073722"/>
            </a:xfrm>
            <a:prstGeom prst="rect">
              <a:avLst/>
            </a:prstGeom>
          </p:spPr>
        </p:pic>
        <p:sp>
          <p:nvSpPr>
            <p:cNvPr id="6" name="TextBox 5"/>
            <p:cNvSpPr txBox="1"/>
            <p:nvPr/>
          </p:nvSpPr>
          <p:spPr>
            <a:xfrm>
              <a:off x="1067625" y="2160475"/>
              <a:ext cx="856325" cy="369332"/>
            </a:xfrm>
            <a:prstGeom prst="rect">
              <a:avLst/>
            </a:prstGeom>
            <a:noFill/>
          </p:spPr>
          <p:txBody>
            <a:bodyPr wrap="none" rtlCol="0">
              <a:spAutoFit/>
            </a:bodyPr>
            <a:lstStyle/>
            <a:p>
              <a:r>
                <a:rPr lang="en-US" b="0" dirty="0" smtClean="0"/>
                <a:t>“good”</a:t>
              </a:r>
              <a:endParaRPr lang="en-US" b="0" dirty="0"/>
            </a:p>
          </p:txBody>
        </p:sp>
        <p:sp>
          <p:nvSpPr>
            <p:cNvPr id="7" name="TextBox 6"/>
            <p:cNvSpPr txBox="1"/>
            <p:nvPr/>
          </p:nvSpPr>
          <p:spPr>
            <a:xfrm>
              <a:off x="3048000" y="2183901"/>
              <a:ext cx="915635" cy="369332"/>
            </a:xfrm>
            <a:prstGeom prst="rect">
              <a:avLst/>
            </a:prstGeom>
            <a:noFill/>
          </p:spPr>
          <p:txBody>
            <a:bodyPr wrap="none" rtlCol="0">
              <a:spAutoFit/>
            </a:bodyPr>
            <a:lstStyle/>
            <a:p>
              <a:r>
                <a:rPr lang="en-US" b="0" dirty="0" smtClean="0"/>
                <a:t>“smart”</a:t>
              </a:r>
              <a:endParaRPr lang="en-US" b="0" dirty="0"/>
            </a:p>
          </p:txBody>
        </p:sp>
        <p:sp>
          <p:nvSpPr>
            <p:cNvPr id="8" name="TextBox 7"/>
            <p:cNvSpPr txBox="1"/>
            <p:nvPr/>
          </p:nvSpPr>
          <p:spPr>
            <a:xfrm>
              <a:off x="4870886" y="2183901"/>
              <a:ext cx="800219" cy="369332"/>
            </a:xfrm>
            <a:prstGeom prst="rect">
              <a:avLst/>
            </a:prstGeom>
            <a:noFill/>
          </p:spPr>
          <p:txBody>
            <a:bodyPr wrap="none" rtlCol="0">
              <a:spAutoFit/>
            </a:bodyPr>
            <a:lstStyle/>
            <a:p>
              <a:r>
                <a:rPr lang="en-US" b="0" dirty="0" smtClean="0"/>
                <a:t>“wise”</a:t>
              </a:r>
              <a:endParaRPr lang="en-US" b="0" dirty="0"/>
            </a:p>
          </p:txBody>
        </p:sp>
        <p:grpSp>
          <p:nvGrpSpPr>
            <p:cNvPr id="9" name="Group 8"/>
            <p:cNvGrpSpPr/>
            <p:nvPr/>
          </p:nvGrpSpPr>
          <p:grpSpPr>
            <a:xfrm>
              <a:off x="3134005" y="2330400"/>
              <a:ext cx="4722607" cy="1594521"/>
              <a:chOff x="3964329" y="3962401"/>
              <a:chExt cx="4290157" cy="1594521"/>
            </a:xfrm>
          </p:grpSpPr>
          <p:sp>
            <p:nvSpPr>
              <p:cNvPr id="11" name="Cube 10"/>
              <p:cNvSpPr/>
              <p:nvPr/>
            </p:nvSpPr>
            <p:spPr>
              <a:xfrm>
                <a:off x="5321905" y="4406414"/>
                <a:ext cx="1167462" cy="797629"/>
              </a:xfrm>
              <a:prstGeom prst="cube">
                <a:avLst/>
              </a:prstGeom>
              <a:gradFill flip="none" rotWithShape="1">
                <a:gsLst>
                  <a:gs pos="54000">
                    <a:schemeClr val="accent2"/>
                  </a:gs>
                  <a:gs pos="100000">
                    <a:srgbClr val="000000"/>
                  </a:gs>
                </a:gsLst>
                <a:path path="rect">
                  <a:fillToRect l="100000" t="100000"/>
                </a:path>
                <a:tileRect r="-100000" b="-100000"/>
              </a:gradFill>
              <a:ln>
                <a:gradFill flip="none" rotWithShape="1">
                  <a:gsLst>
                    <a:gs pos="0">
                      <a:srgbClr val="CED8EB"/>
                    </a:gs>
                    <a:gs pos="100000">
                      <a:srgbClr val="000000"/>
                    </a:gs>
                  </a:gsLst>
                  <a:path path="circle">
                    <a:fillToRect l="50000" t="50000" r="50000" b="50000"/>
                  </a:path>
                  <a:tileRect/>
                </a:gradFill>
              </a:ln>
              <a:scene3d>
                <a:camera prst="orthographicFront">
                  <a:rot lat="0" lon="0" rev="0"/>
                </a:camera>
                <a:lightRig rig="sunrise" dir="t">
                  <a:rot lat="0" lon="0" rev="0"/>
                </a:lightRig>
              </a:scene3d>
              <a:sp3d prstMaterial="metal">
                <a:bevelT w="0" h="0"/>
                <a:contourClr>
                  <a:schemeClr val="accent1">
                    <a:tint val="100000"/>
                    <a:shade val="100000"/>
                    <a:hueMod val="100000"/>
                    <a:satMod val="10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Classifier</a:t>
                </a:r>
                <a:endParaRPr lang="en-US" sz="1400" dirty="0"/>
              </a:p>
            </p:txBody>
          </p:sp>
          <p:sp>
            <p:nvSpPr>
              <p:cNvPr id="12" name="Right Arrow 11"/>
              <p:cNvSpPr/>
              <p:nvPr/>
            </p:nvSpPr>
            <p:spPr>
              <a:xfrm>
                <a:off x="4912932" y="4627092"/>
                <a:ext cx="314317" cy="3562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p:nvPr/>
            </p:nvSpPr>
            <p:spPr>
              <a:xfrm>
                <a:off x="7070446" y="5025169"/>
                <a:ext cx="1184040" cy="531753"/>
              </a:xfrm>
              <a:prstGeom prst="ellipse">
                <a:avLst/>
              </a:prstGeom>
              <a:solidFill>
                <a:schemeClr val="accent2">
                  <a:lumMod val="20000"/>
                  <a:lumOff val="80000"/>
                </a:schemeClr>
              </a:solidFill>
              <a:effectLst>
                <a:glow rad="101600">
                  <a:srgbClr val="008000">
                    <a:alpha val="75000"/>
                  </a:srgbClr>
                </a:glow>
                <a:outerShdw blurRad="50800" dist="43000" dir="5400000" rotWithShape="0">
                  <a:srgbClr val="CCFFCC"/>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COVER</a:t>
                </a:r>
                <a:endParaRPr lang="en-US" sz="1400" dirty="0">
                  <a:solidFill>
                    <a:schemeClr val="tx1"/>
                  </a:solidFill>
                </a:endParaRPr>
              </a:p>
            </p:txBody>
          </p:sp>
          <p:grpSp>
            <p:nvGrpSpPr>
              <p:cNvPr id="14" name="Group 27"/>
              <p:cNvGrpSpPr/>
              <p:nvPr/>
            </p:nvGrpSpPr>
            <p:grpSpPr>
              <a:xfrm>
                <a:off x="7070948" y="3962401"/>
                <a:ext cx="1167462" cy="664691"/>
                <a:chOff x="6934200" y="4724400"/>
                <a:chExt cx="1981200" cy="762000"/>
              </a:xfrm>
            </p:grpSpPr>
            <p:sp>
              <p:nvSpPr>
                <p:cNvPr id="18" name="Explosion 2 17"/>
                <p:cNvSpPr/>
                <p:nvPr/>
              </p:nvSpPr>
              <p:spPr>
                <a:xfrm>
                  <a:off x="6934200" y="4724400"/>
                  <a:ext cx="1981200" cy="762000"/>
                </a:xfrm>
                <a:prstGeom prst="irregularSeal2">
                  <a:avLst/>
                </a:prstGeom>
                <a:solidFill>
                  <a:schemeClr val="accent1">
                    <a:lumMod val="20000"/>
                    <a:lumOff val="80000"/>
                  </a:schemeClr>
                </a:solidFill>
                <a:effectLst>
                  <a:outerShdw blurRad="50800" dist="43000" dir="5400000" rotWithShape="0">
                    <a:srgbClr val="FF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7234927" y="4979855"/>
                  <a:ext cx="1379745" cy="352835"/>
                </a:xfrm>
                <a:prstGeom prst="rect">
                  <a:avLst/>
                </a:prstGeom>
                <a:noFill/>
              </p:spPr>
              <p:txBody>
                <a:bodyPr wrap="none" rtlCol="0">
                  <a:spAutoFit/>
                </a:bodyPr>
                <a:lstStyle/>
                <a:p>
                  <a:r>
                    <a:rPr lang="en-US" sz="1400" dirty="0" smtClean="0"/>
                    <a:t>STEGO</a:t>
                  </a:r>
                </a:p>
              </p:txBody>
            </p:sp>
          </p:grpSp>
          <p:cxnSp>
            <p:nvCxnSpPr>
              <p:cNvPr id="15" name="Straight Arrow Connector 14"/>
              <p:cNvCxnSpPr/>
              <p:nvPr/>
            </p:nvCxnSpPr>
            <p:spPr>
              <a:xfrm flipV="1">
                <a:off x="6584023" y="4406414"/>
                <a:ext cx="401915" cy="1574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489367" y="5204044"/>
                <a:ext cx="496571" cy="87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964329" y="4377847"/>
                <a:ext cx="831790" cy="860139"/>
              </a:xfrm>
              <a:prstGeom prst="rect">
                <a:avLst/>
              </a:prstGeom>
              <a:noFill/>
            </p:spPr>
            <p:txBody>
              <a:bodyPr wrap="square" rtlCol="0">
                <a:spAutoFit/>
              </a:bodyPr>
              <a:lstStyle/>
              <a:p>
                <a:r>
                  <a:rPr lang="en-US" sz="1400" b="0" dirty="0" smtClean="0"/>
                  <a:t>Extract statistical features</a:t>
                </a:r>
                <a:endParaRPr lang="en-US" sz="1400" b="0" dirty="0"/>
              </a:p>
            </p:txBody>
          </p:sp>
        </p:grpSp>
        <p:sp>
          <p:nvSpPr>
            <p:cNvPr id="10" name="TextBox 9"/>
            <p:cNvSpPr txBox="1"/>
            <p:nvPr/>
          </p:nvSpPr>
          <p:spPr>
            <a:xfrm>
              <a:off x="401578" y="3734866"/>
              <a:ext cx="2188420" cy="609265"/>
            </a:xfrm>
            <a:prstGeom prst="rect">
              <a:avLst/>
            </a:prstGeom>
            <a:noFill/>
          </p:spPr>
          <p:txBody>
            <a:bodyPr wrap="none" rtlCol="0">
              <a:spAutoFit/>
            </a:bodyPr>
            <a:lstStyle/>
            <a:p>
              <a:pPr algn="ctr"/>
              <a:r>
                <a:rPr lang="en-US" sz="1400" b="0" dirty="0"/>
                <a:t>L</a:t>
              </a:r>
              <a:r>
                <a:rPr lang="en-US" sz="1400" b="0" dirty="0" smtClean="0"/>
                <a:t>ots of cover+stego pairs</a:t>
              </a:r>
            </a:p>
            <a:p>
              <a:pPr algn="ctr"/>
              <a:r>
                <a:rPr lang="en-US" sz="1400" b="0" dirty="0" smtClean="0"/>
                <a:t>“Database”</a:t>
              </a:r>
              <a:endParaRPr lang="en-US" sz="1400" b="0" dirty="0"/>
            </a:p>
          </p:txBody>
        </p:sp>
      </p:grpSp>
      <p:sp>
        <p:nvSpPr>
          <p:cNvPr id="20" name="Right Arrow 19"/>
          <p:cNvSpPr/>
          <p:nvPr/>
        </p:nvSpPr>
        <p:spPr>
          <a:xfrm>
            <a:off x="3019839" y="5221977"/>
            <a:ext cx="346000" cy="3562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21" name="Slide Number Placeholder 20"/>
          <p:cNvSpPr>
            <a:spLocks noGrp="1"/>
          </p:cNvSpPr>
          <p:nvPr>
            <p:ph type="sldNum" sz="quarter" idx="4"/>
          </p:nvPr>
        </p:nvSpPr>
        <p:spPr/>
        <p:txBody>
          <a:bodyPr/>
          <a:lstStyle/>
          <a:p>
            <a:fld id="{8F73AFF4-E854-4B48-8971-BE22DF8FC9E5}" type="slidenum">
              <a:rPr lang="en-US" smtClean="0"/>
              <a:t>10</a:t>
            </a:fld>
            <a:endParaRPr lang="en-US" dirty="0"/>
          </a:p>
        </p:txBody>
      </p:sp>
    </p:spTree>
    <p:extLst>
      <p:ext uri="{BB962C8B-B14F-4D97-AF65-F5344CB8AC3E}">
        <p14:creationId xmlns:p14="http://schemas.microsoft.com/office/powerpoint/2010/main" val="560313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dirty="0" smtClean="0">
                <a:ea typeface="ＭＳ Ｐゴシック" pitchFamily="34" charset="-128"/>
                <a:cs typeface="ＭＳ Ｐゴシック" pitchFamily="34" charset="-128"/>
              </a:rPr>
              <a:t>Steganalysis</a:t>
            </a:r>
            <a:endParaRPr lang="en-US" dirty="0">
              <a:ea typeface="ＭＳ Ｐゴシック" pitchFamily="34" charset="-128"/>
              <a:cs typeface="ＭＳ Ｐゴシック" pitchFamily="34" charset="-128"/>
            </a:endParaRPr>
          </a:p>
        </p:txBody>
      </p:sp>
      <p:sp>
        <p:nvSpPr>
          <p:cNvPr id="45060" name="Rectangle 3"/>
          <p:cNvSpPr>
            <a:spLocks noGrp="1" noChangeArrowheads="1"/>
          </p:cNvSpPr>
          <p:nvPr>
            <p:ph idx="1"/>
          </p:nvPr>
        </p:nvSpPr>
        <p:spPr/>
        <p:txBody>
          <a:bodyPr/>
          <a:lstStyle/>
          <a:p>
            <a:pPr eaLnBrk="1" hangingPunct="1"/>
            <a:r>
              <a:rPr lang="en-US" dirty="0" smtClean="0">
                <a:ea typeface="ＭＳ Ｐゴシック" pitchFamily="34" charset="-128"/>
                <a:cs typeface="ＭＳ Ｐゴシック" pitchFamily="34" charset="-128"/>
              </a:rPr>
              <a:t>Premises on which steganalysis is based:</a:t>
            </a:r>
          </a:p>
          <a:p>
            <a:pPr lvl="1"/>
            <a:r>
              <a:rPr lang="en-US" dirty="0">
                <a:ea typeface="ＭＳ Ｐゴシック" pitchFamily="34" charset="-128"/>
                <a:cs typeface="ＭＳ Ｐゴシック" pitchFamily="34" charset="-128"/>
              </a:rPr>
              <a:t>C</a:t>
            </a:r>
            <a:r>
              <a:rPr lang="en-US" dirty="0" smtClean="0">
                <a:ea typeface="ＭＳ Ｐゴシック" pitchFamily="34" charset="-128"/>
                <a:cs typeface="ＭＳ Ｐゴシック" pitchFamily="34" charset="-128"/>
              </a:rPr>
              <a:t>hanging the bits of the image changes the statistical profile of the image</a:t>
            </a:r>
          </a:p>
          <a:p>
            <a:pPr lvl="1"/>
            <a:r>
              <a:rPr lang="en-US" dirty="0" smtClean="0">
                <a:ea typeface="ＭＳ Ｐゴシック" pitchFamily="34" charset="-128"/>
                <a:cs typeface="ＭＳ Ｐゴシック" pitchFamily="34" charset="-128"/>
              </a:rPr>
              <a:t>Changing </a:t>
            </a:r>
            <a:r>
              <a:rPr lang="en-US" i="1" dirty="0" smtClean="0">
                <a:ea typeface="ＭＳ Ｐゴシック" pitchFamily="34" charset="-128"/>
                <a:cs typeface="ＭＳ Ｐゴシック" pitchFamily="34" charset="-128"/>
              </a:rPr>
              <a:t>more</a:t>
            </a:r>
            <a:r>
              <a:rPr lang="en-US" dirty="0" smtClean="0">
                <a:ea typeface="ＭＳ Ｐゴシック" pitchFamily="34" charset="-128"/>
                <a:cs typeface="ＭＳ Ｐゴシック" pitchFamily="34" charset="-128"/>
              </a:rPr>
              <a:t> bits has a greater effect on the changed statistical profile</a:t>
            </a:r>
          </a:p>
          <a:p>
            <a:pPr lvl="1"/>
            <a:r>
              <a:rPr lang="en-US" dirty="0" smtClean="0"/>
              <a:t>Payload </a:t>
            </a:r>
            <a:r>
              <a:rPr lang="en-US" dirty="0"/>
              <a:t>bit string has a uniform distribution of 0s and </a:t>
            </a:r>
            <a:r>
              <a:rPr lang="en-US" dirty="0" smtClean="0"/>
              <a:t>1s</a:t>
            </a:r>
            <a:endParaRPr lang="en-US" dirty="0" smtClean="0">
              <a:ea typeface="ＭＳ Ｐゴシック" pitchFamily="34" charset="-128"/>
              <a:cs typeface="ＭＳ Ｐゴシック" pitchFamily="34" charset="-128"/>
            </a:endParaRPr>
          </a:p>
          <a:p>
            <a:r>
              <a:rPr lang="en-US" dirty="0" smtClean="0">
                <a:ea typeface="ＭＳ Ｐゴシック" pitchFamily="34" charset="-128"/>
                <a:cs typeface="ＭＳ Ｐゴシック" pitchFamily="34" charset="-128"/>
              </a:rPr>
              <a:t>This is true for targeted or non-targeted approaches</a:t>
            </a:r>
          </a:p>
          <a:p>
            <a:endParaRPr lang="en-US" i="1" dirty="0">
              <a:solidFill>
                <a:srgbClr val="6600CC"/>
              </a:solidFill>
            </a:endParaRPr>
          </a:p>
          <a:p>
            <a:pPr eaLnBrk="1" hangingPunct="1"/>
            <a:endParaRPr lang="en-US" dirty="0" smtClean="0">
              <a:ea typeface="ＭＳ Ｐゴシック" pitchFamily="34" charset="-128"/>
              <a:cs typeface="ＭＳ Ｐゴシック" pitchFamily="34" charset="-128"/>
            </a:endParaRPr>
          </a:p>
        </p:txBody>
      </p:sp>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11</a:t>
            </a:fld>
            <a:endParaRPr lang="en-US" dirty="0"/>
          </a:p>
        </p:txBody>
      </p:sp>
    </p:spTree>
    <p:extLst>
      <p:ext uri="{BB962C8B-B14F-4D97-AF65-F5344CB8AC3E}">
        <p14:creationId xmlns:p14="http://schemas.microsoft.com/office/powerpoint/2010/main" val="473740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smtClean="0"/>
              <a:t>Detecting LSB embedding in an image</a:t>
            </a:r>
            <a:endParaRPr lang="en-US" dirty="0"/>
          </a:p>
        </p:txBody>
      </p:sp>
      <mc:AlternateContent xmlns:mc="http://schemas.openxmlformats.org/markup-compatibility/2006" xmlns:a14="http://schemas.microsoft.com/office/drawing/2010/main">
        <mc:Choice Requires="a14">
          <p:sp>
            <p:nvSpPr>
              <p:cNvPr id="532483" name="Rectangle 3"/>
              <p:cNvSpPr>
                <a:spLocks noGrp="1" noChangeArrowheads="1"/>
              </p:cNvSpPr>
              <p:nvPr>
                <p:ph idx="1"/>
              </p:nvPr>
            </p:nvSpPr>
            <p:spPr/>
            <p:txBody>
              <a:bodyPr/>
              <a:lstStyle/>
              <a:p>
                <a:r>
                  <a:rPr lang="en-US" dirty="0" smtClean="0"/>
                  <a:t>When LSB replacement is used, a test can be effective to determine if payload is present</a:t>
                </a:r>
              </a:p>
              <a:p>
                <a:r>
                  <a:rPr lang="en-US" dirty="0" smtClean="0"/>
                  <a:t>Assume payload bit string has values that are uniformly distributed, such as after encryption</a:t>
                </a:r>
              </a:p>
              <a:p>
                <a:r>
                  <a:rPr lang="en-US" dirty="0" smtClean="0"/>
                  <a:t>Assume (for now) embedding was performed lexicographically, sometimes called </a:t>
                </a:r>
                <a:r>
                  <a:rPr lang="en-US" i="1" dirty="0" smtClean="0"/>
                  <a:t>raster-scan order </a:t>
                </a:r>
              </a:p>
              <a:p>
                <a:r>
                  <a:rPr lang="en-US" dirty="0" smtClean="0"/>
                  <a:t>However, the LSBs values in a cover image are not typically uniformly randomly distributed</a:t>
                </a:r>
              </a:p>
              <a:p>
                <a:r>
                  <a:rPr lang="en-US" dirty="0" smtClean="0"/>
                  <a:t>The Chi-squared test - </a:t>
                </a:r>
                <a14:m>
                  <m:oMath xmlns:m="http://schemas.openxmlformats.org/officeDocument/2006/math">
                    <m:sSup>
                      <m:sSupPr>
                        <m:ctrlPr>
                          <a:rPr lang="en-US" i="1" smtClean="0">
                            <a:latin typeface="Cambria Math" charset="0"/>
                          </a:rPr>
                        </m:ctrlPr>
                      </m:sSupPr>
                      <m:e>
                        <m:r>
                          <a:rPr lang="en-US" i="1" smtClean="0">
                            <a:latin typeface="Cambria Math" charset="0"/>
                            <a:ea typeface="Cambria Math" charset="0"/>
                            <a:cs typeface="Cambria Math" charset="0"/>
                          </a:rPr>
                          <m:t>𝜒</m:t>
                        </m:r>
                      </m:e>
                      <m:sup>
                        <m:r>
                          <a:rPr lang="en-US" b="0" i="1" smtClean="0">
                            <a:latin typeface="Cambria Math" charset="0"/>
                          </a:rPr>
                          <m:t>2</m:t>
                        </m:r>
                      </m:sup>
                    </m:sSup>
                  </m:oMath>
                </a14:m>
                <a:r>
                  <a:rPr lang="en-US" dirty="0" smtClean="0"/>
                  <a:t> attack - exploits this expected statistical anomaly between cover and stego images</a:t>
                </a:r>
              </a:p>
              <a:p>
                <a:r>
                  <a:rPr lang="en-US" dirty="0" smtClean="0"/>
                  <a:t>We need some more concepts before preceding</a:t>
                </a:r>
              </a:p>
            </p:txBody>
          </p:sp>
        </mc:Choice>
        <mc:Fallback xmlns="">
          <p:sp>
            <p:nvSpPr>
              <p:cNvPr id="532483" name="Rectangle 3"/>
              <p:cNvSpPr>
                <a:spLocks noGrp="1" noRot="1" noChangeAspect="1" noMove="1" noResize="1" noEditPoints="1" noAdjustHandles="1" noChangeArrowheads="1" noChangeShapeType="1" noTextEdit="1"/>
              </p:cNvSpPr>
              <p:nvPr>
                <p:ph idx="1"/>
              </p:nvPr>
            </p:nvSpPr>
            <p:spPr>
              <a:blipFill rotWithShape="0">
                <a:blip r:embed="rId3"/>
                <a:stretch>
                  <a:fillRect l="-667" t="-613" r="-1259"/>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12</a:t>
            </a:fld>
            <a:endParaRPr lang="en-US" dirty="0"/>
          </a:p>
        </p:txBody>
      </p:sp>
    </p:spTree>
    <p:extLst>
      <p:ext uri="{BB962C8B-B14F-4D97-AF65-F5344CB8AC3E}">
        <p14:creationId xmlns:p14="http://schemas.microsoft.com/office/powerpoint/2010/main" val="1430149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 	</a:t>
            </a:r>
            <a:endParaRPr lang="en-US" dirty="0"/>
          </a:p>
        </p:txBody>
      </p:sp>
      <p:sp>
        <p:nvSpPr>
          <p:cNvPr id="3" name="Content Placeholder 2"/>
          <p:cNvSpPr>
            <a:spLocks noGrp="1"/>
          </p:cNvSpPr>
          <p:nvPr>
            <p:ph idx="1"/>
          </p:nvPr>
        </p:nvSpPr>
        <p:spPr/>
        <p:txBody>
          <a:bodyPr/>
          <a:lstStyle/>
          <a:p>
            <a:r>
              <a:rPr lang="en-US" dirty="0" smtClean="0"/>
              <a:t>If we take an innocent grayscale image and count the number of 0 values and store that value in h(0), count the number of 1 values, h(1), etc., number of 255 values h(255), and then plot it in a bar graph, we might see the graph below:</a:t>
            </a:r>
          </a:p>
          <a:p>
            <a:endParaRPr lang="en-US" dirty="0"/>
          </a:p>
        </p:txBody>
      </p:sp>
      <p:grpSp>
        <p:nvGrpSpPr>
          <p:cNvPr id="11" name="Group 10"/>
          <p:cNvGrpSpPr/>
          <p:nvPr/>
        </p:nvGrpSpPr>
        <p:grpSpPr>
          <a:xfrm>
            <a:off x="2667000" y="2971800"/>
            <a:ext cx="3962400" cy="3050667"/>
            <a:chOff x="2438400" y="2971800"/>
            <a:chExt cx="3962400" cy="305066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971800"/>
              <a:ext cx="3962400" cy="2966847"/>
            </a:xfrm>
            <a:prstGeom prst="rect">
              <a:avLst/>
            </a:prstGeom>
          </p:spPr>
        </p:pic>
        <p:sp>
          <p:nvSpPr>
            <p:cNvPr id="9" name="TextBox 8"/>
            <p:cNvSpPr txBox="1"/>
            <p:nvPr/>
          </p:nvSpPr>
          <p:spPr>
            <a:xfrm>
              <a:off x="4876800" y="5745468"/>
              <a:ext cx="1066800" cy="276999"/>
            </a:xfrm>
            <a:prstGeom prst="rect">
              <a:avLst/>
            </a:prstGeom>
            <a:noFill/>
          </p:spPr>
          <p:txBody>
            <a:bodyPr wrap="square" rtlCol="0">
              <a:spAutoFit/>
            </a:bodyPr>
            <a:lstStyle/>
            <a:p>
              <a:r>
                <a:rPr lang="en-US" sz="1200" b="0" dirty="0" smtClean="0"/>
                <a:t>Gray</a:t>
              </a:r>
              <a:r>
                <a:rPr lang="en-US" sz="1200" dirty="0" smtClean="0"/>
                <a:t> </a:t>
              </a:r>
              <a:r>
                <a:rPr lang="en-US" sz="1200" b="0" dirty="0" smtClean="0"/>
                <a:t>value</a:t>
              </a:r>
              <a:endParaRPr lang="en-US" sz="1200" b="0" dirty="0"/>
            </a:p>
          </p:txBody>
        </p:sp>
        <p:sp>
          <p:nvSpPr>
            <p:cNvPr id="10" name="TextBox 9"/>
            <p:cNvSpPr txBox="1"/>
            <p:nvPr/>
          </p:nvSpPr>
          <p:spPr>
            <a:xfrm rot="16200000">
              <a:off x="3461897" y="4316723"/>
              <a:ext cx="1882247" cy="276999"/>
            </a:xfrm>
            <a:prstGeom prst="rect">
              <a:avLst/>
            </a:prstGeom>
            <a:noFill/>
          </p:spPr>
          <p:txBody>
            <a:bodyPr wrap="none" rtlCol="0">
              <a:spAutoFit/>
            </a:bodyPr>
            <a:lstStyle/>
            <a:p>
              <a:r>
                <a:rPr lang="en-US" sz="1200" b="0" dirty="0" smtClean="0"/>
                <a:t>Frequency of occurrence</a:t>
              </a:r>
              <a:endParaRPr lang="en-US" sz="1200" b="0" dirty="0"/>
            </a:p>
          </p:txBody>
        </p:sp>
      </p:grpSp>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13</a:t>
            </a:fld>
            <a:endParaRPr lang="en-US" dirty="0"/>
          </a:p>
        </p:txBody>
      </p:sp>
    </p:spTree>
    <p:extLst>
      <p:ext uri="{BB962C8B-B14F-4D97-AF65-F5344CB8AC3E}">
        <p14:creationId xmlns:p14="http://schemas.microsoft.com/office/powerpoint/2010/main" val="79519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Stego histogram	</a:t>
            </a:r>
            <a:endParaRPr lang="en-US" dirty="0"/>
          </a:p>
        </p:txBody>
      </p:sp>
      <p:sp>
        <p:nvSpPr>
          <p:cNvPr id="3" name="Content Placeholder 2"/>
          <p:cNvSpPr>
            <a:spLocks noGrp="1"/>
          </p:cNvSpPr>
          <p:nvPr>
            <p:ph idx="1"/>
          </p:nvPr>
        </p:nvSpPr>
        <p:spPr/>
        <p:txBody>
          <a:bodyPr/>
          <a:lstStyle/>
          <a:p>
            <a:r>
              <a:rPr lang="en-US" dirty="0" smtClean="0"/>
              <a:t>If we take a stego image (LSB embedding) histogram plot we might see the graph below:</a:t>
            </a:r>
          </a:p>
          <a:p>
            <a:endParaRPr lang="en-US" dirty="0"/>
          </a:p>
        </p:txBody>
      </p:sp>
      <p:grpSp>
        <p:nvGrpSpPr>
          <p:cNvPr id="8" name="Group 7"/>
          <p:cNvGrpSpPr/>
          <p:nvPr/>
        </p:nvGrpSpPr>
        <p:grpSpPr>
          <a:xfrm>
            <a:off x="2514600" y="3426439"/>
            <a:ext cx="2724028" cy="2552402"/>
            <a:chOff x="5057160" y="3429000"/>
            <a:chExt cx="2724028" cy="2552402"/>
          </a:xfrm>
        </p:grpSpPr>
        <p:sp>
          <p:nvSpPr>
            <p:cNvPr id="5" name="TextBox 4"/>
            <p:cNvSpPr txBox="1"/>
            <p:nvPr/>
          </p:nvSpPr>
          <p:spPr>
            <a:xfrm>
              <a:off x="6854331" y="5704403"/>
              <a:ext cx="926857" cy="276999"/>
            </a:xfrm>
            <a:prstGeom prst="rect">
              <a:avLst/>
            </a:prstGeom>
            <a:noFill/>
          </p:spPr>
          <p:txBody>
            <a:bodyPr wrap="none" rtlCol="0">
              <a:spAutoFit/>
            </a:bodyPr>
            <a:lstStyle/>
            <a:p>
              <a:r>
                <a:rPr lang="en-US" sz="1200" b="0" dirty="0" smtClean="0"/>
                <a:t>Gray</a:t>
              </a:r>
              <a:r>
                <a:rPr lang="en-US" sz="1200" dirty="0" smtClean="0"/>
                <a:t> </a:t>
              </a:r>
              <a:r>
                <a:rPr lang="en-US" sz="1200" b="0" dirty="0" smtClean="0"/>
                <a:t>value</a:t>
              </a:r>
              <a:endParaRPr lang="en-US" sz="1200" b="0" dirty="0"/>
            </a:p>
          </p:txBody>
        </p:sp>
        <p:sp>
          <p:nvSpPr>
            <p:cNvPr id="6" name="TextBox 5"/>
            <p:cNvSpPr txBox="1"/>
            <p:nvPr/>
          </p:nvSpPr>
          <p:spPr>
            <a:xfrm rot="16200000">
              <a:off x="4254536" y="4231624"/>
              <a:ext cx="1882247" cy="276999"/>
            </a:xfrm>
            <a:prstGeom prst="rect">
              <a:avLst/>
            </a:prstGeom>
            <a:noFill/>
          </p:spPr>
          <p:txBody>
            <a:bodyPr wrap="none" rtlCol="0">
              <a:spAutoFit/>
            </a:bodyPr>
            <a:lstStyle/>
            <a:p>
              <a:r>
                <a:rPr lang="en-US" sz="1200" b="0" dirty="0" smtClean="0"/>
                <a:t>Frequency of occurrence</a:t>
              </a:r>
              <a:endParaRPr lang="en-US" sz="1200" b="0" dirty="0"/>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99" y="2615742"/>
            <a:ext cx="4064000" cy="3048000"/>
          </a:xfrm>
          <a:prstGeom prst="rect">
            <a:avLst/>
          </a:prstGeom>
        </p:spPr>
      </p:pic>
      <p:sp>
        <p:nvSpPr>
          <p:cNvPr id="4" name="Date Placeholder 3"/>
          <p:cNvSpPr>
            <a:spLocks noGrp="1"/>
          </p:cNvSpPr>
          <p:nvPr>
            <p:ph type="dt" sz="half" idx="2"/>
          </p:nvPr>
        </p:nvSpPr>
        <p:spPr/>
        <p:txBody>
          <a:bodyPr/>
          <a:lstStyle/>
          <a:p>
            <a:r>
              <a:rPr lang="en-US" smtClean="0"/>
              <a:t>Spring 2018</a:t>
            </a:r>
            <a:endParaRPr lang="en-US" dirty="0"/>
          </a:p>
        </p:txBody>
      </p:sp>
      <p:sp>
        <p:nvSpPr>
          <p:cNvPr id="9" name="Footer Placeholder 8"/>
          <p:cNvSpPr>
            <a:spLocks noGrp="1"/>
          </p:cNvSpPr>
          <p:nvPr>
            <p:ph type="ftr" sz="quarter" idx="3"/>
          </p:nvPr>
        </p:nvSpPr>
        <p:spPr/>
        <p:txBody>
          <a:bodyPr/>
          <a:lstStyle/>
          <a:p>
            <a:r>
              <a:rPr lang="en-US" smtClean="0"/>
              <a:t>© 2018       Math 535 Digital Image Forensics and Steganalysis </a:t>
            </a:r>
            <a:endParaRPr lang="en-US" dirty="0"/>
          </a:p>
        </p:txBody>
      </p:sp>
      <p:sp>
        <p:nvSpPr>
          <p:cNvPr id="10" name="Slide Number Placeholder 9"/>
          <p:cNvSpPr>
            <a:spLocks noGrp="1"/>
          </p:cNvSpPr>
          <p:nvPr>
            <p:ph type="sldNum" sz="quarter" idx="4"/>
          </p:nvPr>
        </p:nvSpPr>
        <p:spPr/>
        <p:txBody>
          <a:bodyPr/>
          <a:lstStyle/>
          <a:p>
            <a:fld id="{8F73AFF4-E854-4B48-8971-BE22DF8FC9E5}" type="slidenum">
              <a:rPr lang="en-US" smtClean="0"/>
              <a:t>14</a:t>
            </a:fld>
            <a:endParaRPr lang="en-US" dirty="0"/>
          </a:p>
        </p:txBody>
      </p:sp>
    </p:spTree>
    <p:extLst>
      <p:ext uri="{BB962C8B-B14F-4D97-AF65-F5344CB8AC3E}">
        <p14:creationId xmlns:p14="http://schemas.microsoft.com/office/powerpoint/2010/main" val="113450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histograms	</a:t>
            </a:r>
            <a:endParaRPr lang="en-US" dirty="0"/>
          </a:p>
        </p:txBody>
      </p:sp>
      <p:sp>
        <p:nvSpPr>
          <p:cNvPr id="3" name="Content Placeholder 2"/>
          <p:cNvSpPr>
            <a:spLocks noGrp="1"/>
          </p:cNvSpPr>
          <p:nvPr>
            <p:ph idx="1"/>
          </p:nvPr>
        </p:nvSpPr>
        <p:spPr/>
        <p:txBody>
          <a:bodyPr/>
          <a:lstStyle/>
          <a:p>
            <a:r>
              <a:rPr lang="en-US" dirty="0" smtClean="0"/>
              <a:t>Cover left, stego right</a:t>
            </a:r>
          </a:p>
          <a:p>
            <a:r>
              <a:rPr lang="en-US" dirty="0" smtClean="0"/>
              <a:t>There is a clear pattern here</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620" y="2438400"/>
            <a:ext cx="4064000" cy="3048000"/>
          </a:xfrm>
          <a:prstGeom prst="rect">
            <a:avLst/>
          </a:prstGeom>
        </p:spPr>
      </p:pic>
      <p:grpSp>
        <p:nvGrpSpPr>
          <p:cNvPr id="8" name="Group 7"/>
          <p:cNvGrpSpPr/>
          <p:nvPr/>
        </p:nvGrpSpPr>
        <p:grpSpPr>
          <a:xfrm>
            <a:off x="4849000" y="3254365"/>
            <a:ext cx="2503048" cy="2370534"/>
            <a:chOff x="5057160" y="3429000"/>
            <a:chExt cx="2503048" cy="2370534"/>
          </a:xfrm>
        </p:grpSpPr>
        <p:sp>
          <p:nvSpPr>
            <p:cNvPr id="6" name="TextBox 5"/>
            <p:cNvSpPr txBox="1"/>
            <p:nvPr/>
          </p:nvSpPr>
          <p:spPr>
            <a:xfrm rot="16200000">
              <a:off x="4254536" y="4231624"/>
              <a:ext cx="1882247" cy="276999"/>
            </a:xfrm>
            <a:prstGeom prst="rect">
              <a:avLst/>
            </a:prstGeom>
            <a:noFill/>
          </p:spPr>
          <p:txBody>
            <a:bodyPr wrap="none" rtlCol="0">
              <a:spAutoFit/>
            </a:bodyPr>
            <a:lstStyle/>
            <a:p>
              <a:r>
                <a:rPr lang="en-US" sz="1200" b="0" dirty="0" smtClean="0"/>
                <a:t>Frequency of occurrence</a:t>
              </a:r>
              <a:endParaRPr lang="en-US" sz="1200" b="0" dirty="0"/>
            </a:p>
          </p:txBody>
        </p:sp>
        <p:sp>
          <p:nvSpPr>
            <p:cNvPr id="5" name="TextBox 4"/>
            <p:cNvSpPr txBox="1"/>
            <p:nvPr/>
          </p:nvSpPr>
          <p:spPr>
            <a:xfrm>
              <a:off x="6633351" y="5522535"/>
              <a:ext cx="926857" cy="276999"/>
            </a:xfrm>
            <a:prstGeom prst="rect">
              <a:avLst/>
            </a:prstGeom>
            <a:noFill/>
          </p:spPr>
          <p:txBody>
            <a:bodyPr wrap="none" rtlCol="0">
              <a:spAutoFit/>
            </a:bodyPr>
            <a:lstStyle/>
            <a:p>
              <a:r>
                <a:rPr lang="en-US" sz="1200" b="0" dirty="0" smtClean="0"/>
                <a:t>Gray</a:t>
              </a:r>
              <a:r>
                <a:rPr lang="en-US" sz="1200" dirty="0" smtClean="0"/>
                <a:t> </a:t>
              </a:r>
              <a:r>
                <a:rPr lang="en-US" sz="1200" b="0" dirty="0" smtClean="0"/>
                <a:t>value</a:t>
              </a:r>
              <a:endParaRPr lang="en-US" sz="1200" b="0" dirty="0"/>
            </a:p>
          </p:txBody>
        </p:sp>
      </p:grpSp>
      <p:grpSp>
        <p:nvGrpSpPr>
          <p:cNvPr id="9" name="Group 8"/>
          <p:cNvGrpSpPr/>
          <p:nvPr/>
        </p:nvGrpSpPr>
        <p:grpSpPr>
          <a:xfrm>
            <a:off x="457200" y="3217603"/>
            <a:ext cx="2626117" cy="2509033"/>
            <a:chOff x="5057160" y="3429000"/>
            <a:chExt cx="2626117" cy="2509033"/>
          </a:xfrm>
        </p:grpSpPr>
        <p:sp>
          <p:nvSpPr>
            <p:cNvPr id="10" name="TextBox 9"/>
            <p:cNvSpPr txBox="1"/>
            <p:nvPr/>
          </p:nvSpPr>
          <p:spPr>
            <a:xfrm rot="16200000">
              <a:off x="4254536" y="4231624"/>
              <a:ext cx="1882247" cy="276999"/>
            </a:xfrm>
            <a:prstGeom prst="rect">
              <a:avLst/>
            </a:prstGeom>
            <a:noFill/>
          </p:spPr>
          <p:txBody>
            <a:bodyPr wrap="none" rtlCol="0">
              <a:spAutoFit/>
            </a:bodyPr>
            <a:lstStyle/>
            <a:p>
              <a:r>
                <a:rPr lang="en-US" sz="1200" b="0" dirty="0" smtClean="0"/>
                <a:t>Frequency of occurrence</a:t>
              </a:r>
              <a:endParaRPr lang="en-US" sz="1200" b="0" dirty="0"/>
            </a:p>
          </p:txBody>
        </p:sp>
        <p:sp>
          <p:nvSpPr>
            <p:cNvPr id="11" name="TextBox 10"/>
            <p:cNvSpPr txBox="1"/>
            <p:nvPr/>
          </p:nvSpPr>
          <p:spPr>
            <a:xfrm>
              <a:off x="6756420" y="5661034"/>
              <a:ext cx="926857" cy="276999"/>
            </a:xfrm>
            <a:prstGeom prst="rect">
              <a:avLst/>
            </a:prstGeom>
            <a:noFill/>
          </p:spPr>
          <p:txBody>
            <a:bodyPr wrap="none" rtlCol="0">
              <a:spAutoFit/>
            </a:bodyPr>
            <a:lstStyle/>
            <a:p>
              <a:r>
                <a:rPr lang="en-US" sz="1200" b="0" dirty="0" smtClean="0"/>
                <a:t>Gray</a:t>
              </a:r>
              <a:r>
                <a:rPr lang="en-US" sz="1200" dirty="0" smtClean="0"/>
                <a:t> </a:t>
              </a:r>
              <a:r>
                <a:rPr lang="en-US" sz="1200" b="0" dirty="0" smtClean="0"/>
                <a:t>value</a:t>
              </a:r>
              <a:endParaRPr lang="en-US" sz="1200" b="0" dirty="0"/>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59" y="2438400"/>
            <a:ext cx="4063999" cy="3047999"/>
          </a:xfrm>
          <a:prstGeom prst="rect">
            <a:avLst/>
          </a:prstGeom>
        </p:spPr>
      </p:pic>
      <p:sp>
        <p:nvSpPr>
          <p:cNvPr id="13" name="TextBox 12"/>
          <p:cNvSpPr txBox="1"/>
          <p:nvPr/>
        </p:nvSpPr>
        <p:spPr>
          <a:xfrm>
            <a:off x="2287529" y="1984802"/>
            <a:ext cx="593432" cy="276999"/>
          </a:xfrm>
          <a:prstGeom prst="rect">
            <a:avLst/>
          </a:prstGeom>
          <a:noFill/>
        </p:spPr>
        <p:txBody>
          <a:bodyPr wrap="none" rtlCol="0">
            <a:spAutoFit/>
          </a:bodyPr>
          <a:lstStyle/>
          <a:p>
            <a:r>
              <a:rPr lang="en-US" sz="1200" b="0" dirty="0" smtClean="0"/>
              <a:t>Cover</a:t>
            </a:r>
            <a:endParaRPr lang="en-US" sz="1200" b="0" dirty="0"/>
          </a:p>
        </p:txBody>
      </p:sp>
      <p:sp>
        <p:nvSpPr>
          <p:cNvPr id="14" name="TextBox 13"/>
          <p:cNvSpPr txBox="1"/>
          <p:nvPr/>
        </p:nvSpPr>
        <p:spPr>
          <a:xfrm>
            <a:off x="6591903" y="1984801"/>
            <a:ext cx="585417" cy="276999"/>
          </a:xfrm>
          <a:prstGeom prst="rect">
            <a:avLst/>
          </a:prstGeom>
          <a:noFill/>
        </p:spPr>
        <p:txBody>
          <a:bodyPr wrap="none" rtlCol="0">
            <a:spAutoFit/>
          </a:bodyPr>
          <a:lstStyle/>
          <a:p>
            <a:r>
              <a:rPr lang="en-US" sz="1200" b="0" dirty="0" smtClean="0"/>
              <a:t>Stego</a:t>
            </a:r>
            <a:endParaRPr lang="en-US" sz="1200" b="0" dirty="0"/>
          </a:p>
        </p:txBody>
      </p:sp>
      <p:sp>
        <p:nvSpPr>
          <p:cNvPr id="4" name="Date Placeholder 3"/>
          <p:cNvSpPr>
            <a:spLocks noGrp="1"/>
          </p:cNvSpPr>
          <p:nvPr>
            <p:ph type="dt" sz="half" idx="2"/>
          </p:nvPr>
        </p:nvSpPr>
        <p:spPr/>
        <p:txBody>
          <a:bodyPr/>
          <a:lstStyle/>
          <a:p>
            <a:r>
              <a:rPr lang="en-US" smtClean="0"/>
              <a:t>Spring 2018</a:t>
            </a:r>
            <a:endParaRPr lang="en-US" dirty="0"/>
          </a:p>
        </p:txBody>
      </p:sp>
      <p:sp>
        <p:nvSpPr>
          <p:cNvPr id="15" name="Footer Placeholder 14"/>
          <p:cNvSpPr>
            <a:spLocks noGrp="1"/>
          </p:cNvSpPr>
          <p:nvPr>
            <p:ph type="ftr" sz="quarter" idx="3"/>
          </p:nvPr>
        </p:nvSpPr>
        <p:spPr/>
        <p:txBody>
          <a:bodyPr/>
          <a:lstStyle/>
          <a:p>
            <a:r>
              <a:rPr lang="en-US" smtClean="0"/>
              <a:t>© 2018       Math 535 Digital Image Forensics and Steganalysis </a:t>
            </a:r>
            <a:endParaRPr lang="en-US" dirty="0"/>
          </a:p>
        </p:txBody>
      </p:sp>
      <p:sp>
        <p:nvSpPr>
          <p:cNvPr id="16" name="Slide Number Placeholder 15"/>
          <p:cNvSpPr>
            <a:spLocks noGrp="1"/>
          </p:cNvSpPr>
          <p:nvPr>
            <p:ph type="sldNum" sz="quarter" idx="4"/>
          </p:nvPr>
        </p:nvSpPr>
        <p:spPr/>
        <p:txBody>
          <a:bodyPr/>
          <a:lstStyle/>
          <a:p>
            <a:fld id="{8F73AFF4-E854-4B48-8971-BE22DF8FC9E5}" type="slidenum">
              <a:rPr lang="en-US" smtClean="0"/>
              <a:t>15</a:t>
            </a:fld>
            <a:endParaRPr lang="en-US" dirty="0"/>
          </a:p>
        </p:txBody>
      </p:sp>
    </p:spTree>
    <p:extLst>
      <p:ext uri="{BB962C8B-B14F-4D97-AF65-F5344CB8AC3E}">
        <p14:creationId xmlns:p14="http://schemas.microsoft.com/office/powerpoint/2010/main" val="118838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LSB replacement changes the distribution of even and odd values</a:t>
            </a:r>
          </a:p>
        </p:txBody>
      </p:sp>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16</a:t>
            </a:fld>
            <a:endParaRPr lang="en-US" dirty="0"/>
          </a:p>
        </p:txBody>
      </p:sp>
      <p:grpSp>
        <p:nvGrpSpPr>
          <p:cNvPr id="223" name="Group 222"/>
          <p:cNvGrpSpPr/>
          <p:nvPr/>
        </p:nvGrpSpPr>
        <p:grpSpPr>
          <a:xfrm>
            <a:off x="609600" y="1447800"/>
            <a:ext cx="8042275" cy="4572000"/>
            <a:chOff x="609600" y="1447800"/>
            <a:chExt cx="8042275" cy="4572000"/>
          </a:xfrm>
        </p:grpSpPr>
        <p:grpSp>
          <p:nvGrpSpPr>
            <p:cNvPr id="224" name="Group 4"/>
            <p:cNvGrpSpPr>
              <a:grpSpLocks/>
            </p:cNvGrpSpPr>
            <p:nvPr/>
          </p:nvGrpSpPr>
          <p:grpSpPr bwMode="auto">
            <a:xfrm>
              <a:off x="609600" y="1447800"/>
              <a:ext cx="2667000" cy="4343400"/>
              <a:chOff x="816" y="912"/>
              <a:chExt cx="1680" cy="2736"/>
            </a:xfrm>
          </p:grpSpPr>
          <p:sp>
            <p:nvSpPr>
              <p:cNvPr id="257" name="Rectangle 5"/>
              <p:cNvSpPr>
                <a:spLocks noChangeArrowheads="1"/>
              </p:cNvSpPr>
              <p:nvPr/>
            </p:nvSpPr>
            <p:spPr bwMode="auto">
              <a:xfrm>
                <a:off x="1656" y="1622"/>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1</a:t>
                </a:r>
              </a:p>
            </p:txBody>
          </p:sp>
          <p:sp>
            <p:nvSpPr>
              <p:cNvPr id="258" name="Rectangle 6"/>
              <p:cNvSpPr>
                <a:spLocks noChangeArrowheads="1"/>
              </p:cNvSpPr>
              <p:nvPr/>
            </p:nvSpPr>
            <p:spPr bwMode="auto">
              <a:xfrm>
                <a:off x="816" y="1622"/>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1</a:t>
                </a:r>
              </a:p>
            </p:txBody>
          </p:sp>
          <p:sp>
            <p:nvSpPr>
              <p:cNvPr id="259" name="Rectangle 7"/>
              <p:cNvSpPr>
                <a:spLocks noChangeArrowheads="1"/>
              </p:cNvSpPr>
              <p:nvPr/>
            </p:nvSpPr>
            <p:spPr bwMode="auto">
              <a:xfrm>
                <a:off x="1656" y="1948"/>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2</a:t>
                </a:r>
              </a:p>
            </p:txBody>
          </p:sp>
          <p:sp>
            <p:nvSpPr>
              <p:cNvPr id="260" name="Rectangle 8"/>
              <p:cNvSpPr>
                <a:spLocks noChangeArrowheads="1"/>
              </p:cNvSpPr>
              <p:nvPr/>
            </p:nvSpPr>
            <p:spPr bwMode="auto">
              <a:xfrm>
                <a:off x="816" y="1948"/>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2</a:t>
                </a:r>
              </a:p>
            </p:txBody>
          </p:sp>
          <p:sp>
            <p:nvSpPr>
              <p:cNvPr id="261" name="Rectangle 9"/>
              <p:cNvSpPr>
                <a:spLocks noChangeArrowheads="1"/>
              </p:cNvSpPr>
              <p:nvPr/>
            </p:nvSpPr>
            <p:spPr bwMode="auto">
              <a:xfrm>
                <a:off x="1656" y="2274"/>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3</a:t>
                </a:r>
              </a:p>
            </p:txBody>
          </p:sp>
          <p:sp>
            <p:nvSpPr>
              <p:cNvPr id="262" name="Rectangle 10"/>
              <p:cNvSpPr>
                <a:spLocks noChangeArrowheads="1"/>
              </p:cNvSpPr>
              <p:nvPr/>
            </p:nvSpPr>
            <p:spPr bwMode="auto">
              <a:xfrm>
                <a:off x="816" y="2274"/>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3</a:t>
                </a:r>
              </a:p>
            </p:txBody>
          </p:sp>
          <p:sp>
            <p:nvSpPr>
              <p:cNvPr id="263" name="Rectangle 11"/>
              <p:cNvSpPr>
                <a:spLocks noChangeArrowheads="1"/>
              </p:cNvSpPr>
              <p:nvPr/>
            </p:nvSpPr>
            <p:spPr bwMode="auto">
              <a:xfrm>
                <a:off x="1656" y="3309"/>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255</a:t>
                </a:r>
              </a:p>
            </p:txBody>
          </p:sp>
          <p:sp>
            <p:nvSpPr>
              <p:cNvPr id="264" name="Rectangle 12"/>
              <p:cNvSpPr>
                <a:spLocks noChangeArrowheads="1"/>
              </p:cNvSpPr>
              <p:nvPr/>
            </p:nvSpPr>
            <p:spPr bwMode="auto">
              <a:xfrm>
                <a:off x="816" y="3309"/>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255</a:t>
                </a:r>
              </a:p>
            </p:txBody>
          </p:sp>
          <p:sp>
            <p:nvSpPr>
              <p:cNvPr id="265" name="Rectangle 13"/>
              <p:cNvSpPr>
                <a:spLocks noChangeArrowheads="1"/>
              </p:cNvSpPr>
              <p:nvPr/>
            </p:nvSpPr>
            <p:spPr bwMode="auto">
              <a:xfrm>
                <a:off x="1656" y="2983"/>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254</a:t>
                </a:r>
              </a:p>
            </p:txBody>
          </p:sp>
          <p:sp>
            <p:nvSpPr>
              <p:cNvPr id="266" name="Rectangle 14"/>
              <p:cNvSpPr>
                <a:spLocks noChangeArrowheads="1"/>
              </p:cNvSpPr>
              <p:nvPr/>
            </p:nvSpPr>
            <p:spPr bwMode="auto">
              <a:xfrm>
                <a:off x="816" y="2983"/>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Arial" charset="0"/>
                  </a:rPr>
                  <a:t>254</a:t>
                </a:r>
              </a:p>
            </p:txBody>
          </p:sp>
          <p:sp>
            <p:nvSpPr>
              <p:cNvPr id="267" name="Rectangle 15"/>
              <p:cNvSpPr>
                <a:spLocks noChangeArrowheads="1"/>
              </p:cNvSpPr>
              <p:nvPr/>
            </p:nvSpPr>
            <p:spPr bwMode="auto">
              <a:xfrm>
                <a:off x="1656" y="2600"/>
                <a:ext cx="840" cy="383"/>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a:t>
                </a:r>
              </a:p>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a:t>
                </a:r>
              </a:p>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a:t>
                </a:r>
                <a:endParaRPr kumimoji="0" lang="en-US" sz="2800" b="0" i="0" u="none" strike="noStrike" kern="0" cap="none" spc="0" normalizeH="0" baseline="0" noProof="0" smtClean="0">
                  <a:ln>
                    <a:noFill/>
                  </a:ln>
                  <a:solidFill>
                    <a:srgbClr val="000000"/>
                  </a:solidFill>
                  <a:effectLst/>
                  <a:uLnTx/>
                  <a:uFillTx/>
                  <a:latin typeface="Arial" charset="0"/>
                </a:endParaRPr>
              </a:p>
            </p:txBody>
          </p:sp>
          <p:sp>
            <p:nvSpPr>
              <p:cNvPr id="268" name="Rectangle 16"/>
              <p:cNvSpPr>
                <a:spLocks noChangeArrowheads="1"/>
              </p:cNvSpPr>
              <p:nvPr/>
            </p:nvSpPr>
            <p:spPr bwMode="auto">
              <a:xfrm>
                <a:off x="816" y="2600"/>
                <a:ext cx="840" cy="383"/>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a:t>
                </a:r>
              </a:p>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a:t>
                </a:r>
              </a:p>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a:t>
                </a:r>
              </a:p>
            </p:txBody>
          </p:sp>
          <p:sp>
            <p:nvSpPr>
              <p:cNvPr id="269" name="Rectangle 17"/>
              <p:cNvSpPr>
                <a:spLocks noChangeArrowheads="1"/>
              </p:cNvSpPr>
              <p:nvPr/>
            </p:nvSpPr>
            <p:spPr bwMode="auto">
              <a:xfrm>
                <a:off x="1656" y="1296"/>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smtClean="0">
                    <a:ln>
                      <a:noFill/>
                    </a:ln>
                    <a:solidFill>
                      <a:srgbClr val="000000"/>
                    </a:solidFill>
                    <a:effectLst/>
                    <a:uLnTx/>
                    <a:uFillTx/>
                    <a:latin typeface="Arial" charset="0"/>
                  </a:rPr>
                  <a:t>0</a:t>
                </a:r>
              </a:p>
            </p:txBody>
          </p:sp>
          <p:sp>
            <p:nvSpPr>
              <p:cNvPr id="270" name="Rectangle 18"/>
              <p:cNvSpPr>
                <a:spLocks noChangeArrowheads="1"/>
              </p:cNvSpPr>
              <p:nvPr/>
            </p:nvSpPr>
            <p:spPr bwMode="auto">
              <a:xfrm>
                <a:off x="816" y="1296"/>
                <a:ext cx="840" cy="326"/>
              </a:xfrm>
              <a:prstGeom prst="rect">
                <a:avLst/>
              </a:prstGeom>
              <a:noFill/>
              <a:ln w="9525">
                <a:noFill/>
                <a:miter lim="800000"/>
                <a:headEnd/>
                <a:tailEnd/>
              </a:ln>
              <a:effectLst/>
            </p:spPr>
            <p:txBody>
              <a:bodyPr>
                <a:prstTxWarp prst="textNoShape">
                  <a:avLst/>
                </a:prstTxWarp>
              </a:body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Arial" charset="0"/>
                  </a:rPr>
                  <a:t>0</a:t>
                </a:r>
              </a:p>
            </p:txBody>
          </p:sp>
          <p:sp>
            <p:nvSpPr>
              <p:cNvPr id="271" name="Line 19"/>
              <p:cNvSpPr>
                <a:spLocks noChangeShapeType="1"/>
              </p:cNvSpPr>
              <p:nvPr/>
            </p:nvSpPr>
            <p:spPr bwMode="auto">
              <a:xfrm>
                <a:off x="960" y="1296"/>
                <a:ext cx="1440" cy="0"/>
              </a:xfrm>
              <a:prstGeom prst="line">
                <a:avLst/>
              </a:prstGeom>
              <a:noFill/>
              <a:ln w="28575" cap="sq">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72" name="Line 20"/>
              <p:cNvSpPr>
                <a:spLocks noChangeShapeType="1"/>
              </p:cNvSpPr>
              <p:nvPr/>
            </p:nvSpPr>
            <p:spPr bwMode="auto">
              <a:xfrm flipV="1">
                <a:off x="960" y="1632"/>
                <a:ext cx="1440" cy="0"/>
              </a:xfrm>
              <a:prstGeom prst="line">
                <a:avLst/>
              </a:prstGeom>
              <a:noFill/>
              <a:ln w="12700">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73" name="Line 21"/>
              <p:cNvSpPr>
                <a:spLocks noChangeShapeType="1"/>
              </p:cNvSpPr>
              <p:nvPr/>
            </p:nvSpPr>
            <p:spPr bwMode="auto">
              <a:xfrm flipV="1">
                <a:off x="960" y="3648"/>
                <a:ext cx="1440" cy="0"/>
              </a:xfrm>
              <a:prstGeom prst="line">
                <a:avLst/>
              </a:prstGeom>
              <a:noFill/>
              <a:ln w="28575" cap="sq">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74" name="Line 22"/>
              <p:cNvSpPr>
                <a:spLocks noChangeShapeType="1"/>
              </p:cNvSpPr>
              <p:nvPr/>
            </p:nvSpPr>
            <p:spPr bwMode="auto">
              <a:xfrm>
                <a:off x="960" y="1296"/>
                <a:ext cx="0" cy="2339"/>
              </a:xfrm>
              <a:prstGeom prst="line">
                <a:avLst/>
              </a:prstGeom>
              <a:noFill/>
              <a:ln w="28575" cap="sq">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75" name="Line 23"/>
              <p:cNvSpPr>
                <a:spLocks noChangeShapeType="1"/>
              </p:cNvSpPr>
              <p:nvPr/>
            </p:nvSpPr>
            <p:spPr bwMode="auto">
              <a:xfrm>
                <a:off x="1656" y="1296"/>
                <a:ext cx="0" cy="2339"/>
              </a:xfrm>
              <a:prstGeom prst="line">
                <a:avLst/>
              </a:prstGeom>
              <a:noFill/>
              <a:ln w="12700">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76" name="Line 24"/>
              <p:cNvSpPr>
                <a:spLocks noChangeShapeType="1"/>
              </p:cNvSpPr>
              <p:nvPr/>
            </p:nvSpPr>
            <p:spPr bwMode="auto">
              <a:xfrm>
                <a:off x="2400" y="1296"/>
                <a:ext cx="0" cy="2339"/>
              </a:xfrm>
              <a:prstGeom prst="line">
                <a:avLst/>
              </a:prstGeom>
              <a:noFill/>
              <a:ln w="28575" cap="sq">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77" name="Line 25"/>
              <p:cNvSpPr>
                <a:spLocks noChangeShapeType="1"/>
              </p:cNvSpPr>
              <p:nvPr/>
            </p:nvSpPr>
            <p:spPr bwMode="auto">
              <a:xfrm>
                <a:off x="1488" y="1488"/>
                <a:ext cx="384" cy="24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78" name="Line 26"/>
              <p:cNvSpPr>
                <a:spLocks noChangeShapeType="1"/>
              </p:cNvSpPr>
              <p:nvPr/>
            </p:nvSpPr>
            <p:spPr bwMode="auto">
              <a:xfrm>
                <a:off x="1488" y="2160"/>
                <a:ext cx="384" cy="24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79" name="Line 27"/>
              <p:cNvSpPr>
                <a:spLocks noChangeShapeType="1"/>
              </p:cNvSpPr>
              <p:nvPr/>
            </p:nvSpPr>
            <p:spPr bwMode="auto">
              <a:xfrm>
                <a:off x="1488" y="3168"/>
                <a:ext cx="384" cy="24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0" name="Line 28"/>
              <p:cNvSpPr>
                <a:spLocks noChangeShapeType="1"/>
              </p:cNvSpPr>
              <p:nvPr/>
            </p:nvSpPr>
            <p:spPr bwMode="auto">
              <a:xfrm rot="-5400000">
                <a:off x="1584" y="1416"/>
                <a:ext cx="264" cy="408"/>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1" name="Line 29"/>
              <p:cNvSpPr>
                <a:spLocks noChangeShapeType="1"/>
              </p:cNvSpPr>
              <p:nvPr/>
            </p:nvSpPr>
            <p:spPr bwMode="auto">
              <a:xfrm rot="-5400000">
                <a:off x="1560" y="2064"/>
                <a:ext cx="264" cy="408"/>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2" name="Line 30"/>
              <p:cNvSpPr>
                <a:spLocks noChangeShapeType="1"/>
              </p:cNvSpPr>
              <p:nvPr/>
            </p:nvSpPr>
            <p:spPr bwMode="auto">
              <a:xfrm rot="-5400000">
                <a:off x="1560" y="3096"/>
                <a:ext cx="264" cy="408"/>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3" name="Line 31"/>
              <p:cNvSpPr>
                <a:spLocks noChangeShapeType="1"/>
              </p:cNvSpPr>
              <p:nvPr/>
            </p:nvSpPr>
            <p:spPr bwMode="auto">
              <a:xfrm>
                <a:off x="1488" y="1440"/>
                <a:ext cx="384" cy="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4" name="Line 32"/>
              <p:cNvSpPr>
                <a:spLocks noChangeShapeType="1"/>
              </p:cNvSpPr>
              <p:nvPr/>
            </p:nvSpPr>
            <p:spPr bwMode="auto">
              <a:xfrm>
                <a:off x="1488" y="1824"/>
                <a:ext cx="384" cy="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5" name="Line 33"/>
              <p:cNvSpPr>
                <a:spLocks noChangeShapeType="1"/>
              </p:cNvSpPr>
              <p:nvPr/>
            </p:nvSpPr>
            <p:spPr bwMode="auto">
              <a:xfrm>
                <a:off x="1488" y="2112"/>
                <a:ext cx="384" cy="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6" name="Line 34"/>
              <p:cNvSpPr>
                <a:spLocks noChangeShapeType="1"/>
              </p:cNvSpPr>
              <p:nvPr/>
            </p:nvSpPr>
            <p:spPr bwMode="auto">
              <a:xfrm>
                <a:off x="1488" y="2448"/>
                <a:ext cx="384" cy="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7" name="Line 35"/>
              <p:cNvSpPr>
                <a:spLocks noChangeShapeType="1"/>
              </p:cNvSpPr>
              <p:nvPr/>
            </p:nvSpPr>
            <p:spPr bwMode="auto">
              <a:xfrm>
                <a:off x="1488" y="3120"/>
                <a:ext cx="384" cy="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8" name="Line 36"/>
              <p:cNvSpPr>
                <a:spLocks noChangeShapeType="1"/>
              </p:cNvSpPr>
              <p:nvPr/>
            </p:nvSpPr>
            <p:spPr bwMode="auto">
              <a:xfrm>
                <a:off x="1488" y="3504"/>
                <a:ext cx="384" cy="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89" name="Text Box 37"/>
              <p:cNvSpPr txBox="1">
                <a:spLocks noChangeArrowheads="1"/>
              </p:cNvSpPr>
              <p:nvPr/>
            </p:nvSpPr>
            <p:spPr bwMode="auto">
              <a:xfrm>
                <a:off x="983" y="912"/>
                <a:ext cx="1417" cy="288"/>
              </a:xfrm>
              <a:prstGeom prst="rect">
                <a:avLst/>
              </a:prstGeom>
              <a:noFill/>
              <a:ln w="9525">
                <a:noFill/>
                <a:miter lim="800000"/>
                <a:headEnd/>
                <a:tailEnd/>
              </a:ln>
              <a:effectLst/>
            </p:spPr>
            <p:txBody>
              <a:bodyPr wrap="none">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Times New Roman" pitchFamily="-110" charset="0"/>
                  </a:rPr>
                  <a:t>Cover	      </a:t>
                </a:r>
                <a:r>
                  <a:rPr kumimoji="0" lang="en-US" sz="2400" b="0" i="0" u="none" strike="noStrike" kern="0" cap="none" spc="0" normalizeH="0" baseline="0" noProof="0" dirty="0" err="1" smtClean="0">
                    <a:ln>
                      <a:noFill/>
                    </a:ln>
                    <a:solidFill>
                      <a:srgbClr val="000000"/>
                    </a:solidFill>
                    <a:effectLst/>
                    <a:uLnTx/>
                    <a:uFillTx/>
                    <a:latin typeface="Times New Roman" pitchFamily="-110" charset="0"/>
                  </a:rPr>
                  <a:t>Stego</a:t>
                </a:r>
                <a:endParaRPr kumimoji="0" lang="en-US" sz="2400" b="0" i="0" u="none" strike="noStrike" kern="0" cap="none" spc="0" normalizeH="0" baseline="0" noProof="0" dirty="0" smtClean="0">
                  <a:ln>
                    <a:noFill/>
                  </a:ln>
                  <a:solidFill>
                    <a:srgbClr val="000000"/>
                  </a:solidFill>
                  <a:effectLst/>
                  <a:uLnTx/>
                  <a:uFillTx/>
                  <a:latin typeface="Times New Roman" pitchFamily="-110" charset="0"/>
                </a:endParaRPr>
              </a:p>
            </p:txBody>
          </p:sp>
          <p:sp>
            <p:nvSpPr>
              <p:cNvPr id="290" name="Line 38"/>
              <p:cNvSpPr>
                <a:spLocks noChangeShapeType="1"/>
              </p:cNvSpPr>
              <p:nvPr/>
            </p:nvSpPr>
            <p:spPr bwMode="auto">
              <a:xfrm flipV="1">
                <a:off x="960" y="1968"/>
                <a:ext cx="1440" cy="0"/>
              </a:xfrm>
              <a:prstGeom prst="line">
                <a:avLst/>
              </a:prstGeom>
              <a:noFill/>
              <a:ln w="12700">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91" name="Line 39"/>
              <p:cNvSpPr>
                <a:spLocks noChangeShapeType="1"/>
              </p:cNvSpPr>
              <p:nvPr/>
            </p:nvSpPr>
            <p:spPr bwMode="auto">
              <a:xfrm flipV="1">
                <a:off x="960" y="2256"/>
                <a:ext cx="1440" cy="0"/>
              </a:xfrm>
              <a:prstGeom prst="line">
                <a:avLst/>
              </a:prstGeom>
              <a:noFill/>
              <a:ln w="12700">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92" name="Line 40"/>
              <p:cNvSpPr>
                <a:spLocks noChangeShapeType="1"/>
              </p:cNvSpPr>
              <p:nvPr/>
            </p:nvSpPr>
            <p:spPr bwMode="auto">
              <a:xfrm flipV="1">
                <a:off x="960" y="2592"/>
                <a:ext cx="1440" cy="0"/>
              </a:xfrm>
              <a:prstGeom prst="line">
                <a:avLst/>
              </a:prstGeom>
              <a:noFill/>
              <a:ln w="12700">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93" name="Line 41"/>
              <p:cNvSpPr>
                <a:spLocks noChangeShapeType="1"/>
              </p:cNvSpPr>
              <p:nvPr/>
            </p:nvSpPr>
            <p:spPr bwMode="auto">
              <a:xfrm flipV="1">
                <a:off x="960" y="2976"/>
                <a:ext cx="1440" cy="0"/>
              </a:xfrm>
              <a:prstGeom prst="line">
                <a:avLst/>
              </a:prstGeom>
              <a:noFill/>
              <a:ln w="12700">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94" name="Line 42"/>
              <p:cNvSpPr>
                <a:spLocks noChangeShapeType="1"/>
              </p:cNvSpPr>
              <p:nvPr/>
            </p:nvSpPr>
            <p:spPr bwMode="auto">
              <a:xfrm flipV="1">
                <a:off x="960" y="3312"/>
                <a:ext cx="1440" cy="0"/>
              </a:xfrm>
              <a:prstGeom prst="line">
                <a:avLst/>
              </a:prstGeom>
              <a:noFill/>
              <a:ln w="12700">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grpSp>
        <p:grpSp>
          <p:nvGrpSpPr>
            <p:cNvPr id="225" name="Group 43"/>
            <p:cNvGrpSpPr>
              <a:grpSpLocks/>
            </p:cNvGrpSpPr>
            <p:nvPr/>
          </p:nvGrpSpPr>
          <p:grpSpPr bwMode="auto">
            <a:xfrm>
              <a:off x="3733800" y="1524000"/>
              <a:ext cx="1676400" cy="1981200"/>
              <a:chOff x="2352" y="768"/>
              <a:chExt cx="1056" cy="1248"/>
            </a:xfrm>
          </p:grpSpPr>
          <p:sp>
            <p:nvSpPr>
              <p:cNvPr id="253" name="Rectangle 44"/>
              <p:cNvSpPr>
                <a:spLocks noChangeArrowheads="1"/>
              </p:cNvSpPr>
              <p:nvPr/>
            </p:nvSpPr>
            <p:spPr bwMode="auto">
              <a:xfrm>
                <a:off x="2689" y="864"/>
                <a:ext cx="191" cy="1152"/>
              </a:xfrm>
              <a:prstGeom prst="rect">
                <a:avLst/>
              </a:prstGeom>
              <a:noFill/>
              <a:ln w="9525">
                <a:solidFill>
                  <a:srgbClr val="000000"/>
                </a:solidFill>
                <a:miter lim="800000"/>
                <a:headEnd/>
                <a:tailEnd/>
              </a:ln>
              <a:effectLst/>
            </p:spPr>
            <p:txBody>
              <a:bodyPr wrap="none"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54" name="Rectangle 45"/>
              <p:cNvSpPr>
                <a:spLocks noChangeArrowheads="1"/>
              </p:cNvSpPr>
              <p:nvPr/>
            </p:nvSpPr>
            <p:spPr bwMode="auto">
              <a:xfrm>
                <a:off x="2882" y="1488"/>
                <a:ext cx="190" cy="528"/>
              </a:xfrm>
              <a:prstGeom prst="rect">
                <a:avLst/>
              </a:prstGeom>
              <a:noFill/>
              <a:ln w="9525">
                <a:solidFill>
                  <a:srgbClr val="000000"/>
                </a:solidFill>
                <a:miter lim="800000"/>
                <a:headEnd/>
                <a:tailEnd/>
              </a:ln>
              <a:effectLst/>
            </p:spPr>
            <p:txBody>
              <a:bodyPr wrap="none"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55" name="Line 46"/>
              <p:cNvSpPr>
                <a:spLocks noChangeShapeType="1"/>
              </p:cNvSpPr>
              <p:nvPr/>
            </p:nvSpPr>
            <p:spPr bwMode="auto">
              <a:xfrm flipV="1">
                <a:off x="2496" y="768"/>
                <a:ext cx="0" cy="1248"/>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56" name="Line 47"/>
              <p:cNvSpPr>
                <a:spLocks noChangeShapeType="1"/>
              </p:cNvSpPr>
              <p:nvPr/>
            </p:nvSpPr>
            <p:spPr bwMode="auto">
              <a:xfrm>
                <a:off x="2352" y="2016"/>
                <a:ext cx="1056" cy="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grpSp>
        <p:grpSp>
          <p:nvGrpSpPr>
            <p:cNvPr id="226" name="Group 55"/>
            <p:cNvGrpSpPr>
              <a:grpSpLocks/>
            </p:cNvGrpSpPr>
            <p:nvPr/>
          </p:nvGrpSpPr>
          <p:grpSpPr bwMode="auto">
            <a:xfrm>
              <a:off x="4260850" y="3429000"/>
              <a:ext cx="622300" cy="519113"/>
              <a:chOff x="2684" y="1968"/>
              <a:chExt cx="392" cy="327"/>
            </a:xfrm>
          </p:grpSpPr>
          <p:sp>
            <p:nvSpPr>
              <p:cNvPr id="249" name="Line 56"/>
              <p:cNvSpPr>
                <a:spLocks noChangeShapeType="1"/>
              </p:cNvSpPr>
              <p:nvPr/>
            </p:nvSpPr>
            <p:spPr bwMode="auto">
              <a:xfrm>
                <a:off x="2784" y="1968"/>
                <a:ext cx="0" cy="96"/>
              </a:xfrm>
              <a:prstGeom prst="line">
                <a:avLst/>
              </a:prstGeom>
              <a:noFill/>
              <a:ln w="9525">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50" name="Line 57"/>
              <p:cNvSpPr>
                <a:spLocks noChangeShapeType="1"/>
              </p:cNvSpPr>
              <p:nvPr/>
            </p:nvSpPr>
            <p:spPr bwMode="auto">
              <a:xfrm>
                <a:off x="2976" y="1968"/>
                <a:ext cx="0" cy="96"/>
              </a:xfrm>
              <a:prstGeom prst="line">
                <a:avLst/>
              </a:prstGeom>
              <a:noFill/>
              <a:ln w="9525">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51" name="Text Box 58"/>
              <p:cNvSpPr txBox="1">
                <a:spLocks noChangeArrowheads="1"/>
              </p:cNvSpPr>
              <p:nvPr/>
            </p:nvSpPr>
            <p:spPr bwMode="auto">
              <a:xfrm>
                <a:off x="2684" y="2064"/>
                <a:ext cx="196" cy="231"/>
              </a:xfrm>
              <a:prstGeom prst="rect">
                <a:avLst/>
              </a:prstGeom>
              <a:noFill/>
              <a:ln w="9525">
                <a:noFill/>
                <a:miter lim="800000"/>
                <a:headEnd/>
                <a:tailEnd/>
              </a:ln>
              <a:effectLst/>
            </p:spPr>
            <p:txBody>
              <a:bodyPr wrap="none">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Arial" charset="0"/>
                  </a:rPr>
                  <a:t>2</a:t>
                </a:r>
              </a:p>
            </p:txBody>
          </p:sp>
          <p:sp>
            <p:nvSpPr>
              <p:cNvPr id="252" name="Text Box 59"/>
              <p:cNvSpPr txBox="1">
                <a:spLocks noChangeArrowheads="1"/>
              </p:cNvSpPr>
              <p:nvPr/>
            </p:nvSpPr>
            <p:spPr bwMode="auto">
              <a:xfrm>
                <a:off x="2880" y="2064"/>
                <a:ext cx="196" cy="231"/>
              </a:xfrm>
              <a:prstGeom prst="rect">
                <a:avLst/>
              </a:prstGeom>
              <a:noFill/>
              <a:ln w="9525">
                <a:noFill/>
                <a:miter lim="800000"/>
                <a:headEnd/>
                <a:tailEnd/>
              </a:ln>
              <a:effectLst/>
            </p:spPr>
            <p:txBody>
              <a:bodyPr wrap="none">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Arial" charset="0"/>
                  </a:rPr>
                  <a:t>3</a:t>
                </a:r>
              </a:p>
            </p:txBody>
          </p:sp>
        </p:grpSp>
        <p:grpSp>
          <p:nvGrpSpPr>
            <p:cNvPr id="227" name="Group 75"/>
            <p:cNvGrpSpPr>
              <a:grpSpLocks/>
            </p:cNvGrpSpPr>
            <p:nvPr/>
          </p:nvGrpSpPr>
          <p:grpSpPr bwMode="auto">
            <a:xfrm>
              <a:off x="6399213" y="1527175"/>
              <a:ext cx="1676400" cy="2420938"/>
              <a:chOff x="4031" y="770"/>
              <a:chExt cx="1056" cy="1525"/>
            </a:xfrm>
          </p:grpSpPr>
          <p:sp>
            <p:nvSpPr>
              <p:cNvPr id="238" name="Rectangle 49"/>
              <p:cNvSpPr>
                <a:spLocks noChangeArrowheads="1"/>
              </p:cNvSpPr>
              <p:nvPr/>
            </p:nvSpPr>
            <p:spPr bwMode="auto">
              <a:xfrm>
                <a:off x="4368" y="1296"/>
                <a:ext cx="192" cy="722"/>
              </a:xfrm>
              <a:prstGeom prst="rect">
                <a:avLst/>
              </a:prstGeom>
              <a:noFill/>
              <a:ln w="9525">
                <a:solidFill>
                  <a:srgbClr val="000000"/>
                </a:solidFill>
                <a:miter lim="800000"/>
                <a:headEnd/>
                <a:tailEnd/>
              </a:ln>
              <a:effectLst/>
            </p:spPr>
            <p:txBody>
              <a:bodyPr wrap="none"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39" name="Rectangle 50"/>
              <p:cNvSpPr>
                <a:spLocks noChangeArrowheads="1"/>
              </p:cNvSpPr>
              <p:nvPr/>
            </p:nvSpPr>
            <p:spPr bwMode="auto">
              <a:xfrm>
                <a:off x="4561" y="1200"/>
                <a:ext cx="191" cy="818"/>
              </a:xfrm>
              <a:prstGeom prst="rect">
                <a:avLst/>
              </a:prstGeom>
              <a:noFill/>
              <a:ln w="9525">
                <a:solidFill>
                  <a:srgbClr val="000000"/>
                </a:solidFill>
                <a:miter lim="800000"/>
                <a:headEnd/>
                <a:tailEnd/>
              </a:ln>
              <a:effectLst/>
            </p:spPr>
            <p:txBody>
              <a:bodyPr wrap="none" anchor="ct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40" name="Line 51"/>
              <p:cNvSpPr>
                <a:spLocks noChangeShapeType="1"/>
              </p:cNvSpPr>
              <p:nvPr/>
            </p:nvSpPr>
            <p:spPr bwMode="auto">
              <a:xfrm flipV="1">
                <a:off x="4175" y="770"/>
                <a:ext cx="0" cy="1248"/>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41" name="Line 52"/>
              <p:cNvSpPr>
                <a:spLocks noChangeShapeType="1"/>
              </p:cNvSpPr>
              <p:nvPr/>
            </p:nvSpPr>
            <p:spPr bwMode="auto">
              <a:xfrm>
                <a:off x="4031" y="2018"/>
                <a:ext cx="1056" cy="0"/>
              </a:xfrm>
              <a:prstGeom prst="line">
                <a:avLst/>
              </a:prstGeom>
              <a:noFill/>
              <a:ln w="9525">
                <a:solidFill>
                  <a:srgbClr val="000000"/>
                </a:solidFill>
                <a:round/>
                <a:headEnd/>
                <a:tailEnd type="triangle" w="med" len="me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42" name="Line 53"/>
              <p:cNvSpPr>
                <a:spLocks noChangeShapeType="1"/>
              </p:cNvSpPr>
              <p:nvPr/>
            </p:nvSpPr>
            <p:spPr bwMode="auto">
              <a:xfrm>
                <a:off x="4464" y="1968"/>
                <a:ext cx="0" cy="96"/>
              </a:xfrm>
              <a:prstGeom prst="line">
                <a:avLst/>
              </a:prstGeom>
              <a:noFill/>
              <a:ln w="9525">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43" name="Line 54"/>
              <p:cNvSpPr>
                <a:spLocks noChangeShapeType="1"/>
              </p:cNvSpPr>
              <p:nvPr/>
            </p:nvSpPr>
            <p:spPr bwMode="auto">
              <a:xfrm>
                <a:off x="4656" y="1968"/>
                <a:ext cx="0" cy="96"/>
              </a:xfrm>
              <a:prstGeom prst="line">
                <a:avLst/>
              </a:prstGeom>
              <a:noFill/>
              <a:ln w="9525">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grpSp>
            <p:nvGrpSpPr>
              <p:cNvPr id="244" name="Group 60"/>
              <p:cNvGrpSpPr>
                <a:grpSpLocks/>
              </p:cNvGrpSpPr>
              <p:nvPr/>
            </p:nvGrpSpPr>
            <p:grpSpPr bwMode="auto">
              <a:xfrm>
                <a:off x="4360" y="1968"/>
                <a:ext cx="392" cy="327"/>
                <a:chOff x="2684" y="1968"/>
                <a:chExt cx="392" cy="327"/>
              </a:xfrm>
            </p:grpSpPr>
            <p:sp>
              <p:nvSpPr>
                <p:cNvPr id="245" name="Line 61"/>
                <p:cNvSpPr>
                  <a:spLocks noChangeShapeType="1"/>
                </p:cNvSpPr>
                <p:nvPr/>
              </p:nvSpPr>
              <p:spPr bwMode="auto">
                <a:xfrm>
                  <a:off x="2784" y="1968"/>
                  <a:ext cx="0" cy="96"/>
                </a:xfrm>
                <a:prstGeom prst="line">
                  <a:avLst/>
                </a:prstGeom>
                <a:noFill/>
                <a:ln w="9525">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46" name="Line 62"/>
                <p:cNvSpPr>
                  <a:spLocks noChangeShapeType="1"/>
                </p:cNvSpPr>
                <p:nvPr/>
              </p:nvSpPr>
              <p:spPr bwMode="auto">
                <a:xfrm>
                  <a:off x="2976" y="1968"/>
                  <a:ext cx="0" cy="96"/>
                </a:xfrm>
                <a:prstGeom prst="line">
                  <a:avLst/>
                </a:prstGeom>
                <a:noFill/>
                <a:ln w="9525">
                  <a:solidFill>
                    <a:srgbClr val="000000"/>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47" name="Text Box 63"/>
                <p:cNvSpPr txBox="1">
                  <a:spLocks noChangeArrowheads="1"/>
                </p:cNvSpPr>
                <p:nvPr/>
              </p:nvSpPr>
              <p:spPr bwMode="auto">
                <a:xfrm>
                  <a:off x="2684" y="2064"/>
                  <a:ext cx="196" cy="231"/>
                </a:xfrm>
                <a:prstGeom prst="rect">
                  <a:avLst/>
                </a:prstGeom>
                <a:noFill/>
                <a:ln w="9525">
                  <a:noFill/>
                  <a:miter lim="800000"/>
                  <a:headEnd/>
                  <a:tailEnd/>
                </a:ln>
                <a:effectLst/>
              </p:spPr>
              <p:txBody>
                <a:bodyPr wrap="none">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Arial" charset="0"/>
                    </a:rPr>
                    <a:t>2</a:t>
                  </a:r>
                </a:p>
              </p:txBody>
            </p:sp>
            <p:sp>
              <p:nvSpPr>
                <p:cNvPr id="248" name="Text Box 64"/>
                <p:cNvSpPr txBox="1">
                  <a:spLocks noChangeArrowheads="1"/>
                </p:cNvSpPr>
                <p:nvPr/>
              </p:nvSpPr>
              <p:spPr bwMode="auto">
                <a:xfrm>
                  <a:off x="2880" y="2064"/>
                  <a:ext cx="196" cy="231"/>
                </a:xfrm>
                <a:prstGeom prst="rect">
                  <a:avLst/>
                </a:prstGeom>
                <a:noFill/>
                <a:ln w="9525">
                  <a:noFill/>
                  <a:miter lim="800000"/>
                  <a:headEnd/>
                  <a:tailEnd/>
                </a:ln>
                <a:effectLst/>
              </p:spPr>
              <p:txBody>
                <a:bodyPr wrap="none">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Arial" charset="0"/>
                    </a:rPr>
                    <a:t>3</a:t>
                  </a:r>
                </a:p>
              </p:txBody>
            </p:sp>
          </p:grpSp>
        </p:grpSp>
        <p:grpSp>
          <p:nvGrpSpPr>
            <p:cNvPr id="228" name="Group 65"/>
            <p:cNvGrpSpPr>
              <a:grpSpLocks/>
            </p:cNvGrpSpPr>
            <p:nvPr/>
          </p:nvGrpSpPr>
          <p:grpSpPr bwMode="auto">
            <a:xfrm>
              <a:off x="4114800" y="1905000"/>
              <a:ext cx="1238250" cy="366713"/>
              <a:chOff x="2592" y="1008"/>
              <a:chExt cx="780" cy="231"/>
            </a:xfrm>
          </p:grpSpPr>
          <p:sp>
            <p:nvSpPr>
              <p:cNvPr id="236" name="Line 66"/>
              <p:cNvSpPr>
                <a:spLocks noChangeShapeType="1"/>
              </p:cNvSpPr>
              <p:nvPr/>
            </p:nvSpPr>
            <p:spPr bwMode="auto">
              <a:xfrm>
                <a:off x="2592" y="1200"/>
                <a:ext cx="672" cy="0"/>
              </a:xfrm>
              <a:prstGeom prst="line">
                <a:avLst/>
              </a:prstGeom>
              <a:noFill/>
              <a:ln w="9525">
                <a:solidFill>
                  <a:srgbClr val="0000FF"/>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37" name="Text Box 67"/>
              <p:cNvSpPr txBox="1">
                <a:spLocks noChangeArrowheads="1"/>
              </p:cNvSpPr>
              <p:nvPr/>
            </p:nvSpPr>
            <p:spPr bwMode="auto">
              <a:xfrm>
                <a:off x="3024" y="1008"/>
                <a:ext cx="348" cy="231"/>
              </a:xfrm>
              <a:prstGeom prst="rect">
                <a:avLst/>
              </a:prstGeom>
              <a:noFill/>
              <a:ln w="9525">
                <a:noFill/>
                <a:miter lim="800000"/>
                <a:headEnd/>
                <a:tailEnd/>
              </a:ln>
              <a:effectLst/>
            </p:spPr>
            <p:txBody>
              <a:bodyPr wrap="none">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Arial" charset="0"/>
                  </a:rPr>
                  <a:t>ave</a:t>
                </a:r>
              </a:p>
            </p:txBody>
          </p:sp>
        </p:grpSp>
        <p:grpSp>
          <p:nvGrpSpPr>
            <p:cNvPr id="229" name="Group 68"/>
            <p:cNvGrpSpPr>
              <a:grpSpLocks/>
            </p:cNvGrpSpPr>
            <p:nvPr/>
          </p:nvGrpSpPr>
          <p:grpSpPr bwMode="auto">
            <a:xfrm>
              <a:off x="6915150" y="1981200"/>
              <a:ext cx="1238250" cy="366713"/>
              <a:chOff x="2592" y="1008"/>
              <a:chExt cx="780" cy="231"/>
            </a:xfrm>
          </p:grpSpPr>
          <p:sp>
            <p:nvSpPr>
              <p:cNvPr id="234" name="Line 69"/>
              <p:cNvSpPr>
                <a:spLocks noChangeShapeType="1"/>
              </p:cNvSpPr>
              <p:nvPr/>
            </p:nvSpPr>
            <p:spPr bwMode="auto">
              <a:xfrm>
                <a:off x="2592" y="1200"/>
                <a:ext cx="672" cy="0"/>
              </a:xfrm>
              <a:prstGeom prst="line">
                <a:avLst/>
              </a:prstGeom>
              <a:noFill/>
              <a:ln w="9525">
                <a:solidFill>
                  <a:srgbClr val="0000FF"/>
                </a:solidFill>
                <a:round/>
                <a:headEnd/>
                <a:tailEnd/>
              </a:ln>
              <a:effectLst/>
            </p:spPr>
            <p:txBody>
              <a:bodyPr>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ndParaRPr>
              </a:p>
            </p:txBody>
          </p:sp>
          <p:sp>
            <p:nvSpPr>
              <p:cNvPr id="235" name="Text Box 70"/>
              <p:cNvSpPr txBox="1">
                <a:spLocks noChangeArrowheads="1"/>
              </p:cNvSpPr>
              <p:nvPr/>
            </p:nvSpPr>
            <p:spPr bwMode="auto">
              <a:xfrm>
                <a:off x="3024" y="1008"/>
                <a:ext cx="348" cy="231"/>
              </a:xfrm>
              <a:prstGeom prst="rect">
                <a:avLst/>
              </a:prstGeom>
              <a:noFill/>
              <a:ln w="9525">
                <a:noFill/>
                <a:miter lim="800000"/>
                <a:headEnd/>
                <a:tailEnd/>
              </a:ln>
              <a:effectLst/>
            </p:spPr>
            <p:txBody>
              <a:bodyPr wrap="none">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000000"/>
                    </a:solidFill>
                    <a:effectLst/>
                    <a:uLnTx/>
                    <a:uFillTx/>
                    <a:latin typeface="Arial" charset="0"/>
                  </a:rPr>
                  <a:t>ave</a:t>
                </a:r>
              </a:p>
            </p:txBody>
          </p:sp>
        </p:grpSp>
        <p:sp>
          <p:nvSpPr>
            <p:cNvPr id="230" name="Text Box 71"/>
            <p:cNvSpPr txBox="1">
              <a:spLocks noChangeArrowheads="1"/>
            </p:cNvSpPr>
            <p:nvPr/>
          </p:nvSpPr>
          <p:spPr bwMode="auto">
            <a:xfrm>
              <a:off x="3179763" y="5181600"/>
              <a:ext cx="2687637" cy="822325"/>
            </a:xfrm>
            <a:prstGeom prst="rect">
              <a:avLst/>
            </a:prstGeom>
            <a:noFill/>
            <a:ln w="9525">
              <a:noFill/>
              <a:miter lim="800000"/>
              <a:headEnd/>
              <a:tailEnd/>
            </a:ln>
            <a:effectLst/>
          </p:spPr>
          <p:txBody>
            <a:bodyPr>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000000"/>
                  </a:solidFill>
                  <a:effectLst/>
                  <a:uLnTx/>
                  <a:uFillTx/>
                  <a:latin typeface="Arial" charset="0"/>
                </a:rPr>
                <a:t>|# of 2s – ave|: large</a:t>
              </a:r>
            </a:p>
          </p:txBody>
        </p:sp>
        <p:sp>
          <p:nvSpPr>
            <p:cNvPr id="231" name="Text Box 72"/>
            <p:cNvSpPr txBox="1">
              <a:spLocks noChangeArrowheads="1"/>
            </p:cNvSpPr>
            <p:nvPr/>
          </p:nvSpPr>
          <p:spPr bwMode="auto">
            <a:xfrm>
              <a:off x="6400800" y="5197475"/>
              <a:ext cx="2251075" cy="822325"/>
            </a:xfrm>
            <a:prstGeom prst="rect">
              <a:avLst/>
            </a:prstGeom>
            <a:noFill/>
            <a:ln w="9525">
              <a:noFill/>
              <a:miter lim="800000"/>
              <a:headEnd/>
              <a:tailEnd/>
            </a:ln>
            <a:effectLst/>
          </p:spPr>
          <p:txBody>
            <a:bodyPr>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000000"/>
                  </a:solidFill>
                  <a:effectLst/>
                  <a:uLnTx/>
                  <a:uFillTx/>
                  <a:latin typeface="Arial" charset="0"/>
                </a:rPr>
                <a:t>|# of 2s – ave|: small</a:t>
              </a:r>
            </a:p>
          </p:txBody>
        </p:sp>
        <p:sp>
          <p:nvSpPr>
            <p:cNvPr id="232" name="Text Box 73"/>
            <p:cNvSpPr txBox="1">
              <a:spLocks noChangeArrowheads="1"/>
            </p:cNvSpPr>
            <p:nvPr/>
          </p:nvSpPr>
          <p:spPr bwMode="auto">
            <a:xfrm>
              <a:off x="3429000" y="4114800"/>
              <a:ext cx="1981200" cy="822325"/>
            </a:xfrm>
            <a:prstGeom prst="rect">
              <a:avLst/>
            </a:prstGeom>
            <a:noFill/>
            <a:ln w="9525">
              <a:noFill/>
              <a:miter lim="800000"/>
              <a:headEnd/>
              <a:tailEnd/>
            </a:ln>
            <a:effectLst/>
          </p:spPr>
          <p:txBody>
            <a:bodyPr>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000000"/>
                  </a:solidFill>
                  <a:effectLst/>
                  <a:uLnTx/>
                  <a:uFillTx/>
                  <a:latin typeface="Arial" charset="0"/>
                </a:rPr>
                <a:t>Cover histogram</a:t>
              </a:r>
            </a:p>
          </p:txBody>
        </p:sp>
        <p:sp>
          <p:nvSpPr>
            <p:cNvPr id="233" name="Text Box 74"/>
            <p:cNvSpPr txBox="1">
              <a:spLocks noChangeArrowheads="1"/>
            </p:cNvSpPr>
            <p:nvPr/>
          </p:nvSpPr>
          <p:spPr bwMode="auto">
            <a:xfrm>
              <a:off x="6248400" y="4130675"/>
              <a:ext cx="2051050" cy="822325"/>
            </a:xfrm>
            <a:prstGeom prst="rect">
              <a:avLst/>
            </a:prstGeom>
            <a:noFill/>
            <a:ln w="9525">
              <a:noFill/>
              <a:miter lim="800000"/>
              <a:headEnd/>
              <a:tailEnd/>
            </a:ln>
            <a:effectLst/>
          </p:spPr>
          <p:txBody>
            <a:bodyPr>
              <a:prstTxWarp prst="textNoShape">
                <a:avLst/>
              </a:prstTxWarp>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Arial" charset="0"/>
                </a:rPr>
                <a:t>Stego histogram</a:t>
              </a:r>
            </a:p>
          </p:txBody>
        </p:sp>
      </p:grpSp>
    </p:spTree>
    <p:extLst>
      <p:ext uri="{BB962C8B-B14F-4D97-AF65-F5344CB8AC3E}">
        <p14:creationId xmlns:p14="http://schemas.microsoft.com/office/powerpoint/2010/main" val="24231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 of 0-1 distribution from cover to </a:t>
            </a:r>
            <a:r>
              <a:rPr lang="en-US" dirty="0" err="1" smtClean="0"/>
              <a:t>stego</a:t>
            </a:r>
            <a:endParaRPr lang="en-US" dirty="0"/>
          </a:p>
        </p:txBody>
      </p:sp>
      <p:sp>
        <p:nvSpPr>
          <p:cNvPr id="3" name="Content Placeholder 2"/>
          <p:cNvSpPr>
            <a:spLocks noGrp="1"/>
          </p:cNvSpPr>
          <p:nvPr>
            <p:ph idx="1"/>
          </p:nvPr>
        </p:nvSpPr>
        <p:spPr/>
        <p:txBody>
          <a:bodyPr/>
          <a:lstStyle/>
          <a:p>
            <a:r>
              <a:rPr lang="en-US" dirty="0" smtClean="0"/>
              <a:t>It can be shown that given a cover image’s LSBs, that its pairs of specified original LSB values will, on average, change from its original distribution to one that is uniformly distributed, after embedding a uniform random string of 0s and 1s (try it!)</a:t>
            </a:r>
          </a:p>
          <a:p>
            <a:r>
              <a:rPr lang="en-US" dirty="0" smtClean="0"/>
              <a:t>Why are pairs of values in a </a:t>
            </a:r>
            <a:r>
              <a:rPr lang="en-US" dirty="0" err="1" smtClean="0"/>
              <a:t>stego</a:t>
            </a:r>
            <a:r>
              <a:rPr lang="en-US" dirty="0" smtClean="0"/>
              <a:t> image produced by LSB replacement approximately the same?</a:t>
            </a:r>
          </a:p>
          <a:p>
            <a:endParaRPr lang="en-US" dirty="0"/>
          </a:p>
        </p:txBody>
      </p:sp>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17</a:t>
            </a:fld>
            <a:endParaRPr lang="en-US" dirty="0"/>
          </a:p>
        </p:txBody>
      </p:sp>
    </p:spTree>
    <p:extLst>
      <p:ext uri="{BB962C8B-B14F-4D97-AF65-F5344CB8AC3E}">
        <p14:creationId xmlns:p14="http://schemas.microsoft.com/office/powerpoint/2010/main" val="55548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are histogram values in </a:t>
            </a:r>
            <a:r>
              <a:rPr lang="en-US" dirty="0" err="1" smtClean="0"/>
              <a:t>Stego</a:t>
            </a:r>
            <a:r>
              <a:rPr lang="en-US" dirty="0" smtClean="0"/>
              <a:t> similar?</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Spring 2017</a:t>
            </a:r>
            <a:endParaRPr lang="en-US" dirty="0"/>
          </a:p>
        </p:txBody>
      </p:sp>
      <p:sp>
        <p:nvSpPr>
          <p:cNvPr id="5" name="Footer Placeholder 4"/>
          <p:cNvSpPr>
            <a:spLocks noGrp="1"/>
          </p:cNvSpPr>
          <p:nvPr>
            <p:ph type="ftr" sz="quarter" idx="3"/>
          </p:nvPr>
        </p:nvSpPr>
        <p:spPr/>
        <p:txBody>
          <a:bodyPr/>
          <a:lstStyle/>
          <a:p>
            <a:r>
              <a:rPr lang="en-US" smtClean="0"/>
              <a:t>© 2017 Newman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BF7BED67-D048-6141-9134-8A057200997C}" type="slidenum">
              <a:rPr lang="en-US" smtClean="0"/>
              <a:pPr/>
              <a:t>18</a:t>
            </a:fld>
            <a:endParaRPr lang="en-US" dirty="0"/>
          </a:p>
        </p:txBody>
      </p:sp>
    </p:spTree>
    <p:extLst>
      <p:ext uri="{BB962C8B-B14F-4D97-AF65-F5344CB8AC3E}">
        <p14:creationId xmlns:p14="http://schemas.microsoft.com/office/powerpoint/2010/main" val="207352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are histogram values in </a:t>
            </a:r>
            <a:r>
              <a:rPr lang="en-US" dirty="0" err="1"/>
              <a:t>Stego</a:t>
            </a:r>
            <a:r>
              <a:rPr lang="en-US" dirty="0"/>
              <a:t> similar?</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Spring 2017</a:t>
            </a:r>
            <a:endParaRPr lang="en-US" dirty="0"/>
          </a:p>
        </p:txBody>
      </p:sp>
      <p:sp>
        <p:nvSpPr>
          <p:cNvPr id="5" name="Footer Placeholder 4"/>
          <p:cNvSpPr>
            <a:spLocks noGrp="1"/>
          </p:cNvSpPr>
          <p:nvPr>
            <p:ph type="ftr" sz="quarter" idx="3"/>
          </p:nvPr>
        </p:nvSpPr>
        <p:spPr/>
        <p:txBody>
          <a:bodyPr/>
          <a:lstStyle/>
          <a:p>
            <a:r>
              <a:rPr lang="en-US" smtClean="0"/>
              <a:t>© 2017 Newman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BF7BED67-D048-6141-9134-8A057200997C}" type="slidenum">
              <a:rPr lang="en-US" smtClean="0"/>
              <a:pPr/>
              <a:t>19</a:t>
            </a:fld>
            <a:endParaRPr lang="en-US" dirty="0"/>
          </a:p>
        </p:txBody>
      </p:sp>
    </p:spTree>
    <p:extLst>
      <p:ext uri="{BB962C8B-B14F-4D97-AF65-F5344CB8AC3E}">
        <p14:creationId xmlns:p14="http://schemas.microsoft.com/office/powerpoint/2010/main" val="44326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a:t>
            </a:r>
            <a:endParaRPr lang="en-US" dirty="0"/>
          </a:p>
        </p:txBody>
      </p:sp>
      <p:sp>
        <p:nvSpPr>
          <p:cNvPr id="3" name="Content Placeholder 2"/>
          <p:cNvSpPr>
            <a:spLocks noGrp="1"/>
          </p:cNvSpPr>
          <p:nvPr>
            <p:ph idx="1"/>
          </p:nvPr>
        </p:nvSpPr>
        <p:spPr/>
        <p:txBody>
          <a:bodyPr/>
          <a:lstStyle/>
          <a:p>
            <a:r>
              <a:rPr lang="en-US" dirty="0" smtClean="0"/>
              <a:t>Chi square test</a:t>
            </a:r>
            <a:endParaRPr lang="en-US" dirty="0"/>
          </a:p>
        </p:txBody>
      </p:sp>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2</a:t>
            </a:fld>
            <a:endParaRPr lang="en-US" dirty="0"/>
          </a:p>
        </p:txBody>
      </p:sp>
    </p:spTree>
    <p:extLst>
      <p:ext uri="{BB962C8B-B14F-4D97-AF65-F5344CB8AC3E}">
        <p14:creationId xmlns:p14="http://schemas.microsoft.com/office/powerpoint/2010/main" val="171687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are histogram values in </a:t>
            </a:r>
            <a:r>
              <a:rPr lang="en-US" dirty="0" err="1"/>
              <a:t>Stego</a:t>
            </a:r>
            <a:r>
              <a:rPr lang="en-US"/>
              <a:t> similar?</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Spring 2017</a:t>
            </a:r>
            <a:endParaRPr lang="en-US" dirty="0"/>
          </a:p>
        </p:txBody>
      </p:sp>
      <p:sp>
        <p:nvSpPr>
          <p:cNvPr id="5" name="Footer Placeholder 4"/>
          <p:cNvSpPr>
            <a:spLocks noGrp="1"/>
          </p:cNvSpPr>
          <p:nvPr>
            <p:ph type="ftr" sz="quarter" idx="3"/>
          </p:nvPr>
        </p:nvSpPr>
        <p:spPr/>
        <p:txBody>
          <a:bodyPr/>
          <a:lstStyle/>
          <a:p>
            <a:r>
              <a:rPr lang="en-US" smtClean="0"/>
              <a:t>© 2017 Newman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BF7BED67-D048-6141-9134-8A057200997C}" type="slidenum">
              <a:rPr lang="en-US" smtClean="0"/>
              <a:pPr/>
              <a:t>20</a:t>
            </a:fld>
            <a:endParaRPr lang="en-US" dirty="0"/>
          </a:p>
        </p:txBody>
      </p:sp>
    </p:spTree>
    <p:extLst>
      <p:ext uri="{BB962C8B-B14F-4D97-AF65-F5344CB8AC3E}">
        <p14:creationId xmlns:p14="http://schemas.microsoft.com/office/powerpoint/2010/main" val="296704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normAutofit fontScale="90000"/>
          </a:bodyPr>
          <a:lstStyle/>
          <a:p>
            <a:r>
              <a:rPr lang="en-US" dirty="0" smtClean="0"/>
              <a:t>Conducting a statistically well-defined test for LSB embedding</a:t>
            </a:r>
            <a:endParaRPr lang="en-US" dirty="0"/>
          </a:p>
        </p:txBody>
      </p:sp>
      <p:sp>
        <p:nvSpPr>
          <p:cNvPr id="565251" name="Rectangle 3"/>
          <p:cNvSpPr>
            <a:spLocks noGrp="1" noChangeArrowheads="1"/>
          </p:cNvSpPr>
          <p:nvPr>
            <p:ph idx="1"/>
          </p:nvPr>
        </p:nvSpPr>
        <p:spPr/>
        <p:txBody>
          <a:bodyPr/>
          <a:lstStyle/>
          <a:p>
            <a:r>
              <a:rPr lang="en-US" dirty="0" smtClean="0"/>
              <a:t>To conduct a well-defined statistical test, we use our knowledge gained from the difference between the cover and stego histograms</a:t>
            </a:r>
          </a:p>
          <a:p>
            <a:r>
              <a:rPr lang="en-US" dirty="0" smtClean="0"/>
              <a:t>We can compare data from cover and stego histograms</a:t>
            </a:r>
          </a:p>
          <a:p>
            <a:r>
              <a:rPr lang="en-US" dirty="0" smtClean="0"/>
              <a:t>The test we use to compare is: how far from the average value is the </a:t>
            </a:r>
            <a:r>
              <a:rPr lang="en-US" i="1" dirty="0" smtClean="0"/>
              <a:t>even-valued</a:t>
            </a:r>
            <a:r>
              <a:rPr lang="en-US" dirty="0" smtClean="0"/>
              <a:t> gray value in the appropriate pair of gray values</a:t>
            </a:r>
          </a:p>
          <a:p>
            <a:r>
              <a:rPr lang="en-US" dirty="0" smtClean="0"/>
              <a:t>We want to use this information to infer a claim about the data we tested</a:t>
            </a:r>
          </a:p>
          <a:p>
            <a:r>
              <a:rPr lang="en-US" dirty="0" smtClean="0"/>
              <a:t>We need to construct a test of significance about our claims: did we find something statistically significant? That is, does the statistic we computed tell us that a relationship exists?</a:t>
            </a:r>
            <a:endParaRPr lang="en-US" dirty="0"/>
          </a:p>
        </p:txBody>
      </p:sp>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21</a:t>
            </a:fld>
            <a:endParaRPr lang="en-US" dirty="0"/>
          </a:p>
        </p:txBody>
      </p:sp>
    </p:spTree>
    <p:extLst>
      <p:ext uri="{BB962C8B-B14F-4D97-AF65-F5344CB8AC3E}">
        <p14:creationId xmlns:p14="http://schemas.microsoft.com/office/powerpoint/2010/main" val="921737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normAutofit fontScale="90000"/>
          </a:bodyPr>
          <a:lstStyle/>
          <a:p>
            <a:r>
              <a:rPr lang="en-US" dirty="0" smtClean="0"/>
              <a:t>How to conduct a statistically significant test</a:t>
            </a:r>
            <a:endParaRPr lang="en-US" dirty="0"/>
          </a:p>
        </p:txBody>
      </p:sp>
      <mc:AlternateContent xmlns:mc="http://schemas.openxmlformats.org/markup-compatibility/2006" xmlns:a14="http://schemas.microsoft.com/office/drawing/2010/main">
        <mc:Choice Requires="a14">
          <p:sp>
            <p:nvSpPr>
              <p:cNvPr id="567299" name="Rectangle 3"/>
              <p:cNvSpPr>
                <a:spLocks noGrp="1" noChangeArrowheads="1"/>
              </p:cNvSpPr>
              <p:nvPr>
                <p:ph idx="1"/>
              </p:nvPr>
            </p:nvSpPr>
            <p:spPr/>
            <p:txBody>
              <a:bodyPr/>
              <a:lstStyle/>
              <a:p>
                <a:r>
                  <a:rPr lang="en-US" dirty="0" smtClean="0"/>
                  <a:t>Set up the hypotheses statements and decide on the error rate you are willing to accept – this is couched in terms of a critical (or significance) value </a:t>
                </a:r>
                <a:r>
                  <a:rPr lang="en-US" dirty="0" smtClean="0">
                    <a:sym typeface="Mathematica1" pitchFamily="2" charset="2"/>
                  </a:rPr>
                  <a:t>relative to the test statistic used (normal, f-statistic,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smtClean="0">
                    <a:sym typeface="Mathematica1" pitchFamily="2" charset="2"/>
                  </a:rPr>
                  <a:t>, etc.). </a:t>
                </a:r>
              </a:p>
              <a:p>
                <a:r>
                  <a:rPr lang="en-US" dirty="0" smtClean="0">
                    <a:sym typeface="Mathematica1" pitchFamily="2" charset="2"/>
                  </a:rPr>
                  <a:t>The significance level for a given hypothesis test is a value </a:t>
                </a:r>
                <a14:m>
                  <m:oMath xmlns:m="http://schemas.openxmlformats.org/officeDocument/2006/math">
                    <m:r>
                      <a:rPr lang="en-US" i="1">
                        <a:latin typeface="Cambria Math" charset="0"/>
                        <a:ea typeface="Cambria Math" charset="0"/>
                        <a:cs typeface="Cambria Math" charset="0"/>
                      </a:rPr>
                      <m:t>𝛼</m:t>
                    </m:r>
                  </m:oMath>
                </a14:m>
                <a:r>
                  <a:rPr lang="en-US" dirty="0" smtClean="0">
                    <a:sym typeface="Mathematica1" pitchFamily="2" charset="2"/>
                  </a:rPr>
                  <a:t> for which a calculated </a:t>
                </a:r>
                <a:r>
                  <a:rPr lang="en-US" i="1" dirty="0" smtClean="0">
                    <a:sym typeface="Mathematica1" pitchFamily="2" charset="2"/>
                  </a:rPr>
                  <a:t>p</a:t>
                </a:r>
                <a:r>
                  <a:rPr lang="en-US" dirty="0" smtClean="0">
                    <a:sym typeface="Mathematica1" pitchFamily="2" charset="2"/>
                  </a:rPr>
                  <a:t>-value less than or equal to </a:t>
                </a:r>
                <a:r>
                  <a:rPr lang="en-US" dirty="0" smtClean="0"/>
                  <a:t>α</a:t>
                </a:r>
                <a:r>
                  <a:rPr lang="en-US" dirty="0" smtClean="0">
                    <a:sym typeface="Mathematica1" pitchFamily="2" charset="2"/>
                  </a:rPr>
                  <a:t> is considered statistically significant. </a:t>
                </a:r>
                <a:endParaRPr lang="en-US" dirty="0" smtClean="0"/>
              </a:p>
              <a:p>
                <a:r>
                  <a:rPr lang="en-US" dirty="0" smtClean="0"/>
                  <a:t>Conduct the research and gather data.</a:t>
                </a:r>
              </a:p>
              <a:p>
                <a:r>
                  <a:rPr lang="en-US" dirty="0" smtClean="0"/>
                  <a:t>Compute the statistic. </a:t>
                </a:r>
              </a:p>
              <a:p>
                <a:r>
                  <a:rPr lang="en-US" dirty="0" smtClean="0"/>
                  <a:t>Compare the computed statistic to a critical value obtained from a table for that statistic</a:t>
                </a:r>
              </a:p>
            </p:txBody>
          </p:sp>
        </mc:Choice>
        <mc:Fallback xmlns="">
          <p:sp>
            <p:nvSpPr>
              <p:cNvPr id="567299" name="Rectangle 3"/>
              <p:cNvSpPr>
                <a:spLocks noGrp="1" noRot="1" noChangeAspect="1" noMove="1" noResize="1" noEditPoints="1" noAdjustHandles="1" noChangeArrowheads="1" noChangeShapeType="1" noTextEdit="1"/>
              </p:cNvSpPr>
              <p:nvPr>
                <p:ph sz="quarter" idx="1"/>
              </p:nvPr>
            </p:nvSpPr>
            <p:spPr>
              <a:blipFill rotWithShape="0">
                <a:blip r:embed="rId2"/>
                <a:stretch>
                  <a:fillRect l="-222" t="-617"/>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22</a:t>
            </a:fld>
            <a:endParaRPr lang="en-US" dirty="0"/>
          </a:p>
        </p:txBody>
      </p:sp>
    </p:spTree>
    <p:extLst>
      <p:ext uri="{BB962C8B-B14F-4D97-AF65-F5344CB8AC3E}">
        <p14:creationId xmlns:p14="http://schemas.microsoft.com/office/powerpoint/2010/main" val="1219085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dirty="0" smtClean="0"/>
              <a:t>Interpreting the result</a:t>
            </a:r>
            <a:endParaRPr lang="en-US" dirty="0"/>
          </a:p>
        </p:txBody>
      </p:sp>
      <mc:AlternateContent xmlns:mc="http://schemas.openxmlformats.org/markup-compatibility/2006" xmlns:a14="http://schemas.microsoft.com/office/drawing/2010/main">
        <mc:Choice Requires="a14">
          <p:sp>
            <p:nvSpPr>
              <p:cNvPr id="568323" name="Rectangle 3"/>
              <p:cNvSpPr>
                <a:spLocks noGrp="1" noChangeArrowheads="1"/>
              </p:cNvSpPr>
              <p:nvPr>
                <p:ph idx="1"/>
              </p:nvPr>
            </p:nvSpPr>
            <p:spPr/>
            <p:txBody>
              <a:bodyPr/>
              <a:lstStyle/>
              <a:p>
                <a:r>
                  <a:rPr lang="en-US" dirty="0" smtClean="0"/>
                  <a:t>If your statistic is higher than the critical value from the table, you can conclude:</a:t>
                </a:r>
              </a:p>
              <a:p>
                <a:pPr lvl="1"/>
                <a:r>
                  <a:rPr lang="en-US" dirty="0" smtClean="0"/>
                  <a:t>Your finding is significant. </a:t>
                </a:r>
              </a:p>
              <a:p>
                <a:pPr lvl="1"/>
                <a:r>
                  <a:rPr lang="en-US" dirty="0" smtClean="0"/>
                  <a:t>You accept the null hypothesis. </a:t>
                </a:r>
              </a:p>
              <a:p>
                <a:pPr lvl="1"/>
                <a:r>
                  <a:rPr lang="en-US" dirty="0" smtClean="0"/>
                  <a:t>The probability </a:t>
                </a:r>
                <a:r>
                  <a:rPr lang="en-US" i="1" dirty="0" smtClean="0"/>
                  <a:t>p</a:t>
                </a:r>
                <a:r>
                  <a:rPr lang="en-US" dirty="0" smtClean="0"/>
                  <a:t> is small that the difference or relationship happened by chance, and </a:t>
                </a:r>
                <a:r>
                  <a:rPr lang="en-US" i="1" dirty="0" smtClean="0"/>
                  <a:t>p</a:t>
                </a:r>
                <a:r>
                  <a:rPr lang="en-US" dirty="0" smtClean="0"/>
                  <a:t> is less than the critical alpha level (</a:t>
                </a:r>
                <a:r>
                  <a:rPr lang="en-US" i="1" dirty="0" smtClean="0"/>
                  <a:t>p</a:t>
                </a:r>
                <a:r>
                  <a:rPr lang="en-US" dirty="0" smtClean="0"/>
                  <a:t> &lt; </a:t>
                </a:r>
                <a14:m>
                  <m:oMath xmlns:m="http://schemas.openxmlformats.org/officeDocument/2006/math">
                    <m:r>
                      <a:rPr lang="en-US" i="1">
                        <a:latin typeface="Cambria Math" charset="0"/>
                        <a:ea typeface="Cambria Math" charset="0"/>
                        <a:cs typeface="Cambria Math" charset="0"/>
                      </a:rPr>
                      <m:t>𝛼</m:t>
                    </m:r>
                  </m:oMath>
                </a14:m>
                <a:r>
                  <a:rPr lang="en-US" dirty="0" smtClean="0"/>
                  <a:t>). </a:t>
                </a:r>
              </a:p>
              <a:p>
                <a:r>
                  <a:rPr lang="en-US" dirty="0" smtClean="0"/>
                  <a:t>If your statistic is lower than the critical value from the table:</a:t>
                </a:r>
              </a:p>
              <a:p>
                <a:pPr lvl="1"/>
                <a:r>
                  <a:rPr lang="en-US" dirty="0" smtClean="0"/>
                  <a:t>Your finding is not significant. </a:t>
                </a:r>
              </a:p>
              <a:p>
                <a:pPr lvl="1"/>
                <a:r>
                  <a:rPr lang="en-US" dirty="0" smtClean="0"/>
                  <a:t>You reject the null hypothesis. </a:t>
                </a:r>
              </a:p>
              <a:p>
                <a:pPr lvl="1"/>
                <a:r>
                  <a:rPr lang="en-US" dirty="0" smtClean="0"/>
                  <a:t>The probability is high that the difference or relationship happened by chance, and p is greater than the critical alpha level (</a:t>
                </a:r>
                <a:r>
                  <a:rPr lang="en-US" i="1" dirty="0" smtClean="0"/>
                  <a:t>p</a:t>
                </a:r>
                <a:r>
                  <a:rPr lang="en-US" dirty="0" smtClean="0"/>
                  <a:t> &gt; </a:t>
                </a:r>
                <a14:m>
                  <m:oMath xmlns:m="http://schemas.openxmlformats.org/officeDocument/2006/math">
                    <m:r>
                      <a:rPr lang="en-US" i="1">
                        <a:latin typeface="Cambria Math" charset="0"/>
                        <a:ea typeface="Cambria Math" charset="0"/>
                        <a:cs typeface="Cambria Math" charset="0"/>
                      </a:rPr>
                      <m:t>𝛼</m:t>
                    </m:r>
                  </m:oMath>
                </a14:m>
                <a:r>
                  <a:rPr lang="en-US" dirty="0" smtClean="0"/>
                  <a:t>). </a:t>
                </a:r>
                <a:endParaRPr lang="en-US" dirty="0"/>
              </a:p>
            </p:txBody>
          </p:sp>
        </mc:Choice>
        <mc:Fallback xmlns="">
          <p:sp>
            <p:nvSpPr>
              <p:cNvPr id="568323" name="Rectangle 3"/>
              <p:cNvSpPr>
                <a:spLocks noGrp="1" noRot="1" noChangeAspect="1" noMove="1" noResize="1" noEditPoints="1" noAdjustHandles="1" noChangeArrowheads="1" noChangeShapeType="1" noTextEdit="1"/>
              </p:cNvSpPr>
              <p:nvPr>
                <p:ph idx="1"/>
              </p:nvPr>
            </p:nvSpPr>
            <p:spPr>
              <a:blipFill rotWithShape="0">
                <a:blip r:embed="rId2"/>
                <a:stretch>
                  <a:fillRect l="-667" t="-613" r="-1037"/>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23</a:t>
            </a:fld>
            <a:endParaRPr lang="en-US" dirty="0"/>
          </a:p>
        </p:txBody>
      </p:sp>
    </p:spTree>
    <p:extLst>
      <p:ext uri="{BB962C8B-B14F-4D97-AF65-F5344CB8AC3E}">
        <p14:creationId xmlns:p14="http://schemas.microsoft.com/office/powerpoint/2010/main" val="2581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smtClean="0"/>
              <a:t>Null and alternative hypotheses</a:t>
            </a:r>
            <a:endParaRPr lang="en-US" dirty="0"/>
          </a:p>
        </p:txBody>
      </p:sp>
      <p:sp>
        <p:nvSpPr>
          <p:cNvPr id="566275" name="Rectangle 3"/>
          <p:cNvSpPr>
            <a:spLocks noGrp="1" noChangeArrowheads="1"/>
          </p:cNvSpPr>
          <p:nvPr>
            <p:ph idx="1"/>
          </p:nvPr>
        </p:nvSpPr>
        <p:spPr/>
        <p:txBody>
          <a:bodyPr/>
          <a:lstStyle/>
          <a:p>
            <a:r>
              <a:rPr lang="en-US" dirty="0" smtClean="0"/>
              <a:t>A null hypothesis H</a:t>
            </a:r>
            <a:r>
              <a:rPr lang="en-US" baseline="-25000" dirty="0" smtClean="0"/>
              <a:t>0</a:t>
            </a:r>
            <a:r>
              <a:rPr lang="en-US" dirty="0" smtClean="0"/>
              <a:t>: is a statement of what the statistical hypothesis test is set up to establish</a:t>
            </a:r>
          </a:p>
          <a:p>
            <a:r>
              <a:rPr lang="en-US" dirty="0" smtClean="0"/>
              <a:t>The alternative hypothesis H</a:t>
            </a:r>
            <a:r>
              <a:rPr lang="en-US" baseline="-25000" dirty="0" smtClean="0"/>
              <a:t>a</a:t>
            </a:r>
            <a:r>
              <a:rPr lang="en-US" dirty="0" smtClean="0"/>
              <a:t> is a statement or theory that is believed to be true but has not yet been proven</a:t>
            </a:r>
          </a:p>
          <a:p>
            <a:r>
              <a:rPr lang="en-US" dirty="0" smtClean="0"/>
              <a:t>The final conclusion is stated in terms of the null hypothesis: we can conclude either</a:t>
            </a:r>
          </a:p>
          <a:p>
            <a:pPr lvl="1"/>
            <a:r>
              <a:rPr lang="en-US" sz="2000" dirty="0" smtClean="0"/>
              <a:t>Reject H</a:t>
            </a:r>
            <a:r>
              <a:rPr lang="en-US" sz="2000" baseline="-25000" dirty="0" smtClean="0"/>
              <a:t>0</a:t>
            </a:r>
            <a:r>
              <a:rPr lang="en-US" sz="2000" dirty="0" smtClean="0"/>
              <a:t>  in favor of H</a:t>
            </a:r>
            <a:r>
              <a:rPr lang="en-US" sz="2000" baseline="-25000" dirty="0" smtClean="0"/>
              <a:t>a</a:t>
            </a:r>
            <a:r>
              <a:rPr lang="en-US" sz="2000" dirty="0" smtClean="0"/>
              <a:t> or</a:t>
            </a:r>
          </a:p>
          <a:p>
            <a:pPr lvl="1"/>
            <a:r>
              <a:rPr lang="en-US" sz="2000" dirty="0" smtClean="0"/>
              <a:t>Accept H</a:t>
            </a:r>
            <a:r>
              <a:rPr lang="en-US" sz="2000" baseline="-25000" dirty="0" smtClean="0"/>
              <a:t>0</a:t>
            </a:r>
            <a:r>
              <a:rPr lang="en-US" sz="2000" dirty="0" smtClean="0"/>
              <a:t>  .</a:t>
            </a:r>
          </a:p>
          <a:p>
            <a:r>
              <a:rPr lang="en-US" dirty="0" smtClean="0"/>
              <a:t>If we conclude “accept H</a:t>
            </a:r>
            <a:r>
              <a:rPr lang="en-US" baseline="-25000" dirty="0" smtClean="0"/>
              <a:t>0 </a:t>
            </a:r>
            <a:r>
              <a:rPr lang="en-US" dirty="0" smtClean="0"/>
              <a:t>“ it means only that there is not enough evidence against H</a:t>
            </a:r>
            <a:r>
              <a:rPr lang="en-US" baseline="-25000" dirty="0" smtClean="0"/>
              <a:t>0</a:t>
            </a:r>
            <a:r>
              <a:rPr lang="en-US" dirty="0" smtClean="0"/>
              <a:t>  in favor of H</a:t>
            </a:r>
            <a:r>
              <a:rPr lang="en-US" baseline="-25000" dirty="0" smtClean="0"/>
              <a:t>a</a:t>
            </a:r>
            <a:r>
              <a:rPr lang="en-US" dirty="0" smtClean="0"/>
              <a:t> </a:t>
            </a:r>
          </a:p>
          <a:p>
            <a:r>
              <a:rPr lang="en-US" dirty="0" smtClean="0"/>
              <a:t>If we conclude “reject H</a:t>
            </a:r>
            <a:r>
              <a:rPr lang="en-US" baseline="-25000" dirty="0" smtClean="0"/>
              <a:t>0 </a:t>
            </a:r>
            <a:r>
              <a:rPr lang="en-US" dirty="0" smtClean="0"/>
              <a:t> in favor of H</a:t>
            </a:r>
            <a:r>
              <a:rPr lang="en-US" baseline="-25000" dirty="0" smtClean="0"/>
              <a:t>a</a:t>
            </a:r>
            <a:r>
              <a:rPr lang="en-US" dirty="0" smtClean="0"/>
              <a:t> “ it suggests that the alternative hypothesis H</a:t>
            </a:r>
            <a:r>
              <a:rPr lang="en-US" baseline="-25000" dirty="0" smtClean="0"/>
              <a:t>a</a:t>
            </a:r>
            <a:r>
              <a:rPr lang="en-US" dirty="0" smtClean="0"/>
              <a:t> may be true</a:t>
            </a:r>
            <a:endParaRPr lang="en-US" dirty="0"/>
          </a:p>
        </p:txBody>
      </p:sp>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24</a:t>
            </a:fld>
            <a:endParaRPr lang="en-US" dirty="0"/>
          </a:p>
        </p:txBody>
      </p:sp>
    </p:spTree>
    <p:extLst>
      <p:ext uri="{BB962C8B-B14F-4D97-AF65-F5344CB8AC3E}">
        <p14:creationId xmlns:p14="http://schemas.microsoft.com/office/powerpoint/2010/main" val="106991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4770" name="Rectangle 2"/>
              <p:cNvSpPr>
                <a:spLocks noGrp="1" noChangeArrowheads="1"/>
              </p:cNvSpPr>
              <p:nvPr>
                <p:ph type="title"/>
              </p:nvPr>
            </p:nvSpPr>
            <p:spPr/>
            <p:txBody>
              <a:bodyPr>
                <a:normAutofit fontScale="90000"/>
              </a:bodyPr>
              <a:lstStyle/>
              <a:p>
                <a:r>
                  <a:rPr lang="en-US" sz="3200" dirty="0" smtClean="0"/>
                  <a:t>Choosing the test statistic, setting up the hypotheses, picking </a:t>
                </a:r>
                <a14:m>
                  <m:oMath xmlns:m="http://schemas.openxmlformats.org/officeDocument/2006/math">
                    <m:r>
                      <a:rPr lang="en-US" i="1">
                        <a:latin typeface="Cambria Math" charset="0"/>
                        <a:ea typeface="Cambria Math" charset="0"/>
                        <a:cs typeface="Cambria Math" charset="0"/>
                      </a:rPr>
                      <m:t>𝛼</m:t>
                    </m:r>
                  </m:oMath>
                </a14:m>
                <a:endParaRPr lang="en-US" sz="3200" dirty="0">
                  <a:sym typeface="Mathematica1" pitchFamily="2" charset="2"/>
                </a:endParaRPr>
              </a:p>
            </p:txBody>
          </p:sp>
        </mc:Choice>
        <mc:Fallback xmlns="">
          <p:sp>
            <p:nvSpPr>
              <p:cNvPr id="544770" name="Rectangle 2"/>
              <p:cNvSpPr>
                <a:spLocks noGrp="1" noRot="1" noChangeAspect="1" noMove="1" noResize="1" noEditPoints="1" noAdjustHandles="1" noChangeArrowheads="1" noChangeShapeType="1" noTextEdit="1"/>
              </p:cNvSpPr>
              <p:nvPr>
                <p:ph type="title"/>
              </p:nvPr>
            </p:nvSpPr>
            <p:spPr>
              <a:blipFill rotWithShape="0">
                <a:blip r:embed="rId2"/>
                <a:stretch>
                  <a:fillRect l="-1037" t="-16892" r="-2148"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4771" name="Rectangle 3"/>
              <p:cNvSpPr>
                <a:spLocks noGrp="1" noChangeArrowheads="1"/>
              </p:cNvSpPr>
              <p:nvPr>
                <p:ph idx="1"/>
              </p:nvPr>
            </p:nvSpPr>
            <p:spPr/>
            <p:txBody>
              <a:bodyPr/>
              <a:lstStyle/>
              <a:p>
                <a:r>
                  <a:rPr lang="en-US" dirty="0" smtClean="0"/>
                  <a:t>The test statistic we will use is the chi-square test statistic.</a:t>
                </a:r>
              </a:p>
              <a:p>
                <a:r>
                  <a:rPr lang="en-US" dirty="0" smtClean="0"/>
                  <a:t>The </a:t>
                </a:r>
                <a14:m>
                  <m:oMath xmlns:m="http://schemas.openxmlformats.org/officeDocument/2006/math">
                    <m:sSup>
                      <m:sSupPr>
                        <m:ctrlPr>
                          <a:rPr lang="en-US" i="1" smtClean="0">
                            <a:latin typeface="Cambria Math" charset="0"/>
                          </a:rPr>
                        </m:ctrlPr>
                      </m:sSupPr>
                      <m:e>
                        <m:r>
                          <a:rPr lang="en-US" i="1" smtClean="0">
                            <a:latin typeface="Cambria Math" charset="0"/>
                            <a:ea typeface="Cambria Math" charset="0"/>
                            <a:cs typeface="Cambria Math" charset="0"/>
                          </a:rPr>
                          <m:t>𝜒</m:t>
                        </m:r>
                      </m:e>
                      <m:sup>
                        <m:r>
                          <a:rPr lang="en-US" b="0" i="1" smtClean="0">
                            <a:latin typeface="Cambria Math" charset="0"/>
                          </a:rPr>
                          <m:t>2</m:t>
                        </m:r>
                      </m:sup>
                    </m:sSup>
                  </m:oMath>
                </a14:m>
                <a:r>
                  <a:rPr lang="en-US" dirty="0" smtClean="0"/>
                  <a:t> statistic is a way to measure how significantly different from an expected pattern or a distribution of numbers the distribution of observed values is</a:t>
                </a:r>
              </a:p>
              <a:p>
                <a:r>
                  <a:rPr lang="en-US" dirty="0" smtClean="0"/>
                  <a:t>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smtClean="0"/>
                  <a:t> test statistic has the form </a:t>
                </a:r>
              </a:p>
              <a:p>
                <a:pPr marL="0" indent="0">
                  <a:buNone/>
                </a:pPr>
                <a14:m>
                  <m:oMathPara xmlns:m="http://schemas.openxmlformats.org/officeDocument/2006/math">
                    <m:oMathParaPr>
                      <m:jc m:val="center"/>
                    </m:oMathParaPr>
                    <m:oMath xmlns:m="http://schemas.openxmlformats.org/officeDocument/2006/math">
                      <m:sSup>
                        <m:sSupPr>
                          <m:ctrlPr>
                            <a:rPr lang="en-US" i="1" smtClean="0">
                              <a:latin typeface="Cambria Math" charset="0"/>
                            </a:rPr>
                          </m:ctrlPr>
                        </m:sSupPr>
                        <m:e>
                          <m:r>
                            <a:rPr lang="en-US" i="1" smtClean="0">
                              <a:latin typeface="Cambria Math" charset="0"/>
                              <a:ea typeface="Cambria Math" charset="0"/>
                              <a:cs typeface="Cambria Math" charset="0"/>
                            </a:rPr>
                            <m:t>𝜒</m:t>
                          </m:r>
                        </m:e>
                        <m:sup>
                          <m:r>
                            <a:rPr lang="en-US" b="0" i="1" smtClean="0">
                              <a:latin typeface="Cambria Math" charset="0"/>
                            </a:rPr>
                            <m:t>2</m:t>
                          </m:r>
                        </m:sup>
                      </m:sSup>
                      <m:r>
                        <a:rPr lang="en-US" b="0" i="1" smtClean="0">
                          <a:latin typeface="Cambria Math" charset="0"/>
                        </a:rPr>
                        <m:t>=</m:t>
                      </m:r>
                      <m:nary>
                        <m:naryPr>
                          <m:chr m:val="∑"/>
                          <m:subHide m:val="on"/>
                          <m:supHide m:val="on"/>
                          <m:ctrlPr>
                            <a:rPr lang="en-US" b="0" i="1" smtClean="0">
                              <a:latin typeface="Cambria Math" charset="0"/>
                            </a:rPr>
                          </m:ctrlPr>
                        </m:naryPr>
                        <m:sub/>
                        <m:sup/>
                        <m:e>
                          <m:f>
                            <m:fPr>
                              <m:ctrlPr>
                                <a:rPr lang="mr-IN" b="0" i="1" smtClean="0">
                                  <a:latin typeface="Cambria Math" charset="0"/>
                                </a:rPr>
                              </m:ctrlPr>
                            </m:fPr>
                            <m:num>
                              <m:sSup>
                                <m:sSupPr>
                                  <m:ctrlPr>
                                    <a:rPr lang="mr-IN" b="0" i="1" smtClean="0">
                                      <a:latin typeface="Cambria Math" charset="0"/>
                                    </a:rPr>
                                  </m:ctrlPr>
                                </m:sSupPr>
                                <m:e>
                                  <m:d>
                                    <m:dPr>
                                      <m:ctrlPr>
                                        <a:rPr lang="mr-IN" b="0" i="1" smtClean="0">
                                          <a:latin typeface="Cambria Math" charset="0"/>
                                        </a:rPr>
                                      </m:ctrlPr>
                                    </m:dPr>
                                    <m:e>
                                      <m:r>
                                        <m:rPr>
                                          <m:nor/>
                                        </m:rPr>
                                        <a:rPr lang="en-US" b="0" i="0" smtClean="0">
                                          <a:latin typeface="Cambria Math" charset="0"/>
                                        </a:rPr>
                                        <m:t>observed</m:t>
                                      </m:r>
                                      <m:r>
                                        <m:rPr>
                                          <m:nor/>
                                        </m:rPr>
                                        <a:rPr lang="en-US" b="0" i="0" smtClean="0">
                                          <a:latin typeface="Cambria Math" charset="0"/>
                                        </a:rPr>
                                        <m:t>−</m:t>
                                      </m:r>
                                      <m:r>
                                        <m:rPr>
                                          <m:nor/>
                                        </m:rPr>
                                        <a:rPr lang="en-US" b="0" i="0" smtClean="0">
                                          <a:latin typeface="Cambria Math" charset="0"/>
                                        </a:rPr>
                                        <m:t>expected</m:t>
                                      </m:r>
                                    </m:e>
                                  </m:d>
                                </m:e>
                                <m:sup>
                                  <m:r>
                                    <a:rPr lang="en-US" b="0" i="1" smtClean="0">
                                      <a:latin typeface="Cambria Math" charset="0"/>
                                    </a:rPr>
                                    <m:t>2</m:t>
                                  </m:r>
                                </m:sup>
                              </m:sSup>
                            </m:num>
                            <m:den>
                              <m:r>
                                <m:rPr>
                                  <m:nor/>
                                </m:rPr>
                                <a:rPr lang="en-US">
                                  <a:latin typeface="Cambria Math" charset="0"/>
                                </a:rPr>
                                <m:t>observed</m:t>
                              </m:r>
                            </m:den>
                          </m:f>
                        </m:e>
                      </m:nary>
                    </m:oMath>
                  </m:oMathPara>
                </a14:m>
                <a:endParaRPr lang="en-US" dirty="0" smtClean="0"/>
              </a:p>
              <a:p>
                <a:r>
                  <a:rPr lang="en-US" dirty="0" smtClean="0"/>
                  <a:t>If the computed statistic is large, then the observed and expected values are not close and the model is a poor fit to the data</a:t>
                </a:r>
                <a:endParaRPr lang="en-US" dirty="0"/>
              </a:p>
            </p:txBody>
          </p:sp>
        </mc:Choice>
        <mc:Fallback xmlns="">
          <p:sp>
            <p:nvSpPr>
              <p:cNvPr id="544771" name="Rectangle 3"/>
              <p:cNvSpPr>
                <a:spLocks noGrp="1" noRot="1" noChangeAspect="1" noMove="1" noResize="1" noEditPoints="1" noAdjustHandles="1" noChangeArrowheads="1" noChangeShapeType="1" noTextEdit="1"/>
              </p:cNvSpPr>
              <p:nvPr>
                <p:ph idx="1"/>
              </p:nvPr>
            </p:nvSpPr>
            <p:spPr>
              <a:blipFill rotWithShape="0">
                <a:blip r:embed="rId3"/>
                <a:stretch>
                  <a:fillRect l="-667" t="-613" r="-963"/>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25</a:t>
            </a:fld>
            <a:endParaRPr lang="en-US" dirty="0"/>
          </a:p>
        </p:txBody>
      </p:sp>
    </p:spTree>
    <p:extLst>
      <p:ext uri="{BB962C8B-B14F-4D97-AF65-F5344CB8AC3E}">
        <p14:creationId xmlns:p14="http://schemas.microsoft.com/office/powerpoint/2010/main" val="769521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smtClean="0"/>
              <a:t>What is the chi-square test?</a:t>
            </a:r>
            <a:endParaRPr lang="en-US" dirty="0"/>
          </a:p>
        </p:txBody>
      </p:sp>
      <mc:AlternateContent xmlns:mc="http://schemas.openxmlformats.org/markup-compatibility/2006" xmlns:a14="http://schemas.microsoft.com/office/drawing/2010/main">
        <mc:Choice Requires="a14">
          <p:sp>
            <p:nvSpPr>
              <p:cNvPr id="545795" name="Rectangle 3"/>
              <p:cNvSpPr>
                <a:spLocks noGrp="1" noChangeArrowheads="1"/>
              </p:cNvSpPr>
              <p:nvPr>
                <p:ph idx="1"/>
              </p:nvPr>
            </p:nvSpPr>
            <p:spPr/>
            <p:txBody>
              <a:bodyPr/>
              <a:lstStyle/>
              <a:p>
                <a:r>
                  <a:rPr lang="en-US" sz="2000" dirty="0" smtClean="0"/>
                  <a:t>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sz="2000" dirty="0" smtClean="0"/>
                  <a:t> test* (Snedecor and Cochran, 1989)** is used to test if a sample of data came from a population with a specific, known distribution</a:t>
                </a:r>
              </a:p>
              <a:p>
                <a:r>
                  <a:rPr lang="en-US" sz="2000" dirty="0" smtClean="0"/>
                  <a:t>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sz="2000" dirty="0" smtClean="0"/>
                  <a:t> test is defined for the hypothesis: </a:t>
                </a:r>
              </a:p>
              <a:p>
                <a:pPr lvl="1"/>
                <a:r>
                  <a:rPr lang="en-US" sz="2000" dirty="0" smtClean="0"/>
                  <a:t>H</a:t>
                </a:r>
                <a:r>
                  <a:rPr lang="en-US" sz="2000" baseline="-25000" dirty="0" smtClean="0"/>
                  <a:t>0</a:t>
                </a:r>
                <a:r>
                  <a:rPr lang="en-US" sz="2000" dirty="0" smtClean="0"/>
                  <a:t>: The data follow a specified distribution. </a:t>
                </a:r>
              </a:p>
              <a:p>
                <a:pPr lvl="1"/>
                <a:r>
                  <a:rPr lang="en-US" sz="2000" dirty="0" smtClean="0"/>
                  <a:t>H</a:t>
                </a:r>
                <a:r>
                  <a:rPr lang="en-US" sz="2000" baseline="-25000" dirty="0" smtClean="0"/>
                  <a:t>a</a:t>
                </a:r>
                <a:r>
                  <a:rPr lang="en-US" sz="2000" dirty="0" smtClean="0"/>
                  <a:t>: The data do not follow the specified distribution</a:t>
                </a:r>
              </a:p>
              <a:p>
                <a:pPr lvl="1"/>
                <a:r>
                  <a:rPr lang="en-US" sz="2000" dirty="0" smtClean="0"/>
                  <a:t>*http://www.itl.nist.gov/div898/handbook/eda/section3/eda35f.htm</a:t>
                </a:r>
              </a:p>
              <a:p>
                <a:pPr lvl="1"/>
                <a:r>
                  <a:rPr lang="en-US" sz="2000" dirty="0" smtClean="0"/>
                  <a:t>**http://www.itl.nist.gov/div898/handbook/eda/section4/eda43.htm#Snedecor</a:t>
                </a:r>
              </a:p>
              <a:p>
                <a:pPr lvl="1"/>
                <a:r>
                  <a:rPr lang="en-US" sz="2000" dirty="0" smtClean="0"/>
                  <a:t>For a discussion of hypothesis testing, see http://www.stat.yale.edu/Courses/1997-98/101/sigtest.htm</a:t>
                </a:r>
                <a:endParaRPr lang="en-US" sz="2000" dirty="0"/>
              </a:p>
            </p:txBody>
          </p:sp>
        </mc:Choice>
        <mc:Fallback xmlns="">
          <p:sp>
            <p:nvSpPr>
              <p:cNvPr id="545795" name="Rectangle 3"/>
              <p:cNvSpPr>
                <a:spLocks noGrp="1" noRot="1" noChangeAspect="1" noMove="1" noResize="1" noEditPoints="1" noAdjustHandles="1" noChangeArrowheads="1" noChangeShapeType="1" noTextEdit="1"/>
              </p:cNvSpPr>
              <p:nvPr>
                <p:ph sz="quarter" idx="1"/>
              </p:nvPr>
            </p:nvSpPr>
            <p:spPr>
              <a:blipFill rotWithShape="0">
                <a:blip r:embed="rId2"/>
                <a:stretch>
                  <a:fillRect l="-222" t="-617" r="-370"/>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26</a:t>
            </a:fld>
            <a:endParaRPr lang="en-US" dirty="0"/>
          </a:p>
        </p:txBody>
      </p:sp>
    </p:spTree>
    <p:extLst>
      <p:ext uri="{BB962C8B-B14F-4D97-AF65-F5344CB8AC3E}">
        <p14:creationId xmlns:p14="http://schemas.microsoft.com/office/powerpoint/2010/main" val="1198924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dirty="0" smtClean="0"/>
              <a:t>Our hypotheses statements</a:t>
            </a:r>
            <a:endParaRPr lang="en-US" baseline="-25000" dirty="0"/>
          </a:p>
        </p:txBody>
      </p:sp>
      <p:sp>
        <p:nvSpPr>
          <p:cNvPr id="572419" name="Rectangle 3"/>
          <p:cNvSpPr>
            <a:spLocks noGrp="1" noChangeArrowheads="1"/>
          </p:cNvSpPr>
          <p:nvPr>
            <p:ph idx="1"/>
          </p:nvPr>
        </p:nvSpPr>
        <p:spPr/>
        <p:txBody>
          <a:bodyPr/>
          <a:lstStyle/>
          <a:p>
            <a:r>
              <a:rPr lang="en-US" dirty="0" smtClean="0"/>
              <a:t>H</a:t>
            </a:r>
            <a:r>
              <a:rPr lang="en-US" baseline="-25000" dirty="0" smtClean="0"/>
              <a:t>0</a:t>
            </a:r>
            <a:r>
              <a:rPr lang="en-US" dirty="0" smtClean="0"/>
              <a:t>: The data follow a specified distribution, namely, the difference between the even valued gray values and their respective averages is small (this corresponds to a stego image)</a:t>
            </a:r>
          </a:p>
          <a:p>
            <a:r>
              <a:rPr lang="en-US" dirty="0" smtClean="0"/>
              <a:t>H</a:t>
            </a:r>
            <a:r>
              <a:rPr lang="en-US" baseline="-25000" dirty="0" smtClean="0"/>
              <a:t>a</a:t>
            </a:r>
            <a:r>
              <a:rPr lang="en-US" dirty="0" smtClean="0"/>
              <a:t>: The data do not follow the specified distribution (this could correspond to a cover image, or not)</a:t>
            </a:r>
          </a:p>
          <a:p>
            <a:endParaRPr lang="en-US" dirty="0"/>
          </a:p>
          <a:p>
            <a:r>
              <a:rPr lang="en-US" dirty="0" smtClean="0"/>
              <a:t>Note: this is slightly different than how a hypothesis test is usually used:</a:t>
            </a:r>
          </a:p>
          <a:p>
            <a:pPr lvl="1"/>
            <a:r>
              <a:rPr lang="en-US" dirty="0"/>
              <a:t>The null hypothesis is the statement being </a:t>
            </a:r>
            <a:r>
              <a:rPr lang="en-US" dirty="0" smtClean="0"/>
              <a:t>tested and is usually a </a:t>
            </a:r>
            <a:r>
              <a:rPr lang="en-US" dirty="0"/>
              <a:t>statement of "no effect" or "no difference</a:t>
            </a:r>
            <a:r>
              <a:rPr lang="en-US" dirty="0" smtClean="0"/>
              <a:t>".</a:t>
            </a:r>
          </a:p>
          <a:p>
            <a:pPr lvl="1"/>
            <a:r>
              <a:rPr lang="en-US" dirty="0" smtClean="0"/>
              <a:t>The </a:t>
            </a:r>
            <a:r>
              <a:rPr lang="en-US" dirty="0"/>
              <a:t>alternative hypothesis is the statement you want to be able to conclude is true based on evidence provided by the sample </a:t>
            </a:r>
            <a:r>
              <a:rPr lang="en-US" dirty="0" smtClean="0"/>
              <a:t>data</a:t>
            </a:r>
          </a:p>
          <a:p>
            <a:r>
              <a:rPr lang="en-US" dirty="0" smtClean="0"/>
              <a:t>Here we set up the test to look for a stego image using H</a:t>
            </a:r>
            <a:r>
              <a:rPr lang="en-US" baseline="-25000" dirty="0" smtClean="0"/>
              <a:t>0 </a:t>
            </a:r>
            <a:r>
              <a:rPr lang="en-US" dirty="0" smtClean="0"/>
              <a:t> although a cover image could have the distribution of a stego, by chance</a:t>
            </a:r>
          </a:p>
          <a:p>
            <a:r>
              <a:rPr lang="en-US" dirty="0" smtClean="0"/>
              <a:t>We could frame the problem statement as we are looking for data that is not stego-like, i.e. cover data, as most data is not stego</a:t>
            </a:r>
            <a:endParaRPr lang="en-US" dirty="0"/>
          </a:p>
        </p:txBody>
      </p:sp>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27</a:t>
            </a:fld>
            <a:endParaRPr lang="en-US" dirty="0"/>
          </a:p>
        </p:txBody>
      </p:sp>
    </p:spTree>
    <p:extLst>
      <p:ext uri="{BB962C8B-B14F-4D97-AF65-F5344CB8AC3E}">
        <p14:creationId xmlns:p14="http://schemas.microsoft.com/office/powerpoint/2010/main" val="49114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0370" name="Rectangle 2"/>
              <p:cNvSpPr>
                <a:spLocks noGrp="1" noChangeArrowheads="1"/>
              </p:cNvSpPr>
              <p:nvPr>
                <p:ph type="title"/>
              </p:nvPr>
            </p:nvSpPr>
            <p:spPr/>
            <p:txBody>
              <a:bodyPr/>
              <a:lstStyle/>
              <a:p>
                <a:r>
                  <a:rPr lang="en-US" dirty="0" smtClean="0"/>
                  <a:t>Choosing</a:t>
                </a:r>
                <a14:m>
                  <m:oMath xmlns:m="http://schemas.openxmlformats.org/officeDocument/2006/math">
                    <m:r>
                      <a:rPr lang="en-US" b="0" i="0" smtClean="0">
                        <a:latin typeface="Cambria Math" charset="0"/>
                        <a:ea typeface="Cambria Math" charset="0"/>
                        <a:cs typeface="Cambria Math" charset="0"/>
                      </a:rPr>
                      <m:t> </m:t>
                    </m:r>
                    <m:r>
                      <a:rPr lang="en-US" i="1" smtClean="0">
                        <a:latin typeface="Cambria Math" charset="0"/>
                        <a:ea typeface="Cambria Math" charset="0"/>
                        <a:cs typeface="Cambria Math" charset="0"/>
                      </a:rPr>
                      <m:t>𝛼</m:t>
                    </m:r>
                  </m:oMath>
                </a14:m>
                <a:endParaRPr lang="en-US" dirty="0">
                  <a:sym typeface="Mathematica1" pitchFamily="2" charset="2"/>
                </a:endParaRPr>
              </a:p>
            </p:txBody>
          </p:sp>
        </mc:Choice>
        <mc:Fallback xmlns="">
          <p:sp>
            <p:nvSpPr>
              <p:cNvPr id="570370" name="Rectangle 2"/>
              <p:cNvSpPr>
                <a:spLocks noGrp="1" noRot="1" noChangeAspect="1" noMove="1" noResize="1" noEditPoints="1" noAdjustHandles="1" noChangeArrowheads="1" noChangeShapeType="1" noTextEdit="1"/>
              </p:cNvSpPr>
              <p:nvPr>
                <p:ph type="title"/>
              </p:nvPr>
            </p:nvSpPr>
            <p:spPr>
              <a:blipFill rotWithShape="0">
                <a:blip r:embed="rId2"/>
                <a:stretch>
                  <a:fillRect l="-1852" b="-19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0371" name="Rectangle 3"/>
              <p:cNvSpPr>
                <a:spLocks noGrp="1" noChangeArrowheads="1"/>
              </p:cNvSpPr>
              <p:nvPr>
                <p:ph idx="1"/>
              </p:nvPr>
            </p:nvSpPr>
            <p:spPr/>
            <p:txBody>
              <a:bodyPr/>
              <a:lstStyle/>
              <a:p>
                <a:r>
                  <a:rPr lang="en-US" dirty="0" smtClean="0"/>
                  <a:t>Most of our tests choose </a:t>
                </a:r>
                <a14:m>
                  <m:oMath xmlns:m="http://schemas.openxmlformats.org/officeDocument/2006/math">
                    <m:r>
                      <a:rPr lang="en-US" i="1">
                        <a:latin typeface="Cambria Math" charset="0"/>
                        <a:ea typeface="Cambria Math" charset="0"/>
                        <a:cs typeface="Cambria Math" charset="0"/>
                      </a:rPr>
                      <m:t>𝛼</m:t>
                    </m:r>
                  </m:oMath>
                </a14:m>
                <a:r>
                  <a:rPr lang="en-US" dirty="0" smtClean="0"/>
                  <a:t> </a:t>
                </a:r>
                <a:r>
                  <a:rPr lang="en-US" dirty="0" smtClean="0">
                    <a:sym typeface="Mathematica1" pitchFamily="2" charset="2"/>
                  </a:rPr>
                  <a:t>= 0.05</a:t>
                </a:r>
              </a:p>
              <a:p>
                <a:r>
                  <a:rPr lang="en-US" dirty="0" smtClean="0">
                    <a:sym typeface="Mathematica1" pitchFamily="2" charset="2"/>
                  </a:rPr>
                  <a:t>This means that we will be confident that 5% of the time we are wrong</a:t>
                </a:r>
              </a:p>
              <a:p>
                <a:r>
                  <a:rPr lang="en-US" dirty="0" smtClean="0">
                    <a:sym typeface="Mathematica1" pitchFamily="2" charset="2"/>
                  </a:rPr>
                  <a:t>This corresponds to the small probability of observing such an extreme value</a:t>
                </a:r>
              </a:p>
              <a:p>
                <a:r>
                  <a:rPr lang="en-US" dirty="0" smtClean="0">
                    <a:sym typeface="Mathematica1" pitchFamily="2" charset="2"/>
                  </a:rPr>
                  <a:t>Equivalently this means that 95% (= 1 - </a:t>
                </a:r>
                <a14:m>
                  <m:oMath xmlns:m="http://schemas.openxmlformats.org/officeDocument/2006/math">
                    <m:r>
                      <a:rPr lang="en-US" i="1">
                        <a:latin typeface="Cambria Math" charset="0"/>
                        <a:ea typeface="Cambria Math" charset="0"/>
                        <a:cs typeface="Cambria Math" charset="0"/>
                      </a:rPr>
                      <m:t>𝛼</m:t>
                    </m:r>
                  </m:oMath>
                </a14:m>
                <a:r>
                  <a:rPr lang="en-US" dirty="0" smtClean="0">
                    <a:sym typeface="Mathematica1" pitchFamily="2" charset="2"/>
                  </a:rPr>
                  <a:t>) of the time our results are meaningful, that is, that there is a relation between the histogram values we are measuring</a:t>
                </a:r>
              </a:p>
              <a:p>
                <a:r>
                  <a:rPr lang="en-US" dirty="0" smtClean="0">
                    <a:sym typeface="Mathematica1" pitchFamily="2" charset="2"/>
                  </a:rPr>
                  <a:t>I</a:t>
                </a:r>
                <a:r>
                  <a:rPr lang="en-US" dirty="0"/>
                  <a:t>n hypothesis testing, a critical value is a point on the test distribution that is compared to the test statistic to determine whether to reject the null </a:t>
                </a:r>
                <a:r>
                  <a:rPr lang="en-US" dirty="0" smtClean="0"/>
                  <a:t>hypothesis</a:t>
                </a:r>
              </a:p>
              <a:p>
                <a:r>
                  <a:rPr lang="en-US" dirty="0" smtClean="0"/>
                  <a:t>If </a:t>
                </a:r>
                <a:r>
                  <a:rPr lang="en-US" dirty="0"/>
                  <a:t>the absolute value of your test statistic is greater than the critical value, you can declare statistical significance and reject the null </a:t>
                </a:r>
                <a:r>
                  <a:rPr lang="en-US" dirty="0" smtClean="0"/>
                  <a:t>hypothesis</a:t>
                </a:r>
              </a:p>
              <a:p>
                <a:r>
                  <a:rPr lang="en-US" dirty="0" smtClean="0"/>
                  <a:t>Critical </a:t>
                </a:r>
                <a:r>
                  <a:rPr lang="en-US" dirty="0"/>
                  <a:t>values correspond to </a:t>
                </a:r>
                <a14:m>
                  <m:oMath xmlns:m="http://schemas.openxmlformats.org/officeDocument/2006/math">
                    <m:r>
                      <a:rPr lang="en-US" i="1">
                        <a:latin typeface="Cambria Math" charset="0"/>
                        <a:ea typeface="Cambria Math" charset="0"/>
                        <a:cs typeface="Cambria Math" charset="0"/>
                      </a:rPr>
                      <m:t>𝛼</m:t>
                    </m:r>
                  </m:oMath>
                </a14:m>
                <a:r>
                  <a:rPr lang="en-US" dirty="0"/>
                  <a:t>, so their values become fixed when you choose the test's </a:t>
                </a:r>
                <a14:m>
                  <m:oMath xmlns:m="http://schemas.openxmlformats.org/officeDocument/2006/math">
                    <m:r>
                      <a:rPr lang="en-US" i="1">
                        <a:latin typeface="Cambria Math" charset="0"/>
                        <a:ea typeface="Cambria Math" charset="0"/>
                        <a:cs typeface="Cambria Math" charset="0"/>
                      </a:rPr>
                      <m:t>𝛼</m:t>
                    </m:r>
                  </m:oMath>
                </a14:m>
                <a:endParaRPr lang="en-US" dirty="0"/>
              </a:p>
              <a:p>
                <a:endParaRPr lang="en-US" dirty="0">
                  <a:sym typeface="Mathematica1" pitchFamily="2" charset="2"/>
                </a:endParaRPr>
              </a:p>
            </p:txBody>
          </p:sp>
        </mc:Choice>
        <mc:Fallback xmlns="">
          <p:sp>
            <p:nvSpPr>
              <p:cNvPr id="570371" name="Rectangle 3"/>
              <p:cNvSpPr>
                <a:spLocks noGrp="1" noRot="1" noChangeAspect="1" noMove="1" noResize="1" noEditPoints="1" noAdjustHandles="1" noChangeArrowheads="1" noChangeShapeType="1" noTextEdit="1"/>
              </p:cNvSpPr>
              <p:nvPr>
                <p:ph sz="quarter" idx="1"/>
              </p:nvPr>
            </p:nvSpPr>
            <p:spPr>
              <a:blipFill rotWithShape="0">
                <a:blip r:embed="rId3"/>
                <a:stretch>
                  <a:fillRect l="-222" t="-617" r="-741"/>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28</a:t>
            </a:fld>
            <a:endParaRPr lang="en-US" dirty="0"/>
          </a:p>
        </p:txBody>
      </p:sp>
    </p:spTree>
    <p:extLst>
      <p:ext uri="{BB962C8B-B14F-4D97-AF65-F5344CB8AC3E}">
        <p14:creationId xmlns:p14="http://schemas.microsoft.com/office/powerpoint/2010/main" val="1915435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6818" name="Rectangle 2"/>
              <p:cNvSpPr>
                <a:spLocks noGrp="1" noChangeArrowheads="1"/>
              </p:cNvSpPr>
              <p:nvPr>
                <p:ph type="title"/>
              </p:nvPr>
            </p:nvSpPr>
            <p:spPr/>
            <p:txBody>
              <a:bodyPr/>
              <a:lstStyle/>
              <a:p>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smtClean="0"/>
                  <a:t> test</a:t>
                </a:r>
                <a:endParaRPr lang="en-US" dirty="0"/>
              </a:p>
            </p:txBody>
          </p:sp>
        </mc:Choice>
        <mc:Fallback xmlns="">
          <p:sp>
            <p:nvSpPr>
              <p:cNvPr id="546818" name="Rectangle 2"/>
              <p:cNvSpPr>
                <a:spLocks noGrp="1" noRot="1" noChangeAspect="1" noMove="1" noResize="1" noEditPoints="1" noAdjustHandles="1" noChangeArrowheads="1" noChangeShapeType="1" noTextEdit="1"/>
              </p:cNvSpPr>
              <p:nvPr>
                <p:ph type="title"/>
              </p:nvPr>
            </p:nvSpPr>
            <p:spPr>
              <a:blipFill rotWithShape="0">
                <a:blip r:embed="rId2"/>
                <a:stretch>
                  <a:fillRect b="-19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6819" name="Rectangle 3"/>
              <p:cNvSpPr>
                <a:spLocks noGrp="1" noChangeArrowheads="1"/>
              </p:cNvSpPr>
              <p:nvPr>
                <p:ph idx="1"/>
              </p:nvPr>
            </p:nvSpPr>
            <p:spPr/>
            <p:txBody>
              <a:bodyPr/>
              <a:lstStyle/>
              <a:p>
                <a:r>
                  <a:rPr lang="en-US" dirty="0" smtClean="0"/>
                  <a:t>For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smtClean="0"/>
                  <a:t> goodness-of-fit computation, the data are divided into </a:t>
                </a:r>
                <a:r>
                  <a:rPr lang="en-US" i="1" dirty="0" smtClean="0"/>
                  <a:t>k</a:t>
                </a:r>
                <a:r>
                  <a:rPr lang="en-US" dirty="0" smtClean="0"/>
                  <a:t> bins and the test statistic is defined as </a:t>
                </a:r>
              </a:p>
              <a:p>
                <a:endParaRPr lang="en-US" dirty="0" smtClean="0"/>
              </a:p>
              <a:p>
                <a:endParaRPr lang="en-US" dirty="0" smtClean="0"/>
              </a:p>
              <a:p>
                <a:endParaRPr lang="en-US" dirty="0" smtClean="0"/>
              </a:p>
              <a:p>
                <a:pPr lvl="1"/>
                <a:r>
                  <a:rPr lang="en-US" dirty="0" smtClean="0"/>
                  <a:t>where </a:t>
                </a:r>
                <a14:m>
                  <m:oMath xmlns:m="http://schemas.openxmlformats.org/officeDocument/2006/math">
                    <m:sSub>
                      <m:sSubPr>
                        <m:ctrlPr>
                          <a:rPr lang="en-US" i="1" smtClean="0">
                            <a:latin typeface="Cambria Math" charset="0"/>
                          </a:rPr>
                        </m:ctrlPr>
                      </m:sSubPr>
                      <m:e>
                        <m:r>
                          <a:rPr lang="en-US" b="0" i="1" smtClean="0">
                            <a:latin typeface="Cambria Math" charset="0"/>
                          </a:rPr>
                          <m:t>𝑂</m:t>
                        </m:r>
                      </m:e>
                      <m:sub>
                        <m:r>
                          <a:rPr lang="en-US" b="0" i="1" smtClean="0">
                            <a:latin typeface="Cambria Math" charset="0"/>
                          </a:rPr>
                          <m:t>𝑖</m:t>
                        </m:r>
                      </m:sub>
                    </m:sSub>
                  </m:oMath>
                </a14:m>
                <a:r>
                  <a:rPr lang="en-US" dirty="0" smtClean="0"/>
                  <a:t> is the observed frequency for bin i and </a:t>
                </a:r>
                <a14:m>
                  <m:oMath xmlns:m="http://schemas.openxmlformats.org/officeDocument/2006/math">
                    <m:sSub>
                      <m:sSubPr>
                        <m:ctrlPr>
                          <a:rPr lang="en-US" i="1">
                            <a:latin typeface="Cambria Math" charset="0"/>
                          </a:rPr>
                        </m:ctrlPr>
                      </m:sSubPr>
                      <m:e>
                        <m:r>
                          <a:rPr lang="en-US" b="0" i="1" smtClean="0">
                            <a:latin typeface="Cambria Math" charset="0"/>
                          </a:rPr>
                          <m:t>𝐸</m:t>
                        </m:r>
                      </m:e>
                      <m:sub>
                        <m:r>
                          <a:rPr lang="en-US" i="1">
                            <a:latin typeface="Cambria Math" charset="0"/>
                          </a:rPr>
                          <m:t>𝑖</m:t>
                        </m:r>
                      </m:sub>
                    </m:sSub>
                  </m:oMath>
                </a14:m>
                <a:r>
                  <a:rPr lang="en-US" dirty="0" smtClean="0"/>
                  <a:t> is the expected frequency for bin </a:t>
                </a:r>
                <a:r>
                  <a:rPr lang="en-US" i="1" dirty="0" smtClean="0"/>
                  <a:t>i</a:t>
                </a:r>
              </a:p>
              <a:p>
                <a:r>
                  <a:rPr lang="en-US" dirty="0" smtClean="0"/>
                  <a:t>Recall the </a:t>
                </a:r>
                <a:r>
                  <a:rPr lang="en-US" i="1" dirty="0" smtClean="0"/>
                  <a:t>expected value</a:t>
                </a:r>
                <a:r>
                  <a:rPr lang="en-US" dirty="0" smtClean="0"/>
                  <a:t> for a set of values is simply the average or mean value for that set</a:t>
                </a:r>
              </a:p>
              <a:p>
                <a:r>
                  <a:rPr lang="en-US" dirty="0" smtClean="0"/>
                  <a:t>Also recall the </a:t>
                </a:r>
                <a:r>
                  <a:rPr lang="en-US" i="1" dirty="0" smtClean="0"/>
                  <a:t>cumulative distribution function</a:t>
                </a:r>
                <a:r>
                  <a:rPr lang="en-US" dirty="0" smtClean="0"/>
                  <a:t> for the discrete case is </a:t>
                </a:r>
                <a:endParaRPr lang="en-US" b="0" i="1" dirty="0" smtClean="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𝐹</m:t>
                      </m:r>
                      <m:d>
                        <m:dPr>
                          <m:ctrlPr>
                            <a:rPr lang="en-US" b="0" i="1" smtClean="0">
                              <a:latin typeface="Cambria Math" charset="0"/>
                            </a:rPr>
                          </m:ctrlPr>
                        </m:dPr>
                        <m:e>
                          <m:r>
                            <a:rPr lang="en-US" b="0" i="1" smtClean="0">
                              <a:latin typeface="Cambria Math" charset="0"/>
                            </a:rPr>
                            <m:t>𝑥</m:t>
                          </m:r>
                        </m:e>
                      </m:d>
                      <m:r>
                        <a:rPr lang="en-US" b="0" i="1" smtClean="0">
                          <a:latin typeface="Cambria Math" charset="0"/>
                        </a:rPr>
                        <m:t>=</m:t>
                      </m:r>
                      <m:r>
                        <a:rPr lang="en-US" b="0" i="1" smtClean="0">
                          <a:latin typeface="Cambria Math" charset="0"/>
                        </a:rPr>
                        <m:t>𝑃</m:t>
                      </m:r>
                      <m:d>
                        <m:dPr>
                          <m:ctrlPr>
                            <a:rPr lang="en-US" b="0" i="1" smtClean="0">
                              <a:latin typeface="Cambria Math" charset="0"/>
                            </a:rPr>
                          </m:ctrlPr>
                        </m:dPr>
                        <m:e>
                          <m:r>
                            <a:rPr lang="en-US" b="0" i="1" smtClean="0">
                              <a:latin typeface="Cambria Math" charset="0"/>
                            </a:rPr>
                            <m:t>𝑋</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𝑥</m:t>
                          </m:r>
                        </m:e>
                      </m:d>
                      <m:r>
                        <a:rPr lang="en-US" b="0" i="1" smtClean="0">
                          <a:latin typeface="Cambria Math" charset="0"/>
                          <a:ea typeface="Cambria Math" charset="0"/>
                          <a:cs typeface="Cambria Math" charset="0"/>
                        </a:rPr>
                        <m:t>=</m:t>
                      </m:r>
                      <m:nary>
                        <m:naryPr>
                          <m:chr m:val="∑"/>
                          <m:supHide m:val="on"/>
                          <m:ctrlPr>
                            <a:rPr lang="en-US" b="0" i="1" smtClean="0">
                              <a:latin typeface="Cambria Math" charset="0"/>
                              <a:ea typeface="Cambria Math" charset="0"/>
                              <a:cs typeface="Cambria Math" charset="0"/>
                            </a:rPr>
                          </m:ctrlPr>
                        </m:naryPr>
                        <m: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𝑥</m:t>
                              </m:r>
                            </m:e>
                            <m:sub>
                              <m:r>
                                <a:rPr lang="en-US" b="0" i="1" smtClean="0">
                                  <a:latin typeface="Cambria Math" charset="0"/>
                                  <a:ea typeface="Cambria Math" charset="0"/>
                                  <a:cs typeface="Cambria Math" charset="0"/>
                                </a:rPr>
                                <m:t>𝑖</m:t>
                              </m:r>
                            </m:sub>
                          </m:sSub>
                          <m:r>
                            <m:rPr>
                              <m:brk m:alnAt="7"/>
                            </m:rP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𝑥</m:t>
                          </m:r>
                        </m:sub>
                        <m:sup/>
                        <m:e>
                          <m:r>
                            <a:rPr lang="en-US" b="0" i="1" smtClean="0">
                              <a:latin typeface="Cambria Math" charset="0"/>
                              <a:ea typeface="Cambria Math" charset="0"/>
                              <a:cs typeface="Cambria Math" charset="0"/>
                            </a:rPr>
                            <m:t>𝑓</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𝑥</m:t>
                              </m:r>
                            </m:e>
                            <m:sub>
                              <m:r>
                                <a:rPr lang="en-US" b="0" i="1" smtClean="0">
                                  <a:latin typeface="Cambria Math" charset="0"/>
                                  <a:ea typeface="Cambria Math" charset="0"/>
                                  <a:cs typeface="Cambria Math" charset="0"/>
                                </a:rPr>
                                <m:t>𝑖</m:t>
                              </m:r>
                            </m:sub>
                          </m:sSub>
                          <m:r>
                            <a:rPr lang="en-US" b="0" i="1" smtClean="0">
                              <a:latin typeface="Cambria Math" charset="0"/>
                              <a:ea typeface="Cambria Math" charset="0"/>
                              <a:cs typeface="Cambria Math" charset="0"/>
                            </a:rPr>
                            <m:t>)</m:t>
                          </m:r>
                        </m:e>
                      </m:nary>
                    </m:oMath>
                  </m:oMathPara>
                </a14:m>
                <a:endParaRPr lang="en-US" b="0" dirty="0" smtClean="0">
                  <a:ea typeface="Cambria Math" charset="0"/>
                  <a:cs typeface="Cambria Math" charset="0"/>
                </a:endParaRPr>
              </a:p>
              <a:p>
                <a:pPr lvl="1"/>
                <a:r>
                  <a:rPr lang="en-US" dirty="0" smtClean="0"/>
                  <a:t>Where </a:t>
                </a:r>
                <a:r>
                  <a:rPr lang="en-US" i="1" dirty="0" smtClean="0"/>
                  <a:t>f</a:t>
                </a:r>
                <a:r>
                  <a:rPr lang="en-US" dirty="0" smtClean="0"/>
                  <a:t> is the (discrete) mass function </a:t>
                </a:r>
              </a:p>
            </p:txBody>
          </p:sp>
        </mc:Choice>
        <mc:Fallback xmlns="">
          <p:sp>
            <p:nvSpPr>
              <p:cNvPr id="546819" name="Rectangle 3"/>
              <p:cNvSpPr>
                <a:spLocks noGrp="1" noRot="1" noChangeAspect="1" noMove="1" noResize="1" noEditPoints="1" noAdjustHandles="1" noChangeArrowheads="1" noChangeShapeType="1" noTextEdit="1"/>
              </p:cNvSpPr>
              <p:nvPr>
                <p:ph idx="1"/>
              </p:nvPr>
            </p:nvSpPr>
            <p:spPr>
              <a:blipFill rotWithShape="0">
                <a:blip r:embed="rId3"/>
                <a:stretch>
                  <a:fillRect l="-667" t="-613" r="-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863615" y="1981200"/>
                <a:ext cx="2147318"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i="1">
                              <a:latin typeface="Cambria Math" charset="0"/>
                              <a:ea typeface="Cambria Math" charset="0"/>
                              <a:cs typeface="Cambria Math" charset="0"/>
                            </a:rPr>
                            <m:t>𝜒</m:t>
                          </m:r>
                        </m:e>
                        <m:sup>
                          <m:r>
                            <a:rPr lang="en-US" b="0" i="1">
                              <a:latin typeface="Cambria Math" charset="0"/>
                            </a:rPr>
                            <m:t>2</m:t>
                          </m:r>
                        </m:sup>
                      </m:sSup>
                      <m:r>
                        <a:rPr lang="en-US" b="0" i="1">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𝑘</m:t>
                          </m:r>
                        </m:sup>
                        <m:e>
                          <m:f>
                            <m:fPr>
                              <m:ctrlPr>
                                <a:rPr lang="mr-IN" b="0" i="1">
                                  <a:latin typeface="Cambria Math" charset="0"/>
                                </a:rPr>
                              </m:ctrlPr>
                            </m:fPr>
                            <m:num>
                              <m:sSup>
                                <m:sSupPr>
                                  <m:ctrlPr>
                                    <a:rPr lang="mr-IN" b="0" i="1">
                                      <a:latin typeface="Cambria Math" charset="0"/>
                                    </a:rPr>
                                  </m:ctrlPr>
                                </m:sSupPr>
                                <m:e>
                                  <m:d>
                                    <m:dPr>
                                      <m:ctrlPr>
                                        <a:rPr lang="mr-IN" b="0" i="1">
                                          <a:latin typeface="Cambria Math" charset="0"/>
                                        </a:rPr>
                                      </m:ctrlPr>
                                    </m:dPr>
                                    <m:e>
                                      <m:sSub>
                                        <m:sSubPr>
                                          <m:ctrlPr>
                                            <a:rPr lang="en-US" b="0" i="1">
                                              <a:latin typeface="Cambria Math" charset="0"/>
                                            </a:rPr>
                                          </m:ctrlPr>
                                        </m:sSubPr>
                                        <m:e>
                                          <m:r>
                                            <a:rPr lang="en-US" b="0" i="1">
                                              <a:latin typeface="Cambria Math" charset="0"/>
                                            </a:rPr>
                                            <m:t>𝑂</m:t>
                                          </m:r>
                                        </m:e>
                                        <m:sub>
                                          <m:r>
                                            <a:rPr lang="en-US" b="0" i="1">
                                              <a:latin typeface="Cambria Math" charset="0"/>
                                            </a:rPr>
                                            <m:t>𝑖</m:t>
                                          </m:r>
                                        </m:sub>
                                      </m:sSub>
                                      <m:r>
                                        <a:rPr lang="en-US" b="0" i="1">
                                          <a:latin typeface="Cambria Math" charset="0"/>
                                        </a:rPr>
                                        <m:t>−</m:t>
                                      </m:r>
                                      <m:sSub>
                                        <m:sSubPr>
                                          <m:ctrlPr>
                                            <a:rPr lang="en-US" b="0" i="1">
                                              <a:latin typeface="Cambria Math" charset="0"/>
                                            </a:rPr>
                                          </m:ctrlPr>
                                        </m:sSubPr>
                                        <m:e>
                                          <m:r>
                                            <a:rPr lang="en-US" b="0" i="1">
                                              <a:latin typeface="Cambria Math" charset="0"/>
                                            </a:rPr>
                                            <m:t>𝐸</m:t>
                                          </m:r>
                                        </m:e>
                                        <m:sub>
                                          <m:r>
                                            <a:rPr lang="en-US" b="0" i="1">
                                              <a:latin typeface="Cambria Math" charset="0"/>
                                            </a:rPr>
                                            <m:t>𝑖</m:t>
                                          </m:r>
                                        </m:sub>
                                      </m:sSub>
                                    </m:e>
                                  </m:d>
                                </m:e>
                                <m:sup>
                                  <m:r>
                                    <a:rPr lang="en-US" b="0" i="1">
                                      <a:latin typeface="Cambria Math" charset="0"/>
                                    </a:rPr>
                                    <m:t>2</m:t>
                                  </m:r>
                                </m:sup>
                              </m:sSup>
                            </m:num>
                            <m:den>
                              <m:sSub>
                                <m:sSubPr>
                                  <m:ctrlPr>
                                    <a:rPr lang="en-US" b="0" i="1">
                                      <a:latin typeface="Cambria Math" charset="0"/>
                                    </a:rPr>
                                  </m:ctrlPr>
                                </m:sSubPr>
                                <m:e>
                                  <m:r>
                                    <a:rPr lang="en-US" b="0" i="1">
                                      <a:latin typeface="Cambria Math" charset="0"/>
                                    </a:rPr>
                                    <m:t>𝐸</m:t>
                                  </m:r>
                                </m:e>
                                <m:sub>
                                  <m:r>
                                    <a:rPr lang="en-US" b="0" i="1">
                                      <a:latin typeface="Cambria Math" charset="0"/>
                                    </a:rPr>
                                    <m:t>𝑖</m:t>
                                  </m:r>
                                </m:sub>
                              </m:sSub>
                            </m:den>
                          </m:f>
                        </m:e>
                      </m:nary>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863615" y="1981200"/>
                <a:ext cx="2147318" cy="876907"/>
              </a:xfrm>
              <a:prstGeom prst="rect">
                <a:avLst/>
              </a:prstGeom>
              <a:blipFill rotWithShape="0">
                <a:blip r:embed="rId4"/>
                <a:stretch>
                  <a:fillRect/>
                </a:stretch>
              </a:blipFill>
            </p:spPr>
            <p:txBody>
              <a:bodyPr/>
              <a:lstStyle/>
              <a:p>
                <a:r>
                  <a:rPr lang="en-US">
                    <a:noFill/>
                  </a:rPr>
                  <a:t> </a:t>
                </a:r>
              </a:p>
            </p:txBody>
          </p:sp>
        </mc:Fallback>
      </mc:AlternateContent>
      <p:sp>
        <p:nvSpPr>
          <p:cNvPr id="3" name="Date Placeholder 2"/>
          <p:cNvSpPr>
            <a:spLocks noGrp="1"/>
          </p:cNvSpPr>
          <p:nvPr>
            <p:ph type="dt" sz="half" idx="2"/>
          </p:nvPr>
        </p:nvSpPr>
        <p:spPr/>
        <p:txBody>
          <a:bodyPr/>
          <a:lstStyle/>
          <a:p>
            <a:r>
              <a:rPr lang="en-US" smtClean="0"/>
              <a:t>Spring 2018</a:t>
            </a:r>
            <a:endParaRPr lang="en-US" dirty="0"/>
          </a:p>
        </p:txBody>
      </p:sp>
      <p:sp>
        <p:nvSpPr>
          <p:cNvPr id="4" name="Footer Placeholder 3"/>
          <p:cNvSpPr>
            <a:spLocks noGrp="1"/>
          </p:cNvSpPr>
          <p:nvPr>
            <p:ph type="ftr" sz="quarter" idx="3"/>
          </p:nvPr>
        </p:nvSpPr>
        <p:spPr/>
        <p:txBody>
          <a:bodyPr/>
          <a:lstStyle/>
          <a:p>
            <a:r>
              <a:rPr lang="en-US" smtClean="0"/>
              <a:t>© 2018       Math 535 Digital Image Forensics and Steganalysis </a:t>
            </a:r>
            <a:endParaRPr lang="en-US" dirty="0"/>
          </a:p>
        </p:txBody>
      </p:sp>
      <p:sp>
        <p:nvSpPr>
          <p:cNvPr id="5" name="Slide Number Placeholder 4"/>
          <p:cNvSpPr>
            <a:spLocks noGrp="1"/>
          </p:cNvSpPr>
          <p:nvPr>
            <p:ph type="sldNum" sz="quarter" idx="4"/>
          </p:nvPr>
        </p:nvSpPr>
        <p:spPr/>
        <p:txBody>
          <a:bodyPr/>
          <a:lstStyle/>
          <a:p>
            <a:fld id="{8F73AFF4-E854-4B48-8971-BE22DF8FC9E5}" type="slidenum">
              <a:rPr lang="en-US" smtClean="0"/>
              <a:t>29</a:t>
            </a:fld>
            <a:endParaRPr lang="en-US" dirty="0"/>
          </a:p>
        </p:txBody>
      </p:sp>
    </p:spTree>
    <p:extLst>
      <p:ext uri="{BB962C8B-B14F-4D97-AF65-F5344CB8AC3E}">
        <p14:creationId xmlns:p14="http://schemas.microsoft.com/office/powerpoint/2010/main" val="1945537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text message gets encrypted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27034" y="3026109"/>
            <a:ext cx="4202774" cy="3053297"/>
          </a:xfrm>
        </p:spPr>
      </p:pic>
      <p:sp>
        <p:nvSpPr>
          <p:cNvPr id="4" name="TextBox 3"/>
          <p:cNvSpPr txBox="1"/>
          <p:nvPr/>
        </p:nvSpPr>
        <p:spPr>
          <a:xfrm>
            <a:off x="501161" y="1336266"/>
            <a:ext cx="3316779" cy="369332"/>
          </a:xfrm>
          <a:prstGeom prst="rect">
            <a:avLst/>
          </a:prstGeom>
          <a:noFill/>
          <a:ln>
            <a:solidFill>
              <a:schemeClr val="accent1"/>
            </a:solidFill>
          </a:ln>
        </p:spPr>
        <p:txBody>
          <a:bodyPr wrap="square" rtlCol="0">
            <a:spAutoFit/>
          </a:bodyPr>
          <a:lstStyle/>
          <a:p>
            <a:r>
              <a:rPr lang="en-US" b="0" dirty="0" smtClean="0"/>
              <a:t>Plaintext (message in English)</a:t>
            </a:r>
            <a:endParaRPr lang="en-US" b="0" dirty="0"/>
          </a:p>
        </p:txBody>
      </p:sp>
      <p:sp>
        <p:nvSpPr>
          <p:cNvPr id="5" name="TextBox 4"/>
          <p:cNvSpPr txBox="1"/>
          <p:nvPr/>
        </p:nvSpPr>
        <p:spPr>
          <a:xfrm>
            <a:off x="495300" y="1705598"/>
            <a:ext cx="3322641" cy="369332"/>
          </a:xfrm>
          <a:prstGeom prst="rect">
            <a:avLst/>
          </a:prstGeom>
          <a:noFill/>
          <a:ln>
            <a:solidFill>
              <a:schemeClr val="accent1"/>
            </a:solidFill>
          </a:ln>
        </p:spPr>
        <p:txBody>
          <a:bodyPr wrap="none" rtlCol="0">
            <a:spAutoFit/>
          </a:bodyPr>
          <a:lstStyle/>
          <a:p>
            <a:r>
              <a:rPr lang="en-US" b="0" dirty="0"/>
              <a:t>HERE ARE THE </a:t>
            </a:r>
            <a:r>
              <a:rPr lang="en-US" b="0" dirty="0" smtClean="0"/>
              <a:t>ANSWERS</a:t>
            </a:r>
            <a:r>
              <a:rPr lang="mr-IN" b="0" dirty="0" smtClean="0"/>
              <a:t>…</a:t>
            </a:r>
            <a:endParaRPr lang="en-US" b="0" dirty="0"/>
          </a:p>
        </p:txBody>
      </p:sp>
      <p:sp>
        <p:nvSpPr>
          <p:cNvPr id="6" name="TextBox 5"/>
          <p:cNvSpPr txBox="1"/>
          <p:nvPr/>
        </p:nvSpPr>
        <p:spPr>
          <a:xfrm>
            <a:off x="4311161" y="1336266"/>
            <a:ext cx="3322641" cy="369332"/>
          </a:xfrm>
          <a:prstGeom prst="rect">
            <a:avLst/>
          </a:prstGeom>
          <a:noFill/>
          <a:ln>
            <a:solidFill>
              <a:schemeClr val="accent1"/>
            </a:solidFill>
          </a:ln>
        </p:spPr>
        <p:txBody>
          <a:bodyPr wrap="square" rtlCol="0">
            <a:spAutoFit/>
          </a:bodyPr>
          <a:lstStyle/>
          <a:p>
            <a:r>
              <a:rPr lang="en-US" b="0" dirty="0" smtClean="0"/>
              <a:t>ASCII (message in ascii code)</a:t>
            </a:r>
            <a:endParaRPr lang="en-US" b="0" dirty="0"/>
          </a:p>
        </p:txBody>
      </p:sp>
      <p:sp>
        <p:nvSpPr>
          <p:cNvPr id="7" name="TextBox 6"/>
          <p:cNvSpPr txBox="1"/>
          <p:nvPr/>
        </p:nvSpPr>
        <p:spPr>
          <a:xfrm>
            <a:off x="4311162" y="1705598"/>
            <a:ext cx="3322641" cy="369332"/>
          </a:xfrm>
          <a:prstGeom prst="rect">
            <a:avLst/>
          </a:prstGeom>
          <a:noFill/>
          <a:ln>
            <a:solidFill>
              <a:schemeClr val="accent1"/>
            </a:solidFill>
          </a:ln>
        </p:spPr>
        <p:txBody>
          <a:bodyPr wrap="none" rtlCol="0">
            <a:spAutoFit/>
          </a:bodyPr>
          <a:lstStyle/>
          <a:p>
            <a:r>
              <a:rPr lang="en-US" b="0" dirty="0"/>
              <a:t>HERE ARE THE </a:t>
            </a:r>
            <a:r>
              <a:rPr lang="en-US" b="0" dirty="0" smtClean="0"/>
              <a:t>ANSWERS</a:t>
            </a:r>
            <a:r>
              <a:rPr lang="mr-IN" b="0" dirty="0" smtClean="0"/>
              <a:t>…</a:t>
            </a:r>
            <a:endParaRPr lang="en-US" b="0" dirty="0"/>
          </a:p>
        </p:txBody>
      </p:sp>
      <p:graphicFrame>
        <p:nvGraphicFramePr>
          <p:cNvPr id="9" name="Table 8"/>
          <p:cNvGraphicFramePr>
            <a:graphicFrameLocks noGrp="1"/>
          </p:cNvGraphicFramePr>
          <p:nvPr>
            <p:extLst>
              <p:ext uri="{D42A27DB-BD31-4B8C-83A1-F6EECF244321}">
                <p14:modId xmlns:p14="http://schemas.microsoft.com/office/powerpoint/2010/main" val="687623221"/>
              </p:ext>
            </p:extLst>
          </p:nvPr>
        </p:nvGraphicFramePr>
        <p:xfrm>
          <a:off x="7633802" y="2721151"/>
          <a:ext cx="1332398" cy="3251200"/>
        </p:xfrm>
        <a:graphic>
          <a:graphicData uri="http://schemas.openxmlformats.org/drawingml/2006/table">
            <a:tbl>
              <a:tblPr>
                <a:tableStyleId>{5C22544A-7EE6-4342-B048-85BDC9FD1C3A}</a:tableStyleId>
              </a:tblPr>
              <a:tblGrid>
                <a:gridCol w="598736"/>
                <a:gridCol w="733662"/>
              </a:tblGrid>
              <a:tr h="203200">
                <a:tc>
                  <a:txBody>
                    <a:bodyPr/>
                    <a:lstStyle/>
                    <a:p>
                      <a:pPr algn="l" fontAlgn="b"/>
                      <a:r>
                        <a:rPr lang="en-US" sz="1200" u="none" strike="noStrike" dirty="0">
                          <a:effectLst/>
                        </a:rPr>
                        <a:t>character</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en-US" sz="1200" u="none" strike="noStrike" dirty="0">
                          <a:effectLst/>
                        </a:rPr>
                        <a:t>ASCII </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H</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is-IS" sz="1200" u="none" strike="noStrike" dirty="0">
                          <a:effectLst/>
                        </a:rPr>
                        <a:t>01001000</a:t>
                      </a:r>
                      <a:endParaRPr lang="is-IS" sz="1200" b="0" i="0" u="none" strike="noStrike" dirty="0">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E</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fi-FI" sz="1200" u="none" strike="noStrike" dirty="0">
                          <a:effectLst/>
                        </a:rPr>
                        <a:t>01000101</a:t>
                      </a:r>
                      <a:endParaRPr lang="fi-FI" sz="1200" b="0" i="0" u="none" strike="noStrike" dirty="0">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R</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fi-FI" sz="1200" u="none" strike="noStrike" dirty="0">
                          <a:effectLst/>
                        </a:rPr>
                        <a:t>01010010</a:t>
                      </a:r>
                      <a:endParaRPr lang="fi-FI" sz="1200" b="0" i="0" u="none" strike="noStrike" dirty="0">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E</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fi-FI" sz="1200" u="none" strike="noStrike" dirty="0">
                          <a:effectLst/>
                        </a:rPr>
                        <a:t>01000101</a:t>
                      </a:r>
                      <a:endParaRPr lang="fi-FI" sz="1200" b="0" i="0" u="none" strike="noStrike" dirty="0">
                        <a:solidFill>
                          <a:srgbClr val="000000"/>
                        </a:solidFill>
                        <a:effectLst/>
                        <a:latin typeface="Calibri" charset="0"/>
                      </a:endParaRPr>
                    </a:p>
                  </a:txBody>
                  <a:tcPr marL="6350" marR="6350" marT="6350" marB="0" anchor="b"/>
                </a:tc>
              </a:tr>
              <a:tr h="203200">
                <a:tc>
                  <a:txBody>
                    <a:bodyPr/>
                    <a:lstStyle/>
                    <a:p>
                      <a:pPr algn="l" fontAlgn="b"/>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is-IS" sz="1200" u="none" strike="noStrike">
                          <a:effectLst/>
                        </a:rPr>
                        <a:t>00100000</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A</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is-IS" sz="1200" u="none" strike="noStrike">
                          <a:effectLst/>
                        </a:rPr>
                        <a:t>01000001</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R</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fi-FI" sz="1200" u="none" strike="noStrike" dirty="0">
                          <a:effectLst/>
                        </a:rPr>
                        <a:t>01010010</a:t>
                      </a:r>
                      <a:endParaRPr lang="fi-FI" sz="1200" b="0" i="0" u="none" strike="noStrike" dirty="0">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E</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fi-FI" sz="1200" u="none" strike="noStrike" dirty="0">
                          <a:effectLst/>
                        </a:rPr>
                        <a:t>01000101</a:t>
                      </a:r>
                      <a:endParaRPr lang="fi-FI" sz="1200" b="0" i="0" u="none" strike="noStrike" dirty="0">
                        <a:solidFill>
                          <a:srgbClr val="000000"/>
                        </a:solidFill>
                        <a:effectLst/>
                        <a:latin typeface="Calibri" charset="0"/>
                      </a:endParaRPr>
                    </a:p>
                  </a:txBody>
                  <a:tcPr marL="6350" marR="6350" marT="6350" marB="0" anchor="b"/>
                </a:tc>
              </a:tr>
              <a:tr h="203200">
                <a:tc>
                  <a:txBody>
                    <a:bodyPr/>
                    <a:lstStyle/>
                    <a:p>
                      <a:pPr algn="l" fontAlgn="b"/>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is-IS" sz="1200" u="none" strike="noStrike">
                          <a:effectLst/>
                        </a:rPr>
                        <a:t>00100000</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T</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fi-FI" sz="1200" u="none" strike="noStrike" dirty="0">
                          <a:effectLst/>
                        </a:rPr>
                        <a:t>01010100</a:t>
                      </a:r>
                      <a:endParaRPr lang="fi-FI" sz="1200" b="0" i="0" u="none" strike="noStrike" dirty="0">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H</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is-IS" sz="1200" u="none" strike="noStrike">
                          <a:effectLst/>
                        </a:rPr>
                        <a:t>01001000</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E</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fi-FI" sz="1200" u="none" strike="noStrike" dirty="0">
                          <a:effectLst/>
                        </a:rPr>
                        <a:t>01000101</a:t>
                      </a:r>
                      <a:endParaRPr lang="fi-FI" sz="1200" b="0" i="0" u="none" strike="noStrike" dirty="0">
                        <a:solidFill>
                          <a:srgbClr val="000000"/>
                        </a:solidFill>
                        <a:effectLst/>
                        <a:latin typeface="Calibri" charset="0"/>
                      </a:endParaRPr>
                    </a:p>
                  </a:txBody>
                  <a:tcPr marL="6350" marR="6350" marT="6350" marB="0" anchor="b"/>
                </a:tc>
              </a:tr>
              <a:tr h="203200">
                <a:tc>
                  <a:txBody>
                    <a:bodyPr/>
                    <a:lstStyle/>
                    <a:p>
                      <a:pPr algn="l" fontAlgn="b"/>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is-IS" sz="1200" u="none" strike="noStrike">
                          <a:effectLst/>
                        </a:rPr>
                        <a:t>00100000</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dirty="0">
                          <a:effectLst/>
                        </a:rPr>
                        <a:t>A</a:t>
                      </a:r>
                      <a:endParaRPr lang="en-US" sz="1200" b="0" i="0" u="none" strike="noStrike" dirty="0">
                        <a:solidFill>
                          <a:srgbClr val="000000"/>
                        </a:solidFill>
                        <a:effectLst/>
                        <a:latin typeface="Calibri" charset="0"/>
                      </a:endParaRPr>
                    </a:p>
                  </a:txBody>
                  <a:tcPr marL="6350" marR="6350" marT="6350" marB="0" anchor="b"/>
                </a:tc>
                <a:tc>
                  <a:txBody>
                    <a:bodyPr/>
                    <a:lstStyle/>
                    <a:p>
                      <a:pPr algn="l" fontAlgn="b"/>
                      <a:r>
                        <a:rPr lang="is-IS" sz="1200" u="none" strike="noStrike">
                          <a:effectLst/>
                        </a:rPr>
                        <a:t>01000001</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mr-IN" sz="1200" u="none" strike="noStrike" dirty="0">
                          <a:effectLst/>
                        </a:rPr>
                        <a:t>…</a:t>
                      </a:r>
                      <a:endParaRPr lang="mr-IN" sz="1200" b="0" i="0" u="none" strike="noStrike" dirty="0">
                        <a:solidFill>
                          <a:srgbClr val="000000"/>
                        </a:solidFill>
                        <a:effectLst/>
                        <a:latin typeface="Calibri" charset="0"/>
                      </a:endParaRPr>
                    </a:p>
                  </a:txBody>
                  <a:tcPr marL="6350" marR="6350" marT="6350" marB="0" anchor="b"/>
                </a:tc>
                <a:tc>
                  <a:txBody>
                    <a:bodyPr/>
                    <a:lstStyle/>
                    <a:p>
                      <a:pPr algn="l" fontAlgn="b"/>
                      <a:r>
                        <a:rPr lang="mr-IN" sz="1200" u="none" strike="noStrike" dirty="0">
                          <a:effectLst/>
                        </a:rPr>
                        <a:t>…</a:t>
                      </a:r>
                      <a:endParaRPr lang="mr-IN" sz="1200" b="0" i="0" u="none" strike="noStrike" dirty="0">
                        <a:solidFill>
                          <a:srgbClr val="000000"/>
                        </a:solidFill>
                        <a:effectLst/>
                        <a:latin typeface="Calibri" charset="0"/>
                      </a:endParaRPr>
                    </a:p>
                  </a:txBody>
                  <a:tcPr marL="6350" marR="6350" marT="6350" marB="0" anchor="b"/>
                </a:tc>
              </a:tr>
            </a:tbl>
          </a:graphicData>
        </a:graphic>
      </p:graphicFrame>
      <p:sp>
        <p:nvSpPr>
          <p:cNvPr id="10" name="TextBox 9"/>
          <p:cNvSpPr txBox="1"/>
          <p:nvPr/>
        </p:nvSpPr>
        <p:spPr>
          <a:xfrm>
            <a:off x="4201621" y="2074875"/>
            <a:ext cx="4942379" cy="276999"/>
          </a:xfrm>
          <a:prstGeom prst="rect">
            <a:avLst/>
          </a:prstGeom>
          <a:noFill/>
        </p:spPr>
        <p:txBody>
          <a:bodyPr wrap="none" rtlCol="0">
            <a:spAutoFit/>
          </a:bodyPr>
          <a:lstStyle/>
          <a:p>
            <a:r>
              <a:rPr lang="is-IS" sz="1200" b="0" smtClean="0"/>
              <a:t>010010000100010101010010010001010010000001000001010100...</a:t>
            </a:r>
            <a:endParaRPr lang="is-IS" sz="1200" b="0"/>
          </a:p>
        </p:txBody>
      </p:sp>
      <p:sp>
        <p:nvSpPr>
          <p:cNvPr id="11" name="Content Placeholder 2"/>
          <p:cNvSpPr txBox="1">
            <a:spLocks/>
          </p:cNvSpPr>
          <p:nvPr/>
        </p:nvSpPr>
        <p:spPr>
          <a:xfrm>
            <a:off x="304800" y="2362200"/>
            <a:ext cx="3484442" cy="3610151"/>
          </a:xfrm>
          <a:prstGeom prst="rect">
            <a:avLst/>
          </a:prstGeom>
        </p:spPr>
        <p:txBody>
          <a:bodyPr/>
          <a:lstStyle>
            <a:lvl1pPr marL="273050" indent="-273050" algn="l" rtl="0" eaLnBrk="1" fontAlgn="base" hangingPunct="1">
              <a:spcBef>
                <a:spcPts val="600"/>
              </a:spcBef>
              <a:spcAft>
                <a:spcPct val="0"/>
              </a:spcAft>
              <a:buClr>
                <a:schemeClr val="tx1"/>
              </a:buClr>
              <a:buSzPct val="76000"/>
              <a:buFont typeface="Arial" charset="0"/>
              <a:buChar char="•"/>
              <a:defRPr sz="2600" kern="1200">
                <a:solidFill>
                  <a:schemeClr val="tx1"/>
                </a:solidFill>
                <a:latin typeface="+mn-lt"/>
                <a:ea typeface="ＭＳ Ｐゴシック" pitchFamily="-110" charset="-128"/>
                <a:cs typeface="ＭＳ Ｐゴシック" pitchFamily="-110" charset="-128"/>
              </a:defRPr>
            </a:lvl1pPr>
            <a:lvl2pPr marL="547688" indent="-273050" algn="l" rtl="0" eaLnBrk="1" fontAlgn="base" hangingPunct="1">
              <a:spcBef>
                <a:spcPts val="500"/>
              </a:spcBef>
              <a:spcAft>
                <a:spcPct val="0"/>
              </a:spcAft>
              <a:buClr>
                <a:schemeClr val="tx1"/>
              </a:buClr>
              <a:buSzPct val="76000"/>
              <a:buFont typeface="Arial" charset="0"/>
              <a:buChar char="•"/>
              <a:defRPr sz="2300" kern="1200">
                <a:solidFill>
                  <a:schemeClr val="tx2"/>
                </a:solidFill>
                <a:latin typeface="+mn-lt"/>
                <a:ea typeface="ＭＳ Ｐゴシック" pitchFamily="-110" charset="-128"/>
                <a:cs typeface="+mn-cs"/>
              </a:defRPr>
            </a:lvl2pPr>
            <a:lvl3pPr marL="822325" indent="-228600" algn="l" rtl="0" eaLnBrk="1" fontAlgn="base" hangingPunct="1">
              <a:spcBef>
                <a:spcPts val="500"/>
              </a:spcBef>
              <a:spcAft>
                <a:spcPct val="0"/>
              </a:spcAft>
              <a:buClr>
                <a:schemeClr val="tx1"/>
              </a:buClr>
              <a:buSzPct val="76000"/>
              <a:buFont typeface="Arial" charset="0"/>
              <a:buChar char="•"/>
              <a:defRPr sz="2000" kern="1200">
                <a:solidFill>
                  <a:schemeClr val="tx1"/>
                </a:solidFill>
                <a:latin typeface="+mn-lt"/>
                <a:ea typeface="ＭＳ Ｐゴシック" pitchFamily="-110" charset="-128"/>
                <a:cs typeface="+mn-cs"/>
              </a:defRPr>
            </a:lvl3pPr>
            <a:lvl4pPr marL="1096963" indent="-228600" algn="l" rtl="0" eaLnBrk="1" fontAlgn="base" hangingPunct="1">
              <a:spcBef>
                <a:spcPts val="400"/>
              </a:spcBef>
              <a:spcAft>
                <a:spcPct val="0"/>
              </a:spcAft>
              <a:buClr>
                <a:schemeClr val="tx1"/>
              </a:buClr>
              <a:buSzPct val="70000"/>
              <a:buFont typeface="Arial" charset="0"/>
              <a:buChar char="•"/>
              <a:defRPr kern="1200">
                <a:solidFill>
                  <a:schemeClr val="tx1"/>
                </a:solidFill>
                <a:latin typeface="+mn-lt"/>
                <a:ea typeface="ＭＳ Ｐゴシック" pitchFamily="-110" charset="-128"/>
                <a:cs typeface="+mn-cs"/>
              </a:defRPr>
            </a:lvl4pPr>
            <a:lvl5pPr marL="1371600" indent="-228600" algn="l" rtl="0" eaLnBrk="1" fontAlgn="base" hangingPunct="1">
              <a:spcBef>
                <a:spcPts val="300"/>
              </a:spcBef>
              <a:spcAft>
                <a:spcPct val="0"/>
              </a:spcAft>
              <a:buClr>
                <a:schemeClr val="tx1"/>
              </a:buClr>
              <a:buSzPct val="70000"/>
              <a:buFont typeface="Arial" charset="0"/>
              <a:buChar char="•"/>
              <a:defRPr sz="1600" kern="1200">
                <a:solidFill>
                  <a:schemeClr val="tx1"/>
                </a:solidFill>
                <a:latin typeface="+mn-lt"/>
                <a:ea typeface="ＭＳ Ｐゴシック" pitchFamily="-110"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800" b="0" dirty="0" smtClean="0"/>
              <a:t>Since ASCII code is well-known, </a:t>
            </a:r>
            <a:r>
              <a:rPr lang="en-US" sz="1800" b="0" i="1" dirty="0" smtClean="0"/>
              <a:t>encryption</a:t>
            </a:r>
            <a:r>
              <a:rPr lang="en-US" sz="1800" b="0" dirty="0" smtClean="0"/>
              <a:t> is used to transform and scramble the 0s and 1s so that one could not use statistical frequency of common letters to make educated guesses at the context of the plaintext and thus decode the message</a:t>
            </a:r>
          </a:p>
          <a:p>
            <a:r>
              <a:rPr lang="en-US" sz="1800" b="0" dirty="0" smtClean="0"/>
              <a:t>Notice that the </a:t>
            </a:r>
            <a:r>
              <a:rPr lang="en-US" sz="1800" b="0" dirty="0"/>
              <a:t>frequency of 0s and 1s </a:t>
            </a:r>
            <a:r>
              <a:rPr lang="en-US" sz="1800" b="0" dirty="0" smtClean="0"/>
              <a:t>in the ASCII string appears to be asymmetric</a:t>
            </a:r>
          </a:p>
          <a:p>
            <a:r>
              <a:rPr lang="en-US" sz="1800" b="0" dirty="0" smtClean="0"/>
              <a:t>There are many more 0s than 1s</a:t>
            </a:r>
          </a:p>
        </p:txBody>
      </p:sp>
      <p:sp>
        <p:nvSpPr>
          <p:cNvPr id="12" name="Content Placeholder 2"/>
          <p:cNvSpPr txBox="1">
            <a:spLocks/>
          </p:cNvSpPr>
          <p:nvPr/>
        </p:nvSpPr>
        <p:spPr>
          <a:xfrm>
            <a:off x="304799" y="3698102"/>
            <a:ext cx="3810001" cy="2626498"/>
          </a:xfrm>
          <a:prstGeom prst="rect">
            <a:avLst/>
          </a:prstGeom>
        </p:spPr>
        <p:txBody>
          <a:bodyPr/>
          <a:lstStyle>
            <a:lvl1pPr marL="273050" indent="-273050" algn="l" rtl="0" eaLnBrk="1" fontAlgn="base" hangingPunct="1">
              <a:spcBef>
                <a:spcPts val="600"/>
              </a:spcBef>
              <a:spcAft>
                <a:spcPct val="0"/>
              </a:spcAft>
              <a:buClr>
                <a:schemeClr val="tx1"/>
              </a:buClr>
              <a:buSzPct val="76000"/>
              <a:buFont typeface="Arial" charset="0"/>
              <a:buChar char="•"/>
              <a:defRPr sz="2600" kern="1200">
                <a:solidFill>
                  <a:schemeClr val="tx1"/>
                </a:solidFill>
                <a:latin typeface="+mn-lt"/>
                <a:ea typeface="ＭＳ Ｐゴシック" pitchFamily="-110" charset="-128"/>
                <a:cs typeface="ＭＳ Ｐゴシック" pitchFamily="-110" charset="-128"/>
              </a:defRPr>
            </a:lvl1pPr>
            <a:lvl2pPr marL="547688" indent="-273050" algn="l" rtl="0" eaLnBrk="1" fontAlgn="base" hangingPunct="1">
              <a:spcBef>
                <a:spcPts val="500"/>
              </a:spcBef>
              <a:spcAft>
                <a:spcPct val="0"/>
              </a:spcAft>
              <a:buClr>
                <a:schemeClr val="tx1"/>
              </a:buClr>
              <a:buSzPct val="76000"/>
              <a:buFont typeface="Arial" charset="0"/>
              <a:buChar char="•"/>
              <a:defRPr sz="2300" kern="1200">
                <a:solidFill>
                  <a:schemeClr val="tx2"/>
                </a:solidFill>
                <a:latin typeface="+mn-lt"/>
                <a:ea typeface="ＭＳ Ｐゴシック" pitchFamily="-110" charset="-128"/>
                <a:cs typeface="+mn-cs"/>
              </a:defRPr>
            </a:lvl2pPr>
            <a:lvl3pPr marL="822325" indent="-228600" algn="l" rtl="0" eaLnBrk="1" fontAlgn="base" hangingPunct="1">
              <a:spcBef>
                <a:spcPts val="500"/>
              </a:spcBef>
              <a:spcAft>
                <a:spcPct val="0"/>
              </a:spcAft>
              <a:buClr>
                <a:schemeClr val="tx1"/>
              </a:buClr>
              <a:buSzPct val="76000"/>
              <a:buFont typeface="Arial" charset="0"/>
              <a:buChar char="•"/>
              <a:defRPr sz="2000" kern="1200">
                <a:solidFill>
                  <a:schemeClr val="tx1"/>
                </a:solidFill>
                <a:latin typeface="+mn-lt"/>
                <a:ea typeface="ＭＳ Ｐゴシック" pitchFamily="-110" charset="-128"/>
                <a:cs typeface="+mn-cs"/>
              </a:defRPr>
            </a:lvl3pPr>
            <a:lvl4pPr marL="1096963" indent="-228600" algn="l" rtl="0" eaLnBrk="1" fontAlgn="base" hangingPunct="1">
              <a:spcBef>
                <a:spcPts val="400"/>
              </a:spcBef>
              <a:spcAft>
                <a:spcPct val="0"/>
              </a:spcAft>
              <a:buClr>
                <a:schemeClr val="tx1"/>
              </a:buClr>
              <a:buSzPct val="70000"/>
              <a:buFont typeface="Arial" charset="0"/>
              <a:buChar char="•"/>
              <a:defRPr kern="1200">
                <a:solidFill>
                  <a:schemeClr val="tx1"/>
                </a:solidFill>
                <a:latin typeface="+mn-lt"/>
                <a:ea typeface="ＭＳ Ｐゴシック" pitchFamily="-110" charset="-128"/>
                <a:cs typeface="+mn-cs"/>
              </a:defRPr>
            </a:lvl4pPr>
            <a:lvl5pPr marL="1371600" indent="-228600" algn="l" rtl="0" eaLnBrk="1" fontAlgn="base" hangingPunct="1">
              <a:spcBef>
                <a:spcPts val="300"/>
              </a:spcBef>
              <a:spcAft>
                <a:spcPct val="0"/>
              </a:spcAft>
              <a:buClr>
                <a:schemeClr val="tx1"/>
              </a:buClr>
              <a:buSzPct val="70000"/>
              <a:buFont typeface="Arial" charset="0"/>
              <a:buChar char="•"/>
              <a:defRPr sz="1600" kern="1200">
                <a:solidFill>
                  <a:schemeClr val="tx1"/>
                </a:solidFill>
                <a:latin typeface="+mn-lt"/>
                <a:ea typeface="ＭＳ Ｐゴシック" pitchFamily="-110"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endParaRPr lang="en-US" sz="1800" b="0" dirty="0" smtClean="0"/>
          </a:p>
        </p:txBody>
      </p:sp>
      <p:sp>
        <p:nvSpPr>
          <p:cNvPr id="3" name="Date Placeholder 2"/>
          <p:cNvSpPr>
            <a:spLocks noGrp="1"/>
          </p:cNvSpPr>
          <p:nvPr>
            <p:ph type="dt" sz="half" idx="2"/>
          </p:nvPr>
        </p:nvSpPr>
        <p:spPr/>
        <p:txBody>
          <a:bodyPr/>
          <a:lstStyle/>
          <a:p>
            <a:r>
              <a:rPr lang="en-US" smtClean="0"/>
              <a:t>Spring 2018</a:t>
            </a:r>
            <a:endParaRPr lang="en-US" dirty="0"/>
          </a:p>
        </p:txBody>
      </p:sp>
      <p:sp>
        <p:nvSpPr>
          <p:cNvPr id="13" name="Footer Placeholder 12"/>
          <p:cNvSpPr>
            <a:spLocks noGrp="1"/>
          </p:cNvSpPr>
          <p:nvPr>
            <p:ph type="ftr" sz="quarter" idx="3"/>
          </p:nvPr>
        </p:nvSpPr>
        <p:spPr/>
        <p:txBody>
          <a:bodyPr/>
          <a:lstStyle/>
          <a:p>
            <a:r>
              <a:rPr lang="en-US" smtClean="0"/>
              <a:t>© 2018       Math 535 Digital Image Forensics and Steganalysis </a:t>
            </a:r>
            <a:endParaRPr lang="en-US" dirty="0"/>
          </a:p>
        </p:txBody>
      </p:sp>
      <p:sp>
        <p:nvSpPr>
          <p:cNvPr id="14" name="Slide Number Placeholder 13"/>
          <p:cNvSpPr>
            <a:spLocks noGrp="1"/>
          </p:cNvSpPr>
          <p:nvPr>
            <p:ph type="sldNum" sz="quarter" idx="4"/>
          </p:nvPr>
        </p:nvSpPr>
        <p:spPr/>
        <p:txBody>
          <a:bodyPr/>
          <a:lstStyle/>
          <a:p>
            <a:fld id="{8F73AFF4-E854-4B48-8971-BE22DF8FC9E5}" type="slidenum">
              <a:rPr lang="en-US" smtClean="0"/>
              <a:t>3</a:t>
            </a:fld>
            <a:endParaRPr lang="en-US" dirty="0"/>
          </a:p>
        </p:txBody>
      </p:sp>
    </p:spTree>
    <p:extLst>
      <p:ext uri="{BB962C8B-B14F-4D97-AF65-F5344CB8AC3E}">
        <p14:creationId xmlns:p14="http://schemas.microsoft.com/office/powerpoint/2010/main" val="100368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7842" name="Rectangle 2"/>
              <p:cNvSpPr>
                <a:spLocks noGrp="1" noChangeArrowheads="1"/>
              </p:cNvSpPr>
              <p:nvPr>
                <p:ph type="title"/>
              </p:nvPr>
            </p:nvSpPr>
            <p:spPr/>
            <p:txBody>
              <a:bodyPr/>
              <a:lstStyle/>
              <a:p>
                <a:r>
                  <a:rPr lang="en-US" dirty="0" smtClean="0"/>
                  <a:t>Calculating expected frequency </a:t>
                </a:r>
                <a14:m>
                  <m:oMath xmlns:m="http://schemas.openxmlformats.org/officeDocument/2006/math">
                    <m:sSub>
                      <m:sSubPr>
                        <m:ctrlPr>
                          <a:rPr lang="en-US" i="1">
                            <a:latin typeface="Cambria Math" charset="0"/>
                          </a:rPr>
                        </m:ctrlPr>
                      </m:sSubPr>
                      <m:e>
                        <m:r>
                          <a:rPr lang="en-US" i="1">
                            <a:latin typeface="Cambria Math" charset="0"/>
                          </a:rPr>
                          <m:t>𝐸</m:t>
                        </m:r>
                      </m:e>
                      <m:sub>
                        <m:r>
                          <a:rPr lang="en-US" i="1">
                            <a:latin typeface="Cambria Math" charset="0"/>
                          </a:rPr>
                          <m:t>𝑖</m:t>
                        </m:r>
                      </m:sub>
                    </m:sSub>
                  </m:oMath>
                </a14:m>
                <a:endParaRPr lang="en-US" dirty="0"/>
              </a:p>
            </p:txBody>
          </p:sp>
        </mc:Choice>
        <mc:Fallback xmlns="">
          <p:sp>
            <p:nvSpPr>
              <p:cNvPr id="547842" name="Rectangle 2"/>
              <p:cNvSpPr>
                <a:spLocks noGrp="1" noRot="1" noChangeAspect="1" noMove="1" noResize="1" noEditPoints="1" noAdjustHandles="1" noChangeArrowheads="1" noChangeShapeType="1" noTextEdit="1"/>
              </p:cNvSpPr>
              <p:nvPr>
                <p:ph type="title"/>
              </p:nvPr>
            </p:nvSpPr>
            <p:spPr>
              <a:blipFill rotWithShape="0">
                <a:blip r:embed="rId2"/>
                <a:stretch>
                  <a:fillRect l="-1852" b="-19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7843" name="Rectangle 3"/>
              <p:cNvSpPr>
                <a:spLocks noGrp="1" noChangeArrowheads="1"/>
              </p:cNvSpPr>
              <p:nvPr>
                <p:ph idx="1"/>
              </p:nvPr>
            </p:nvSpPr>
            <p:spPr/>
            <p:txBody>
              <a:bodyPr/>
              <a:lstStyle/>
              <a:p>
                <a:endParaRPr lang="en-US" dirty="0" smtClean="0"/>
              </a:p>
              <a:p>
                <a:endParaRPr lang="en-US" dirty="0"/>
              </a:p>
              <a:p>
                <a:endParaRPr lang="en-US" dirty="0" smtClean="0"/>
              </a:p>
              <a:p>
                <a:r>
                  <a:rPr lang="en-US" dirty="0" smtClean="0"/>
                  <a:t>The expected frequency for the i-th bin (or the mean value) is calculated by</a:t>
                </a:r>
                <a14:m>
                  <m:oMath xmlns:m="http://schemas.openxmlformats.org/officeDocument/2006/math">
                    <m:r>
                      <a:rPr lang="en-US" b="0" i="0" smtClean="0">
                        <a:latin typeface="Cambria Math" charset="0"/>
                      </a:rPr>
                      <m:t> </m:t>
                    </m:r>
                  </m:oMath>
                </a14:m>
                <a:endParaRPr lang="en-US" b="0" i="0" dirty="0" smtClean="0">
                  <a:latin typeface="Cambria Math" charset="0"/>
                </a:endParaRPr>
              </a:p>
              <a:p>
                <a:pPr marL="0" indent="0">
                  <a:buNone/>
                </a:pPr>
                <a14:m>
                  <m:oMathPara xmlns:m="http://schemas.openxmlformats.org/officeDocument/2006/math">
                    <m:oMathParaPr>
                      <m:jc m:val="center"/>
                    </m:oMathParaPr>
                    <m:oMath xmlns:m="http://schemas.openxmlformats.org/officeDocument/2006/math">
                      <m:sSub>
                        <m:sSubPr>
                          <m:ctrlPr>
                            <a:rPr lang="en-US" i="1">
                              <a:latin typeface="Cambria Math" charset="0"/>
                            </a:rPr>
                          </m:ctrlPr>
                        </m:sSubPr>
                        <m:e>
                          <m:r>
                            <a:rPr lang="en-US" i="1">
                              <a:latin typeface="Cambria Math" charset="0"/>
                            </a:rPr>
                            <m:t>𝐸</m:t>
                          </m:r>
                        </m:e>
                        <m:sub>
                          <m:r>
                            <a:rPr lang="en-US" i="1">
                              <a:latin typeface="Cambria Math" charset="0"/>
                            </a:rPr>
                            <m:t>𝑖</m:t>
                          </m:r>
                        </m:sub>
                      </m:sSub>
                      <m:r>
                        <a:rPr lang="en-US" b="0" i="1" smtClean="0">
                          <a:latin typeface="Cambria Math" charset="0"/>
                        </a:rPr>
                        <m:t>=</m:t>
                      </m:r>
                      <m:r>
                        <a:rPr lang="en-US" b="0" i="1" smtClean="0">
                          <a:latin typeface="Cambria Math" charset="0"/>
                        </a:rPr>
                        <m:t>𝑁</m:t>
                      </m:r>
                      <m:r>
                        <a:rPr lang="en-US" b="0" i="1" smtClean="0">
                          <a:latin typeface="Cambria Math" charset="0"/>
                        </a:rPr>
                        <m:t>∗</m:t>
                      </m:r>
                      <m:d>
                        <m:dPr>
                          <m:ctrlPr>
                            <a:rPr lang="mr-IN" b="0" i="1" smtClean="0">
                              <a:latin typeface="Cambria Math" charset="0"/>
                            </a:rPr>
                          </m:ctrlPr>
                        </m:dPr>
                        <m:e>
                          <m:r>
                            <a:rPr lang="en-US" b="0" i="1" smtClean="0">
                              <a:latin typeface="Cambria Math" charset="0"/>
                            </a:rPr>
                            <m:t>𝐹</m:t>
                          </m:r>
                          <m:d>
                            <m:dPr>
                              <m:ctrlPr>
                                <a:rPr lang="en-US" b="0" i="1" smtClean="0">
                                  <a:latin typeface="Cambria Math" charset="0"/>
                                </a:rPr>
                              </m:ctrlPr>
                            </m:dPr>
                            <m:e>
                              <m:sSub>
                                <m:sSubPr>
                                  <m:ctrlPr>
                                    <a:rPr lang="en-US" i="1">
                                      <a:latin typeface="Cambria Math" charset="0"/>
                                    </a:rPr>
                                  </m:ctrlPr>
                                </m:sSubPr>
                                <m:e>
                                  <m:r>
                                    <a:rPr lang="en-US" i="1">
                                      <a:latin typeface="Cambria Math" charset="0"/>
                                    </a:rPr>
                                    <m:t>𝑌</m:t>
                                  </m:r>
                                </m:e>
                                <m:sub>
                                  <m:r>
                                    <a:rPr lang="en-US" i="1">
                                      <a:latin typeface="Cambria Math" charset="0"/>
                                    </a:rPr>
                                    <m:t>𝑢</m:t>
                                  </m:r>
                                </m:sub>
                              </m:sSub>
                            </m:e>
                          </m:d>
                          <m:r>
                            <a:rPr lang="en-US" b="0" i="1" smtClean="0">
                              <a:latin typeface="Cambria Math" charset="0"/>
                            </a:rPr>
                            <m:t>−</m:t>
                          </m:r>
                          <m:r>
                            <a:rPr lang="en-US" b="0" i="1" smtClean="0">
                              <a:latin typeface="Cambria Math" charset="0"/>
                            </a:rPr>
                            <m:t>𝐹</m:t>
                          </m:r>
                          <m:r>
                            <a:rPr lang="en-US" b="0" i="1" smtClean="0">
                              <a:latin typeface="Cambria Math" charset="0"/>
                            </a:rPr>
                            <m:t>(</m:t>
                          </m:r>
                          <m:sSub>
                            <m:sSubPr>
                              <m:ctrlPr>
                                <a:rPr lang="en-US" i="1">
                                  <a:latin typeface="Cambria Math" charset="0"/>
                                </a:rPr>
                              </m:ctrlPr>
                            </m:sSubPr>
                            <m:e>
                              <m:r>
                                <a:rPr lang="en-US" i="1">
                                  <a:latin typeface="Cambria Math" charset="0"/>
                                </a:rPr>
                                <m:t>𝑌</m:t>
                              </m:r>
                            </m:e>
                            <m:sub>
                              <m:r>
                                <a:rPr lang="en-US" b="0" i="1" smtClean="0">
                                  <a:latin typeface="Cambria Math" charset="0"/>
                                </a:rPr>
                                <m:t>𝑙</m:t>
                              </m:r>
                            </m:sub>
                          </m:sSub>
                          <m:r>
                            <a:rPr lang="en-US" b="0" i="1" smtClean="0">
                              <a:latin typeface="Cambria Math" charset="0"/>
                            </a:rPr>
                            <m:t>)</m:t>
                          </m:r>
                        </m:e>
                      </m:d>
                    </m:oMath>
                  </m:oMathPara>
                </a14:m>
                <a:endParaRPr lang="en-US" dirty="0" smtClean="0"/>
              </a:p>
              <a:p>
                <a:pPr lvl="1"/>
                <a:r>
                  <a:rPr lang="en-US" dirty="0" smtClean="0"/>
                  <a:t>where </a:t>
                </a:r>
                <a:r>
                  <a:rPr lang="en-US" i="1" dirty="0" smtClean="0"/>
                  <a:t>F</a:t>
                </a:r>
                <a:r>
                  <a:rPr lang="en-US" dirty="0" smtClean="0"/>
                  <a:t> is the cumulative distribution function for the distribution being tested, </a:t>
                </a:r>
                <a:r>
                  <a:rPr lang="en-US" i="1" dirty="0" smtClean="0"/>
                  <a:t>Y</a:t>
                </a:r>
                <a:r>
                  <a:rPr lang="en-US" i="1" baseline="-25000" dirty="0" smtClean="0"/>
                  <a:t>u</a:t>
                </a:r>
                <a:r>
                  <a:rPr lang="en-US" dirty="0" smtClean="0"/>
                  <a:t> is the upper limit for bin i, </a:t>
                </a:r>
                <a:r>
                  <a:rPr lang="en-US" i="1" dirty="0" smtClean="0"/>
                  <a:t>Y</a:t>
                </a:r>
                <a:r>
                  <a:rPr lang="en-US" i="1" baseline="-25000" dirty="0" smtClean="0"/>
                  <a:t>l</a:t>
                </a:r>
                <a:r>
                  <a:rPr lang="en-US" dirty="0" smtClean="0"/>
                  <a:t> is the lower limit for bin i, and </a:t>
                </a:r>
                <a:r>
                  <a:rPr lang="en-US" i="1" dirty="0" smtClean="0"/>
                  <a:t>N</a:t>
                </a:r>
                <a:r>
                  <a:rPr lang="en-US" dirty="0" smtClean="0"/>
                  <a:t> is the sample size or number in the bin</a:t>
                </a:r>
              </a:p>
              <a:p>
                <a:r>
                  <a:rPr lang="en-US" dirty="0" smtClean="0"/>
                  <a:t>The test is sensitive to the choice of bins, that is, the grouping of values to create bins</a:t>
                </a:r>
              </a:p>
              <a:p>
                <a:r>
                  <a:rPr lang="en-US" dirty="0" smtClean="0"/>
                  <a:t>The test is also sensitive to the number of elements in the bin: too few is bad (</a:t>
                </a:r>
                <a:r>
                  <a:rPr lang="en-US" i="1" dirty="0" smtClean="0"/>
                  <a:t>N </a:t>
                </a:r>
                <a:r>
                  <a:rPr lang="en-US" dirty="0" smtClean="0"/>
                  <a:t>needs to be at least 5)</a:t>
                </a:r>
                <a:endParaRPr lang="en-US" dirty="0"/>
              </a:p>
            </p:txBody>
          </p:sp>
        </mc:Choice>
        <mc:Fallback xmlns="">
          <p:sp>
            <p:nvSpPr>
              <p:cNvPr id="547843" name="Rectangle 3"/>
              <p:cNvSpPr>
                <a:spLocks noGrp="1" noRot="1" noChangeAspect="1" noMove="1" noResize="1" noEditPoints="1" noAdjustHandles="1" noChangeArrowheads="1" noChangeShapeType="1" noTextEdit="1"/>
              </p:cNvSpPr>
              <p:nvPr>
                <p:ph sz="quarter" idx="1"/>
              </p:nvPr>
            </p:nvSpPr>
            <p:spPr>
              <a:blipFill rotWithShape="0">
                <a:blip r:embed="rId3"/>
                <a:stretch>
                  <a:fillRect l="-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498341" y="1158240"/>
                <a:ext cx="2147318"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i="1">
                              <a:latin typeface="Cambria Math" charset="0"/>
                              <a:ea typeface="Cambria Math" charset="0"/>
                              <a:cs typeface="Cambria Math" charset="0"/>
                            </a:rPr>
                            <m:t>𝜒</m:t>
                          </m:r>
                        </m:e>
                        <m:sup>
                          <m:r>
                            <a:rPr lang="en-US" b="0" i="1">
                              <a:latin typeface="Cambria Math" charset="0"/>
                            </a:rPr>
                            <m:t>2</m:t>
                          </m:r>
                        </m:sup>
                      </m:sSup>
                      <m:r>
                        <a:rPr lang="en-US" b="0" i="1">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𝑘</m:t>
                          </m:r>
                        </m:sup>
                        <m:e>
                          <m:f>
                            <m:fPr>
                              <m:ctrlPr>
                                <a:rPr lang="mr-IN" b="0" i="1">
                                  <a:latin typeface="Cambria Math" charset="0"/>
                                </a:rPr>
                              </m:ctrlPr>
                            </m:fPr>
                            <m:num>
                              <m:sSup>
                                <m:sSupPr>
                                  <m:ctrlPr>
                                    <a:rPr lang="mr-IN" b="0" i="1">
                                      <a:latin typeface="Cambria Math" charset="0"/>
                                    </a:rPr>
                                  </m:ctrlPr>
                                </m:sSupPr>
                                <m:e>
                                  <m:d>
                                    <m:dPr>
                                      <m:ctrlPr>
                                        <a:rPr lang="mr-IN" b="0" i="1">
                                          <a:latin typeface="Cambria Math" charset="0"/>
                                        </a:rPr>
                                      </m:ctrlPr>
                                    </m:dPr>
                                    <m:e>
                                      <m:sSub>
                                        <m:sSubPr>
                                          <m:ctrlPr>
                                            <a:rPr lang="en-US" b="0" i="1">
                                              <a:latin typeface="Cambria Math" charset="0"/>
                                            </a:rPr>
                                          </m:ctrlPr>
                                        </m:sSubPr>
                                        <m:e>
                                          <m:r>
                                            <a:rPr lang="en-US" b="0" i="1">
                                              <a:latin typeface="Cambria Math" charset="0"/>
                                            </a:rPr>
                                            <m:t>𝑂</m:t>
                                          </m:r>
                                        </m:e>
                                        <m:sub>
                                          <m:r>
                                            <a:rPr lang="en-US" b="0" i="1">
                                              <a:latin typeface="Cambria Math" charset="0"/>
                                            </a:rPr>
                                            <m:t>𝑖</m:t>
                                          </m:r>
                                        </m:sub>
                                      </m:sSub>
                                      <m:r>
                                        <a:rPr lang="en-US" b="0" i="1">
                                          <a:latin typeface="Cambria Math" charset="0"/>
                                        </a:rPr>
                                        <m:t>−</m:t>
                                      </m:r>
                                      <m:sSub>
                                        <m:sSubPr>
                                          <m:ctrlPr>
                                            <a:rPr lang="en-US" b="0" i="1">
                                              <a:latin typeface="Cambria Math" charset="0"/>
                                            </a:rPr>
                                          </m:ctrlPr>
                                        </m:sSubPr>
                                        <m:e>
                                          <m:r>
                                            <a:rPr lang="en-US" b="0" i="1">
                                              <a:latin typeface="Cambria Math" charset="0"/>
                                            </a:rPr>
                                            <m:t>𝐸</m:t>
                                          </m:r>
                                        </m:e>
                                        <m:sub>
                                          <m:r>
                                            <a:rPr lang="en-US" b="0" i="1">
                                              <a:latin typeface="Cambria Math" charset="0"/>
                                            </a:rPr>
                                            <m:t>𝑖</m:t>
                                          </m:r>
                                        </m:sub>
                                      </m:sSub>
                                    </m:e>
                                  </m:d>
                                </m:e>
                                <m:sup>
                                  <m:r>
                                    <a:rPr lang="en-US" b="0" i="1">
                                      <a:latin typeface="Cambria Math" charset="0"/>
                                    </a:rPr>
                                    <m:t>2</m:t>
                                  </m:r>
                                </m:sup>
                              </m:sSup>
                            </m:num>
                            <m:den>
                              <m:sSub>
                                <m:sSubPr>
                                  <m:ctrlPr>
                                    <a:rPr lang="en-US" b="0" i="1">
                                      <a:latin typeface="Cambria Math" charset="0"/>
                                    </a:rPr>
                                  </m:ctrlPr>
                                </m:sSubPr>
                                <m:e>
                                  <m:r>
                                    <a:rPr lang="en-US" b="0" i="1">
                                      <a:latin typeface="Cambria Math" charset="0"/>
                                    </a:rPr>
                                    <m:t>𝐸</m:t>
                                  </m:r>
                                </m:e>
                                <m:sub>
                                  <m:r>
                                    <a:rPr lang="en-US" b="0" i="1">
                                      <a:latin typeface="Cambria Math" charset="0"/>
                                    </a:rPr>
                                    <m:t>𝑖</m:t>
                                  </m:r>
                                </m:sub>
                              </m:sSub>
                            </m:den>
                          </m:f>
                        </m:e>
                      </m:nary>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498341" y="1158240"/>
                <a:ext cx="2147318" cy="876907"/>
              </a:xfrm>
              <a:prstGeom prst="rect">
                <a:avLst/>
              </a:prstGeom>
              <a:blipFill rotWithShape="0">
                <a:blip r:embed="rId4"/>
                <a:stretch>
                  <a:fillRect/>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30</a:t>
            </a:fld>
            <a:endParaRPr lang="en-US" dirty="0"/>
          </a:p>
        </p:txBody>
      </p:sp>
    </p:spTree>
    <p:extLst>
      <p:ext uri="{BB962C8B-B14F-4D97-AF65-F5344CB8AC3E}">
        <p14:creationId xmlns:p14="http://schemas.microsoft.com/office/powerpoint/2010/main" val="1070635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case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test statistic follows, approximately, a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distribution with (</a:t>
                </a:r>
                <a:r>
                  <a:rPr lang="en-US" i="1" dirty="0"/>
                  <a:t>k</a:t>
                </a:r>
                <a:r>
                  <a:rPr lang="en-US" dirty="0"/>
                  <a:t> - </a:t>
                </a:r>
                <a:r>
                  <a:rPr lang="en-US" i="1" dirty="0"/>
                  <a:t>c</a:t>
                </a:r>
                <a:r>
                  <a:rPr lang="en-US" dirty="0"/>
                  <a:t>) </a:t>
                </a:r>
                <a:r>
                  <a:rPr lang="en-US" i="1" dirty="0"/>
                  <a:t>degrees of </a:t>
                </a:r>
                <a:r>
                  <a:rPr lang="en-US" i="1" dirty="0" smtClean="0"/>
                  <a:t>freedom, </a:t>
                </a:r>
                <a:r>
                  <a:rPr lang="en-US" dirty="0"/>
                  <a:t>where </a:t>
                </a:r>
                <a:r>
                  <a:rPr lang="en-US" i="1" dirty="0"/>
                  <a:t>k</a:t>
                </a:r>
                <a:r>
                  <a:rPr lang="en-US" dirty="0"/>
                  <a:t> is the number of non-empty </a:t>
                </a:r>
                <a:r>
                  <a:rPr lang="en-US" dirty="0" smtClean="0"/>
                  <a:t>bins and</a:t>
                </a:r>
                <a:r>
                  <a:rPr lang="en-US" dirty="0"/>
                  <a:t> </a:t>
                </a:r>
                <a:r>
                  <a:rPr lang="en-US" i="1" dirty="0"/>
                  <a:t>c</a:t>
                </a:r>
                <a:r>
                  <a:rPr lang="en-US" dirty="0"/>
                  <a:t> </a:t>
                </a:r>
                <a:r>
                  <a:rPr lang="en-US" dirty="0" smtClean="0"/>
                  <a:t>is </a:t>
                </a:r>
                <a:r>
                  <a:rPr lang="en-US" dirty="0"/>
                  <a:t>the number of estimated parameters </a:t>
                </a:r>
                <a:r>
                  <a:rPr lang="en-US" dirty="0" smtClean="0"/>
                  <a:t>for the distribution</a:t>
                </a:r>
              </a:p>
              <a:p>
                <a:r>
                  <a:rPr lang="en-US" dirty="0" smtClean="0"/>
                  <a:t>In our case </a:t>
                </a:r>
                <a:r>
                  <a:rPr lang="en-US" i="1" dirty="0" smtClean="0"/>
                  <a:t>k </a:t>
                </a:r>
                <a:r>
                  <a:rPr lang="en-US" dirty="0" smtClean="0"/>
                  <a:t>= 128 (we have 256/2=128 pairs of gray values) and </a:t>
                </a:r>
                <a:r>
                  <a:rPr lang="en-US" i="1" dirty="0" smtClean="0"/>
                  <a:t>c </a:t>
                </a:r>
                <a:r>
                  <a:rPr lang="en-US" dirty="0" smtClean="0"/>
                  <a:t>= 1</a:t>
                </a:r>
              </a:p>
              <a:p>
                <a:r>
                  <a:rPr lang="en-US" dirty="0" smtClean="0"/>
                  <a:t>Under these conditions, the hypothesis </a:t>
                </a:r>
                <a:r>
                  <a:rPr lang="en-US" dirty="0"/>
                  <a:t>that the data are from a population with the specified distribution is rejected </a:t>
                </a:r>
                <a:r>
                  <a:rPr lang="en-US" dirty="0" smtClean="0"/>
                  <a:t>if </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i="1" smtClean="0">
                              <a:latin typeface="Cambria Math" charset="0"/>
                              <a:ea typeface="Cambria Math" charset="0"/>
                              <a:cs typeface="Cambria Math" charset="0"/>
                            </a:rPr>
                            <m:t>𝜒</m:t>
                          </m:r>
                        </m:e>
                        <m:sup>
                          <m:r>
                            <a:rPr lang="en-US" b="0" i="1" smtClean="0">
                              <a:latin typeface="Cambria Math" charset="0"/>
                            </a:rPr>
                            <m:t>2</m:t>
                          </m:r>
                        </m:sup>
                      </m:sSup>
                      <m:r>
                        <a:rPr lang="en-US" b="0" i="1" smtClean="0">
                          <a:latin typeface="Cambria Math" charset="0"/>
                        </a:rPr>
                        <m:t>&gt;</m:t>
                      </m:r>
                      <m:sSub>
                        <m:sSubPr>
                          <m:ctrlPr>
                            <a:rPr lang="en-US" b="0" i="1" smtClean="0">
                              <a:latin typeface="Cambria Math" charset="0"/>
                            </a:rPr>
                          </m:ctrlPr>
                        </m:sSubPr>
                        <m:e>
                          <m:sSup>
                            <m:sSupPr>
                              <m:ctrlPr>
                                <a:rPr lang="en-US" b="0" i="1" smtClean="0">
                                  <a:latin typeface="Cambria Math" charset="0"/>
                                </a:rPr>
                              </m:ctrlPr>
                            </m:sSupPr>
                            <m:e>
                              <m:r>
                                <a:rPr lang="en-US" b="0" i="1" smtClean="0">
                                  <a:latin typeface="Cambria Math" charset="0"/>
                                  <a:ea typeface="Cambria Math" charset="0"/>
                                  <a:cs typeface="Cambria Math" charset="0"/>
                                </a:rPr>
                                <m:t>𝜒</m:t>
                              </m:r>
                            </m:e>
                            <m:sup>
                              <m:r>
                                <a:rPr lang="en-US" b="0" i="1" smtClean="0">
                                  <a:latin typeface="Cambria Math" charset="0"/>
                                </a:rPr>
                                <m:t>2</m:t>
                              </m:r>
                            </m:sup>
                          </m:sSup>
                        </m:e>
                        <m:sub>
                          <m:r>
                            <a:rPr lang="en-US" b="0" i="1" smtClean="0">
                              <a:latin typeface="Cambria Math" charset="0"/>
                            </a:rPr>
                            <m:t>1−</m:t>
                          </m:r>
                          <m:r>
                            <a:rPr lang="en-US" b="0"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𝑐</m:t>
                          </m:r>
                        </m:sub>
                      </m:sSub>
                    </m:oMath>
                  </m:oMathPara>
                </a14:m>
                <a:endParaRPr lang="en-US" dirty="0" smtClean="0"/>
              </a:p>
              <a:p>
                <a:pPr lvl="1"/>
                <a:r>
                  <a:rPr lang="en-US" dirty="0" smtClean="0"/>
                  <a:t>Where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1−</m:t>
                        </m:r>
                        <m:r>
                          <a:rPr lang="en-US" i="1">
                            <a:latin typeface="Cambria Math" charset="0"/>
                            <a:ea typeface="Cambria Math" charset="0"/>
                            <a:cs typeface="Cambria Math" charset="0"/>
                          </a:rPr>
                          <m:t>𝛼</m:t>
                        </m:r>
                        <m:r>
                          <a:rPr lang="en-US" i="1">
                            <a:latin typeface="Cambria Math" charset="0"/>
                            <a:ea typeface="Cambria Math" charset="0"/>
                            <a:cs typeface="Cambria Math" charset="0"/>
                          </a:rPr>
                          <m:t>,</m:t>
                        </m:r>
                        <m:r>
                          <a:rPr lang="en-US" i="1">
                            <a:latin typeface="Cambria Math" charset="0"/>
                            <a:ea typeface="Cambria Math" charset="0"/>
                            <a:cs typeface="Cambria Math" charset="0"/>
                          </a:rPr>
                          <m:t>𝑘</m:t>
                        </m:r>
                        <m:r>
                          <a:rPr lang="en-US" i="1">
                            <a:latin typeface="Cambria Math" charset="0"/>
                            <a:ea typeface="Cambria Math" charset="0"/>
                            <a:cs typeface="Cambria Math" charset="0"/>
                          </a:rPr>
                          <m:t>−</m:t>
                        </m:r>
                        <m:r>
                          <a:rPr lang="en-US" i="1">
                            <a:latin typeface="Cambria Math" charset="0"/>
                            <a:ea typeface="Cambria Math" charset="0"/>
                            <a:cs typeface="Cambria Math" charset="0"/>
                          </a:rPr>
                          <m:t>𝑐</m:t>
                        </m:r>
                      </m:sub>
                    </m:sSub>
                  </m:oMath>
                </a14:m>
                <a:r>
                  <a:rPr lang="en-US" dirty="0" smtClean="0"/>
                  <a:t> is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smtClean="0"/>
                  <a:t> critical value with </a:t>
                </a:r>
                <a:r>
                  <a:rPr lang="en-US" i="1" dirty="0" smtClean="0"/>
                  <a:t>k-c</a:t>
                </a:r>
                <a:r>
                  <a:rPr lang="en-US" dirty="0" smtClean="0"/>
                  <a:t> degrees of freedom and significance level </a:t>
                </a:r>
                <a14:m>
                  <m:oMath xmlns:m="http://schemas.openxmlformats.org/officeDocument/2006/math">
                    <m:r>
                      <a:rPr lang="en-US" i="1" smtClean="0">
                        <a:latin typeface="Cambria Math" charset="0"/>
                        <a:ea typeface="Cambria Math" charset="0"/>
                        <a:cs typeface="Cambria Math" charset="0"/>
                      </a:rPr>
                      <m:t>𝛼</m:t>
                    </m:r>
                  </m:oMath>
                </a14:m>
                <a:endParaRPr lang="en-US" dirty="0" smtClean="0"/>
              </a:p>
              <a:p>
                <a:r>
                  <a:rPr lang="en-US" dirty="0" smtClean="0"/>
                  <a:t>So the critical value for us is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1−</m:t>
                        </m:r>
                        <m:r>
                          <a:rPr lang="en-US" i="1">
                            <a:latin typeface="Cambria Math" charset="0"/>
                            <a:ea typeface="Cambria Math" charset="0"/>
                            <a:cs typeface="Cambria Math" charset="0"/>
                          </a:rPr>
                          <m:t>𝛼</m:t>
                        </m:r>
                        <m:r>
                          <a:rPr lang="en-US" i="1">
                            <a:latin typeface="Cambria Math" charset="0"/>
                            <a:ea typeface="Cambria Math" charset="0"/>
                            <a:cs typeface="Cambria Math" charset="0"/>
                          </a:rPr>
                          <m:t>,</m:t>
                        </m:r>
                        <m:r>
                          <a:rPr lang="en-US" i="1">
                            <a:latin typeface="Cambria Math" charset="0"/>
                            <a:ea typeface="Cambria Math" charset="0"/>
                            <a:cs typeface="Cambria Math" charset="0"/>
                          </a:rPr>
                          <m:t>𝑘</m:t>
                        </m:r>
                        <m:r>
                          <a:rPr lang="en-US" i="1">
                            <a:latin typeface="Cambria Math" charset="0"/>
                            <a:ea typeface="Cambria Math" charset="0"/>
                            <a:cs typeface="Cambria Math" charset="0"/>
                          </a:rPr>
                          <m:t>−</m:t>
                        </m:r>
                        <m:r>
                          <a:rPr lang="en-US" i="1">
                            <a:latin typeface="Cambria Math" charset="0"/>
                            <a:ea typeface="Cambria Math" charset="0"/>
                            <a:cs typeface="Cambria Math" charset="0"/>
                          </a:rPr>
                          <m:t>𝑐</m:t>
                        </m:r>
                      </m:sub>
                    </m:sSub>
                    <m:r>
                      <a:rPr lang="en-US" b="0" i="1" smtClean="0">
                        <a:latin typeface="Cambria Math" charset="0"/>
                        <a:ea typeface="Cambria Math" charset="0"/>
                        <a:cs typeface="Cambria Math" charset="0"/>
                      </a:rPr>
                      <m:t>=</m:t>
                    </m:r>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b="0" i="1" smtClean="0">
                            <a:latin typeface="Cambria Math" charset="0"/>
                          </a:rPr>
                          <m:t>0.95</m:t>
                        </m:r>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127</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22" t="-617" r="-444"/>
                </a:stretch>
              </a:blipFill>
            </p:spPr>
            <p:txBody>
              <a:bodyPr/>
              <a:lstStyle/>
              <a:p>
                <a:r>
                  <a:rPr lang="en-US">
                    <a:noFill/>
                  </a:rPr>
                  <a:t> </a:t>
                </a:r>
              </a:p>
            </p:txBody>
          </p:sp>
        </mc:Fallback>
      </mc:AlternateContent>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31</a:t>
            </a:fld>
            <a:endParaRPr lang="en-US" dirty="0"/>
          </a:p>
        </p:txBody>
      </p:sp>
    </p:spTree>
    <p:extLst>
      <p:ext uri="{BB962C8B-B14F-4D97-AF65-F5344CB8AC3E}">
        <p14:creationId xmlns:p14="http://schemas.microsoft.com/office/powerpoint/2010/main" val="409756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dirty="0"/>
              <a:t>Our case</a:t>
            </a:r>
          </a:p>
        </p:txBody>
      </p:sp>
      <mc:AlternateContent xmlns:mc="http://schemas.openxmlformats.org/markup-compatibility/2006" xmlns:a14="http://schemas.microsoft.com/office/drawing/2010/main">
        <mc:Choice Requires="a14">
          <p:sp>
            <p:nvSpPr>
              <p:cNvPr id="574467" name="Rectangle 3"/>
              <p:cNvSpPr>
                <a:spLocks noGrp="1" noChangeArrowheads="1"/>
              </p:cNvSpPr>
              <p:nvPr>
                <p:ph idx="1"/>
              </p:nvPr>
            </p:nvSpPr>
            <p:spPr/>
            <p:txBody>
              <a:bodyPr/>
              <a:lstStyle/>
              <a:p>
                <a14:m>
                  <m:oMath xmlns:m="http://schemas.openxmlformats.org/officeDocument/2006/math">
                    <m:sSup>
                      <m:sSupPr>
                        <m:ctrlPr>
                          <a:rPr lang="en-US" i="1" smtClean="0">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statistic, with </a:t>
                </a:r>
                <a:r>
                  <a:rPr lang="en-US" dirty="0" smtClean="0"/>
                  <a:t>128 degrees </a:t>
                </a:r>
                <a:r>
                  <a:rPr lang="en-US" dirty="0"/>
                  <a:t>of </a:t>
                </a:r>
                <a:r>
                  <a:rPr lang="en-US" dirty="0" smtClean="0"/>
                  <a:t>freedom and 1 parameter:</a:t>
                </a:r>
              </a:p>
              <a:p>
                <a:endParaRPr lang="en-US" dirty="0"/>
              </a:p>
              <a:p>
                <a:endParaRPr lang="en-US" dirty="0"/>
              </a:p>
              <a:p>
                <a:endParaRPr lang="en-US" dirty="0"/>
              </a:p>
              <a:p>
                <a14:m>
                  <m:oMath xmlns:m="http://schemas.openxmlformats.org/officeDocument/2006/math">
                    <m:sSub>
                      <m:sSubPr>
                        <m:ctrlPr>
                          <a:rPr lang="en-US" i="1">
                            <a:latin typeface="Cambria Math" charset="0"/>
                          </a:rPr>
                        </m:ctrlPr>
                      </m:sSubPr>
                      <m:e>
                        <m:r>
                          <a:rPr lang="en-US" i="1">
                            <a:latin typeface="Cambria Math" charset="0"/>
                          </a:rPr>
                          <m:t>𝑂</m:t>
                        </m:r>
                      </m:e>
                      <m:sub>
                        <m:r>
                          <a:rPr lang="en-US" i="1">
                            <a:latin typeface="Cambria Math" charset="0"/>
                          </a:rPr>
                          <m:t>𝑖</m:t>
                        </m:r>
                      </m:sub>
                    </m:sSub>
                  </m:oMath>
                </a14:m>
                <a:r>
                  <a:rPr lang="en-US" dirty="0"/>
                  <a:t> is the observed frequency for bin i</a:t>
                </a:r>
                <a:endParaRPr lang="en-US" dirty="0" smtClean="0"/>
              </a:p>
              <a:p>
                <a:pPr lvl="1"/>
                <a:r>
                  <a:rPr lang="en-US" dirty="0" smtClean="0"/>
                  <a:t>This is the histogram count in the image at hand: h(2*i), the even value of the pair </a:t>
                </a:r>
                <a14:m>
                  <m:oMath xmlns:m="http://schemas.openxmlformats.org/officeDocument/2006/math">
                    <m:d>
                      <m:dPr>
                        <m:ctrlPr>
                          <a:rPr lang="mr-IN" i="1" smtClean="0">
                            <a:latin typeface="Cambria Math" charset="0"/>
                          </a:rPr>
                        </m:ctrlPr>
                      </m:dPr>
                      <m:e>
                        <m:r>
                          <a:rPr lang="en-US" b="0" i="1" smtClean="0">
                            <a:latin typeface="Cambria Math" charset="0"/>
                          </a:rPr>
                          <m:t>2∗</m:t>
                        </m:r>
                        <m:r>
                          <a:rPr lang="en-US" b="0" i="1" smtClean="0">
                            <a:latin typeface="Cambria Math" charset="0"/>
                          </a:rPr>
                          <m:t>𝑖</m:t>
                        </m:r>
                        <m:r>
                          <a:rPr lang="en-US" b="0" i="1" smtClean="0">
                            <a:latin typeface="Cambria Math" charset="0"/>
                          </a:rPr>
                          <m:t>,2∗</m:t>
                        </m:r>
                        <m:r>
                          <a:rPr lang="en-US" b="0" i="1" smtClean="0">
                            <a:latin typeface="Cambria Math" charset="0"/>
                          </a:rPr>
                          <m:t>𝑖</m:t>
                        </m:r>
                        <m:r>
                          <a:rPr lang="en-US" b="0" i="1" smtClean="0">
                            <a:latin typeface="Cambria Math" charset="0"/>
                          </a:rPr>
                          <m:t>+1 </m:t>
                        </m:r>
                      </m:e>
                    </m:d>
                  </m:oMath>
                </a14:m>
                <a:endParaRPr lang="en-US" i="1" dirty="0" smtClean="0">
                  <a:latin typeface="Cambria Math" charset="0"/>
                </a:endParaRPr>
              </a:p>
              <a:p>
                <a14:m>
                  <m:oMath xmlns:m="http://schemas.openxmlformats.org/officeDocument/2006/math">
                    <m:sSub>
                      <m:sSubPr>
                        <m:ctrlPr>
                          <a:rPr lang="en-US" i="1">
                            <a:latin typeface="Cambria Math" charset="0"/>
                          </a:rPr>
                        </m:ctrlPr>
                      </m:sSubPr>
                      <m:e>
                        <m:r>
                          <a:rPr lang="en-US" i="1">
                            <a:latin typeface="Cambria Math" charset="0"/>
                          </a:rPr>
                          <m:t>𝐸</m:t>
                        </m:r>
                      </m:e>
                      <m:sub>
                        <m:r>
                          <a:rPr lang="en-US" i="1">
                            <a:latin typeface="Cambria Math" charset="0"/>
                          </a:rPr>
                          <m:t>𝑖</m:t>
                        </m:r>
                      </m:sub>
                    </m:sSub>
                    <m:r>
                      <a:rPr lang="en-US" i="1">
                        <a:latin typeface="Cambria Math" charset="0"/>
                      </a:rPr>
                      <m:t> </m:t>
                    </m:r>
                  </m:oMath>
                </a14:m>
                <a:r>
                  <a:rPr lang="en-US" dirty="0" smtClean="0"/>
                  <a:t>is the expected or average value for the pair of histogram counts in h(2*i) and h(2*i+1), the average of the even and odd pair</a:t>
                </a:r>
              </a:p>
              <a:p>
                <a:pPr lvl="1"/>
                <a:r>
                  <a:rPr lang="en-US" dirty="0" smtClean="0"/>
                  <a:t>Thus, </a:t>
                </a:r>
                <a14:m>
                  <m:oMath xmlns:m="http://schemas.openxmlformats.org/officeDocument/2006/math">
                    <m:sSub>
                      <m:sSubPr>
                        <m:ctrlPr>
                          <a:rPr lang="en-US" i="1" smtClean="0">
                            <a:latin typeface="Cambria Math" charset="0"/>
                          </a:rPr>
                        </m:ctrlPr>
                      </m:sSubPr>
                      <m:e>
                        <m:r>
                          <a:rPr lang="en-US" b="0" i="1" smtClean="0">
                            <a:latin typeface="Cambria Math" charset="0"/>
                          </a:rPr>
                          <m:t>𝐸</m:t>
                        </m:r>
                      </m:e>
                      <m:sub>
                        <m:r>
                          <a:rPr lang="en-US" b="0" i="1" smtClean="0">
                            <a:latin typeface="Cambria Math" charset="0"/>
                          </a:rPr>
                          <m:t>𝑖</m:t>
                        </m:r>
                      </m:sub>
                    </m:sSub>
                    <m:r>
                      <a:rPr lang="en-US" b="0" i="1" smtClean="0">
                        <a:latin typeface="Cambria Math" charset="0"/>
                      </a:rPr>
                      <m:t>=</m:t>
                    </m:r>
                    <m:f>
                      <m:fPr>
                        <m:ctrlPr>
                          <a:rPr lang="mr-IN" b="0" i="1" smtClean="0">
                            <a:latin typeface="Cambria Math" charset="0"/>
                          </a:rPr>
                        </m:ctrlPr>
                      </m:fPr>
                      <m:num>
                        <m:r>
                          <a:rPr lang="en-US" b="0" i="1" smtClean="0">
                            <a:latin typeface="Cambria Math" charset="0"/>
                          </a:rPr>
                          <m:t>h</m:t>
                        </m:r>
                        <m:d>
                          <m:dPr>
                            <m:ctrlPr>
                              <a:rPr lang="mr-IN" b="0" i="1" smtClean="0">
                                <a:latin typeface="Cambria Math" charset="0"/>
                              </a:rPr>
                            </m:ctrlPr>
                          </m:dPr>
                          <m:e>
                            <m:r>
                              <a:rPr lang="en-US" b="0" i="1" smtClean="0">
                                <a:latin typeface="Cambria Math" charset="0"/>
                              </a:rPr>
                              <m:t>2∗</m:t>
                            </m:r>
                            <m:r>
                              <a:rPr lang="en-US" b="0" i="1" smtClean="0">
                                <a:latin typeface="Cambria Math" charset="0"/>
                              </a:rPr>
                              <m:t>𝑖</m:t>
                            </m:r>
                          </m:e>
                        </m:d>
                        <m:r>
                          <a:rPr lang="en-US" b="0" i="1" smtClean="0">
                            <a:latin typeface="Cambria Math" charset="0"/>
                          </a:rPr>
                          <m:t>+</m:t>
                        </m:r>
                        <m:r>
                          <a:rPr lang="en-US" i="1">
                            <a:latin typeface="Cambria Math" charset="0"/>
                          </a:rPr>
                          <m:t>h</m:t>
                        </m:r>
                        <m:d>
                          <m:dPr>
                            <m:ctrlPr>
                              <a:rPr lang="mr-IN" i="1">
                                <a:latin typeface="Cambria Math" charset="0"/>
                              </a:rPr>
                            </m:ctrlPr>
                          </m:dPr>
                          <m:e>
                            <m:r>
                              <a:rPr lang="en-US" i="1">
                                <a:latin typeface="Cambria Math" charset="0"/>
                              </a:rPr>
                              <m:t>2∗</m:t>
                            </m:r>
                            <m:r>
                              <a:rPr lang="en-US" i="1">
                                <a:latin typeface="Cambria Math" charset="0"/>
                              </a:rPr>
                              <m:t>𝑖</m:t>
                            </m:r>
                            <m:r>
                              <a:rPr lang="en-US" i="1">
                                <a:latin typeface="Cambria Math" charset="0"/>
                              </a:rPr>
                              <m:t>+1</m:t>
                            </m:r>
                          </m:e>
                        </m:d>
                      </m:num>
                      <m:den>
                        <m:r>
                          <a:rPr lang="en-US" b="0" i="1" smtClean="0">
                            <a:latin typeface="Cambria Math" charset="0"/>
                          </a:rPr>
                          <m:t>2</m:t>
                        </m:r>
                      </m:den>
                    </m:f>
                  </m:oMath>
                </a14:m>
                <a:endParaRPr lang="en-US" dirty="0" smtClean="0"/>
              </a:p>
              <a:p>
                <a:r>
                  <a:rPr lang="en-US" dirty="0" smtClean="0"/>
                  <a:t>For </a:t>
                </a:r>
                <a:r>
                  <a:rPr lang="en-US" dirty="0"/>
                  <a:t>stego image</a:t>
                </a:r>
                <a:r>
                  <a:rPr lang="en-US" dirty="0" smtClean="0"/>
                  <a:t>,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smtClean="0"/>
                  <a:t> </a:t>
                </a:r>
                <a:r>
                  <a:rPr lang="en-US" dirty="0">
                    <a:sym typeface="Mathematica1" pitchFamily="2" charset="2"/>
                  </a:rPr>
                  <a:t>is small because </a:t>
                </a:r>
                <a14:m>
                  <m:oMath xmlns:m="http://schemas.openxmlformats.org/officeDocument/2006/math">
                    <m:sSub>
                      <m:sSubPr>
                        <m:ctrlPr>
                          <a:rPr lang="en-US" i="1">
                            <a:latin typeface="Cambria Math" charset="0"/>
                          </a:rPr>
                        </m:ctrlPr>
                      </m:sSubPr>
                      <m:e>
                        <m:r>
                          <a:rPr lang="en-US" i="1">
                            <a:latin typeface="Cambria Math" charset="0"/>
                          </a:rPr>
                          <m:t>𝑂</m:t>
                        </m:r>
                      </m:e>
                      <m:sub>
                        <m:r>
                          <a:rPr lang="en-US" i="1">
                            <a:latin typeface="Cambria Math" charset="0"/>
                          </a:rPr>
                          <m:t>𝑖</m:t>
                        </m:r>
                      </m:sub>
                    </m:sSub>
                  </m:oMath>
                </a14:m>
                <a:r>
                  <a:rPr lang="en-US" dirty="0" smtClean="0"/>
                  <a:t> </a:t>
                </a:r>
                <a:r>
                  <a:rPr lang="en-US" dirty="0"/>
                  <a:t>is close to </a:t>
                </a:r>
                <a14:m>
                  <m:oMath xmlns:m="http://schemas.openxmlformats.org/officeDocument/2006/math">
                    <m:sSub>
                      <m:sSubPr>
                        <m:ctrlPr>
                          <a:rPr lang="en-US" i="1">
                            <a:latin typeface="Cambria Math" charset="0"/>
                          </a:rPr>
                        </m:ctrlPr>
                      </m:sSubPr>
                      <m:e>
                        <m:r>
                          <a:rPr lang="en-US" i="1">
                            <a:latin typeface="Cambria Math" charset="0"/>
                          </a:rPr>
                          <m:t>𝐸</m:t>
                        </m:r>
                      </m:e>
                      <m:sub>
                        <m:r>
                          <a:rPr lang="en-US" i="1">
                            <a:latin typeface="Cambria Math" charset="0"/>
                          </a:rPr>
                          <m:t>𝑖</m:t>
                        </m:r>
                      </m:sub>
                    </m:sSub>
                    <m:r>
                      <a:rPr lang="en-US" i="1">
                        <a:latin typeface="Cambria Math" charset="0"/>
                      </a:rPr>
                      <m:t> </m:t>
                    </m:r>
                  </m:oMath>
                </a14:m>
                <a:endParaRPr lang="en-US" dirty="0" smtClean="0"/>
              </a:p>
              <a:p>
                <a:r>
                  <a:rPr lang="en-US" dirty="0" smtClean="0"/>
                  <a:t>For </a:t>
                </a:r>
                <a:r>
                  <a:rPr lang="en-US" dirty="0"/>
                  <a:t>non-stego image,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a:t> </a:t>
                </a:r>
                <a:r>
                  <a:rPr lang="en-US" dirty="0" smtClean="0">
                    <a:sym typeface="Mathematica1" pitchFamily="2" charset="2"/>
                  </a:rPr>
                  <a:t>is </a:t>
                </a:r>
                <a:r>
                  <a:rPr lang="en-US" dirty="0">
                    <a:sym typeface="Mathematica1" pitchFamily="2" charset="2"/>
                  </a:rPr>
                  <a:t>large because </a:t>
                </a:r>
                <a14:m>
                  <m:oMath xmlns:m="http://schemas.openxmlformats.org/officeDocument/2006/math">
                    <m:sSub>
                      <m:sSubPr>
                        <m:ctrlPr>
                          <a:rPr lang="en-US" i="1">
                            <a:latin typeface="Cambria Math" charset="0"/>
                          </a:rPr>
                        </m:ctrlPr>
                      </m:sSubPr>
                      <m:e>
                        <m:r>
                          <a:rPr lang="en-US" i="1">
                            <a:latin typeface="Cambria Math" charset="0"/>
                          </a:rPr>
                          <m:t>𝑂</m:t>
                        </m:r>
                      </m:e>
                      <m:sub>
                        <m:r>
                          <a:rPr lang="en-US" i="1">
                            <a:latin typeface="Cambria Math" charset="0"/>
                          </a:rPr>
                          <m:t>𝑖</m:t>
                        </m:r>
                      </m:sub>
                    </m:sSub>
                    <m:r>
                      <a:rPr lang="en-US" b="0" i="0" smtClean="0">
                        <a:latin typeface="Cambria Math" charset="0"/>
                      </a:rPr>
                      <m:t> </m:t>
                    </m:r>
                  </m:oMath>
                </a14:m>
                <a:r>
                  <a:rPr lang="en-US" dirty="0"/>
                  <a:t>is far away from </a:t>
                </a:r>
                <a14:m>
                  <m:oMath xmlns:m="http://schemas.openxmlformats.org/officeDocument/2006/math">
                    <m:sSub>
                      <m:sSubPr>
                        <m:ctrlPr>
                          <a:rPr lang="en-US" i="1">
                            <a:latin typeface="Cambria Math" charset="0"/>
                          </a:rPr>
                        </m:ctrlPr>
                      </m:sSubPr>
                      <m:e>
                        <m:r>
                          <a:rPr lang="en-US" i="1">
                            <a:latin typeface="Cambria Math" charset="0"/>
                          </a:rPr>
                          <m:t>𝐸</m:t>
                        </m:r>
                      </m:e>
                      <m:sub>
                        <m:r>
                          <a:rPr lang="en-US" i="1">
                            <a:latin typeface="Cambria Math" charset="0"/>
                          </a:rPr>
                          <m:t>𝑖</m:t>
                        </m:r>
                      </m:sub>
                    </m:sSub>
                    <m:r>
                      <a:rPr lang="en-US" i="1">
                        <a:latin typeface="Cambria Math" charset="0"/>
                      </a:rPr>
                      <m:t> </m:t>
                    </m:r>
                  </m:oMath>
                </a14:m>
                <a:endParaRPr lang="en-US" dirty="0" smtClean="0"/>
              </a:p>
              <a:p>
                <a14:m>
                  <m:oMath xmlns:m="http://schemas.openxmlformats.org/officeDocument/2006/math">
                    <m:sSub>
                      <m:sSubPr>
                        <m:ctrlPr>
                          <a:rPr lang="en-US" i="1">
                            <a:latin typeface="Cambria Math" charset="0"/>
                          </a:rPr>
                        </m:ctrlPr>
                      </m:sSubPr>
                      <m:e>
                        <m:r>
                          <a:rPr lang="en-US" i="1">
                            <a:latin typeface="Cambria Math" charset="0"/>
                          </a:rPr>
                          <m:t>𝑂</m:t>
                        </m:r>
                      </m:e>
                      <m:sub>
                        <m:r>
                          <a:rPr lang="en-US" i="1">
                            <a:latin typeface="Cambria Math" charset="0"/>
                          </a:rPr>
                          <m:t>𝑖</m:t>
                        </m:r>
                      </m:sub>
                    </m:sSub>
                    <m:r>
                      <a:rPr lang="en-US" i="1">
                        <a:latin typeface="Cambria Math" charset="0"/>
                      </a:rPr>
                      <m:t> </m:t>
                    </m:r>
                  </m:oMath>
                </a14:m>
                <a:r>
                  <a:rPr lang="en-US" dirty="0" smtClean="0"/>
                  <a:t>+ </a:t>
                </a:r>
                <a14:m>
                  <m:oMath xmlns:m="http://schemas.openxmlformats.org/officeDocument/2006/math">
                    <m:sSub>
                      <m:sSubPr>
                        <m:ctrlPr>
                          <a:rPr lang="en-US" i="1">
                            <a:latin typeface="Cambria Math" charset="0"/>
                          </a:rPr>
                        </m:ctrlPr>
                      </m:sSubPr>
                      <m:e>
                        <m:r>
                          <a:rPr lang="en-US" i="1">
                            <a:latin typeface="Cambria Math" charset="0"/>
                          </a:rPr>
                          <m:t>𝐸</m:t>
                        </m:r>
                      </m:e>
                      <m:sub>
                        <m:r>
                          <a:rPr lang="en-US" i="1">
                            <a:latin typeface="Cambria Math" charset="0"/>
                          </a:rPr>
                          <m:t>𝑖</m:t>
                        </m:r>
                      </m:sub>
                    </m:sSub>
                    <m:r>
                      <a:rPr lang="en-US" i="1">
                        <a:latin typeface="Cambria Math" charset="0"/>
                      </a:rPr>
                      <m:t> </m:t>
                    </m:r>
                  </m:oMath>
                </a14:m>
                <a:r>
                  <a:rPr lang="en-US" dirty="0" smtClean="0"/>
                  <a:t>must </a:t>
                </a:r>
                <a:r>
                  <a:rPr lang="en-US" dirty="0"/>
                  <a:t>be</a:t>
                </a:r>
                <a:r>
                  <a:rPr lang="en-US" dirty="0" smtClean="0"/>
                  <a:t> ≥</a:t>
                </a:r>
                <a:r>
                  <a:rPr lang="en-US" dirty="0" smtClean="0">
                    <a:sym typeface="Mathematica1" pitchFamily="2" charset="2"/>
                  </a:rPr>
                  <a:t> </a:t>
                </a:r>
                <a:r>
                  <a:rPr lang="en-US" dirty="0">
                    <a:sym typeface="Mathematica1" pitchFamily="2" charset="2"/>
                  </a:rPr>
                  <a:t>5</a:t>
                </a:r>
              </a:p>
            </p:txBody>
          </p:sp>
        </mc:Choice>
        <mc:Fallback xmlns="">
          <p:sp>
            <p:nvSpPr>
              <p:cNvPr id="574467" name="Rectangle 3"/>
              <p:cNvSpPr>
                <a:spLocks noGrp="1" noRot="1" noChangeAspect="1" noMove="1" noResize="1" noEditPoints="1" noAdjustHandles="1" noChangeArrowheads="1" noChangeShapeType="1" noTextEdit="1"/>
              </p:cNvSpPr>
              <p:nvPr>
                <p:ph sz="quarter" idx="1"/>
              </p:nvPr>
            </p:nvSpPr>
            <p:spPr>
              <a:blipFill rotWithShape="0">
                <a:blip r:embed="rId2"/>
                <a:stretch>
                  <a:fillRect l="-222" t="-617" b="-90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209800" y="1752600"/>
                <a:ext cx="4442177" cy="877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sSup>
                            <m:sSupPr>
                              <m:ctrlPr>
                                <a:rPr lang="en-US" b="0" i="1" smtClean="0">
                                  <a:latin typeface="Cambria Math" charset="0"/>
                                </a:rPr>
                              </m:ctrlPr>
                            </m:sSupPr>
                            <m:e>
                              <m:r>
                                <a:rPr lang="en-US" b="0" i="1" smtClean="0">
                                  <a:latin typeface="Cambria Math" charset="0"/>
                                  <a:ea typeface="Cambria Math" charset="0"/>
                                  <a:cs typeface="Cambria Math" charset="0"/>
                                </a:rPr>
                                <m:t>𝜒</m:t>
                              </m:r>
                            </m:e>
                            <m:sup>
                              <m:r>
                                <a:rPr lang="en-US" b="0" i="1" smtClean="0">
                                  <a:latin typeface="Cambria Math" charset="0"/>
                                </a:rPr>
                                <m:t>2</m:t>
                              </m:r>
                            </m:sup>
                          </m:sSup>
                        </m:e>
                        <m:sub>
                          <m:r>
                            <a:rPr lang="en-US" b="0" i="1" smtClean="0">
                              <a:latin typeface="Cambria Math" charset="0"/>
                            </a:rPr>
                            <m:t>0.95,127</m:t>
                          </m:r>
                        </m:sub>
                      </m:sSub>
                      <m:r>
                        <a:rPr lang="en-US" b="0" i="1">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=0</m:t>
                          </m:r>
                        </m:sub>
                        <m:sup>
                          <m:r>
                            <a:rPr lang="en-US" b="0" i="1" smtClean="0">
                              <a:latin typeface="Cambria Math" charset="0"/>
                            </a:rPr>
                            <m:t>𝑘</m:t>
                          </m:r>
                          <m:r>
                            <a:rPr lang="en-US" b="0" i="1" smtClean="0">
                              <a:latin typeface="Cambria Math" charset="0"/>
                            </a:rPr>
                            <m:t>−1</m:t>
                          </m:r>
                        </m:sup>
                        <m:e>
                          <m:f>
                            <m:fPr>
                              <m:ctrlPr>
                                <a:rPr lang="mr-IN" b="0" i="1">
                                  <a:latin typeface="Cambria Math" charset="0"/>
                                </a:rPr>
                              </m:ctrlPr>
                            </m:fPr>
                            <m:num>
                              <m:sSup>
                                <m:sSupPr>
                                  <m:ctrlPr>
                                    <a:rPr lang="mr-IN" b="0" i="1">
                                      <a:latin typeface="Cambria Math" charset="0"/>
                                    </a:rPr>
                                  </m:ctrlPr>
                                </m:sSupPr>
                                <m:e>
                                  <m:d>
                                    <m:dPr>
                                      <m:ctrlPr>
                                        <a:rPr lang="mr-IN" b="0" i="1">
                                          <a:latin typeface="Cambria Math" charset="0"/>
                                        </a:rPr>
                                      </m:ctrlPr>
                                    </m:dPr>
                                    <m:e>
                                      <m:sSub>
                                        <m:sSubPr>
                                          <m:ctrlPr>
                                            <a:rPr lang="en-US" b="0" i="1">
                                              <a:latin typeface="Cambria Math" charset="0"/>
                                            </a:rPr>
                                          </m:ctrlPr>
                                        </m:sSubPr>
                                        <m:e>
                                          <m:r>
                                            <a:rPr lang="en-US" b="0" i="1">
                                              <a:latin typeface="Cambria Math" charset="0"/>
                                            </a:rPr>
                                            <m:t>𝑂</m:t>
                                          </m:r>
                                        </m:e>
                                        <m:sub>
                                          <m:r>
                                            <a:rPr lang="en-US" b="0" i="1">
                                              <a:latin typeface="Cambria Math" charset="0"/>
                                            </a:rPr>
                                            <m:t>𝑖</m:t>
                                          </m:r>
                                        </m:sub>
                                      </m:sSub>
                                      <m:r>
                                        <a:rPr lang="en-US" b="0" i="1">
                                          <a:latin typeface="Cambria Math" charset="0"/>
                                        </a:rPr>
                                        <m:t>−</m:t>
                                      </m:r>
                                      <m:sSub>
                                        <m:sSubPr>
                                          <m:ctrlPr>
                                            <a:rPr lang="en-US" b="0" i="1">
                                              <a:latin typeface="Cambria Math" charset="0"/>
                                            </a:rPr>
                                          </m:ctrlPr>
                                        </m:sSubPr>
                                        <m:e>
                                          <m:r>
                                            <a:rPr lang="en-US" b="0" i="1">
                                              <a:latin typeface="Cambria Math" charset="0"/>
                                            </a:rPr>
                                            <m:t>𝐸</m:t>
                                          </m:r>
                                        </m:e>
                                        <m:sub>
                                          <m:r>
                                            <a:rPr lang="en-US" b="0" i="1">
                                              <a:latin typeface="Cambria Math" charset="0"/>
                                            </a:rPr>
                                            <m:t>𝑖</m:t>
                                          </m:r>
                                        </m:sub>
                                      </m:sSub>
                                    </m:e>
                                  </m:d>
                                </m:e>
                                <m:sup>
                                  <m:r>
                                    <a:rPr lang="en-US" b="0" i="1">
                                      <a:latin typeface="Cambria Math" charset="0"/>
                                    </a:rPr>
                                    <m:t>2</m:t>
                                  </m:r>
                                </m:sup>
                              </m:sSup>
                            </m:num>
                            <m:den>
                              <m:sSub>
                                <m:sSubPr>
                                  <m:ctrlPr>
                                    <a:rPr lang="en-US" b="0" i="1">
                                      <a:latin typeface="Cambria Math" charset="0"/>
                                    </a:rPr>
                                  </m:ctrlPr>
                                </m:sSubPr>
                                <m:e>
                                  <m:r>
                                    <a:rPr lang="en-US" b="0" i="1">
                                      <a:latin typeface="Cambria Math" charset="0"/>
                                    </a:rPr>
                                    <m:t>𝐸</m:t>
                                  </m:r>
                                </m:e>
                                <m:sub>
                                  <m:r>
                                    <a:rPr lang="en-US" b="0" i="1">
                                      <a:latin typeface="Cambria Math" charset="0"/>
                                    </a:rPr>
                                    <m:t>𝑖</m:t>
                                  </m:r>
                                </m:sub>
                              </m:sSub>
                            </m:den>
                          </m:f>
                        </m:e>
                      </m:nary>
                      <m:r>
                        <a:rPr lang="en-US" b="0" i="1" smtClean="0">
                          <a:latin typeface="Cambria Math" charset="0"/>
                        </a:rPr>
                        <m:t>=</m:t>
                      </m:r>
                      <m:nary>
                        <m:naryPr>
                          <m:chr m:val="∑"/>
                          <m:ctrlPr>
                            <a:rPr lang="is-IS" b="0" i="1">
                              <a:latin typeface="Cambria Math" charset="0"/>
                            </a:rPr>
                          </m:ctrlPr>
                        </m:naryPr>
                        <m:sub>
                          <m:r>
                            <m:rPr>
                              <m:brk m:alnAt="23"/>
                            </m:rPr>
                            <a:rPr lang="en-US" b="0" i="1">
                              <a:latin typeface="Cambria Math" charset="0"/>
                            </a:rPr>
                            <m:t>𝑖</m:t>
                          </m:r>
                          <m:r>
                            <a:rPr lang="en-US" b="0" i="1">
                              <a:latin typeface="Cambria Math" charset="0"/>
                            </a:rPr>
                            <m:t>=</m:t>
                          </m:r>
                          <m:r>
                            <a:rPr lang="en-US" b="0" i="1" smtClean="0">
                              <a:latin typeface="Cambria Math" charset="0"/>
                            </a:rPr>
                            <m:t>0</m:t>
                          </m:r>
                        </m:sub>
                        <m:sup>
                          <m:r>
                            <a:rPr lang="en-US" b="0" i="1" smtClean="0">
                              <a:latin typeface="Cambria Math" charset="0"/>
                            </a:rPr>
                            <m:t>127</m:t>
                          </m:r>
                        </m:sup>
                        <m:e>
                          <m:f>
                            <m:fPr>
                              <m:ctrlPr>
                                <a:rPr lang="mr-IN" b="0" i="1">
                                  <a:latin typeface="Cambria Math" charset="0"/>
                                </a:rPr>
                              </m:ctrlPr>
                            </m:fPr>
                            <m:num>
                              <m:sSup>
                                <m:sSupPr>
                                  <m:ctrlPr>
                                    <a:rPr lang="mr-IN" b="0" i="1">
                                      <a:latin typeface="Cambria Math" charset="0"/>
                                    </a:rPr>
                                  </m:ctrlPr>
                                </m:sSupPr>
                                <m:e>
                                  <m:d>
                                    <m:dPr>
                                      <m:ctrlPr>
                                        <a:rPr lang="mr-IN" b="0" i="1">
                                          <a:latin typeface="Cambria Math" charset="0"/>
                                        </a:rPr>
                                      </m:ctrlPr>
                                    </m:dPr>
                                    <m:e>
                                      <m:sSub>
                                        <m:sSubPr>
                                          <m:ctrlPr>
                                            <a:rPr lang="en-US" b="0" i="1">
                                              <a:latin typeface="Cambria Math" charset="0"/>
                                            </a:rPr>
                                          </m:ctrlPr>
                                        </m:sSubPr>
                                        <m:e>
                                          <m:r>
                                            <a:rPr lang="en-US" b="0" i="1">
                                              <a:latin typeface="Cambria Math" charset="0"/>
                                            </a:rPr>
                                            <m:t>𝑂</m:t>
                                          </m:r>
                                        </m:e>
                                        <m:sub>
                                          <m:r>
                                            <a:rPr lang="en-US" b="0" i="1">
                                              <a:latin typeface="Cambria Math" charset="0"/>
                                            </a:rPr>
                                            <m:t>𝑖</m:t>
                                          </m:r>
                                        </m:sub>
                                      </m:sSub>
                                      <m:r>
                                        <a:rPr lang="en-US" b="0" i="1">
                                          <a:latin typeface="Cambria Math" charset="0"/>
                                        </a:rPr>
                                        <m:t>−</m:t>
                                      </m:r>
                                      <m:sSub>
                                        <m:sSubPr>
                                          <m:ctrlPr>
                                            <a:rPr lang="en-US" b="0" i="1">
                                              <a:latin typeface="Cambria Math" charset="0"/>
                                            </a:rPr>
                                          </m:ctrlPr>
                                        </m:sSubPr>
                                        <m:e>
                                          <m:r>
                                            <a:rPr lang="en-US" b="0" i="1">
                                              <a:latin typeface="Cambria Math" charset="0"/>
                                            </a:rPr>
                                            <m:t>𝐸</m:t>
                                          </m:r>
                                        </m:e>
                                        <m:sub>
                                          <m:r>
                                            <a:rPr lang="en-US" b="0" i="1">
                                              <a:latin typeface="Cambria Math" charset="0"/>
                                            </a:rPr>
                                            <m:t>𝑖</m:t>
                                          </m:r>
                                        </m:sub>
                                      </m:sSub>
                                    </m:e>
                                  </m:d>
                                </m:e>
                                <m:sup>
                                  <m:r>
                                    <a:rPr lang="en-US" b="0" i="1">
                                      <a:latin typeface="Cambria Math" charset="0"/>
                                    </a:rPr>
                                    <m:t>2</m:t>
                                  </m:r>
                                </m:sup>
                              </m:sSup>
                            </m:num>
                            <m:den>
                              <m:sSub>
                                <m:sSubPr>
                                  <m:ctrlPr>
                                    <a:rPr lang="en-US" b="0" i="1">
                                      <a:latin typeface="Cambria Math" charset="0"/>
                                    </a:rPr>
                                  </m:ctrlPr>
                                </m:sSubPr>
                                <m:e>
                                  <m:r>
                                    <a:rPr lang="en-US" b="0" i="1">
                                      <a:latin typeface="Cambria Math" charset="0"/>
                                    </a:rPr>
                                    <m:t>𝐸</m:t>
                                  </m:r>
                                </m:e>
                                <m:sub>
                                  <m:r>
                                    <a:rPr lang="en-US" b="0" i="1">
                                      <a:latin typeface="Cambria Math" charset="0"/>
                                    </a:rPr>
                                    <m:t>𝑖</m:t>
                                  </m:r>
                                </m:sub>
                              </m:sSub>
                            </m:den>
                          </m:f>
                        </m:e>
                      </m:nary>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209800" y="1752600"/>
                <a:ext cx="4442177" cy="877100"/>
              </a:xfrm>
              <a:prstGeom prst="rect">
                <a:avLst/>
              </a:prstGeom>
              <a:blipFill rotWithShape="0">
                <a:blip r:embed="rId3"/>
                <a:stretch>
                  <a:fillRect/>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32</a:t>
            </a:fld>
            <a:endParaRPr lang="en-US" dirty="0"/>
          </a:p>
        </p:txBody>
      </p:sp>
    </p:spTree>
    <p:extLst>
      <p:ext uri="{BB962C8B-B14F-4D97-AF65-F5344CB8AC3E}">
        <p14:creationId xmlns:p14="http://schemas.microsoft.com/office/powerpoint/2010/main" val="1951881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Our goal is to calculate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smtClean="0"/>
                  <a:t> for a given image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368"/>
                </a:stretch>
              </a:blipFill>
            </p:spPr>
            <p:txBody>
              <a:bodyPr/>
              <a:lstStyle/>
              <a:p>
                <a:r>
                  <a:rPr lang="en-US">
                    <a:noFill/>
                  </a:rPr>
                  <a:t> </a:t>
                </a:r>
              </a:p>
            </p:txBody>
          </p:sp>
        </mc:Fallback>
      </mc:AlternateContent>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33</a:t>
            </a:fld>
            <a:endParaRPr lang="en-US" dirty="0"/>
          </a:p>
        </p:txBody>
      </p:sp>
    </p:spTree>
    <p:extLst>
      <p:ext uri="{BB962C8B-B14F-4D97-AF65-F5344CB8AC3E}">
        <p14:creationId xmlns:p14="http://schemas.microsoft.com/office/powerpoint/2010/main" val="309086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5490" name="Rectangle 2"/>
              <p:cNvSpPr>
                <a:spLocks noGrp="1" noChangeArrowheads="1"/>
              </p:cNvSpPr>
              <p:nvPr>
                <p:ph type="title"/>
              </p:nvPr>
            </p:nvSpPr>
            <p:spPr/>
            <p:txBody>
              <a:bodyPr/>
              <a:lstStyle/>
              <a:p>
                <a:r>
                  <a:rPr lang="en-US" dirty="0" smtClean="0"/>
                  <a:t>What you do with test statistic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endParaRPr lang="en-US" dirty="0"/>
              </a:p>
            </p:txBody>
          </p:sp>
        </mc:Choice>
        <mc:Fallback xmlns="">
          <p:sp>
            <p:nvSpPr>
              <p:cNvPr id="575490" name="Rectangle 2"/>
              <p:cNvSpPr>
                <a:spLocks noGrp="1" noRot="1" noChangeAspect="1" noMove="1" noResize="1" noEditPoints="1" noAdjustHandles="1" noChangeArrowheads="1" noChangeShapeType="1" noTextEdit="1"/>
              </p:cNvSpPr>
              <p:nvPr>
                <p:ph type="title"/>
              </p:nvPr>
            </p:nvSpPr>
            <p:spPr>
              <a:blipFill rotWithShape="0">
                <a:blip r:embed="rId2"/>
                <a:stretch>
                  <a:fillRect l="-1852" b="-19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5491" name="Rectangle 3"/>
              <p:cNvSpPr>
                <a:spLocks noGrp="1" noChangeArrowheads="1"/>
              </p:cNvSpPr>
              <p:nvPr>
                <p:ph idx="1"/>
              </p:nvPr>
            </p:nvSpPr>
            <p:spPr/>
            <p:txBody>
              <a:bodyPr/>
              <a:lstStyle/>
              <a:p>
                <a:r>
                  <a:rPr lang="en-US" dirty="0" smtClean="0"/>
                  <a:t>The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smtClean="0"/>
                  <a:t> value thus computed is then used to calculate the area under the tail end of a curve for a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smtClean="0"/>
                  <a:t> distribution: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𝑝</m:t>
                      </m:r>
                      <m:r>
                        <a:rPr lang="en-US" b="0" i="1" smtClean="0">
                          <a:latin typeface="Cambria Math" charset="0"/>
                        </a:rPr>
                        <m:t>=1−</m:t>
                      </m:r>
                      <m:f>
                        <m:fPr>
                          <m:ctrlPr>
                            <a:rPr lang="mr-IN" b="0" i="1" smtClean="0">
                              <a:latin typeface="Cambria Math" charset="0"/>
                            </a:rPr>
                          </m:ctrlPr>
                        </m:fPr>
                        <m:num>
                          <m:r>
                            <a:rPr lang="en-US" b="0" i="1" smtClean="0">
                              <a:latin typeface="Cambria Math" charset="0"/>
                            </a:rPr>
                            <m:t>1</m:t>
                          </m:r>
                        </m:num>
                        <m:den>
                          <m:sSup>
                            <m:sSupPr>
                              <m:ctrlPr>
                                <a:rPr lang="mr-IN" b="0" i="1" smtClean="0">
                                  <a:latin typeface="Cambria Math" charset="0"/>
                                </a:rPr>
                              </m:ctrlPr>
                            </m:sSupPr>
                            <m:e>
                              <m:r>
                                <a:rPr lang="en-US" b="0" i="1" smtClean="0">
                                  <a:latin typeface="Cambria Math" charset="0"/>
                                </a:rPr>
                                <m:t>2</m:t>
                              </m:r>
                            </m:e>
                            <m:sup>
                              <m:f>
                                <m:fPr>
                                  <m:ctrlPr>
                                    <a:rPr lang="mr-IN" b="0" i="1" smtClean="0">
                                      <a:latin typeface="Cambria Math" charset="0"/>
                                    </a:rPr>
                                  </m:ctrlPr>
                                </m:fPr>
                                <m:num>
                                  <m:r>
                                    <a:rPr lang="en-US" b="0" i="1" smtClean="0">
                                      <a:latin typeface="Cambria Math" charset="0"/>
                                    </a:rPr>
                                    <m:t>𝑘</m:t>
                                  </m:r>
                                  <m:r>
                                    <a:rPr lang="en-US" b="0" i="1" smtClean="0">
                                      <a:latin typeface="Cambria Math" charset="0"/>
                                    </a:rPr>
                                    <m:t>−1</m:t>
                                  </m:r>
                                </m:num>
                                <m:den>
                                  <m:r>
                                    <a:rPr lang="en-US" b="0" i="1" smtClean="0">
                                      <a:latin typeface="Cambria Math" charset="0"/>
                                    </a:rPr>
                                    <m:t>2</m:t>
                                  </m:r>
                                </m:den>
                              </m:f>
                            </m:sup>
                          </m:sSup>
                          <m:r>
                            <m:rPr>
                              <m:sty m:val="p"/>
                            </m:rPr>
                            <a:rPr lang="el-GR" b="0" i="1" smtClean="0">
                              <a:latin typeface="Cambria Math" charset="0"/>
                              <a:ea typeface="Cambria Math" charset="0"/>
                              <a:cs typeface="Cambria Math" charset="0"/>
                            </a:rPr>
                            <m:t>Γ</m:t>
                          </m:r>
                          <m:d>
                            <m:dPr>
                              <m:ctrlPr>
                                <a:rPr lang="mr-IN"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m:t>
                              </m:r>
                            </m:e>
                          </m:d>
                        </m:den>
                      </m:f>
                      <m:nary>
                        <m:naryPr>
                          <m:limLoc m:val="undOvr"/>
                          <m:ctrlPr>
                            <a:rPr lang="is-IS" b="0" i="1" smtClean="0">
                              <a:latin typeface="Cambria Math" charset="0"/>
                            </a:rPr>
                          </m:ctrlPr>
                        </m:naryPr>
                        <m:sub>
                          <m:r>
                            <m:rPr>
                              <m:brk m:alnAt="24"/>
                            </m:rPr>
                            <a:rPr lang="en-US" b="0" i="1" smtClean="0">
                              <a:latin typeface="Cambria Math" charset="0"/>
                            </a:rPr>
                            <m:t>0</m:t>
                          </m:r>
                        </m:sub>
                        <m:sup>
                          <m:sSub>
                            <m:sSubPr>
                              <m:ctrlPr>
                                <a:rPr lang="en-US" b="0" i="1" smtClean="0">
                                  <a:latin typeface="Cambria Math" charset="0"/>
                                </a:rPr>
                              </m:ctrlPr>
                            </m:sSubPr>
                            <m:e>
                              <m:sSup>
                                <m:sSupPr>
                                  <m:ctrlPr>
                                    <a:rPr lang="en-US" b="0" i="1" smtClean="0">
                                      <a:latin typeface="Cambria Math" charset="0"/>
                                    </a:rPr>
                                  </m:ctrlPr>
                                </m:sSupPr>
                                <m:e>
                                  <m:r>
                                    <a:rPr lang="en-US" b="0" i="1" smtClean="0">
                                      <a:latin typeface="Cambria Math" charset="0"/>
                                      <a:ea typeface="Cambria Math" charset="0"/>
                                      <a:cs typeface="Cambria Math" charset="0"/>
                                    </a:rPr>
                                    <m:t>𝜒</m:t>
                                  </m:r>
                                </m:e>
                                <m:sup>
                                  <m:r>
                                    <a:rPr lang="en-US" b="0" i="1" smtClean="0">
                                      <a:latin typeface="Cambria Math" charset="0"/>
                                    </a:rPr>
                                    <m:t>2</m:t>
                                  </m:r>
                                </m:sup>
                              </m:sSup>
                            </m:e>
                            <m:sub>
                              <m:r>
                                <a:rPr lang="en-US" b="0" i="1" smtClean="0">
                                  <a:latin typeface="Cambria Math" charset="0"/>
                                </a:rPr>
                                <m:t>1−</m:t>
                              </m:r>
                              <m:r>
                                <a:rPr lang="en-US" b="0"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𝑐</m:t>
                              </m:r>
                              <m:r>
                                <a:rPr lang="en-US" b="0" i="1" smtClean="0">
                                  <a:latin typeface="Cambria Math" charset="0"/>
                                </a:rPr>
                                <m:t> </m:t>
                              </m:r>
                            </m:sub>
                          </m:sSub>
                        </m:sup>
                        <m:e>
                          <m:sSup>
                            <m:sSupPr>
                              <m:ctrlPr>
                                <a:rPr lang="is-IS" b="0" i="1" smtClean="0">
                                  <a:latin typeface="Cambria Math" charset="0"/>
                                </a:rPr>
                              </m:ctrlPr>
                            </m:sSupPr>
                            <m:e>
                              <m:r>
                                <a:rPr lang="en-US" b="0" i="1" smtClean="0">
                                  <a:latin typeface="Cambria Math" charset="0"/>
                                </a:rPr>
                                <m:t>𝑒</m:t>
                              </m:r>
                            </m:e>
                            <m:sup>
                              <m:r>
                                <a:rPr lang="en-US" b="0" i="1" smtClean="0">
                                  <a:latin typeface="Cambria Math" charset="0"/>
                                </a:rPr>
                                <m:t>−</m:t>
                              </m:r>
                              <m:f>
                                <m:fPr>
                                  <m:ctrlPr>
                                    <a:rPr lang="mr-IN" b="0" i="1" smtClean="0">
                                      <a:latin typeface="Cambria Math" charset="0"/>
                                    </a:rPr>
                                  </m:ctrlPr>
                                </m:fPr>
                                <m:num>
                                  <m:r>
                                    <a:rPr lang="en-US" b="0" i="1" smtClean="0">
                                      <a:latin typeface="Cambria Math" charset="0"/>
                                    </a:rPr>
                                    <m:t>𝑥</m:t>
                                  </m:r>
                                </m:num>
                                <m:den>
                                  <m:r>
                                    <a:rPr lang="en-US" b="0" i="1" smtClean="0">
                                      <a:latin typeface="Cambria Math" charset="0"/>
                                    </a:rPr>
                                    <m:t>2</m:t>
                                  </m:r>
                                </m:den>
                              </m:f>
                            </m:sup>
                          </m:sSup>
                          <m:sSup>
                            <m:sSupPr>
                              <m:ctrlPr>
                                <a:rPr lang="is-IS" b="0" i="1" smtClean="0">
                                  <a:latin typeface="Cambria Math" charset="0"/>
                                </a:rPr>
                              </m:ctrlPr>
                            </m:sSupPr>
                            <m:e>
                              <m:r>
                                <a:rPr lang="en-US" b="0" i="1" smtClean="0">
                                  <a:latin typeface="Cambria Math" charset="0"/>
                                </a:rPr>
                                <m:t>𝑥</m:t>
                              </m:r>
                            </m:e>
                            <m:sup>
                              <m:d>
                                <m:dPr>
                                  <m:ctrlPr>
                                    <a:rPr lang="mr-IN" b="0" i="1" smtClean="0">
                                      <a:latin typeface="Cambria Math" charset="0"/>
                                    </a:rPr>
                                  </m:ctrlPr>
                                </m:dPr>
                                <m:e>
                                  <m:f>
                                    <m:fPr>
                                      <m:ctrlPr>
                                        <a:rPr lang="mr-IN" i="1">
                                          <a:latin typeface="Cambria Math" charset="0"/>
                                        </a:rPr>
                                      </m:ctrlPr>
                                    </m:fPr>
                                    <m:num>
                                      <m:r>
                                        <a:rPr lang="en-US" i="1">
                                          <a:latin typeface="Cambria Math" charset="0"/>
                                        </a:rPr>
                                        <m:t>𝑘</m:t>
                                      </m:r>
                                      <m:r>
                                        <a:rPr lang="en-US" i="1">
                                          <a:latin typeface="Cambria Math" charset="0"/>
                                        </a:rPr>
                                        <m:t>−1</m:t>
                                      </m:r>
                                    </m:num>
                                    <m:den>
                                      <m:r>
                                        <a:rPr lang="en-US" i="1">
                                          <a:latin typeface="Cambria Math" charset="0"/>
                                        </a:rPr>
                                        <m:t>2</m:t>
                                      </m:r>
                                    </m:den>
                                  </m:f>
                                  <m:r>
                                    <a:rPr lang="en-US" i="1">
                                      <a:latin typeface="Cambria Math" charset="0"/>
                                    </a:rPr>
                                    <m:t> −1</m:t>
                                  </m:r>
                                </m:e>
                              </m:d>
                            </m:sup>
                          </m:sSup>
                          <m:r>
                            <a:rPr lang="en-US" b="0" i="1" smtClean="0">
                              <a:latin typeface="Cambria Math" charset="0"/>
                            </a:rPr>
                            <m:t>𝑑𝑥</m:t>
                          </m:r>
                        </m:e>
                      </m:nary>
                    </m:oMath>
                  </m:oMathPara>
                </a14:m>
                <a:endParaRPr lang="en-US" dirty="0" smtClean="0"/>
              </a:p>
              <a:p>
                <a:endParaRPr lang="en-US" dirty="0" smtClean="0"/>
              </a:p>
              <a:p>
                <a:pPr>
                  <a:buNone/>
                </a:pPr>
                <a:endParaRPr lang="en-US" dirty="0" smtClean="0"/>
              </a:p>
              <a:p>
                <a:endParaRPr lang="en-US" i="1" dirty="0" smtClean="0"/>
              </a:p>
              <a:p>
                <a:endParaRPr lang="en-US" i="1" dirty="0" smtClean="0"/>
              </a:p>
              <a:p>
                <a:endParaRPr lang="en-US" i="1" dirty="0"/>
              </a:p>
              <a:p>
                <a:r>
                  <a:rPr lang="en-US" i="1" dirty="0" smtClean="0"/>
                  <a:t>p</a:t>
                </a:r>
                <a:r>
                  <a:rPr lang="en-US" dirty="0" smtClean="0"/>
                  <a:t> is called a “</a:t>
                </a:r>
                <a:r>
                  <a:rPr lang="en-US" i="1" dirty="0" smtClean="0"/>
                  <a:t>p</a:t>
                </a:r>
                <a:r>
                  <a:rPr lang="en-US" dirty="0" smtClean="0"/>
                  <a:t>-value” for the test</a:t>
                </a:r>
              </a:p>
            </p:txBody>
          </p:sp>
        </mc:Choice>
        <mc:Fallback xmlns="">
          <p:sp>
            <p:nvSpPr>
              <p:cNvPr id="575491" name="Rectangle 3"/>
              <p:cNvSpPr>
                <a:spLocks noGrp="1" noRot="1" noChangeAspect="1" noMove="1" noResize="1" noEditPoints="1" noAdjustHandles="1" noChangeArrowheads="1" noChangeShapeType="1" noTextEdit="1"/>
              </p:cNvSpPr>
              <p:nvPr>
                <p:ph sz="quarter" idx="1"/>
              </p:nvPr>
            </p:nvSpPr>
            <p:spPr>
              <a:xfrm>
                <a:off x="457200" y="1143000"/>
                <a:ext cx="8229600" cy="5013960"/>
              </a:xfrm>
              <a:blipFill rotWithShape="0">
                <a:blip r:embed="rId3"/>
                <a:stretch>
                  <a:fillRect l="-222" t="-608"/>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3124200"/>
            <a:ext cx="2114755" cy="1612067"/>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6375647" y="5106958"/>
                <a:ext cx="939553" cy="3472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charset="0"/>
                            </a:rPr>
                          </m:ctrlPr>
                        </m:sSubPr>
                        <m:e>
                          <m:sSup>
                            <m:sSupPr>
                              <m:ctrlPr>
                                <a:rPr lang="en-US" sz="1400" i="1">
                                  <a:latin typeface="Cambria Math" charset="0"/>
                                </a:rPr>
                              </m:ctrlPr>
                            </m:sSupPr>
                            <m:e>
                              <m:r>
                                <a:rPr lang="en-US" sz="1400" i="1">
                                  <a:latin typeface="Cambria Math" charset="0"/>
                                  <a:ea typeface="Cambria Math" charset="0"/>
                                  <a:cs typeface="Cambria Math" charset="0"/>
                                </a:rPr>
                                <m:t>𝜒</m:t>
                              </m:r>
                            </m:e>
                            <m:sup>
                              <m:r>
                                <a:rPr lang="en-US" sz="1400" i="1">
                                  <a:latin typeface="Cambria Math" charset="0"/>
                                </a:rPr>
                                <m:t>2</m:t>
                              </m:r>
                            </m:sup>
                          </m:sSup>
                        </m:e>
                        <m:sub>
                          <m:r>
                            <a:rPr lang="en-US" sz="1400" i="1">
                              <a:latin typeface="Cambria Math" charset="0"/>
                            </a:rPr>
                            <m:t>0.95,127</m:t>
                          </m:r>
                        </m:sub>
                      </m:sSub>
                    </m:oMath>
                  </m:oMathPara>
                </a14:m>
                <a:endParaRPr lang="en-US" sz="1400" b="0" dirty="0"/>
              </a:p>
            </p:txBody>
          </p:sp>
        </mc:Choice>
        <mc:Fallback xmlns="">
          <p:sp>
            <p:nvSpPr>
              <p:cNvPr id="3" name="TextBox 2"/>
              <p:cNvSpPr txBox="1">
                <a:spLocks noRot="1" noChangeAspect="1" noMove="1" noResize="1" noEditPoints="1" noAdjustHandles="1" noChangeArrowheads="1" noChangeShapeType="1" noTextEdit="1"/>
              </p:cNvSpPr>
              <p:nvPr/>
            </p:nvSpPr>
            <p:spPr>
              <a:xfrm>
                <a:off x="6375647" y="5106958"/>
                <a:ext cx="939553" cy="347275"/>
              </a:xfrm>
              <a:prstGeom prst="rect">
                <a:avLst/>
              </a:prstGeom>
              <a:blipFill rotWithShape="0">
                <a:blip r:embed="rId5"/>
                <a:stretch>
                  <a:fillRect/>
                </a:stretch>
              </a:blipFill>
            </p:spPr>
            <p:txBody>
              <a:bodyPr/>
              <a:lstStyle/>
              <a:p>
                <a:r>
                  <a:rPr lang="en-US">
                    <a:noFill/>
                  </a:rPr>
                  <a:t> </a:t>
                </a:r>
              </a:p>
            </p:txBody>
          </p:sp>
        </mc:Fallback>
      </mc:AlternateContent>
      <p:cxnSp>
        <p:nvCxnSpPr>
          <p:cNvPr id="5" name="Straight Arrow Connector 4"/>
          <p:cNvCxnSpPr>
            <a:stCxn id="3" idx="0"/>
          </p:cNvCxnSpPr>
          <p:nvPr/>
        </p:nvCxnSpPr>
        <p:spPr>
          <a:xfrm flipH="1" flipV="1">
            <a:off x="6832847" y="4743887"/>
            <a:ext cx="12577" cy="363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Date Placeholder 3"/>
          <p:cNvSpPr>
            <a:spLocks noGrp="1"/>
          </p:cNvSpPr>
          <p:nvPr>
            <p:ph type="dt" sz="half" idx="2"/>
          </p:nvPr>
        </p:nvSpPr>
        <p:spPr/>
        <p:txBody>
          <a:bodyPr/>
          <a:lstStyle/>
          <a:p>
            <a:r>
              <a:rPr lang="en-US" smtClean="0"/>
              <a:t>Spring 2018</a:t>
            </a:r>
            <a:endParaRPr lang="en-US" dirty="0"/>
          </a:p>
        </p:txBody>
      </p:sp>
      <p:sp>
        <p:nvSpPr>
          <p:cNvPr id="6" name="Footer Placeholder 5"/>
          <p:cNvSpPr>
            <a:spLocks noGrp="1"/>
          </p:cNvSpPr>
          <p:nvPr>
            <p:ph type="ftr" sz="quarter" idx="3"/>
          </p:nvPr>
        </p:nvSpPr>
        <p:spPr/>
        <p:txBody>
          <a:bodyPr/>
          <a:lstStyle/>
          <a:p>
            <a:r>
              <a:rPr lang="en-US" smtClean="0"/>
              <a:t>© 2018       Math 535 Digital Image Forensics and Steganalysis </a:t>
            </a:r>
            <a:endParaRPr lang="en-US" dirty="0"/>
          </a:p>
        </p:txBody>
      </p:sp>
      <p:sp>
        <p:nvSpPr>
          <p:cNvPr id="7" name="Slide Number Placeholder 6"/>
          <p:cNvSpPr>
            <a:spLocks noGrp="1"/>
          </p:cNvSpPr>
          <p:nvPr>
            <p:ph type="sldNum" sz="quarter" idx="4"/>
          </p:nvPr>
        </p:nvSpPr>
        <p:spPr/>
        <p:txBody>
          <a:bodyPr/>
          <a:lstStyle/>
          <a:p>
            <a:fld id="{8F73AFF4-E854-4B48-8971-BE22DF8FC9E5}" type="slidenum">
              <a:rPr lang="en-US" smtClean="0"/>
              <a:t>34</a:t>
            </a:fld>
            <a:endParaRPr lang="en-US" dirty="0"/>
          </a:p>
        </p:txBody>
      </p:sp>
    </p:spTree>
    <p:extLst>
      <p:ext uri="{BB962C8B-B14F-4D97-AF65-F5344CB8AC3E}">
        <p14:creationId xmlns:p14="http://schemas.microsoft.com/office/powerpoint/2010/main" val="52854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5490" name="Rectangle 2"/>
              <p:cNvSpPr>
                <a:spLocks noGrp="1" noChangeArrowheads="1"/>
              </p:cNvSpPr>
              <p:nvPr>
                <p:ph type="title"/>
              </p:nvPr>
            </p:nvSpPr>
            <p:spPr/>
            <p:txBody>
              <a:bodyPr/>
              <a:lstStyle/>
              <a:p>
                <a:r>
                  <a:rPr lang="en-US" dirty="0" smtClean="0"/>
                  <a:t>What you do with test statistic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endParaRPr lang="en-US" dirty="0"/>
              </a:p>
            </p:txBody>
          </p:sp>
        </mc:Choice>
        <mc:Fallback xmlns="">
          <p:sp>
            <p:nvSpPr>
              <p:cNvPr id="575490" name="Rectangle 2"/>
              <p:cNvSpPr>
                <a:spLocks noGrp="1" noRot="1" noChangeAspect="1" noMove="1" noResize="1" noEditPoints="1" noAdjustHandles="1" noChangeArrowheads="1" noChangeShapeType="1" noTextEdit="1"/>
              </p:cNvSpPr>
              <p:nvPr>
                <p:ph type="title"/>
              </p:nvPr>
            </p:nvSpPr>
            <p:spPr>
              <a:blipFill rotWithShape="0">
                <a:blip r:embed="rId2"/>
                <a:stretch>
                  <a:fillRect l="-1852" b="-19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5491" name="Rectangle 3"/>
              <p:cNvSpPr>
                <a:spLocks noGrp="1" noChangeArrowheads="1"/>
              </p:cNvSpPr>
              <p:nvPr>
                <p:ph idx="1"/>
              </p:nvPr>
            </p:nvSpPr>
            <p:spPr/>
            <p:txBody>
              <a:bodyPr>
                <a:normAutofit lnSpcReduction="1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charset="0"/>
                        </a:rPr>
                        <m:t>𝑝</m:t>
                      </m:r>
                      <m:r>
                        <a:rPr lang="en-US" b="0" i="1" smtClean="0">
                          <a:latin typeface="Cambria Math" charset="0"/>
                        </a:rPr>
                        <m:t>=1−</m:t>
                      </m:r>
                      <m:f>
                        <m:fPr>
                          <m:ctrlPr>
                            <a:rPr lang="mr-IN" b="0" i="1" smtClean="0">
                              <a:latin typeface="Cambria Math" charset="0"/>
                            </a:rPr>
                          </m:ctrlPr>
                        </m:fPr>
                        <m:num>
                          <m:r>
                            <a:rPr lang="en-US" b="0" i="1" smtClean="0">
                              <a:latin typeface="Cambria Math" charset="0"/>
                            </a:rPr>
                            <m:t>1</m:t>
                          </m:r>
                        </m:num>
                        <m:den>
                          <m:sSup>
                            <m:sSupPr>
                              <m:ctrlPr>
                                <a:rPr lang="mr-IN" b="0" i="1" smtClean="0">
                                  <a:latin typeface="Cambria Math" charset="0"/>
                                </a:rPr>
                              </m:ctrlPr>
                            </m:sSupPr>
                            <m:e>
                              <m:r>
                                <a:rPr lang="en-US" b="0" i="1" smtClean="0">
                                  <a:latin typeface="Cambria Math" charset="0"/>
                                </a:rPr>
                                <m:t>2</m:t>
                              </m:r>
                            </m:e>
                            <m:sup>
                              <m:f>
                                <m:fPr>
                                  <m:ctrlPr>
                                    <a:rPr lang="mr-IN" b="0" i="1" smtClean="0">
                                      <a:latin typeface="Cambria Math" charset="0"/>
                                    </a:rPr>
                                  </m:ctrlPr>
                                </m:fPr>
                                <m:num>
                                  <m:r>
                                    <a:rPr lang="en-US" b="0" i="1" smtClean="0">
                                      <a:latin typeface="Cambria Math" charset="0"/>
                                    </a:rPr>
                                    <m:t>𝑘</m:t>
                                  </m:r>
                                  <m:r>
                                    <a:rPr lang="en-US" b="0" i="1" smtClean="0">
                                      <a:latin typeface="Cambria Math" charset="0"/>
                                    </a:rPr>
                                    <m:t>−1</m:t>
                                  </m:r>
                                </m:num>
                                <m:den>
                                  <m:r>
                                    <a:rPr lang="en-US" b="0" i="1" smtClean="0">
                                      <a:latin typeface="Cambria Math" charset="0"/>
                                    </a:rPr>
                                    <m:t>2</m:t>
                                  </m:r>
                                </m:den>
                              </m:f>
                            </m:sup>
                          </m:sSup>
                          <m:r>
                            <m:rPr>
                              <m:sty m:val="p"/>
                            </m:rPr>
                            <a:rPr lang="el-GR" b="0" i="1" smtClean="0">
                              <a:latin typeface="Cambria Math" charset="0"/>
                              <a:ea typeface="Cambria Math" charset="0"/>
                              <a:cs typeface="Cambria Math" charset="0"/>
                            </a:rPr>
                            <m:t>Γ</m:t>
                          </m:r>
                          <m:d>
                            <m:dPr>
                              <m:ctrlPr>
                                <a:rPr lang="mr-IN"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m:t>
                              </m:r>
                            </m:e>
                          </m:d>
                        </m:den>
                      </m:f>
                      <m:nary>
                        <m:naryPr>
                          <m:limLoc m:val="undOvr"/>
                          <m:ctrlPr>
                            <a:rPr lang="is-IS" b="0" i="1" smtClean="0">
                              <a:latin typeface="Cambria Math" charset="0"/>
                            </a:rPr>
                          </m:ctrlPr>
                        </m:naryPr>
                        <m:sub>
                          <m:r>
                            <m:rPr>
                              <m:brk m:alnAt="24"/>
                            </m:rPr>
                            <a:rPr lang="en-US" b="0" i="1" smtClean="0">
                              <a:latin typeface="Cambria Math" charset="0"/>
                            </a:rPr>
                            <m:t>0</m:t>
                          </m:r>
                        </m:sub>
                        <m:sup>
                          <m:sSub>
                            <m:sSubPr>
                              <m:ctrlPr>
                                <a:rPr lang="en-US" b="0" i="1" smtClean="0">
                                  <a:latin typeface="Cambria Math" charset="0"/>
                                </a:rPr>
                              </m:ctrlPr>
                            </m:sSubPr>
                            <m:e>
                              <m:sSup>
                                <m:sSupPr>
                                  <m:ctrlPr>
                                    <a:rPr lang="en-US" b="0" i="1" smtClean="0">
                                      <a:latin typeface="Cambria Math" charset="0"/>
                                    </a:rPr>
                                  </m:ctrlPr>
                                </m:sSupPr>
                                <m:e>
                                  <m:r>
                                    <a:rPr lang="en-US" b="0" i="1" smtClean="0">
                                      <a:latin typeface="Cambria Math" charset="0"/>
                                      <a:ea typeface="Cambria Math" charset="0"/>
                                      <a:cs typeface="Cambria Math" charset="0"/>
                                    </a:rPr>
                                    <m:t>𝜒</m:t>
                                  </m:r>
                                </m:e>
                                <m:sup>
                                  <m:r>
                                    <a:rPr lang="en-US" b="0" i="1" smtClean="0">
                                      <a:latin typeface="Cambria Math" charset="0"/>
                                    </a:rPr>
                                    <m:t>2</m:t>
                                  </m:r>
                                </m:sup>
                              </m:sSup>
                            </m:e>
                            <m:sub>
                              <m:r>
                                <a:rPr lang="en-US" b="0" i="1" smtClean="0">
                                  <a:latin typeface="Cambria Math" charset="0"/>
                                </a:rPr>
                                <m:t>1−</m:t>
                              </m:r>
                              <m:r>
                                <a:rPr lang="en-US" b="0"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𝑐</m:t>
                              </m:r>
                              <m:r>
                                <a:rPr lang="en-US" b="0" i="1" smtClean="0">
                                  <a:latin typeface="Cambria Math" charset="0"/>
                                </a:rPr>
                                <m:t> </m:t>
                              </m:r>
                            </m:sub>
                          </m:sSub>
                        </m:sup>
                        <m:e>
                          <m:sSup>
                            <m:sSupPr>
                              <m:ctrlPr>
                                <a:rPr lang="is-IS" b="0" i="1" smtClean="0">
                                  <a:latin typeface="Cambria Math" charset="0"/>
                                </a:rPr>
                              </m:ctrlPr>
                            </m:sSupPr>
                            <m:e>
                              <m:r>
                                <a:rPr lang="en-US" b="0" i="1" smtClean="0">
                                  <a:latin typeface="Cambria Math" charset="0"/>
                                </a:rPr>
                                <m:t>𝑒</m:t>
                              </m:r>
                            </m:e>
                            <m:sup>
                              <m:r>
                                <a:rPr lang="en-US" b="0" i="1" smtClean="0">
                                  <a:latin typeface="Cambria Math" charset="0"/>
                                </a:rPr>
                                <m:t>−</m:t>
                              </m:r>
                              <m:f>
                                <m:fPr>
                                  <m:ctrlPr>
                                    <a:rPr lang="mr-IN" b="0" i="1" smtClean="0">
                                      <a:latin typeface="Cambria Math" charset="0"/>
                                    </a:rPr>
                                  </m:ctrlPr>
                                </m:fPr>
                                <m:num>
                                  <m:r>
                                    <a:rPr lang="en-US" b="0" i="1" smtClean="0">
                                      <a:latin typeface="Cambria Math" charset="0"/>
                                    </a:rPr>
                                    <m:t>𝑥</m:t>
                                  </m:r>
                                </m:num>
                                <m:den>
                                  <m:r>
                                    <a:rPr lang="en-US" b="0" i="1" smtClean="0">
                                      <a:latin typeface="Cambria Math" charset="0"/>
                                    </a:rPr>
                                    <m:t>2</m:t>
                                  </m:r>
                                </m:den>
                              </m:f>
                            </m:sup>
                          </m:sSup>
                          <m:sSup>
                            <m:sSupPr>
                              <m:ctrlPr>
                                <a:rPr lang="is-IS" b="0" i="1" smtClean="0">
                                  <a:latin typeface="Cambria Math" charset="0"/>
                                </a:rPr>
                              </m:ctrlPr>
                            </m:sSupPr>
                            <m:e>
                              <m:r>
                                <a:rPr lang="en-US" b="0" i="1" smtClean="0">
                                  <a:latin typeface="Cambria Math" charset="0"/>
                                </a:rPr>
                                <m:t>𝑥</m:t>
                              </m:r>
                            </m:e>
                            <m:sup>
                              <m:d>
                                <m:dPr>
                                  <m:ctrlPr>
                                    <a:rPr lang="mr-IN" b="0" i="1" smtClean="0">
                                      <a:latin typeface="Cambria Math" charset="0"/>
                                    </a:rPr>
                                  </m:ctrlPr>
                                </m:dPr>
                                <m:e>
                                  <m:f>
                                    <m:fPr>
                                      <m:ctrlPr>
                                        <a:rPr lang="mr-IN" i="1">
                                          <a:latin typeface="Cambria Math" charset="0"/>
                                        </a:rPr>
                                      </m:ctrlPr>
                                    </m:fPr>
                                    <m:num>
                                      <m:r>
                                        <a:rPr lang="en-US" i="1">
                                          <a:latin typeface="Cambria Math" charset="0"/>
                                        </a:rPr>
                                        <m:t>𝑘</m:t>
                                      </m:r>
                                      <m:r>
                                        <a:rPr lang="en-US" i="1">
                                          <a:latin typeface="Cambria Math" charset="0"/>
                                        </a:rPr>
                                        <m:t>−1</m:t>
                                      </m:r>
                                    </m:num>
                                    <m:den>
                                      <m:r>
                                        <a:rPr lang="en-US" i="1">
                                          <a:latin typeface="Cambria Math" charset="0"/>
                                        </a:rPr>
                                        <m:t>2</m:t>
                                      </m:r>
                                    </m:den>
                                  </m:f>
                                  <m:r>
                                    <a:rPr lang="en-US" i="1">
                                      <a:latin typeface="Cambria Math" charset="0"/>
                                    </a:rPr>
                                    <m:t> −1</m:t>
                                  </m:r>
                                </m:e>
                              </m:d>
                            </m:sup>
                          </m:sSup>
                          <m:r>
                            <a:rPr lang="en-US" b="0" i="1" smtClean="0">
                              <a:latin typeface="Cambria Math" charset="0"/>
                            </a:rPr>
                            <m:t>𝑑𝑥</m:t>
                          </m:r>
                        </m:e>
                      </m:nary>
                    </m:oMath>
                  </m:oMathPara>
                </a14:m>
                <a:endParaRPr lang="en-US" dirty="0" smtClean="0"/>
              </a:p>
              <a:p>
                <a:r>
                  <a:rPr lang="en-US" dirty="0" smtClean="0"/>
                  <a:t>The </a:t>
                </a:r>
                <a:r>
                  <a:rPr lang="en-US" dirty="0"/>
                  <a:t>test statistic you compute from the binned data,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a:t>, is used to compute the area under the distribution curve from the point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a:t> to the right (to infinity)</a:t>
                </a:r>
              </a:p>
              <a:p>
                <a:r>
                  <a:rPr lang="en-US" b="1" dirty="0" smtClean="0"/>
                  <a:t>Cover case: </a:t>
                </a:r>
                <a:r>
                  <a:rPr lang="en-US" dirty="0" smtClean="0"/>
                  <a:t>If most </a:t>
                </a:r>
                <a:r>
                  <a:rPr lang="en-US" dirty="0"/>
                  <a:t>of expected values of the paired bins are </a:t>
                </a:r>
                <a:r>
                  <a:rPr lang="en-US" dirty="0" smtClean="0"/>
                  <a:t>far apart from </a:t>
                </a:r>
                <a:r>
                  <a:rPr lang="en-US" dirty="0"/>
                  <a:t>the even histogram values, then the sum of the differences will be relatively </a:t>
                </a:r>
                <a:r>
                  <a:rPr lang="en-US" dirty="0" smtClean="0"/>
                  <a:t>large</a:t>
                </a:r>
              </a:p>
              <a:p>
                <a:pPr lvl="1"/>
                <a:r>
                  <a:rPr lang="en-US" dirty="0"/>
                  <a:t>Squaring the differences and normalizing by dividing by the averaged value won’t change this relation between the small vs. large </a:t>
                </a:r>
                <a:r>
                  <a:rPr lang="en-US" dirty="0" smtClean="0"/>
                  <a:t>differences</a:t>
                </a:r>
              </a:p>
              <a:p>
                <a:r>
                  <a:rPr lang="en-US" dirty="0"/>
                  <a:t>So a </a:t>
                </a:r>
                <a:r>
                  <a:rPr lang="en-US" dirty="0" smtClean="0"/>
                  <a:t>larger value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a:t> means the area under the curve from 0 to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a:t> is </a:t>
                </a:r>
                <a:r>
                  <a:rPr lang="en-US" dirty="0" smtClean="0"/>
                  <a:t>a larger portion of one </a:t>
                </a:r>
              </a:p>
              <a:p>
                <a:r>
                  <a:rPr lang="en-US" dirty="0" smtClean="0"/>
                  <a:t>So </a:t>
                </a:r>
                <a:r>
                  <a:rPr lang="en-US" dirty="0"/>
                  <a:t>1-</a:t>
                </a:r>
                <a:r>
                  <a:rPr lang="en-US" dirty="0" smtClean="0"/>
                  <a:t>(larger value</a:t>
                </a:r>
                <a:r>
                  <a:rPr lang="en-US" dirty="0"/>
                  <a:t>) = </a:t>
                </a:r>
                <a:r>
                  <a:rPr lang="en-US" dirty="0" smtClean="0"/>
                  <a:t>smaller value </a:t>
                </a:r>
                <a:r>
                  <a:rPr lang="en-US" dirty="0"/>
                  <a:t>(</a:t>
                </a:r>
                <a:r>
                  <a:rPr lang="en-US" dirty="0" smtClean="0"/>
                  <a:t>closer to zero): </a:t>
                </a:r>
                <a:r>
                  <a:rPr lang="en-US" dirty="0"/>
                  <a:t>so </a:t>
                </a:r>
                <a:r>
                  <a:rPr lang="en-US" i="1" dirty="0"/>
                  <a:t>p</a:t>
                </a:r>
                <a:r>
                  <a:rPr lang="en-US" dirty="0"/>
                  <a:t> is </a:t>
                </a:r>
                <a:r>
                  <a:rPr lang="en-US" dirty="0" smtClean="0"/>
                  <a:t>small in cover case</a:t>
                </a:r>
                <a:endParaRPr lang="en-US" i="1" dirty="0"/>
              </a:p>
              <a:p>
                <a:endParaRPr lang="en-US" dirty="0" smtClean="0"/>
              </a:p>
            </p:txBody>
          </p:sp>
        </mc:Choice>
        <mc:Fallback xmlns="">
          <p:sp>
            <p:nvSpPr>
              <p:cNvPr id="575491" name="Rectangle 3"/>
              <p:cNvSpPr>
                <a:spLocks noGrp="1" noRot="1" noChangeAspect="1" noMove="1" noResize="1" noEditPoints="1" noAdjustHandles="1" noChangeArrowheads="1" noChangeShapeType="1" noTextEdit="1"/>
              </p:cNvSpPr>
              <p:nvPr>
                <p:ph idx="1"/>
              </p:nvPr>
            </p:nvSpPr>
            <p:spPr>
              <a:blipFill rotWithShape="0">
                <a:blip r:embed="rId3"/>
                <a:stretch>
                  <a:fillRect l="-667" r="-1333" b="-123"/>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4895" y="1061545"/>
            <a:ext cx="1600200" cy="1219824"/>
          </a:xfrm>
          <a:prstGeom prst="rect">
            <a:avLst/>
          </a:prstGeom>
        </p:spPr>
      </p:pic>
      <p:sp>
        <p:nvSpPr>
          <p:cNvPr id="3" name="Date Placeholder 2"/>
          <p:cNvSpPr>
            <a:spLocks noGrp="1"/>
          </p:cNvSpPr>
          <p:nvPr>
            <p:ph type="dt" sz="half" idx="2"/>
          </p:nvPr>
        </p:nvSpPr>
        <p:spPr/>
        <p:txBody>
          <a:bodyPr/>
          <a:lstStyle/>
          <a:p>
            <a:r>
              <a:rPr lang="en-US" smtClean="0"/>
              <a:t>Spring 2018</a:t>
            </a:r>
            <a:endParaRPr lang="en-US" dirty="0"/>
          </a:p>
        </p:txBody>
      </p:sp>
      <p:sp>
        <p:nvSpPr>
          <p:cNvPr id="4" name="Footer Placeholder 3"/>
          <p:cNvSpPr>
            <a:spLocks noGrp="1"/>
          </p:cNvSpPr>
          <p:nvPr>
            <p:ph type="ftr" sz="quarter" idx="3"/>
          </p:nvPr>
        </p:nvSpPr>
        <p:spPr/>
        <p:txBody>
          <a:bodyPr/>
          <a:lstStyle/>
          <a:p>
            <a:r>
              <a:rPr lang="en-US" smtClean="0"/>
              <a:t>© 2018       Math 535 Digital Image Forensics and Steganalysis </a:t>
            </a:r>
            <a:endParaRPr lang="en-US" dirty="0"/>
          </a:p>
        </p:txBody>
      </p:sp>
      <p:sp>
        <p:nvSpPr>
          <p:cNvPr id="5" name="Slide Number Placeholder 4"/>
          <p:cNvSpPr>
            <a:spLocks noGrp="1"/>
          </p:cNvSpPr>
          <p:nvPr>
            <p:ph type="sldNum" sz="quarter" idx="4"/>
          </p:nvPr>
        </p:nvSpPr>
        <p:spPr/>
        <p:txBody>
          <a:bodyPr/>
          <a:lstStyle/>
          <a:p>
            <a:fld id="{8F73AFF4-E854-4B48-8971-BE22DF8FC9E5}" type="slidenum">
              <a:rPr lang="en-US" smtClean="0"/>
              <a:t>35</a:t>
            </a:fld>
            <a:endParaRPr lang="en-US" dirty="0"/>
          </a:p>
        </p:txBody>
      </p:sp>
    </p:spTree>
    <p:extLst>
      <p:ext uri="{BB962C8B-B14F-4D97-AF65-F5344CB8AC3E}">
        <p14:creationId xmlns:p14="http://schemas.microsoft.com/office/powerpoint/2010/main" val="1423020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5490" name="Rectangle 2"/>
              <p:cNvSpPr>
                <a:spLocks noGrp="1" noChangeArrowheads="1"/>
              </p:cNvSpPr>
              <p:nvPr>
                <p:ph type="title"/>
              </p:nvPr>
            </p:nvSpPr>
            <p:spPr/>
            <p:txBody>
              <a:bodyPr/>
              <a:lstStyle/>
              <a:p>
                <a:r>
                  <a:rPr lang="en-US" dirty="0" smtClean="0"/>
                  <a:t>What you do with test statistic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endParaRPr lang="en-US" dirty="0"/>
              </a:p>
            </p:txBody>
          </p:sp>
        </mc:Choice>
        <mc:Fallback xmlns="">
          <p:sp>
            <p:nvSpPr>
              <p:cNvPr id="575490" name="Rectangle 2"/>
              <p:cNvSpPr>
                <a:spLocks noGrp="1" noRot="1" noChangeAspect="1" noMove="1" noResize="1" noEditPoints="1" noAdjustHandles="1" noChangeArrowheads="1" noChangeShapeType="1" noTextEdit="1"/>
              </p:cNvSpPr>
              <p:nvPr>
                <p:ph type="title"/>
              </p:nvPr>
            </p:nvSpPr>
            <p:spPr>
              <a:blipFill rotWithShape="0">
                <a:blip r:embed="rId2"/>
                <a:stretch>
                  <a:fillRect l="-1852" b="-19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5491" name="Rectangle 3"/>
              <p:cNvSpPr>
                <a:spLocks noGrp="1" noChangeArrowheads="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charset="0"/>
                        </a:rPr>
                        <m:t>𝑝</m:t>
                      </m:r>
                      <m:r>
                        <a:rPr lang="en-US" b="0" i="1" smtClean="0">
                          <a:latin typeface="Cambria Math" charset="0"/>
                        </a:rPr>
                        <m:t>=1−</m:t>
                      </m:r>
                      <m:f>
                        <m:fPr>
                          <m:ctrlPr>
                            <a:rPr lang="mr-IN" b="0" i="1" smtClean="0">
                              <a:latin typeface="Cambria Math" charset="0"/>
                            </a:rPr>
                          </m:ctrlPr>
                        </m:fPr>
                        <m:num>
                          <m:r>
                            <a:rPr lang="en-US" b="0" i="1" smtClean="0">
                              <a:latin typeface="Cambria Math" charset="0"/>
                            </a:rPr>
                            <m:t>1</m:t>
                          </m:r>
                        </m:num>
                        <m:den>
                          <m:sSup>
                            <m:sSupPr>
                              <m:ctrlPr>
                                <a:rPr lang="mr-IN" b="0" i="1" smtClean="0">
                                  <a:latin typeface="Cambria Math" charset="0"/>
                                </a:rPr>
                              </m:ctrlPr>
                            </m:sSupPr>
                            <m:e>
                              <m:r>
                                <a:rPr lang="en-US" b="0" i="1" smtClean="0">
                                  <a:latin typeface="Cambria Math" charset="0"/>
                                </a:rPr>
                                <m:t>2</m:t>
                              </m:r>
                            </m:e>
                            <m:sup>
                              <m:f>
                                <m:fPr>
                                  <m:ctrlPr>
                                    <a:rPr lang="mr-IN" b="0" i="1" smtClean="0">
                                      <a:latin typeface="Cambria Math" charset="0"/>
                                    </a:rPr>
                                  </m:ctrlPr>
                                </m:fPr>
                                <m:num>
                                  <m:r>
                                    <a:rPr lang="en-US" b="0" i="1" smtClean="0">
                                      <a:latin typeface="Cambria Math" charset="0"/>
                                    </a:rPr>
                                    <m:t>𝑘</m:t>
                                  </m:r>
                                  <m:r>
                                    <a:rPr lang="en-US" b="0" i="1" smtClean="0">
                                      <a:latin typeface="Cambria Math" charset="0"/>
                                    </a:rPr>
                                    <m:t>−1</m:t>
                                  </m:r>
                                </m:num>
                                <m:den>
                                  <m:r>
                                    <a:rPr lang="en-US" b="0" i="1" smtClean="0">
                                      <a:latin typeface="Cambria Math" charset="0"/>
                                    </a:rPr>
                                    <m:t>2</m:t>
                                  </m:r>
                                </m:den>
                              </m:f>
                            </m:sup>
                          </m:sSup>
                          <m:r>
                            <m:rPr>
                              <m:sty m:val="p"/>
                            </m:rPr>
                            <a:rPr lang="el-GR" b="0" i="1" smtClean="0">
                              <a:latin typeface="Cambria Math" charset="0"/>
                              <a:ea typeface="Cambria Math" charset="0"/>
                              <a:cs typeface="Cambria Math" charset="0"/>
                            </a:rPr>
                            <m:t>Γ</m:t>
                          </m:r>
                          <m:d>
                            <m:dPr>
                              <m:ctrlPr>
                                <a:rPr lang="mr-IN"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m:t>
                              </m:r>
                            </m:e>
                          </m:d>
                        </m:den>
                      </m:f>
                      <m:nary>
                        <m:naryPr>
                          <m:limLoc m:val="undOvr"/>
                          <m:ctrlPr>
                            <a:rPr lang="is-IS" b="0" i="1" smtClean="0">
                              <a:latin typeface="Cambria Math" charset="0"/>
                            </a:rPr>
                          </m:ctrlPr>
                        </m:naryPr>
                        <m:sub>
                          <m:r>
                            <m:rPr>
                              <m:brk m:alnAt="24"/>
                            </m:rPr>
                            <a:rPr lang="en-US" b="0" i="1" smtClean="0">
                              <a:latin typeface="Cambria Math" charset="0"/>
                            </a:rPr>
                            <m:t>0</m:t>
                          </m:r>
                        </m:sub>
                        <m:sup>
                          <m:sSub>
                            <m:sSubPr>
                              <m:ctrlPr>
                                <a:rPr lang="en-US" b="0" i="1" smtClean="0">
                                  <a:latin typeface="Cambria Math" charset="0"/>
                                </a:rPr>
                              </m:ctrlPr>
                            </m:sSubPr>
                            <m:e>
                              <m:sSup>
                                <m:sSupPr>
                                  <m:ctrlPr>
                                    <a:rPr lang="en-US" b="0" i="1" smtClean="0">
                                      <a:latin typeface="Cambria Math" charset="0"/>
                                    </a:rPr>
                                  </m:ctrlPr>
                                </m:sSupPr>
                                <m:e>
                                  <m:r>
                                    <a:rPr lang="en-US" b="0" i="1" smtClean="0">
                                      <a:latin typeface="Cambria Math" charset="0"/>
                                      <a:ea typeface="Cambria Math" charset="0"/>
                                      <a:cs typeface="Cambria Math" charset="0"/>
                                    </a:rPr>
                                    <m:t>𝜒</m:t>
                                  </m:r>
                                </m:e>
                                <m:sup>
                                  <m:r>
                                    <a:rPr lang="en-US" b="0" i="1" smtClean="0">
                                      <a:latin typeface="Cambria Math" charset="0"/>
                                    </a:rPr>
                                    <m:t>2</m:t>
                                  </m:r>
                                </m:sup>
                              </m:sSup>
                            </m:e>
                            <m:sub>
                              <m:r>
                                <a:rPr lang="en-US" b="0" i="1" smtClean="0">
                                  <a:latin typeface="Cambria Math" charset="0"/>
                                </a:rPr>
                                <m:t>1−</m:t>
                              </m:r>
                              <m:r>
                                <a:rPr lang="en-US" b="0"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𝑐</m:t>
                              </m:r>
                              <m:r>
                                <a:rPr lang="en-US" b="0" i="1" smtClean="0">
                                  <a:latin typeface="Cambria Math" charset="0"/>
                                </a:rPr>
                                <m:t> </m:t>
                              </m:r>
                            </m:sub>
                          </m:sSub>
                        </m:sup>
                        <m:e>
                          <m:sSup>
                            <m:sSupPr>
                              <m:ctrlPr>
                                <a:rPr lang="is-IS" b="0" i="1" smtClean="0">
                                  <a:latin typeface="Cambria Math" charset="0"/>
                                </a:rPr>
                              </m:ctrlPr>
                            </m:sSupPr>
                            <m:e>
                              <m:r>
                                <a:rPr lang="en-US" b="0" i="1" smtClean="0">
                                  <a:latin typeface="Cambria Math" charset="0"/>
                                </a:rPr>
                                <m:t>𝑒</m:t>
                              </m:r>
                            </m:e>
                            <m:sup>
                              <m:r>
                                <a:rPr lang="en-US" b="0" i="1" smtClean="0">
                                  <a:latin typeface="Cambria Math" charset="0"/>
                                </a:rPr>
                                <m:t>−</m:t>
                              </m:r>
                              <m:f>
                                <m:fPr>
                                  <m:ctrlPr>
                                    <a:rPr lang="mr-IN" b="0" i="1" smtClean="0">
                                      <a:latin typeface="Cambria Math" charset="0"/>
                                    </a:rPr>
                                  </m:ctrlPr>
                                </m:fPr>
                                <m:num>
                                  <m:r>
                                    <a:rPr lang="en-US" b="0" i="1" smtClean="0">
                                      <a:latin typeface="Cambria Math" charset="0"/>
                                    </a:rPr>
                                    <m:t>𝑥</m:t>
                                  </m:r>
                                </m:num>
                                <m:den>
                                  <m:r>
                                    <a:rPr lang="en-US" b="0" i="1" smtClean="0">
                                      <a:latin typeface="Cambria Math" charset="0"/>
                                    </a:rPr>
                                    <m:t>2</m:t>
                                  </m:r>
                                </m:den>
                              </m:f>
                            </m:sup>
                          </m:sSup>
                          <m:sSup>
                            <m:sSupPr>
                              <m:ctrlPr>
                                <a:rPr lang="is-IS" b="0" i="1" smtClean="0">
                                  <a:latin typeface="Cambria Math" charset="0"/>
                                </a:rPr>
                              </m:ctrlPr>
                            </m:sSupPr>
                            <m:e>
                              <m:r>
                                <a:rPr lang="en-US" b="0" i="1" smtClean="0">
                                  <a:latin typeface="Cambria Math" charset="0"/>
                                </a:rPr>
                                <m:t>𝑥</m:t>
                              </m:r>
                            </m:e>
                            <m:sup>
                              <m:d>
                                <m:dPr>
                                  <m:ctrlPr>
                                    <a:rPr lang="mr-IN" b="0" i="1" smtClean="0">
                                      <a:latin typeface="Cambria Math" charset="0"/>
                                    </a:rPr>
                                  </m:ctrlPr>
                                </m:dPr>
                                <m:e>
                                  <m:f>
                                    <m:fPr>
                                      <m:ctrlPr>
                                        <a:rPr lang="mr-IN" i="1">
                                          <a:latin typeface="Cambria Math" charset="0"/>
                                        </a:rPr>
                                      </m:ctrlPr>
                                    </m:fPr>
                                    <m:num>
                                      <m:r>
                                        <a:rPr lang="en-US" i="1">
                                          <a:latin typeface="Cambria Math" charset="0"/>
                                        </a:rPr>
                                        <m:t>𝑘</m:t>
                                      </m:r>
                                      <m:r>
                                        <a:rPr lang="en-US" i="1">
                                          <a:latin typeface="Cambria Math" charset="0"/>
                                        </a:rPr>
                                        <m:t>−1</m:t>
                                      </m:r>
                                    </m:num>
                                    <m:den>
                                      <m:r>
                                        <a:rPr lang="en-US" i="1">
                                          <a:latin typeface="Cambria Math" charset="0"/>
                                        </a:rPr>
                                        <m:t>2</m:t>
                                      </m:r>
                                    </m:den>
                                  </m:f>
                                  <m:r>
                                    <a:rPr lang="en-US" i="1">
                                      <a:latin typeface="Cambria Math" charset="0"/>
                                    </a:rPr>
                                    <m:t> −1</m:t>
                                  </m:r>
                                </m:e>
                              </m:d>
                            </m:sup>
                          </m:sSup>
                          <m:r>
                            <a:rPr lang="en-US" b="0" i="1" smtClean="0">
                              <a:latin typeface="Cambria Math" charset="0"/>
                            </a:rPr>
                            <m:t>𝑑𝑥</m:t>
                          </m:r>
                        </m:e>
                      </m:nary>
                    </m:oMath>
                  </m:oMathPara>
                </a14:m>
                <a:endParaRPr lang="en-US" dirty="0" smtClean="0"/>
              </a:p>
              <a:p>
                <a:endParaRPr lang="en-US" dirty="0" smtClean="0"/>
              </a:p>
              <a:p>
                <a:endParaRPr lang="en-US" dirty="0" smtClean="0"/>
              </a:p>
              <a:p>
                <a:r>
                  <a:rPr lang="en-US" dirty="0" smtClean="0"/>
                  <a:t>The value </a:t>
                </a:r>
                <a:r>
                  <a:rPr lang="en-US" i="1" dirty="0" smtClean="0"/>
                  <a:t>p</a:t>
                </a:r>
                <a:r>
                  <a:rPr lang="en-US" dirty="0" smtClean="0"/>
                  <a:t> thus calculated is compared to the value </a:t>
                </a:r>
                <a14:m>
                  <m:oMath xmlns:m="http://schemas.openxmlformats.org/officeDocument/2006/math">
                    <m:r>
                      <a:rPr lang="en-US" i="1">
                        <a:latin typeface="Cambria Math" charset="0"/>
                        <a:ea typeface="Cambria Math" charset="0"/>
                        <a:cs typeface="Cambria Math" charset="0"/>
                      </a:rPr>
                      <m:t>𝛼</m:t>
                    </m:r>
                    <m:r>
                      <a:rPr lang="en-US" i="1">
                        <a:latin typeface="Cambria Math" charset="0"/>
                        <a:ea typeface="Cambria Math" charset="0"/>
                        <a:cs typeface="Cambria Math" charset="0"/>
                      </a:rPr>
                      <m:t> </m:t>
                    </m:r>
                  </m:oMath>
                </a14:m>
                <a:r>
                  <a:rPr lang="en-US" dirty="0" smtClean="0"/>
                  <a:t> you chose before</a:t>
                </a:r>
              </a:p>
              <a:p>
                <a:pPr lvl="1"/>
                <a:r>
                  <a:rPr lang="en-US" dirty="0" smtClean="0">
                    <a:sym typeface="Mathematica1" pitchFamily="2" charset="2"/>
                  </a:rPr>
                  <a:t>If your value </a:t>
                </a:r>
                <a:r>
                  <a:rPr lang="en-US" i="1" dirty="0" smtClean="0">
                    <a:sym typeface="Mathematica1" pitchFamily="2" charset="2"/>
                  </a:rPr>
                  <a:t>p</a:t>
                </a:r>
                <a:r>
                  <a:rPr lang="en-US" dirty="0" smtClean="0">
                    <a:sym typeface="Mathematica1" pitchFamily="2" charset="2"/>
                  </a:rPr>
                  <a:t> is smaller than </a:t>
                </a:r>
                <a14:m>
                  <m:oMath xmlns:m="http://schemas.openxmlformats.org/officeDocument/2006/math">
                    <m:r>
                      <a:rPr lang="en-US" i="1">
                        <a:latin typeface="Cambria Math" charset="0"/>
                        <a:ea typeface="Cambria Math" charset="0"/>
                        <a:cs typeface="Cambria Math" charset="0"/>
                      </a:rPr>
                      <m:t>𝛼</m:t>
                    </m:r>
                  </m:oMath>
                </a14:m>
                <a:r>
                  <a:rPr lang="en-US" dirty="0" smtClean="0">
                    <a:sym typeface="Mathematica1" pitchFamily="2" charset="2"/>
                  </a:rPr>
                  <a:t>, then the probability of observing such a value by chance is less than </a:t>
                </a:r>
                <a14:m>
                  <m:oMath xmlns:m="http://schemas.openxmlformats.org/officeDocument/2006/math">
                    <m:r>
                      <a:rPr lang="en-US" i="1">
                        <a:latin typeface="Cambria Math" charset="0"/>
                        <a:ea typeface="Cambria Math" charset="0"/>
                        <a:cs typeface="Cambria Math" charset="0"/>
                      </a:rPr>
                      <m:t>𝛼</m:t>
                    </m:r>
                  </m:oMath>
                </a14:m>
                <a:r>
                  <a:rPr lang="en-US" dirty="0" smtClean="0">
                    <a:sym typeface="Mathematica1" pitchFamily="2" charset="2"/>
                  </a:rPr>
                  <a:t>, and the result is significant at the </a:t>
                </a:r>
                <a14:m>
                  <m:oMath xmlns:m="http://schemas.openxmlformats.org/officeDocument/2006/math">
                    <m:r>
                      <a:rPr lang="en-US" i="1">
                        <a:latin typeface="Cambria Math" charset="0"/>
                        <a:ea typeface="Cambria Math" charset="0"/>
                        <a:cs typeface="Cambria Math" charset="0"/>
                      </a:rPr>
                      <m:t>𝛼</m:t>
                    </m:r>
                    <m:r>
                      <a:rPr lang="en-US" i="1">
                        <a:latin typeface="Cambria Math" charset="0"/>
                        <a:ea typeface="Cambria Math" charset="0"/>
                        <a:cs typeface="Cambria Math" charset="0"/>
                      </a:rPr>
                      <m:t> </m:t>
                    </m:r>
                  </m:oMath>
                </a14:m>
                <a:r>
                  <a:rPr lang="en-US" dirty="0" smtClean="0">
                    <a:sym typeface="Mathematica1" pitchFamily="2" charset="2"/>
                  </a:rPr>
                  <a:t>= 0.05 level</a:t>
                </a:r>
                <a:endParaRPr lang="en-US" dirty="0">
                  <a:sym typeface="Mathematica1" pitchFamily="2" charset="2"/>
                </a:endParaRPr>
              </a:p>
            </p:txBody>
          </p:sp>
        </mc:Choice>
        <mc:Fallback xmlns="">
          <p:sp>
            <p:nvSpPr>
              <p:cNvPr id="575491" name="Rectangle 3"/>
              <p:cNvSpPr>
                <a:spLocks noGrp="1" noRot="1" noChangeAspect="1" noMove="1" noResize="1" noEditPoints="1" noAdjustHandles="1" noChangeArrowheads="1" noChangeShapeType="1" noTextEdit="1"/>
              </p:cNvSpPr>
              <p:nvPr>
                <p:ph sz="quarter" idx="1"/>
              </p:nvPr>
            </p:nvSpPr>
            <p:spPr>
              <a:xfrm>
                <a:off x="457200" y="1143000"/>
                <a:ext cx="8229600" cy="5013960"/>
              </a:xfrm>
              <a:blipFill rotWithShape="0">
                <a:blip r:embed="rId3"/>
                <a:stretch>
                  <a:fillRect l="-222" r="-1185"/>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1494644"/>
            <a:ext cx="1676400" cy="1277911"/>
          </a:xfrm>
          <a:prstGeom prst="rect">
            <a:avLst/>
          </a:prstGeom>
        </p:spPr>
      </p:pic>
      <p:sp>
        <p:nvSpPr>
          <p:cNvPr id="3" name="Date Placeholder 2"/>
          <p:cNvSpPr>
            <a:spLocks noGrp="1"/>
          </p:cNvSpPr>
          <p:nvPr>
            <p:ph type="dt" sz="half" idx="2"/>
          </p:nvPr>
        </p:nvSpPr>
        <p:spPr/>
        <p:txBody>
          <a:bodyPr/>
          <a:lstStyle/>
          <a:p>
            <a:r>
              <a:rPr lang="en-US" smtClean="0"/>
              <a:t>Spring 2018</a:t>
            </a:r>
            <a:endParaRPr lang="en-US" dirty="0"/>
          </a:p>
        </p:txBody>
      </p:sp>
      <p:sp>
        <p:nvSpPr>
          <p:cNvPr id="4" name="Footer Placeholder 3"/>
          <p:cNvSpPr>
            <a:spLocks noGrp="1"/>
          </p:cNvSpPr>
          <p:nvPr>
            <p:ph type="ftr" sz="quarter" idx="3"/>
          </p:nvPr>
        </p:nvSpPr>
        <p:spPr/>
        <p:txBody>
          <a:bodyPr/>
          <a:lstStyle/>
          <a:p>
            <a:r>
              <a:rPr lang="en-US" smtClean="0"/>
              <a:t>© 2018       Math 535 Digital Image Forensics and Steganalysis </a:t>
            </a:r>
            <a:endParaRPr lang="en-US" dirty="0"/>
          </a:p>
        </p:txBody>
      </p:sp>
      <p:sp>
        <p:nvSpPr>
          <p:cNvPr id="5" name="Slide Number Placeholder 4"/>
          <p:cNvSpPr>
            <a:spLocks noGrp="1"/>
          </p:cNvSpPr>
          <p:nvPr>
            <p:ph type="sldNum" sz="quarter" idx="4"/>
          </p:nvPr>
        </p:nvSpPr>
        <p:spPr/>
        <p:txBody>
          <a:bodyPr/>
          <a:lstStyle/>
          <a:p>
            <a:fld id="{8F73AFF4-E854-4B48-8971-BE22DF8FC9E5}" type="slidenum">
              <a:rPr lang="en-US" smtClean="0"/>
              <a:t>36</a:t>
            </a:fld>
            <a:endParaRPr lang="en-US" dirty="0"/>
          </a:p>
        </p:txBody>
      </p:sp>
    </p:spTree>
    <p:extLst>
      <p:ext uri="{BB962C8B-B14F-4D97-AF65-F5344CB8AC3E}">
        <p14:creationId xmlns:p14="http://schemas.microsoft.com/office/powerpoint/2010/main" val="176771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5490" name="Rectangle 2"/>
              <p:cNvSpPr>
                <a:spLocks noGrp="1" noChangeArrowheads="1"/>
              </p:cNvSpPr>
              <p:nvPr>
                <p:ph type="title"/>
              </p:nvPr>
            </p:nvSpPr>
            <p:spPr/>
            <p:txBody>
              <a:bodyPr/>
              <a:lstStyle/>
              <a:p>
                <a:r>
                  <a:rPr lang="en-US" dirty="0" smtClean="0"/>
                  <a:t>What you do with test statistic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endParaRPr lang="en-US" dirty="0"/>
              </a:p>
            </p:txBody>
          </p:sp>
        </mc:Choice>
        <mc:Fallback xmlns="">
          <p:sp>
            <p:nvSpPr>
              <p:cNvPr id="575490" name="Rectangle 2"/>
              <p:cNvSpPr>
                <a:spLocks noGrp="1" noRot="1" noChangeAspect="1" noMove="1" noResize="1" noEditPoints="1" noAdjustHandles="1" noChangeArrowheads="1" noChangeShapeType="1" noTextEdit="1"/>
              </p:cNvSpPr>
              <p:nvPr>
                <p:ph type="title"/>
              </p:nvPr>
            </p:nvSpPr>
            <p:spPr>
              <a:blipFill rotWithShape="0">
                <a:blip r:embed="rId2"/>
                <a:stretch>
                  <a:fillRect l="-1852" b="-19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5491" name="Rectangle 3"/>
              <p:cNvSpPr>
                <a:spLocks noGrp="1" noChangeArrowheads="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charset="0"/>
                        </a:rPr>
                        <m:t>𝑝</m:t>
                      </m:r>
                      <m:r>
                        <a:rPr lang="en-US" b="0" i="1" smtClean="0">
                          <a:latin typeface="Cambria Math" charset="0"/>
                        </a:rPr>
                        <m:t>=1−</m:t>
                      </m:r>
                      <m:f>
                        <m:fPr>
                          <m:ctrlPr>
                            <a:rPr lang="mr-IN" b="0" i="1" smtClean="0">
                              <a:latin typeface="Cambria Math" charset="0"/>
                            </a:rPr>
                          </m:ctrlPr>
                        </m:fPr>
                        <m:num>
                          <m:r>
                            <a:rPr lang="en-US" b="0" i="1" smtClean="0">
                              <a:latin typeface="Cambria Math" charset="0"/>
                            </a:rPr>
                            <m:t>1</m:t>
                          </m:r>
                        </m:num>
                        <m:den>
                          <m:sSup>
                            <m:sSupPr>
                              <m:ctrlPr>
                                <a:rPr lang="mr-IN" b="0" i="1" smtClean="0">
                                  <a:latin typeface="Cambria Math" charset="0"/>
                                </a:rPr>
                              </m:ctrlPr>
                            </m:sSupPr>
                            <m:e>
                              <m:r>
                                <a:rPr lang="en-US" b="0" i="1" smtClean="0">
                                  <a:latin typeface="Cambria Math" charset="0"/>
                                </a:rPr>
                                <m:t>2</m:t>
                              </m:r>
                            </m:e>
                            <m:sup>
                              <m:f>
                                <m:fPr>
                                  <m:ctrlPr>
                                    <a:rPr lang="mr-IN" b="0" i="1" smtClean="0">
                                      <a:latin typeface="Cambria Math" charset="0"/>
                                    </a:rPr>
                                  </m:ctrlPr>
                                </m:fPr>
                                <m:num>
                                  <m:r>
                                    <a:rPr lang="en-US" b="0" i="1" smtClean="0">
                                      <a:latin typeface="Cambria Math" charset="0"/>
                                    </a:rPr>
                                    <m:t>𝑘</m:t>
                                  </m:r>
                                  <m:r>
                                    <a:rPr lang="en-US" b="0" i="1" smtClean="0">
                                      <a:latin typeface="Cambria Math" charset="0"/>
                                    </a:rPr>
                                    <m:t>−1</m:t>
                                  </m:r>
                                </m:num>
                                <m:den>
                                  <m:r>
                                    <a:rPr lang="en-US" b="0" i="1" smtClean="0">
                                      <a:latin typeface="Cambria Math" charset="0"/>
                                    </a:rPr>
                                    <m:t>2</m:t>
                                  </m:r>
                                </m:den>
                              </m:f>
                            </m:sup>
                          </m:sSup>
                          <m:r>
                            <m:rPr>
                              <m:sty m:val="p"/>
                            </m:rPr>
                            <a:rPr lang="el-GR" b="0" i="1" smtClean="0">
                              <a:latin typeface="Cambria Math" charset="0"/>
                              <a:ea typeface="Cambria Math" charset="0"/>
                              <a:cs typeface="Cambria Math" charset="0"/>
                            </a:rPr>
                            <m:t>Γ</m:t>
                          </m:r>
                          <m:d>
                            <m:dPr>
                              <m:ctrlPr>
                                <a:rPr lang="mr-IN"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−1</m:t>
                              </m:r>
                            </m:e>
                          </m:d>
                        </m:den>
                      </m:f>
                      <m:nary>
                        <m:naryPr>
                          <m:limLoc m:val="undOvr"/>
                          <m:ctrlPr>
                            <a:rPr lang="is-IS" b="0" i="1" smtClean="0">
                              <a:latin typeface="Cambria Math" charset="0"/>
                            </a:rPr>
                          </m:ctrlPr>
                        </m:naryPr>
                        <m:sub>
                          <m:r>
                            <m:rPr>
                              <m:brk m:alnAt="24"/>
                            </m:rPr>
                            <a:rPr lang="en-US" b="0" i="1" smtClean="0">
                              <a:latin typeface="Cambria Math" charset="0"/>
                            </a:rPr>
                            <m:t>0</m:t>
                          </m:r>
                        </m:sub>
                        <m:sup>
                          <m:sSub>
                            <m:sSubPr>
                              <m:ctrlPr>
                                <a:rPr lang="en-US" b="0" i="1" smtClean="0">
                                  <a:latin typeface="Cambria Math" charset="0"/>
                                </a:rPr>
                              </m:ctrlPr>
                            </m:sSubPr>
                            <m:e>
                              <m:sSup>
                                <m:sSupPr>
                                  <m:ctrlPr>
                                    <a:rPr lang="en-US" b="0" i="1" smtClean="0">
                                      <a:latin typeface="Cambria Math" charset="0"/>
                                    </a:rPr>
                                  </m:ctrlPr>
                                </m:sSupPr>
                                <m:e>
                                  <m:r>
                                    <a:rPr lang="en-US" b="0" i="1" smtClean="0">
                                      <a:latin typeface="Cambria Math" charset="0"/>
                                      <a:ea typeface="Cambria Math" charset="0"/>
                                      <a:cs typeface="Cambria Math" charset="0"/>
                                    </a:rPr>
                                    <m:t>𝜒</m:t>
                                  </m:r>
                                </m:e>
                                <m:sup>
                                  <m:r>
                                    <a:rPr lang="en-US" b="0" i="1" smtClean="0">
                                      <a:latin typeface="Cambria Math" charset="0"/>
                                    </a:rPr>
                                    <m:t>2</m:t>
                                  </m:r>
                                </m:sup>
                              </m:sSup>
                            </m:e>
                            <m:sub>
                              <m:r>
                                <a:rPr lang="en-US" b="0" i="1" smtClean="0">
                                  <a:latin typeface="Cambria Math" charset="0"/>
                                </a:rPr>
                                <m:t>1−</m:t>
                              </m:r>
                              <m:r>
                                <a:rPr lang="en-US" b="0"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𝑐</m:t>
                              </m:r>
                              <m:r>
                                <a:rPr lang="en-US" b="0" i="1" smtClean="0">
                                  <a:latin typeface="Cambria Math" charset="0"/>
                                </a:rPr>
                                <m:t> </m:t>
                              </m:r>
                            </m:sub>
                          </m:sSub>
                        </m:sup>
                        <m:e>
                          <m:sSup>
                            <m:sSupPr>
                              <m:ctrlPr>
                                <a:rPr lang="is-IS" b="0" i="1" smtClean="0">
                                  <a:latin typeface="Cambria Math" charset="0"/>
                                </a:rPr>
                              </m:ctrlPr>
                            </m:sSupPr>
                            <m:e>
                              <m:r>
                                <a:rPr lang="en-US" b="0" i="1" smtClean="0">
                                  <a:latin typeface="Cambria Math" charset="0"/>
                                </a:rPr>
                                <m:t>𝑒</m:t>
                              </m:r>
                            </m:e>
                            <m:sup>
                              <m:r>
                                <a:rPr lang="en-US" b="0" i="1" smtClean="0">
                                  <a:latin typeface="Cambria Math" charset="0"/>
                                </a:rPr>
                                <m:t>−</m:t>
                              </m:r>
                              <m:f>
                                <m:fPr>
                                  <m:ctrlPr>
                                    <a:rPr lang="mr-IN" b="0" i="1" smtClean="0">
                                      <a:latin typeface="Cambria Math" charset="0"/>
                                    </a:rPr>
                                  </m:ctrlPr>
                                </m:fPr>
                                <m:num>
                                  <m:r>
                                    <a:rPr lang="en-US" b="0" i="1" smtClean="0">
                                      <a:latin typeface="Cambria Math" charset="0"/>
                                    </a:rPr>
                                    <m:t>𝑥</m:t>
                                  </m:r>
                                </m:num>
                                <m:den>
                                  <m:r>
                                    <a:rPr lang="en-US" b="0" i="1" smtClean="0">
                                      <a:latin typeface="Cambria Math" charset="0"/>
                                    </a:rPr>
                                    <m:t>2</m:t>
                                  </m:r>
                                </m:den>
                              </m:f>
                            </m:sup>
                          </m:sSup>
                          <m:sSup>
                            <m:sSupPr>
                              <m:ctrlPr>
                                <a:rPr lang="is-IS" b="0" i="1" smtClean="0">
                                  <a:latin typeface="Cambria Math" charset="0"/>
                                </a:rPr>
                              </m:ctrlPr>
                            </m:sSupPr>
                            <m:e>
                              <m:r>
                                <a:rPr lang="en-US" b="0" i="1" smtClean="0">
                                  <a:latin typeface="Cambria Math" charset="0"/>
                                </a:rPr>
                                <m:t>𝑥</m:t>
                              </m:r>
                            </m:e>
                            <m:sup>
                              <m:d>
                                <m:dPr>
                                  <m:ctrlPr>
                                    <a:rPr lang="mr-IN" b="0" i="1" smtClean="0">
                                      <a:latin typeface="Cambria Math" charset="0"/>
                                    </a:rPr>
                                  </m:ctrlPr>
                                </m:dPr>
                                <m:e>
                                  <m:f>
                                    <m:fPr>
                                      <m:ctrlPr>
                                        <a:rPr lang="mr-IN" i="1">
                                          <a:latin typeface="Cambria Math" charset="0"/>
                                        </a:rPr>
                                      </m:ctrlPr>
                                    </m:fPr>
                                    <m:num>
                                      <m:r>
                                        <a:rPr lang="en-US" i="1">
                                          <a:latin typeface="Cambria Math" charset="0"/>
                                        </a:rPr>
                                        <m:t>𝑘</m:t>
                                      </m:r>
                                      <m:r>
                                        <a:rPr lang="en-US" i="1">
                                          <a:latin typeface="Cambria Math" charset="0"/>
                                        </a:rPr>
                                        <m:t>−1</m:t>
                                      </m:r>
                                    </m:num>
                                    <m:den>
                                      <m:r>
                                        <a:rPr lang="en-US" i="1">
                                          <a:latin typeface="Cambria Math" charset="0"/>
                                        </a:rPr>
                                        <m:t>2</m:t>
                                      </m:r>
                                    </m:den>
                                  </m:f>
                                  <m:r>
                                    <a:rPr lang="en-US" i="1">
                                      <a:latin typeface="Cambria Math" charset="0"/>
                                    </a:rPr>
                                    <m:t> −1</m:t>
                                  </m:r>
                                </m:e>
                              </m:d>
                            </m:sup>
                          </m:sSup>
                          <m:r>
                            <a:rPr lang="en-US" b="0" i="1" smtClean="0">
                              <a:latin typeface="Cambria Math" charset="0"/>
                            </a:rPr>
                            <m:t>𝑑𝑥</m:t>
                          </m:r>
                        </m:e>
                      </m:nary>
                    </m:oMath>
                  </m:oMathPara>
                </a14:m>
                <a:endParaRPr lang="en-US" dirty="0" smtClean="0"/>
              </a:p>
              <a:p>
                <a:endParaRPr lang="en-US" b="1" dirty="0" smtClean="0"/>
              </a:p>
              <a:p>
                <a:r>
                  <a:rPr lang="en-US" b="1" dirty="0" smtClean="0"/>
                  <a:t>Stego case: </a:t>
                </a:r>
                <a:r>
                  <a:rPr lang="en-US" dirty="0" smtClean="0"/>
                  <a:t>Recall that if most of expected values of the paired bins are close to the even histogram values, then the sum of the differences (i.e., the test statistic) will be relatively small</a:t>
                </a:r>
              </a:p>
              <a:p>
                <a:r>
                  <a:rPr lang="en-US" dirty="0" smtClean="0"/>
                  <a:t>So a small value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smtClean="0"/>
                  <a:t> means the area under the curve from 0 to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smtClean="0"/>
                  <a:t> is a smaller portion of one (total area under the curve is one)</a:t>
                </a:r>
              </a:p>
              <a:p>
                <a:r>
                  <a:rPr lang="en-US" dirty="0" smtClean="0"/>
                  <a:t>So 1-(small value) = large value (close to one): so </a:t>
                </a:r>
                <a:r>
                  <a:rPr lang="en-US" i="1" dirty="0" smtClean="0"/>
                  <a:t>p</a:t>
                </a:r>
                <a:r>
                  <a:rPr lang="en-US" dirty="0" smtClean="0"/>
                  <a:t> is large in stego case</a:t>
                </a:r>
              </a:p>
              <a:p>
                <a:r>
                  <a:rPr lang="en-US" dirty="0" smtClean="0"/>
                  <a:t>The </a:t>
                </a:r>
                <a14:m>
                  <m:oMath xmlns:m="http://schemas.openxmlformats.org/officeDocument/2006/math">
                    <m:sSup>
                      <m:sSupPr>
                        <m:ctrlPr>
                          <a:rPr lang="en-US" i="1">
                            <a:latin typeface="Cambria Math" charset="0"/>
                          </a:rPr>
                        </m:ctrlPr>
                      </m:sSupPr>
                      <m:e>
                        <m:r>
                          <m:rPr>
                            <m:sty m:val="p"/>
                          </m:rPr>
                          <a:rPr lang="en-US" i="0">
                            <a:latin typeface="Cambria Math" charset="0"/>
                            <a:ea typeface="Cambria Math" charset="0"/>
                            <a:cs typeface="Cambria Math" charset="0"/>
                          </a:rPr>
                          <m:t>χ</m:t>
                        </m:r>
                      </m:e>
                      <m:sup>
                        <m:r>
                          <a:rPr lang="en-US" i="0">
                            <a:latin typeface="Cambria Math" charset="0"/>
                          </a:rPr>
                          <m:t>2</m:t>
                        </m:r>
                      </m:sup>
                    </m:sSup>
                  </m:oMath>
                </a14:m>
                <a:r>
                  <a:rPr lang="en-US" dirty="0" smtClean="0"/>
                  <a:t> test was first performed for steganalysis in 2000*</a:t>
                </a:r>
              </a:p>
            </p:txBody>
          </p:sp>
        </mc:Choice>
        <mc:Fallback xmlns="">
          <p:sp>
            <p:nvSpPr>
              <p:cNvPr id="575491" name="Rectangle 3"/>
              <p:cNvSpPr>
                <a:spLocks noGrp="1" noRot="1" noChangeAspect="1" noMove="1" noResize="1" noEditPoints="1" noAdjustHandles="1" noChangeArrowheads="1" noChangeShapeType="1" noTextEdit="1"/>
              </p:cNvSpPr>
              <p:nvPr>
                <p:ph sz="quarter" idx="1"/>
              </p:nvPr>
            </p:nvSpPr>
            <p:spPr>
              <a:xfrm>
                <a:off x="457200" y="1143000"/>
                <a:ext cx="8229600" cy="5013960"/>
              </a:xfrm>
              <a:blipFill rotWithShape="0">
                <a:blip r:embed="rId3"/>
                <a:stretch>
                  <a:fillRect l="-222" r="-1111"/>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1295400"/>
            <a:ext cx="1600200" cy="1219824"/>
          </a:xfrm>
          <a:prstGeom prst="rect">
            <a:avLst/>
          </a:prstGeom>
        </p:spPr>
      </p:pic>
      <p:sp>
        <p:nvSpPr>
          <p:cNvPr id="3" name="TextBox 2"/>
          <p:cNvSpPr txBox="1"/>
          <p:nvPr/>
        </p:nvSpPr>
        <p:spPr>
          <a:xfrm>
            <a:off x="1371600" y="5410200"/>
            <a:ext cx="7162800" cy="738664"/>
          </a:xfrm>
          <a:prstGeom prst="rect">
            <a:avLst/>
          </a:prstGeom>
          <a:noFill/>
        </p:spPr>
        <p:txBody>
          <a:bodyPr wrap="square" rtlCol="0">
            <a:spAutoFit/>
          </a:bodyPr>
          <a:lstStyle/>
          <a:p>
            <a:r>
              <a:rPr lang="en-US" sz="1400" b="0" dirty="0"/>
              <a:t>*Attacks on Steganographic Systems, A. Westfeld and A. Pfitzmann. In 3rd International Workshop on Information Hiding. Lecture Notes in Computer Science, Vol.1768. Springer-Verlag, Berlin (2000) pp. 61-75.</a:t>
            </a:r>
          </a:p>
        </p:txBody>
      </p:sp>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37</a:t>
            </a:fld>
            <a:endParaRPr lang="en-US" dirty="0"/>
          </a:p>
        </p:txBody>
      </p:sp>
    </p:spTree>
    <p:extLst>
      <p:ext uri="{BB962C8B-B14F-4D97-AF65-F5344CB8AC3E}">
        <p14:creationId xmlns:p14="http://schemas.microsoft.com/office/powerpoint/2010/main" val="1034548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8866" name="Rectangle 2"/>
              <p:cNvSpPr>
                <a:spLocks noGrp="1" noChangeArrowheads="1"/>
              </p:cNvSpPr>
              <p:nvPr>
                <p:ph type="title"/>
              </p:nvPr>
            </p:nvSpPr>
            <p:spPr/>
            <p:txBody>
              <a:bodyPr/>
              <a:lstStyle/>
              <a:p>
                <a:r>
                  <a:rPr lang="en-US" dirty="0" smtClean="0"/>
                  <a:t>Pros and cons of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r>
                      <a:rPr lang="en-US" i="1">
                        <a:latin typeface="Cambria Math" charset="0"/>
                      </a:rPr>
                      <m:t> </m:t>
                    </m:r>
                  </m:oMath>
                </a14:m>
                <a:r>
                  <a:rPr lang="en-US" dirty="0" smtClean="0"/>
                  <a:t>test</a:t>
                </a:r>
                <a:endParaRPr lang="en-US" dirty="0"/>
              </a:p>
            </p:txBody>
          </p:sp>
        </mc:Choice>
        <mc:Fallback xmlns="">
          <p:sp>
            <p:nvSpPr>
              <p:cNvPr id="548866" name="Rectangle 2"/>
              <p:cNvSpPr>
                <a:spLocks noGrp="1" noRot="1" noChangeAspect="1" noMove="1" noResize="1" noEditPoints="1" noAdjustHandles="1" noChangeArrowheads="1" noChangeShapeType="1" noTextEdit="1"/>
              </p:cNvSpPr>
              <p:nvPr>
                <p:ph type="title"/>
              </p:nvPr>
            </p:nvSpPr>
            <p:spPr>
              <a:blipFill rotWithShape="0">
                <a:blip r:embed="rId2"/>
                <a:stretch>
                  <a:fillRect l="-1852" b="-19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8867" name="Rectangle 3"/>
              <p:cNvSpPr>
                <a:spLocks noGrp="1" noChangeArrowheads="1"/>
              </p:cNvSpPr>
              <p:nvPr>
                <p:ph idx="1"/>
              </p:nvPr>
            </p:nvSpPr>
            <p:spPr/>
            <p:txBody>
              <a:bodyPr/>
              <a:lstStyle/>
              <a:p>
                <a:r>
                  <a:rPr lang="en-US" dirty="0"/>
                  <a:t>An attractive feature of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goodness-of-fit test is that it can be applied to any univariate distribution for which you can calculate the cumulative distribution </a:t>
                </a:r>
                <a:r>
                  <a:rPr lang="en-US" dirty="0" smtClean="0"/>
                  <a:t>functio</a:t>
                </a:r>
                <a:r>
                  <a:rPr lang="en-US" dirty="0"/>
                  <a:t>n</a:t>
                </a:r>
                <a:r>
                  <a:rPr lang="en-US" dirty="0" smtClean="0"/>
                  <a:t>*</a:t>
                </a:r>
              </a:p>
              <a:p>
                <a:r>
                  <a:rPr lang="en-US" dirty="0" smtClean="0"/>
                  <a:t>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goodness-of-fit test is applied to binned data (i.e., data put into classes</a:t>
                </a:r>
                <a:r>
                  <a:rPr lang="en-US" dirty="0" smtClean="0"/>
                  <a:t>).</a:t>
                </a:r>
              </a:p>
              <a:p>
                <a:r>
                  <a:rPr lang="en-US" dirty="0" smtClean="0"/>
                  <a:t>This </a:t>
                </a:r>
                <a:r>
                  <a:rPr lang="en-US" dirty="0"/>
                  <a:t>is </a:t>
                </a:r>
                <a:r>
                  <a:rPr lang="en-US" dirty="0" smtClean="0"/>
                  <a:t>not </a:t>
                </a:r>
                <a:r>
                  <a:rPr lang="en-US" dirty="0"/>
                  <a:t>a restriction since for non-binned data you can simply calculate a histogram or frequency table before generating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a:t>
                </a:r>
                <a:r>
                  <a:rPr lang="en-US" dirty="0" smtClean="0"/>
                  <a:t>test</a:t>
                </a:r>
              </a:p>
              <a:p>
                <a:r>
                  <a:rPr lang="en-US" dirty="0" smtClean="0"/>
                  <a:t>However</a:t>
                </a:r>
                <a:r>
                  <a:rPr lang="en-US" dirty="0"/>
                  <a:t>, the value of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test statistic </a:t>
                </a:r>
                <a:r>
                  <a:rPr lang="en-US" dirty="0" smtClean="0"/>
                  <a:t>is dependent </a:t>
                </a:r>
                <a:r>
                  <a:rPr lang="en-US" dirty="0"/>
                  <a:t>on how the data is </a:t>
                </a:r>
                <a:r>
                  <a:rPr lang="en-US" dirty="0" smtClean="0"/>
                  <a:t>binned</a:t>
                </a:r>
              </a:p>
              <a:p>
                <a:r>
                  <a:rPr lang="en-US" dirty="0" smtClean="0"/>
                  <a:t>Another </a:t>
                </a:r>
                <a:r>
                  <a:rPr lang="en-US" dirty="0"/>
                  <a:t>disadvantage of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test is that it requires a sufficient sample size in order for the chi-square approximation to be </a:t>
                </a:r>
                <a:r>
                  <a:rPr lang="en-US" dirty="0" smtClean="0"/>
                  <a:t>valid</a:t>
                </a:r>
              </a:p>
              <a:p>
                <a:r>
                  <a:rPr lang="en-US" dirty="0" smtClean="0"/>
                  <a:t>There are rules of thumb for choosing </a:t>
                </a:r>
                <a:r>
                  <a:rPr lang="en-US" i="1" dirty="0" smtClean="0"/>
                  <a:t>N</a:t>
                </a:r>
                <a:r>
                  <a:rPr lang="en-US" dirty="0" smtClean="0"/>
                  <a:t>, the bin size</a:t>
                </a:r>
                <a:endParaRPr lang="en-US" dirty="0"/>
              </a:p>
            </p:txBody>
          </p:sp>
        </mc:Choice>
        <mc:Fallback xmlns="">
          <p:sp>
            <p:nvSpPr>
              <p:cNvPr id="548867" name="Rectangle 3"/>
              <p:cNvSpPr>
                <a:spLocks noGrp="1" noRot="1" noChangeAspect="1" noMove="1" noResize="1" noEditPoints="1" noAdjustHandles="1" noChangeArrowheads="1" noChangeShapeType="1" noTextEdit="1"/>
              </p:cNvSpPr>
              <p:nvPr>
                <p:ph sz="quarter" idx="1"/>
              </p:nvPr>
            </p:nvSpPr>
            <p:spPr>
              <a:blipFill rotWithShape="0">
                <a:blip r:embed="rId3"/>
                <a:stretch>
                  <a:fillRect l="-222" t="-617"/>
                </a:stretch>
              </a:blipFill>
            </p:spPr>
            <p:txBody>
              <a:bodyPr/>
              <a:lstStyle/>
              <a:p>
                <a:r>
                  <a:rPr lang="en-US">
                    <a:noFill/>
                  </a:rPr>
                  <a:t> </a:t>
                </a:r>
              </a:p>
            </p:txBody>
          </p:sp>
        </mc:Fallback>
      </mc:AlternateContent>
      <p:sp>
        <p:nvSpPr>
          <p:cNvPr id="2" name="TextBox 1"/>
          <p:cNvSpPr txBox="1"/>
          <p:nvPr/>
        </p:nvSpPr>
        <p:spPr>
          <a:xfrm>
            <a:off x="3581400" y="5849183"/>
            <a:ext cx="5349285" cy="307777"/>
          </a:xfrm>
          <a:prstGeom prst="rect">
            <a:avLst/>
          </a:prstGeom>
          <a:noFill/>
        </p:spPr>
        <p:txBody>
          <a:bodyPr wrap="none" rtlCol="0">
            <a:spAutoFit/>
          </a:bodyPr>
          <a:lstStyle/>
          <a:p>
            <a:pPr marL="0" lvl="1"/>
            <a:r>
              <a:rPr lang="en-US" sz="1400" b="0" dirty="0"/>
              <a:t>*http://</a:t>
            </a:r>
            <a:r>
              <a:rPr lang="en-US" sz="1400" b="0" dirty="0" smtClean="0"/>
              <a:t>www.itl.nist.gov/div898/handbook/eda/section3/eda35f.htm</a:t>
            </a:r>
            <a:endParaRPr lang="en-US" sz="1400" b="0" dirty="0"/>
          </a:p>
        </p:txBody>
      </p:sp>
      <p:sp>
        <p:nvSpPr>
          <p:cNvPr id="3" name="Date Placeholder 2"/>
          <p:cNvSpPr>
            <a:spLocks noGrp="1"/>
          </p:cNvSpPr>
          <p:nvPr>
            <p:ph type="dt" sz="half" idx="2"/>
          </p:nvPr>
        </p:nvSpPr>
        <p:spPr/>
        <p:txBody>
          <a:bodyPr/>
          <a:lstStyle/>
          <a:p>
            <a:r>
              <a:rPr lang="en-US" smtClean="0"/>
              <a:t>Spring 2018</a:t>
            </a:r>
            <a:endParaRPr lang="en-US" dirty="0"/>
          </a:p>
        </p:txBody>
      </p:sp>
      <p:sp>
        <p:nvSpPr>
          <p:cNvPr id="4" name="Footer Placeholder 3"/>
          <p:cNvSpPr>
            <a:spLocks noGrp="1"/>
          </p:cNvSpPr>
          <p:nvPr>
            <p:ph type="ftr" sz="quarter" idx="3"/>
          </p:nvPr>
        </p:nvSpPr>
        <p:spPr/>
        <p:txBody>
          <a:bodyPr/>
          <a:lstStyle/>
          <a:p>
            <a:r>
              <a:rPr lang="en-US" smtClean="0"/>
              <a:t>© 2018       Math 535 Digital Image Forensics and Steganalysis </a:t>
            </a:r>
            <a:endParaRPr lang="en-US" dirty="0"/>
          </a:p>
        </p:txBody>
      </p:sp>
      <p:sp>
        <p:nvSpPr>
          <p:cNvPr id="5" name="Slide Number Placeholder 4"/>
          <p:cNvSpPr>
            <a:spLocks noGrp="1"/>
          </p:cNvSpPr>
          <p:nvPr>
            <p:ph type="sldNum" sz="quarter" idx="4"/>
          </p:nvPr>
        </p:nvSpPr>
        <p:spPr/>
        <p:txBody>
          <a:bodyPr/>
          <a:lstStyle/>
          <a:p>
            <a:fld id="{8F73AFF4-E854-4B48-8971-BE22DF8FC9E5}" type="slidenum">
              <a:rPr lang="en-US" smtClean="0"/>
              <a:t>38</a:t>
            </a:fld>
            <a:endParaRPr lang="en-US" dirty="0"/>
          </a:p>
        </p:txBody>
      </p:sp>
    </p:spTree>
    <p:extLst>
      <p:ext uri="{BB962C8B-B14F-4D97-AF65-F5344CB8AC3E}">
        <p14:creationId xmlns:p14="http://schemas.microsoft.com/office/powerpoint/2010/main" val="1632865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6034" name="Rectangle 2"/>
              <p:cNvSpPr>
                <a:spLocks noGrp="1" noChangeArrowheads="1"/>
              </p:cNvSpPr>
              <p:nvPr>
                <p:ph type="title"/>
              </p:nvPr>
            </p:nvSpPr>
            <p:spPr/>
            <p:txBody>
              <a:bodyPr>
                <a:normAutofit fontScale="90000"/>
              </a:bodyPr>
              <a:lstStyle/>
              <a:p>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a:t>
                </a:r>
                <a:r>
                  <a:rPr lang="en-US" dirty="0" smtClean="0"/>
                  <a:t>test applied to LSB lexicographical embedding (spatial domain)</a:t>
                </a:r>
                <a:endParaRPr lang="en-US" dirty="0"/>
              </a:p>
            </p:txBody>
          </p:sp>
        </mc:Choice>
        <mc:Fallback xmlns="">
          <p:sp>
            <p:nvSpPr>
              <p:cNvPr id="556034" name="Rectangle 2"/>
              <p:cNvSpPr>
                <a:spLocks noGrp="1" noRot="1" noChangeAspect="1" noMove="1" noResize="1" noEditPoints="1" noAdjustHandles="1" noChangeArrowheads="1" noChangeShapeType="1" noTextEdit="1"/>
              </p:cNvSpPr>
              <p:nvPr>
                <p:ph type="title"/>
              </p:nvPr>
            </p:nvSpPr>
            <p:spPr>
              <a:blipFill rotWithShape="0">
                <a:blip r:embed="rId2"/>
                <a:stretch>
                  <a:fillRect t="-25676" b="-418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6035" name="Rectangle 3"/>
              <p:cNvSpPr>
                <a:spLocks noGrp="1" noChangeArrowheads="1"/>
              </p:cNvSpPr>
              <p:nvPr>
                <p:ph idx="1"/>
              </p:nvPr>
            </p:nvSpPr>
            <p:spPr/>
            <p:txBody>
              <a:bodyPr/>
              <a:lstStyle/>
              <a:p>
                <a:pPr>
                  <a:lnSpc>
                    <a:spcPct val="90000"/>
                  </a:lnSpc>
                </a:pPr>
                <a:r>
                  <a:rPr lang="en-US" dirty="0" smtClean="0"/>
                  <a:t>One way to test if an image has been embedded using LSB lexicographical embedding is to apply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smtClean="0"/>
                  <a:t> test to the set of gray values in an image</a:t>
                </a:r>
                <a:endParaRPr lang="en-US" dirty="0"/>
              </a:p>
              <a:p>
                <a:pPr>
                  <a:lnSpc>
                    <a:spcPct val="90000"/>
                  </a:lnSpc>
                </a:pPr>
                <a:r>
                  <a:rPr lang="en-US" dirty="0" smtClean="0"/>
                  <a:t>How do you know which gray values have been embedded in?</a:t>
                </a:r>
              </a:p>
              <a:p>
                <a:pPr>
                  <a:lnSpc>
                    <a:spcPct val="90000"/>
                  </a:lnSpc>
                </a:pPr>
                <a:r>
                  <a:rPr lang="en-US" dirty="0" smtClean="0"/>
                  <a:t>You don’t in general; but if you assume lexicographical embedding (left to right, top to bottom) then you can test increasing proportions of the gray values for their </a:t>
                </a:r>
                <a:r>
                  <a:rPr lang="en-US" i="1" dirty="0" smtClean="0"/>
                  <a:t>p</a:t>
                </a:r>
                <a:r>
                  <a:rPr lang="en-US" dirty="0" smtClean="0"/>
                  <a:t> values</a:t>
                </a:r>
              </a:p>
              <a:p>
                <a:pPr>
                  <a:lnSpc>
                    <a:spcPct val="90000"/>
                  </a:lnSpc>
                </a:pPr>
                <a:r>
                  <a:rPr lang="en-US" dirty="0" smtClean="0"/>
                  <a:t>The method is to calculate the </a:t>
                </a:r>
                <a:r>
                  <a:rPr lang="en-US" i="1" dirty="0" smtClean="0"/>
                  <a:t>p </a:t>
                </a:r>
                <a:r>
                  <a:rPr lang="en-US" dirty="0" smtClean="0"/>
                  <a:t> value from the first </a:t>
                </a:r>
                <a14:m>
                  <m:oMath xmlns:m="http://schemas.openxmlformats.org/officeDocument/2006/math">
                    <m:r>
                      <a:rPr lang="en-US" i="1">
                        <a:latin typeface="Cambria Math" charset="0"/>
                      </a:rPr>
                      <m:t>𝑖</m:t>
                    </m:r>
                  </m:oMath>
                </a14:m>
                <a:r>
                  <a:rPr lang="en-US" dirty="0"/>
                  <a:t> percent </a:t>
                </a:r>
                <a:r>
                  <a:rPr lang="en-US" dirty="0" smtClean="0"/>
                  <a:t>of the gay values, </a:t>
                </a:r>
                <a14:m>
                  <m:oMath xmlns:m="http://schemas.openxmlformats.org/officeDocument/2006/math">
                    <m:r>
                      <a:rPr lang="en-US" i="1">
                        <a:latin typeface="Cambria Math" charset="0"/>
                      </a:rPr>
                      <m:t>𝑖</m:t>
                    </m:r>
                  </m:oMath>
                </a14:m>
                <a:r>
                  <a:rPr lang="en-US" dirty="0"/>
                  <a:t> </a:t>
                </a:r>
                <a:r>
                  <a:rPr lang="en-US" dirty="0" smtClean="0"/>
                  <a:t>=1,</a:t>
                </a:r>
                <a:r>
                  <a:rPr lang="mr-IN" dirty="0" smtClean="0"/>
                  <a:t>…</a:t>
                </a:r>
                <a:r>
                  <a:rPr lang="en-US" dirty="0" smtClean="0"/>
                  <a:t>,100</a:t>
                </a:r>
              </a:p>
              <a:p>
                <a:pPr>
                  <a:lnSpc>
                    <a:spcPct val="90000"/>
                  </a:lnSpc>
                </a:pPr>
                <a:r>
                  <a:rPr lang="en-US" dirty="0" smtClean="0"/>
                  <a:t>At some point, if the entire LSB plane has not been used for embedding, there will be a pixel after which the 0-1 distribution is no longer uniform</a:t>
                </a:r>
              </a:p>
              <a:p>
                <a:pPr>
                  <a:lnSpc>
                    <a:spcPct val="90000"/>
                  </a:lnSpc>
                </a:pPr>
                <a:r>
                  <a:rPr lang="en-US" dirty="0" smtClean="0"/>
                  <a:t>These should show up in the </a:t>
                </a:r>
                <a:r>
                  <a:rPr lang="en-US" i="1" dirty="0" smtClean="0"/>
                  <a:t>p </a:t>
                </a:r>
                <a:r>
                  <a:rPr lang="en-US" dirty="0" smtClean="0"/>
                  <a:t> values, which you can plot on a </a:t>
                </a:r>
                <a:r>
                  <a:rPr lang="en-US" dirty="0" smtClean="0"/>
                  <a:t>graph</a:t>
                </a:r>
              </a:p>
              <a:p>
                <a:pPr>
                  <a:lnSpc>
                    <a:spcPct val="90000"/>
                  </a:lnSpc>
                </a:pPr>
                <a:endParaRPr lang="en-US" dirty="0"/>
              </a:p>
              <a:p>
                <a:pPr>
                  <a:lnSpc>
                    <a:spcPct val="90000"/>
                  </a:lnSpc>
                </a:pPr>
                <a:r>
                  <a:rPr lang="en-US" dirty="0" smtClean="0"/>
                  <a:t>This is a problem on Homework 2</a:t>
                </a:r>
                <a:endParaRPr lang="en-US" dirty="0" smtClean="0"/>
              </a:p>
            </p:txBody>
          </p:sp>
        </mc:Choice>
        <mc:Fallback>
          <p:sp>
            <p:nvSpPr>
              <p:cNvPr id="556035" name="Rectangle 3"/>
              <p:cNvSpPr>
                <a:spLocks noGrp="1" noRot="1" noChangeAspect="1" noMove="1" noResize="1" noEditPoints="1" noAdjustHandles="1" noChangeArrowheads="1" noChangeShapeType="1" noTextEdit="1"/>
              </p:cNvSpPr>
              <p:nvPr>
                <p:ph idx="1"/>
              </p:nvPr>
            </p:nvSpPr>
            <p:spPr>
              <a:blipFill rotWithShape="0">
                <a:blip r:embed="rId3"/>
                <a:stretch>
                  <a:fillRect l="-667" t="-1227"/>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39</a:t>
            </a:fld>
            <a:endParaRPr lang="en-US" dirty="0"/>
          </a:p>
        </p:txBody>
      </p:sp>
    </p:spTree>
    <p:extLst>
      <p:ext uri="{BB962C8B-B14F-4D97-AF65-F5344CB8AC3E}">
        <p14:creationId xmlns:p14="http://schemas.microsoft.com/office/powerpoint/2010/main" val="874983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Encryption </a:t>
            </a:r>
            <a:endParaRPr lang="en-US" dirty="0"/>
          </a:p>
        </p:txBody>
      </p:sp>
      <p:sp>
        <p:nvSpPr>
          <p:cNvPr id="4" name="Content Placeholder 3"/>
          <p:cNvSpPr>
            <a:spLocks noGrp="1"/>
          </p:cNvSpPr>
          <p:nvPr>
            <p:ph idx="1"/>
          </p:nvPr>
        </p:nvSpPr>
        <p:spPr/>
        <p:txBody>
          <a:bodyPr/>
          <a:lstStyle/>
          <a:p>
            <a:r>
              <a:rPr lang="en-US" dirty="0"/>
              <a:t>Encryption </a:t>
            </a:r>
            <a:r>
              <a:rPr lang="en-US" dirty="0" smtClean="0"/>
              <a:t>changes </a:t>
            </a:r>
            <a:r>
              <a:rPr lang="en-US" dirty="0"/>
              <a:t>the frequency of 0s and 1s from that appearing in the original bit </a:t>
            </a:r>
            <a:r>
              <a:rPr lang="en-US" dirty="0" smtClean="0"/>
              <a:t>string occurrence	</a:t>
            </a:r>
            <a:endParaRPr lang="en-US" dirty="0"/>
          </a:p>
          <a:p>
            <a:r>
              <a:rPr lang="en-US" dirty="0" smtClean="0"/>
              <a:t>The </a:t>
            </a:r>
            <a:r>
              <a:rPr lang="en-US" dirty="0"/>
              <a:t>input to an encryption algorithm is a bit string </a:t>
            </a:r>
            <a:r>
              <a:rPr lang="en-US" dirty="0" smtClean="0"/>
              <a:t>(from ASCII codes) </a:t>
            </a:r>
            <a:r>
              <a:rPr lang="en-US" dirty="0"/>
              <a:t>and the output is another bit string consisting of 0s and </a:t>
            </a:r>
            <a:r>
              <a:rPr lang="en-US" dirty="0" smtClean="0"/>
              <a:t>1s, </a:t>
            </a:r>
            <a:r>
              <a:rPr lang="en-US" dirty="0"/>
              <a:t>but </a:t>
            </a:r>
            <a:r>
              <a:rPr lang="en-US" dirty="0" smtClean="0"/>
              <a:t>the number of 0s and 1s are approximately the same</a:t>
            </a:r>
          </a:p>
          <a:p>
            <a:r>
              <a:rPr lang="en-US" dirty="0"/>
              <a:t>Encryption </a:t>
            </a:r>
            <a:r>
              <a:rPr lang="en-US" dirty="0" smtClean="0"/>
              <a:t>is used when logging in to a website, to password-protect a file, etc.; the algorithm is </a:t>
            </a:r>
            <a:r>
              <a:rPr lang="en-US" dirty="0"/>
              <a:t>based on </a:t>
            </a:r>
            <a:r>
              <a:rPr lang="en-US" dirty="0" smtClean="0"/>
              <a:t>a mathematical algorithm</a:t>
            </a:r>
            <a:endParaRPr lang="en-US" dirty="0"/>
          </a:p>
        </p:txBody>
      </p:sp>
      <p:grpSp>
        <p:nvGrpSpPr>
          <p:cNvPr id="15" name="Group 14"/>
          <p:cNvGrpSpPr/>
          <p:nvPr/>
        </p:nvGrpSpPr>
        <p:grpSpPr>
          <a:xfrm>
            <a:off x="1447800" y="5713372"/>
            <a:ext cx="1828800" cy="306428"/>
            <a:chOff x="1752600" y="5563376"/>
            <a:chExt cx="1287240" cy="246221"/>
          </a:xfrm>
        </p:grpSpPr>
        <p:sp>
          <p:nvSpPr>
            <p:cNvPr id="11" name="TextBox 10"/>
            <p:cNvSpPr txBox="1"/>
            <p:nvPr/>
          </p:nvSpPr>
          <p:spPr>
            <a:xfrm>
              <a:off x="1752600" y="5563376"/>
              <a:ext cx="255198" cy="246221"/>
            </a:xfrm>
            <a:prstGeom prst="rect">
              <a:avLst/>
            </a:prstGeom>
            <a:noFill/>
          </p:spPr>
          <p:txBody>
            <a:bodyPr wrap="none" rtlCol="0">
              <a:spAutoFit/>
            </a:bodyPr>
            <a:lstStyle/>
            <a:p>
              <a:r>
                <a:rPr lang="en-US" sz="1000" b="0" dirty="0"/>
                <a:t>0</a:t>
              </a:r>
            </a:p>
          </p:txBody>
        </p:sp>
        <p:sp>
          <p:nvSpPr>
            <p:cNvPr id="12" name="TextBox 11"/>
            <p:cNvSpPr txBox="1"/>
            <p:nvPr/>
          </p:nvSpPr>
          <p:spPr>
            <a:xfrm>
              <a:off x="2784642" y="5563376"/>
              <a:ext cx="255198" cy="246221"/>
            </a:xfrm>
            <a:prstGeom prst="rect">
              <a:avLst/>
            </a:prstGeom>
            <a:noFill/>
          </p:spPr>
          <p:txBody>
            <a:bodyPr wrap="none" rtlCol="0">
              <a:spAutoFit/>
            </a:bodyPr>
            <a:lstStyle/>
            <a:p>
              <a:r>
                <a:rPr lang="en-US" sz="1000" b="0" dirty="0" smtClean="0"/>
                <a:t>1</a:t>
              </a:r>
              <a:endParaRPr lang="en-US" sz="1000" b="0" dirty="0"/>
            </a:p>
          </p:txBody>
        </p:sp>
      </p:gr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49" y="3657600"/>
            <a:ext cx="3399651" cy="2055772"/>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298" y="3657601"/>
            <a:ext cx="3440867" cy="2055772"/>
          </a:xfrm>
          <a:prstGeom prst="rect">
            <a:avLst/>
          </a:prstGeom>
        </p:spPr>
      </p:pic>
      <p:grpSp>
        <p:nvGrpSpPr>
          <p:cNvPr id="13" name="Group 12"/>
          <p:cNvGrpSpPr/>
          <p:nvPr/>
        </p:nvGrpSpPr>
        <p:grpSpPr>
          <a:xfrm>
            <a:off x="5562600" y="5713372"/>
            <a:ext cx="1828800" cy="306428"/>
            <a:chOff x="1752600" y="5563376"/>
            <a:chExt cx="1287240" cy="246221"/>
          </a:xfrm>
        </p:grpSpPr>
        <p:sp>
          <p:nvSpPr>
            <p:cNvPr id="14" name="TextBox 13"/>
            <p:cNvSpPr txBox="1"/>
            <p:nvPr/>
          </p:nvSpPr>
          <p:spPr>
            <a:xfrm>
              <a:off x="1752600" y="5563376"/>
              <a:ext cx="255198" cy="246221"/>
            </a:xfrm>
            <a:prstGeom prst="rect">
              <a:avLst/>
            </a:prstGeom>
            <a:noFill/>
          </p:spPr>
          <p:txBody>
            <a:bodyPr wrap="none" rtlCol="0">
              <a:spAutoFit/>
            </a:bodyPr>
            <a:lstStyle/>
            <a:p>
              <a:r>
                <a:rPr lang="en-US" sz="1000" b="0" dirty="0"/>
                <a:t>0</a:t>
              </a:r>
            </a:p>
          </p:txBody>
        </p:sp>
        <p:sp>
          <p:nvSpPr>
            <p:cNvPr id="19" name="TextBox 18"/>
            <p:cNvSpPr txBox="1"/>
            <p:nvPr/>
          </p:nvSpPr>
          <p:spPr>
            <a:xfrm>
              <a:off x="2784642" y="5563376"/>
              <a:ext cx="255198" cy="246221"/>
            </a:xfrm>
            <a:prstGeom prst="rect">
              <a:avLst/>
            </a:prstGeom>
            <a:noFill/>
          </p:spPr>
          <p:txBody>
            <a:bodyPr wrap="none" rtlCol="0">
              <a:spAutoFit/>
            </a:bodyPr>
            <a:lstStyle/>
            <a:p>
              <a:r>
                <a:rPr lang="en-US" sz="1000" b="0" dirty="0" smtClean="0"/>
                <a:t>1</a:t>
              </a:r>
              <a:endParaRPr lang="en-US" sz="1000" b="0" dirty="0"/>
            </a:p>
          </p:txBody>
        </p:sp>
      </p:grpSp>
      <p:sp>
        <p:nvSpPr>
          <p:cNvPr id="2" name="Date Placeholder 1"/>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4</a:t>
            </a:fld>
            <a:endParaRPr lang="en-US" dirty="0"/>
          </a:p>
        </p:txBody>
      </p:sp>
    </p:spTree>
    <p:extLst>
      <p:ext uri="{BB962C8B-B14F-4D97-AF65-F5344CB8AC3E}">
        <p14:creationId xmlns:p14="http://schemas.microsoft.com/office/powerpoint/2010/main" val="477126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6034" name="Rectangle 2"/>
              <p:cNvSpPr>
                <a:spLocks noGrp="1" noChangeArrowheads="1"/>
              </p:cNvSpPr>
              <p:nvPr>
                <p:ph type="title"/>
              </p:nvPr>
            </p:nvSpPr>
            <p:spPr/>
            <p:txBody>
              <a:bodyPr>
                <a:normAutofit fontScale="90000"/>
              </a:bodyPr>
              <a:lstStyle/>
              <a:p>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a:t>
                </a:r>
                <a:r>
                  <a:rPr lang="en-US" dirty="0" smtClean="0"/>
                  <a:t>test applied to LSB lexicographical embedding (spatial domain)</a:t>
                </a:r>
                <a:endParaRPr lang="en-US" dirty="0"/>
              </a:p>
            </p:txBody>
          </p:sp>
        </mc:Choice>
        <mc:Fallback xmlns="">
          <p:sp>
            <p:nvSpPr>
              <p:cNvPr id="556034" name="Rectangle 2"/>
              <p:cNvSpPr>
                <a:spLocks noGrp="1" noRot="1" noChangeAspect="1" noMove="1" noResize="1" noEditPoints="1" noAdjustHandles="1" noChangeArrowheads="1" noChangeShapeType="1" noTextEdit="1"/>
              </p:cNvSpPr>
              <p:nvPr>
                <p:ph type="title"/>
              </p:nvPr>
            </p:nvSpPr>
            <p:spPr>
              <a:blipFill rotWithShape="0">
                <a:blip r:embed="rId2"/>
                <a:stretch>
                  <a:fillRect t="-25676" b="-41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6035" name="Rectangle 3"/>
              <p:cNvSpPr>
                <a:spLocks noGrp="1" noChangeArrowheads="1"/>
              </p:cNvSpPr>
              <p:nvPr>
                <p:ph idx="1"/>
              </p:nvPr>
            </p:nvSpPr>
            <p:spPr/>
            <p:txBody>
              <a:bodyPr/>
              <a:lstStyle/>
              <a:p>
                <a:pPr>
                  <a:lnSpc>
                    <a:spcPct val="90000"/>
                  </a:lnSpc>
                </a:pPr>
                <a:r>
                  <a:rPr lang="en-US" dirty="0" smtClean="0"/>
                  <a:t>Given an image A of dimension M rows and N columns, let L = M*N (number of pixels in image)</a:t>
                </a:r>
              </a:p>
              <a:p>
                <a:pPr>
                  <a:lnSpc>
                    <a:spcPct val="90000"/>
                  </a:lnSpc>
                </a:pPr>
                <a:r>
                  <a:rPr lang="en-US" dirty="0" smtClean="0"/>
                  <a:t>Change A from its array shape into a col vector of length L, and call it </a:t>
                </a:r>
                <a:r>
                  <a:rPr lang="en-US" dirty="0"/>
                  <a:t>B</a:t>
                </a:r>
                <a:endParaRPr lang="en-US" dirty="0" smtClean="0"/>
              </a:p>
              <a:p>
                <a:pPr>
                  <a:lnSpc>
                    <a:spcPct val="90000"/>
                  </a:lnSpc>
                </a:pPr>
                <a:r>
                  <a:rPr lang="en-US" dirty="0" smtClean="0"/>
                  <a:t>Let </a:t>
                </a:r>
                <a14:m>
                  <m:oMath xmlns:m="http://schemas.openxmlformats.org/officeDocument/2006/math">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𝑖</m:t>
                        </m:r>
                      </m:sub>
                    </m:sSub>
                  </m:oMath>
                </a14:m>
                <a:r>
                  <a:rPr lang="en-US" dirty="0" smtClean="0"/>
                  <a:t> be </a:t>
                </a:r>
                <a14:m>
                  <m:oMath xmlns:m="http://schemas.openxmlformats.org/officeDocument/2006/math">
                    <m:r>
                      <a:rPr lang="en-US" b="0" i="1" smtClean="0">
                        <a:latin typeface="Cambria Math" charset="0"/>
                      </a:rPr>
                      <m:t>𝑖</m:t>
                    </m:r>
                  </m:oMath>
                </a14:m>
                <a:r>
                  <a:rPr lang="en-US" dirty="0" smtClean="0"/>
                  <a:t> percent of L, </a:t>
                </a:r>
                <a14:m>
                  <m:oMath xmlns:m="http://schemas.openxmlformats.org/officeDocument/2006/math">
                    <m:r>
                      <a:rPr lang="en-US" b="0" i="1" smtClean="0">
                        <a:latin typeface="Cambria Math" charset="0"/>
                      </a:rPr>
                      <m:t>𝑖</m:t>
                    </m:r>
                    <m:r>
                      <a:rPr lang="en-US" b="0" i="1" smtClean="0">
                        <a:latin typeface="Cambria Math" charset="0"/>
                      </a:rPr>
                      <m:t>=1,2,…,100</m:t>
                    </m:r>
                    <m:r>
                      <a:rPr lang="en-US" b="0" i="0" smtClean="0">
                        <a:latin typeface="Cambria Math" charset="0"/>
                      </a:rPr>
                      <m:t>:</m:t>
                    </m:r>
                  </m:oMath>
                </a14:m>
                <a:r>
                  <a:rPr lang="en-US" dirty="0" smtClean="0"/>
                  <a:t> </a:t>
                </a:r>
                <a14:m>
                  <m:oMath xmlns:m="http://schemas.openxmlformats.org/officeDocument/2006/math">
                    <m:sSub>
                      <m:sSubPr>
                        <m:ctrlPr>
                          <a:rPr lang="en-US" i="1">
                            <a:latin typeface="Cambria Math" charset="0"/>
                          </a:rPr>
                        </m:ctrlPr>
                      </m:sSubPr>
                      <m:e>
                        <m:r>
                          <a:rPr lang="en-US" i="1">
                            <a:latin typeface="Cambria Math" charset="0"/>
                          </a:rPr>
                          <m:t>𝑟</m:t>
                        </m:r>
                      </m:e>
                      <m:sub>
                        <m:r>
                          <a:rPr lang="en-US" i="1">
                            <a:latin typeface="Cambria Math" charset="0"/>
                          </a:rPr>
                          <m:t>𝑖</m:t>
                        </m:r>
                      </m:sub>
                    </m:sSub>
                    <m:r>
                      <a:rPr lang="en-US" b="0" i="1" smtClean="0">
                        <a:latin typeface="Cambria Math" charset="0"/>
                      </a:rPr>
                      <m:t>=</m:t>
                    </m:r>
                    <m:d>
                      <m:dPr>
                        <m:begChr m:val="⌊"/>
                        <m:endChr m:val="⌋"/>
                        <m:ctrlPr>
                          <a:rPr lang="en-US" b="0" i="1" smtClean="0">
                            <a:latin typeface="Cambria Math" charset="0"/>
                          </a:rPr>
                        </m:ctrlPr>
                      </m:dPr>
                      <m:e>
                        <m:r>
                          <a:rPr lang="en-US" i="1">
                            <a:latin typeface="Cambria Math" charset="0"/>
                          </a:rPr>
                          <m:t>0.01∗</m:t>
                        </m:r>
                        <m:r>
                          <a:rPr lang="en-US" i="1">
                            <a:latin typeface="Cambria Math" charset="0"/>
                          </a:rPr>
                          <m:t>𝐿</m:t>
                        </m:r>
                        <m:r>
                          <m:rPr>
                            <m:nor/>
                          </m:rPr>
                          <a:rPr lang="en-US"/>
                          <m:t> </m:t>
                        </m:r>
                      </m:e>
                    </m:d>
                  </m:oMath>
                </a14:m>
                <a:r>
                  <a:rPr lang="en-US" dirty="0" smtClean="0"/>
                  <a:t>, where </a:t>
                </a:r>
                <a14:m>
                  <m:oMath xmlns:m="http://schemas.openxmlformats.org/officeDocument/2006/math">
                    <m:d>
                      <m:dPr>
                        <m:begChr m:val="⌊"/>
                        <m:endChr m:val="⌋"/>
                        <m:ctrlPr>
                          <a:rPr lang="en-US" i="1" smtClean="0">
                            <a:latin typeface="Cambria Math" charset="0"/>
                          </a:rPr>
                        </m:ctrlPr>
                      </m:dPr>
                      <m:e>
                        <m:r>
                          <a:rPr lang="en-US" b="0" i="1" smtClean="0">
                            <a:latin typeface="Cambria Math" charset="0"/>
                          </a:rPr>
                          <m:t>.</m:t>
                        </m:r>
                      </m:e>
                    </m:d>
                  </m:oMath>
                </a14:m>
                <a:r>
                  <a:rPr lang="en-US" dirty="0" smtClean="0"/>
                  <a:t> is the </a:t>
                </a:r>
                <a:r>
                  <a:rPr lang="en-US" i="1" dirty="0" smtClean="0"/>
                  <a:t>floor function</a:t>
                </a:r>
                <a:r>
                  <a:rPr lang="en-US" dirty="0" smtClean="0"/>
                  <a:t>, the smallest integer closest to L</a:t>
                </a:r>
              </a:p>
              <a:p>
                <a:pPr>
                  <a:lnSpc>
                    <a:spcPct val="90000"/>
                  </a:lnSpc>
                </a:pPr>
                <a:r>
                  <a:rPr lang="en-US" dirty="0" smtClean="0"/>
                  <a:t>Create a histogram of gray values from the vector B, for each percent </a:t>
                </a:r>
                <a14:m>
                  <m:oMath xmlns:m="http://schemas.openxmlformats.org/officeDocument/2006/math">
                    <m:r>
                      <a:rPr lang="en-US" i="1">
                        <a:latin typeface="Cambria Math" charset="0"/>
                      </a:rPr>
                      <m:t>𝑖</m:t>
                    </m:r>
                  </m:oMath>
                </a14:m>
                <a:r>
                  <a:rPr lang="en-US" dirty="0"/>
                  <a:t> </a:t>
                </a:r>
                <a:endParaRPr lang="en-US" dirty="0" smtClean="0"/>
              </a:p>
              <a:p>
                <a:pPr lvl="1">
                  <a:lnSpc>
                    <a:spcPct val="90000"/>
                  </a:lnSpc>
                </a:pPr>
                <a:r>
                  <a:rPr lang="en-US" dirty="0" smtClean="0"/>
                  <a:t>For </a:t>
                </a:r>
                <a14:m>
                  <m:oMath xmlns:m="http://schemas.openxmlformats.org/officeDocument/2006/math">
                    <m:r>
                      <a:rPr lang="en-US" i="1">
                        <a:latin typeface="Cambria Math" charset="0"/>
                      </a:rPr>
                      <m:t>𝑖</m:t>
                    </m:r>
                  </m:oMath>
                </a14:m>
                <a:r>
                  <a:rPr lang="en-US" dirty="0"/>
                  <a:t> </a:t>
                </a:r>
                <a:r>
                  <a:rPr lang="en-US" dirty="0" smtClean="0"/>
                  <a:t>=1, take the gray values in B from location 1 to </a:t>
                </a:r>
                <a14:m>
                  <m:oMath xmlns:m="http://schemas.openxmlformats.org/officeDocument/2006/math">
                    <m:sSub>
                      <m:sSubPr>
                        <m:ctrlPr>
                          <a:rPr lang="en-US" i="1">
                            <a:latin typeface="Cambria Math" charset="0"/>
                          </a:rPr>
                        </m:ctrlPr>
                      </m:sSubPr>
                      <m:e>
                        <m:r>
                          <a:rPr lang="en-US" i="1">
                            <a:latin typeface="Cambria Math" charset="0"/>
                          </a:rPr>
                          <m:t>𝑟</m:t>
                        </m:r>
                      </m:e>
                      <m:sub>
                        <m:r>
                          <a:rPr lang="en-US" b="0" i="1" smtClean="0">
                            <a:latin typeface="Cambria Math" charset="0"/>
                          </a:rPr>
                          <m:t>1</m:t>
                        </m:r>
                      </m:sub>
                    </m:sSub>
                  </m:oMath>
                </a14:m>
                <a:r>
                  <a:rPr lang="en-US" dirty="0" smtClean="0"/>
                  <a:t> and find the histogram</a:t>
                </a:r>
              </a:p>
              <a:p>
                <a:pPr lvl="1">
                  <a:lnSpc>
                    <a:spcPct val="90000"/>
                  </a:lnSpc>
                </a:pPr>
                <a:r>
                  <a:rPr lang="en-US" dirty="0" smtClean="0"/>
                  <a:t>Use this as input to the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smtClean="0"/>
                  <a:t> formula and send it to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smtClean="0"/>
                  <a:t>-calculating program (m-file)</a:t>
                </a:r>
              </a:p>
              <a:p>
                <a:pPr lvl="1">
                  <a:lnSpc>
                    <a:spcPct val="90000"/>
                  </a:lnSpc>
                </a:pPr>
                <a:r>
                  <a:rPr lang="en-US" dirty="0" smtClean="0"/>
                  <a:t>It returns a value </a:t>
                </a:r>
                <a:r>
                  <a:rPr lang="en-US" i="1" dirty="0" smtClean="0"/>
                  <a:t>p</a:t>
                </a:r>
                <a:r>
                  <a:rPr lang="en-US" dirty="0" smtClean="0"/>
                  <a:t> between 0 and 1, inclusive; call it </a:t>
                </a:r>
                <a14:m>
                  <m:oMath xmlns:m="http://schemas.openxmlformats.org/officeDocument/2006/math">
                    <m:sSub>
                      <m:sSubPr>
                        <m:ctrlPr>
                          <a:rPr lang="en-US" i="1">
                            <a:latin typeface="Cambria Math" charset="0"/>
                          </a:rPr>
                        </m:ctrlPr>
                      </m:sSubPr>
                      <m:e>
                        <m:r>
                          <a:rPr lang="en-US" b="0" i="1" smtClean="0">
                            <a:latin typeface="Cambria Math" charset="0"/>
                          </a:rPr>
                          <m:t>𝑝</m:t>
                        </m:r>
                      </m:e>
                      <m:sub>
                        <m:r>
                          <a:rPr lang="en-US" b="0" i="1" smtClean="0">
                            <a:latin typeface="Cambria Math" charset="0"/>
                          </a:rPr>
                          <m:t>1</m:t>
                        </m:r>
                      </m:sub>
                    </m:sSub>
                  </m:oMath>
                </a14:m>
                <a:endParaRPr lang="en-US" dirty="0" smtClean="0"/>
              </a:p>
              <a:p>
                <a:pPr lvl="1">
                  <a:lnSpc>
                    <a:spcPct val="90000"/>
                  </a:lnSpc>
                </a:pPr>
                <a:r>
                  <a:rPr lang="en-US" dirty="0" smtClean="0"/>
                  <a:t>Store this value</a:t>
                </a:r>
              </a:p>
              <a:p>
                <a:pPr lvl="1">
                  <a:lnSpc>
                    <a:spcPct val="90000"/>
                  </a:lnSpc>
                </a:pPr>
                <a:r>
                  <a:rPr lang="en-US" dirty="0" smtClean="0"/>
                  <a:t>Next, do this for 2% of the gray values: </a:t>
                </a:r>
                <a:r>
                  <a:rPr lang="en-US" dirty="0"/>
                  <a:t>take the gray values in B from location 1 to </a:t>
                </a:r>
                <a14:m>
                  <m:oMath xmlns:m="http://schemas.openxmlformats.org/officeDocument/2006/math">
                    <m:sSub>
                      <m:sSubPr>
                        <m:ctrlPr>
                          <a:rPr lang="en-US" i="1">
                            <a:latin typeface="Cambria Math" charset="0"/>
                          </a:rPr>
                        </m:ctrlPr>
                      </m:sSubPr>
                      <m:e>
                        <m:r>
                          <a:rPr lang="en-US" i="1">
                            <a:latin typeface="Cambria Math" charset="0"/>
                          </a:rPr>
                          <m:t>𝑟</m:t>
                        </m:r>
                      </m:e>
                      <m:sub>
                        <m:r>
                          <a:rPr lang="en-US" b="0" i="1" smtClean="0">
                            <a:latin typeface="Cambria Math" charset="0"/>
                          </a:rPr>
                          <m:t>2</m:t>
                        </m:r>
                      </m:sub>
                    </m:sSub>
                  </m:oMath>
                </a14:m>
                <a:r>
                  <a:rPr lang="en-US" dirty="0"/>
                  <a:t> and find the </a:t>
                </a:r>
                <a:r>
                  <a:rPr lang="en-US" dirty="0" smtClean="0"/>
                  <a:t>histogram; input </a:t>
                </a:r>
                <a:r>
                  <a:rPr lang="en-US" dirty="0"/>
                  <a:t>to the </a:t>
                </a:r>
                <a14:m>
                  <m:oMath xmlns:m="http://schemas.openxmlformats.org/officeDocument/2006/math">
                    <m:sSub>
                      <m:sSubPr>
                        <m:ctrlPr>
                          <a:rPr lang="en-US" i="1">
                            <a:latin typeface="Cambria Math" charset="0"/>
                          </a:rPr>
                        </m:ctrlPr>
                      </m:sSubPr>
                      <m:e>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e>
                      <m:sub>
                        <m:r>
                          <a:rPr lang="en-US" i="1">
                            <a:latin typeface="Cambria Math" charset="0"/>
                          </a:rPr>
                          <m:t>0.95,127</m:t>
                        </m:r>
                      </m:sub>
                    </m:sSub>
                  </m:oMath>
                </a14:m>
                <a:r>
                  <a:rPr lang="en-US" dirty="0"/>
                  <a:t> formula and send it to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-calculating program (</a:t>
                </a:r>
                <a:r>
                  <a:rPr lang="en-US" dirty="0" smtClean="0"/>
                  <a:t>m-file); it </a:t>
                </a:r>
                <a:r>
                  <a:rPr lang="en-US" dirty="0"/>
                  <a:t>returns a value </a:t>
                </a:r>
                <a:r>
                  <a:rPr lang="en-US" i="1" dirty="0"/>
                  <a:t>p</a:t>
                </a:r>
                <a:r>
                  <a:rPr lang="en-US" dirty="0"/>
                  <a:t> between 0 and </a:t>
                </a:r>
                <a:r>
                  <a:rPr lang="en-US" dirty="0" smtClean="0"/>
                  <a:t>1</a:t>
                </a:r>
              </a:p>
              <a:p>
                <a:pPr lvl="1">
                  <a:lnSpc>
                    <a:spcPct val="90000"/>
                  </a:lnSpc>
                </a:pPr>
                <a:r>
                  <a:rPr lang="en-US" dirty="0" smtClean="0"/>
                  <a:t>Store </a:t>
                </a:r>
                <a14:m>
                  <m:oMath xmlns:m="http://schemas.openxmlformats.org/officeDocument/2006/math">
                    <m:sSub>
                      <m:sSubPr>
                        <m:ctrlPr>
                          <a:rPr lang="en-US" i="1">
                            <a:latin typeface="Cambria Math" charset="0"/>
                          </a:rPr>
                        </m:ctrlPr>
                      </m:sSubPr>
                      <m:e>
                        <m:r>
                          <a:rPr lang="en-US" i="1">
                            <a:latin typeface="Cambria Math" charset="0"/>
                          </a:rPr>
                          <m:t>𝑝</m:t>
                        </m:r>
                      </m:e>
                      <m:sub>
                        <m:r>
                          <a:rPr lang="en-US" b="0" i="1" smtClean="0">
                            <a:latin typeface="Cambria Math" charset="0"/>
                          </a:rPr>
                          <m:t>2</m:t>
                        </m:r>
                      </m:sub>
                    </m:sSub>
                  </m:oMath>
                </a14:m>
                <a:endParaRPr lang="en-US" dirty="0" smtClean="0"/>
              </a:p>
              <a:p>
                <a:pPr lvl="1">
                  <a:lnSpc>
                    <a:spcPct val="90000"/>
                  </a:lnSpc>
                </a:pPr>
                <a:r>
                  <a:rPr lang="en-US" dirty="0"/>
                  <a:t>A</a:t>
                </a:r>
                <a:r>
                  <a:rPr lang="en-US" dirty="0" smtClean="0"/>
                  <a:t>fter calculating all the </a:t>
                </a:r>
                <a14:m>
                  <m:oMath xmlns:m="http://schemas.openxmlformats.org/officeDocument/2006/math">
                    <m:sSub>
                      <m:sSubPr>
                        <m:ctrlPr>
                          <a:rPr lang="en-US" i="1">
                            <a:latin typeface="Cambria Math" charset="0"/>
                          </a:rPr>
                        </m:ctrlPr>
                      </m:sSubPr>
                      <m:e>
                        <m:r>
                          <a:rPr lang="en-US" i="1">
                            <a:latin typeface="Cambria Math" charset="0"/>
                          </a:rPr>
                          <m:t>𝑝</m:t>
                        </m:r>
                      </m:e>
                      <m:sub>
                        <m:r>
                          <a:rPr lang="en-US" b="0" i="1" smtClean="0">
                            <a:latin typeface="Cambria Math" charset="0"/>
                          </a:rPr>
                          <m:t>𝑖</m:t>
                        </m:r>
                      </m:sub>
                    </m:sSub>
                  </m:oMath>
                </a14:m>
                <a:r>
                  <a:rPr lang="en-US" dirty="0" smtClean="0"/>
                  <a:t> values from </a:t>
                </a:r>
                <a14:m>
                  <m:oMath xmlns:m="http://schemas.openxmlformats.org/officeDocument/2006/math">
                    <m:r>
                      <a:rPr lang="en-US" i="1">
                        <a:latin typeface="Cambria Math" charset="0"/>
                      </a:rPr>
                      <m:t>𝑖</m:t>
                    </m:r>
                    <m:r>
                      <a:rPr lang="en-US" i="1">
                        <a:latin typeface="Cambria Math" charset="0"/>
                      </a:rPr>
                      <m:t>=1,2,…,100</m:t>
                    </m:r>
                  </m:oMath>
                </a14:m>
                <a:r>
                  <a:rPr lang="en-US" dirty="0" smtClean="0"/>
                  <a:t>, plot them on a graph</a:t>
                </a:r>
              </a:p>
            </p:txBody>
          </p:sp>
        </mc:Choice>
        <mc:Fallback xmlns="">
          <p:sp>
            <p:nvSpPr>
              <p:cNvPr id="556035" name="Rectangle 3"/>
              <p:cNvSpPr>
                <a:spLocks noGrp="1" noRot="1" noChangeAspect="1" noMove="1" noResize="1" noEditPoints="1" noAdjustHandles="1" noChangeArrowheads="1" noChangeShapeType="1" noTextEdit="1"/>
              </p:cNvSpPr>
              <p:nvPr>
                <p:ph idx="1"/>
              </p:nvPr>
            </p:nvSpPr>
            <p:spPr>
              <a:blipFill rotWithShape="0">
                <a:blip r:embed="rId3"/>
                <a:stretch>
                  <a:fillRect l="-667" t="-1227" b="-123"/>
                </a:stretch>
              </a:blipFill>
            </p:spPr>
            <p:txBody>
              <a:bodyPr/>
              <a:lstStyle/>
              <a:p>
                <a:r>
                  <a:rPr lang="en-US">
                    <a:noFill/>
                  </a:rPr>
                  <a:t> </a:t>
                </a:r>
              </a:p>
            </p:txBody>
          </p:sp>
        </mc:Fallback>
      </mc:AlternateContent>
      <p:sp>
        <p:nvSpPr>
          <p:cNvPr id="2" name="Date Placeholder 1"/>
          <p:cNvSpPr>
            <a:spLocks noGrp="1"/>
          </p:cNvSpPr>
          <p:nvPr>
            <p:ph type="dt" sz="half" idx="2"/>
          </p:nvPr>
        </p:nvSpPr>
        <p:spPr/>
        <p:txBody>
          <a:bodyPr/>
          <a:lstStyle/>
          <a:p>
            <a:r>
              <a:rPr lang="en-US" smtClean="0"/>
              <a:t>Spring 2018</a:t>
            </a:r>
            <a:endParaRPr lang="en-US" dirty="0"/>
          </a:p>
        </p:txBody>
      </p:sp>
      <p:sp>
        <p:nvSpPr>
          <p:cNvPr id="3" name="Footer Placeholder 2"/>
          <p:cNvSpPr>
            <a:spLocks noGrp="1"/>
          </p:cNvSpPr>
          <p:nvPr>
            <p:ph type="ftr" sz="quarter" idx="3"/>
          </p:nvPr>
        </p:nvSpPr>
        <p:spPr/>
        <p:txBody>
          <a:bodyPr/>
          <a:lstStyle/>
          <a:p>
            <a:r>
              <a:rPr lang="en-US" smtClean="0"/>
              <a:t>© 2018       Math 535 Digital Image Forensics and Steganalysis </a:t>
            </a:r>
            <a:endParaRPr lang="en-US" dirty="0"/>
          </a:p>
        </p:txBody>
      </p:sp>
      <p:sp>
        <p:nvSpPr>
          <p:cNvPr id="4" name="Slide Number Placeholder 3"/>
          <p:cNvSpPr>
            <a:spLocks noGrp="1"/>
          </p:cNvSpPr>
          <p:nvPr>
            <p:ph type="sldNum" sz="quarter" idx="4"/>
          </p:nvPr>
        </p:nvSpPr>
        <p:spPr/>
        <p:txBody>
          <a:bodyPr/>
          <a:lstStyle/>
          <a:p>
            <a:fld id="{8F73AFF4-E854-4B48-8971-BE22DF8FC9E5}" type="slidenum">
              <a:rPr lang="en-US" smtClean="0"/>
              <a:t>40</a:t>
            </a:fld>
            <a:endParaRPr lang="en-US" dirty="0"/>
          </a:p>
        </p:txBody>
      </p:sp>
    </p:spTree>
    <p:extLst>
      <p:ext uri="{BB962C8B-B14F-4D97-AF65-F5344CB8AC3E}">
        <p14:creationId xmlns:p14="http://schemas.microsoft.com/office/powerpoint/2010/main" val="20334561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dirty="0" smtClean="0"/>
              <a:t>Results (C. Stanley’s thesis, ISU, 2005)</a:t>
            </a:r>
            <a:endParaRPr lang="en-US" dirty="0"/>
          </a:p>
        </p:txBody>
      </p:sp>
      <p:pic>
        <p:nvPicPr>
          <p:cNvPr id="558083" name="Picture 3" descr="pembedding"/>
          <p:cNvPicPr>
            <a:picLocks noChangeAspect="1" noChangeArrowheads="1"/>
          </p:cNvPicPr>
          <p:nvPr/>
        </p:nvPicPr>
        <p:blipFill>
          <a:blip r:embed="rId2"/>
          <a:srcRect/>
          <a:stretch>
            <a:fillRect/>
          </a:stretch>
        </p:blipFill>
        <p:spPr bwMode="auto">
          <a:xfrm>
            <a:off x="1219200" y="1143000"/>
            <a:ext cx="6591300" cy="4943475"/>
          </a:xfrm>
          <a:prstGeom prst="rect">
            <a:avLst/>
          </a:prstGeom>
          <a:noFill/>
        </p:spPr>
      </p:pic>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41</a:t>
            </a:fld>
            <a:endParaRPr lang="en-US" dirty="0"/>
          </a:p>
        </p:txBody>
      </p:sp>
    </p:spTree>
    <p:extLst>
      <p:ext uri="{BB962C8B-B14F-4D97-AF65-F5344CB8AC3E}">
        <p14:creationId xmlns:p14="http://schemas.microsoft.com/office/powerpoint/2010/main" val="12421832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ask yourself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Questions to ask and answer:</a:t>
                </a:r>
              </a:p>
              <a:p>
                <a:pPr lvl="1"/>
                <a:r>
                  <a:rPr lang="en-US" dirty="0" smtClean="0"/>
                  <a:t>What question are you answering if you apply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test </a:t>
                </a:r>
                <a:r>
                  <a:rPr lang="en-US" dirty="0" smtClean="0"/>
                  <a:t>to the entire image?</a:t>
                </a:r>
              </a:p>
              <a:p>
                <a:pPr lvl="1"/>
                <a:r>
                  <a:rPr lang="en-US" dirty="0" smtClean="0"/>
                  <a:t>If you want to answer the question: “Is this a stego or cover image that has been lexicographically embedded with LSB replacement?” can you base your answer on simply one</a:t>
                </a:r>
                <a14:m>
                  <m:oMath xmlns:m="http://schemas.openxmlformats.org/officeDocument/2006/math">
                    <m:sSub>
                      <m:sSubPr>
                        <m:ctrlPr>
                          <a:rPr lang="en-US" i="1">
                            <a:latin typeface="Cambria Math" charset="0"/>
                          </a:rPr>
                        </m:ctrlPr>
                      </m:sSubPr>
                      <m:e>
                        <m:r>
                          <a:rPr lang="en-US" b="0" i="1" smtClean="0">
                            <a:latin typeface="Cambria Math" charset="0"/>
                          </a:rPr>
                          <m:t> </m:t>
                        </m:r>
                        <m:r>
                          <a:rPr lang="en-US" i="1">
                            <a:latin typeface="Cambria Math" charset="0"/>
                          </a:rPr>
                          <m:t>𝑝</m:t>
                        </m:r>
                      </m:e>
                      <m:sub>
                        <m:r>
                          <a:rPr lang="en-US" i="1">
                            <a:latin typeface="Cambria Math" charset="0"/>
                          </a:rPr>
                          <m:t>𝑖</m:t>
                        </m:r>
                      </m:sub>
                    </m:sSub>
                  </m:oMath>
                </a14:m>
                <a:r>
                  <a:rPr lang="en-US" dirty="0" smtClean="0"/>
                  <a:t> value that you pick from the 100 </a:t>
                </a:r>
                <a14:m>
                  <m:oMath xmlns:m="http://schemas.openxmlformats.org/officeDocument/2006/math">
                    <m:sSub>
                      <m:sSubPr>
                        <m:ctrlPr>
                          <a:rPr lang="en-US" i="1">
                            <a:latin typeface="Cambria Math" charset="0"/>
                          </a:rPr>
                        </m:ctrlPr>
                      </m:sSubPr>
                      <m:e>
                        <m:r>
                          <a:rPr lang="en-US" i="1">
                            <a:latin typeface="Cambria Math" charset="0"/>
                          </a:rPr>
                          <m:t>𝑝</m:t>
                        </m:r>
                      </m:e>
                      <m:sub>
                        <m:r>
                          <a:rPr lang="en-US" i="1">
                            <a:latin typeface="Cambria Math" charset="0"/>
                          </a:rPr>
                          <m:t>𝑖</m:t>
                        </m:r>
                      </m:sub>
                    </m:sSub>
                  </m:oMath>
                </a14:m>
                <a:r>
                  <a:rPr lang="en-US" dirty="0" smtClean="0"/>
                  <a:t> values? In this case, can you devise a test using the set of </a:t>
                </a:r>
                <a14:m>
                  <m:oMath xmlns:m="http://schemas.openxmlformats.org/officeDocument/2006/math">
                    <m:sSub>
                      <m:sSubPr>
                        <m:ctrlPr>
                          <a:rPr lang="en-US" i="1">
                            <a:latin typeface="Cambria Math" charset="0"/>
                          </a:rPr>
                        </m:ctrlPr>
                      </m:sSubPr>
                      <m:e>
                        <m:r>
                          <a:rPr lang="en-US" i="1">
                            <a:latin typeface="Cambria Math" charset="0"/>
                          </a:rPr>
                          <m:t> </m:t>
                        </m:r>
                        <m:r>
                          <a:rPr lang="en-US" i="1">
                            <a:latin typeface="Cambria Math" charset="0"/>
                          </a:rPr>
                          <m:t>𝑝</m:t>
                        </m:r>
                      </m:e>
                      <m:sub>
                        <m:r>
                          <a:rPr lang="en-US" i="1">
                            <a:latin typeface="Cambria Math" charset="0"/>
                          </a:rPr>
                          <m:t>𝑖</m:t>
                        </m:r>
                      </m:sub>
                    </m:sSub>
                  </m:oMath>
                </a14:m>
                <a:r>
                  <a:rPr lang="en-US" dirty="0"/>
                  <a:t> </a:t>
                </a:r>
                <a:r>
                  <a:rPr lang="en-US" dirty="0" smtClean="0"/>
                  <a:t>values that may answer this question?</a:t>
                </a:r>
              </a:p>
              <a:p>
                <a:pPr lvl="1"/>
                <a:r>
                  <a:rPr lang="en-US" dirty="0" smtClean="0"/>
                  <a:t>How big does an image need to be (number of pixels) to give “reliable” answers?</a:t>
                </a:r>
              </a:p>
              <a:p>
                <a:pPr lvl="1"/>
                <a:r>
                  <a:rPr lang="en-US" dirty="0" smtClean="0"/>
                  <a:t>Can you find a cover image whose </a:t>
                </a:r>
                <a:r>
                  <a:rPr lang="en-US" i="1" dirty="0" smtClean="0"/>
                  <a:t>p-</a:t>
                </a:r>
                <a:r>
                  <a:rPr lang="en-US" dirty="0" smtClean="0"/>
                  <a:t>graph looks like a stego’s? vice versa?</a:t>
                </a:r>
              </a:p>
              <a:p>
                <a:pPr lvl="1"/>
                <a:r>
                  <a:rPr lang="en-US" dirty="0" smtClean="0"/>
                  <a:t>Would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test </a:t>
                </a:r>
                <a:r>
                  <a:rPr lang="en-US" dirty="0" smtClean="0"/>
                  <a:t>correctly work on +/- </a:t>
                </a:r>
                <a:r>
                  <a:rPr lang="en-US" dirty="0"/>
                  <a:t>LSB </a:t>
                </a:r>
                <a:r>
                  <a:rPr lang="en-US" dirty="0" smtClean="0"/>
                  <a:t>embedding? Why </a:t>
                </a:r>
                <a:r>
                  <a:rPr lang="en-US" dirty="0"/>
                  <a:t>or why not?</a:t>
                </a:r>
              </a:p>
              <a:p>
                <a:pPr lvl="1"/>
                <a:r>
                  <a:rPr lang="en-US" dirty="0"/>
                  <a:t>Would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test correctly work on </a:t>
                </a:r>
                <a:r>
                  <a:rPr lang="en-US" dirty="0" smtClean="0"/>
                  <a:t>random </a:t>
                </a:r>
                <a:r>
                  <a:rPr lang="en-US" dirty="0"/>
                  <a:t>site-visit LSB embedding for LSB (replacement or </a:t>
                </a:r>
                <a:r>
                  <a:rPr lang="en-US" dirty="0" smtClean="0"/>
                  <a:t>+/-)?</a:t>
                </a:r>
                <a:endParaRPr lang="en-US" dirty="0"/>
              </a:p>
              <a:p>
                <a:pPr lvl="1"/>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222" t="-617" r="-889"/>
                </a:stretch>
              </a:blipFill>
            </p:spPr>
            <p:txBody>
              <a:bodyPr/>
              <a:lstStyle/>
              <a:p>
                <a:r>
                  <a:rPr lang="en-US">
                    <a:noFill/>
                  </a:rPr>
                  <a:t> </a:t>
                </a:r>
              </a:p>
            </p:txBody>
          </p:sp>
        </mc:Fallback>
      </mc:AlternateContent>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42</a:t>
            </a:fld>
            <a:endParaRPr lang="en-US" dirty="0"/>
          </a:p>
        </p:txBody>
      </p:sp>
    </p:spTree>
    <p:extLst>
      <p:ext uri="{BB962C8B-B14F-4D97-AF65-F5344CB8AC3E}">
        <p14:creationId xmlns:p14="http://schemas.microsoft.com/office/powerpoint/2010/main" val="16854174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smtClean="0"/>
              <a:t>Weaknesses of chi-square test</a:t>
            </a:r>
            <a:endParaRPr lang="en-US"/>
          </a:p>
        </p:txBody>
      </p:sp>
      <p:sp>
        <p:nvSpPr>
          <p:cNvPr id="560131" name="Rectangle 3"/>
          <p:cNvSpPr>
            <a:spLocks noGrp="1" noChangeArrowheads="1"/>
          </p:cNvSpPr>
          <p:nvPr>
            <p:ph idx="1"/>
          </p:nvPr>
        </p:nvSpPr>
        <p:spPr/>
        <p:txBody>
          <a:bodyPr/>
          <a:lstStyle/>
          <a:p>
            <a:r>
              <a:rPr lang="en-US" dirty="0" smtClean="0"/>
              <a:t>If two first order distributions (histograms of coefficient values) are very similar, the chi-square test will not discriminate between them</a:t>
            </a:r>
          </a:p>
          <a:p>
            <a:r>
              <a:rPr lang="en-US" dirty="0" smtClean="0"/>
              <a:t>If the order of embedding is not known and is less than the full size of image, then test can also be very inaccurate</a:t>
            </a:r>
          </a:p>
          <a:p>
            <a:r>
              <a:rPr lang="en-US" dirty="0" smtClean="0"/>
              <a:t>Must have at least 5 in a bin in order to perform test </a:t>
            </a:r>
          </a:p>
          <a:p>
            <a:r>
              <a:rPr lang="en-US" dirty="0" smtClean="0"/>
              <a:t>In this case, we combine bins in order to produce results</a:t>
            </a:r>
          </a:p>
        </p:txBody>
      </p:sp>
      <p:sp>
        <p:nvSpPr>
          <p:cNvPr id="4" name="Date Placeholder 3"/>
          <p:cNvSpPr>
            <a:spLocks noGrp="1"/>
          </p:cNvSpPr>
          <p:nvPr>
            <p:ph type="dt" sz="half" idx="2"/>
          </p:nvPr>
        </p:nvSpPr>
        <p:spPr>
          <a:prstGeom prst="rect">
            <a:avLst/>
          </a:prstGeom>
        </p:spPr>
        <p:txBody>
          <a:bodyPr/>
          <a:lstStyle/>
          <a:p>
            <a:r>
              <a:rPr lang="en-US" smtClean="0"/>
              <a:t>Spring 2017</a:t>
            </a:r>
            <a:endParaRPr lang="en-US"/>
          </a:p>
        </p:txBody>
      </p:sp>
      <p:sp>
        <p:nvSpPr>
          <p:cNvPr id="5" name="Footer Placeholder 4"/>
          <p:cNvSpPr>
            <a:spLocks noGrp="1"/>
          </p:cNvSpPr>
          <p:nvPr>
            <p:ph type="ftr" sz="quarter" idx="3"/>
          </p:nvPr>
        </p:nvSpPr>
        <p:spPr>
          <a:prstGeom prst="rect">
            <a:avLst/>
          </a:prstGeom>
        </p:spPr>
        <p:txBody>
          <a:bodyPr/>
          <a:lstStyle/>
          <a:p>
            <a:r>
              <a:rPr lang="en-US" smtClean="0"/>
              <a:t>© 2017 Newman  Math 535 Digital Image Forensics and Steganalysis  </a:t>
            </a:r>
            <a:endParaRPr lang="en-US"/>
          </a:p>
        </p:txBody>
      </p:sp>
      <p:sp>
        <p:nvSpPr>
          <p:cNvPr id="6" name="Slide Number Placeholder 5"/>
          <p:cNvSpPr>
            <a:spLocks noGrp="1"/>
          </p:cNvSpPr>
          <p:nvPr>
            <p:ph type="sldNum" sz="quarter" idx="4"/>
          </p:nvPr>
        </p:nvSpPr>
        <p:spPr>
          <a:prstGeom prst="rect">
            <a:avLst/>
          </a:prstGeom>
        </p:spPr>
        <p:txBody>
          <a:bodyPr/>
          <a:lstStyle/>
          <a:p>
            <a:fld id="{07AD2528-B859-044A-9D8B-0999AAC37968}" type="slidenum">
              <a:rPr lang="en-US" smtClean="0"/>
              <a:pPr/>
              <a:t>43</a:t>
            </a:fld>
            <a:endParaRPr lang="en-US"/>
          </a:p>
        </p:txBody>
      </p:sp>
    </p:spTree>
    <p:extLst>
      <p:ext uri="{BB962C8B-B14F-4D97-AF65-F5344CB8AC3E}">
        <p14:creationId xmlns:p14="http://schemas.microsoft.com/office/powerpoint/2010/main" val="515843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smtClean="0"/>
              <a:t>Graphs from other images</a:t>
            </a:r>
            <a:endParaRPr lang="en-US"/>
          </a:p>
        </p:txBody>
      </p:sp>
      <p:sp>
        <p:nvSpPr>
          <p:cNvPr id="9" name="Date Placeholder 3"/>
          <p:cNvSpPr>
            <a:spLocks noGrp="1"/>
          </p:cNvSpPr>
          <p:nvPr>
            <p:ph type="dt" sz="half" idx="2"/>
          </p:nvPr>
        </p:nvSpPr>
        <p:spPr>
          <a:prstGeom prst="rect">
            <a:avLst/>
          </a:prstGeom>
        </p:spPr>
        <p:txBody>
          <a:bodyPr/>
          <a:lstStyle/>
          <a:p>
            <a:r>
              <a:rPr lang="en-US" smtClean="0"/>
              <a:t>Spring 2017</a:t>
            </a:r>
            <a:endParaRPr lang="en-US"/>
          </a:p>
        </p:txBody>
      </p:sp>
      <p:sp>
        <p:nvSpPr>
          <p:cNvPr id="10" name="Footer Placeholder 4"/>
          <p:cNvSpPr>
            <a:spLocks noGrp="1"/>
          </p:cNvSpPr>
          <p:nvPr>
            <p:ph type="ftr" sz="quarter" idx="3"/>
          </p:nvPr>
        </p:nvSpPr>
        <p:spPr>
          <a:prstGeom prst="rect">
            <a:avLst/>
          </a:prstGeom>
        </p:spPr>
        <p:txBody>
          <a:bodyPr/>
          <a:lstStyle/>
          <a:p>
            <a:r>
              <a:rPr lang="en-US" smtClean="0"/>
              <a:t>© 2017 Newman  Math 535 Digital Image Forensics and Steganalysis  </a:t>
            </a:r>
            <a:endParaRPr lang="en-US"/>
          </a:p>
        </p:txBody>
      </p:sp>
      <p:sp>
        <p:nvSpPr>
          <p:cNvPr id="11" name="Slide Number Placeholder 5"/>
          <p:cNvSpPr>
            <a:spLocks noGrp="1"/>
          </p:cNvSpPr>
          <p:nvPr>
            <p:ph type="sldNum" sz="quarter" idx="4"/>
          </p:nvPr>
        </p:nvSpPr>
        <p:spPr>
          <a:prstGeom prst="rect">
            <a:avLst/>
          </a:prstGeom>
        </p:spPr>
        <p:txBody>
          <a:bodyPr/>
          <a:lstStyle/>
          <a:p>
            <a:fld id="{9A9EAB4D-DC08-6F4B-8BAE-210EADE5CBF7}" type="slidenum">
              <a:rPr lang="en-US" smtClean="0"/>
              <a:pPr/>
              <a:t>44</a:t>
            </a:fld>
            <a:endParaRPr lang="en-US"/>
          </a:p>
        </p:txBody>
      </p:sp>
      <p:pic>
        <p:nvPicPr>
          <p:cNvPr id="563204" name="Picture 4" descr="funkygraph4"/>
          <p:cNvPicPr>
            <a:picLocks noChangeAspect="1" noChangeArrowheads="1"/>
          </p:cNvPicPr>
          <p:nvPr/>
        </p:nvPicPr>
        <p:blipFill>
          <a:blip r:embed="rId2"/>
          <a:srcRect/>
          <a:stretch>
            <a:fillRect/>
          </a:stretch>
        </p:blipFill>
        <p:spPr bwMode="auto">
          <a:xfrm>
            <a:off x="6172200" y="1676400"/>
            <a:ext cx="2668588" cy="2001838"/>
          </a:xfrm>
          <a:prstGeom prst="rect">
            <a:avLst/>
          </a:prstGeom>
          <a:noFill/>
        </p:spPr>
      </p:pic>
      <p:pic>
        <p:nvPicPr>
          <p:cNvPr id="563205" name="Picture 5" descr="babypolarbear1"/>
          <p:cNvPicPr>
            <a:picLocks noChangeAspect="1" noChangeArrowheads="1"/>
          </p:cNvPicPr>
          <p:nvPr/>
        </p:nvPicPr>
        <p:blipFill>
          <a:blip r:embed="rId3"/>
          <a:srcRect/>
          <a:stretch>
            <a:fillRect/>
          </a:stretch>
        </p:blipFill>
        <p:spPr bwMode="auto">
          <a:xfrm>
            <a:off x="457200" y="1524000"/>
            <a:ext cx="2668588" cy="2001838"/>
          </a:xfrm>
          <a:prstGeom prst="rect">
            <a:avLst/>
          </a:prstGeom>
          <a:noFill/>
        </p:spPr>
      </p:pic>
      <p:pic>
        <p:nvPicPr>
          <p:cNvPr id="563206" name="Picture 6" descr="babypolarbear2"/>
          <p:cNvPicPr>
            <a:picLocks noChangeAspect="1" noChangeArrowheads="1"/>
          </p:cNvPicPr>
          <p:nvPr/>
        </p:nvPicPr>
        <p:blipFill>
          <a:blip r:embed="rId4"/>
          <a:srcRect/>
          <a:stretch>
            <a:fillRect/>
          </a:stretch>
        </p:blipFill>
        <p:spPr bwMode="auto">
          <a:xfrm>
            <a:off x="3352800" y="1524000"/>
            <a:ext cx="2668588" cy="2001838"/>
          </a:xfrm>
          <a:prstGeom prst="rect">
            <a:avLst/>
          </a:prstGeom>
          <a:noFill/>
        </p:spPr>
      </p:pic>
      <p:pic>
        <p:nvPicPr>
          <p:cNvPr id="563207" name="Picture 7" descr="funkygraph1"/>
          <p:cNvPicPr>
            <a:picLocks noChangeAspect="1" noChangeArrowheads="1"/>
          </p:cNvPicPr>
          <p:nvPr/>
        </p:nvPicPr>
        <p:blipFill>
          <a:blip r:embed="rId5"/>
          <a:srcRect/>
          <a:stretch>
            <a:fillRect/>
          </a:stretch>
        </p:blipFill>
        <p:spPr bwMode="auto">
          <a:xfrm>
            <a:off x="6248400" y="3886200"/>
            <a:ext cx="2668588" cy="2001838"/>
          </a:xfrm>
          <a:prstGeom prst="rect">
            <a:avLst/>
          </a:prstGeom>
          <a:noFill/>
        </p:spPr>
      </p:pic>
      <p:pic>
        <p:nvPicPr>
          <p:cNvPr id="563208" name="Picture 8" descr="funkygraph2"/>
          <p:cNvPicPr>
            <a:picLocks noChangeAspect="1" noChangeArrowheads="1"/>
          </p:cNvPicPr>
          <p:nvPr/>
        </p:nvPicPr>
        <p:blipFill>
          <a:blip r:embed="rId6"/>
          <a:srcRect/>
          <a:stretch>
            <a:fillRect/>
          </a:stretch>
        </p:blipFill>
        <p:spPr bwMode="auto">
          <a:xfrm>
            <a:off x="533400" y="3886200"/>
            <a:ext cx="2668588" cy="2001838"/>
          </a:xfrm>
          <a:prstGeom prst="rect">
            <a:avLst/>
          </a:prstGeom>
          <a:noFill/>
        </p:spPr>
      </p:pic>
      <p:pic>
        <p:nvPicPr>
          <p:cNvPr id="563209" name="Picture 9" descr="funkygraph3"/>
          <p:cNvPicPr>
            <a:picLocks noChangeAspect="1" noChangeArrowheads="1"/>
          </p:cNvPicPr>
          <p:nvPr/>
        </p:nvPicPr>
        <p:blipFill>
          <a:blip r:embed="rId7"/>
          <a:srcRect/>
          <a:stretch>
            <a:fillRect/>
          </a:stretch>
        </p:blipFill>
        <p:spPr bwMode="auto">
          <a:xfrm>
            <a:off x="3429000" y="3886200"/>
            <a:ext cx="2668588" cy="2001838"/>
          </a:xfrm>
          <a:prstGeom prst="rect">
            <a:avLst/>
          </a:prstGeom>
          <a:noFill/>
        </p:spPr>
      </p:pic>
    </p:spTree>
    <p:extLst>
      <p:ext uri="{BB962C8B-B14F-4D97-AF65-F5344CB8AC3E}">
        <p14:creationId xmlns:p14="http://schemas.microsoft.com/office/powerpoint/2010/main" val="10585036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smtClean="0"/>
              <a:t>To increase detection of payload</a:t>
            </a:r>
            <a:endParaRPr lang="en-US" dirty="0"/>
          </a:p>
        </p:txBody>
      </p:sp>
      <p:sp>
        <p:nvSpPr>
          <p:cNvPr id="540675" name="Rectangle 3"/>
          <p:cNvSpPr>
            <a:spLocks noGrp="1" noChangeArrowheads="1"/>
          </p:cNvSpPr>
          <p:nvPr>
            <p:ph idx="1"/>
          </p:nvPr>
        </p:nvSpPr>
        <p:spPr/>
        <p:txBody>
          <a:bodyPr/>
          <a:lstStyle/>
          <a:p>
            <a:r>
              <a:rPr lang="en-US" dirty="0"/>
              <a:t>I</a:t>
            </a:r>
            <a:r>
              <a:rPr lang="en-US" dirty="0" smtClean="0"/>
              <a:t>f a different scan order is used to produce the </a:t>
            </a:r>
            <a:r>
              <a:rPr lang="en-US" i="1" dirty="0" smtClean="0"/>
              <a:t>p</a:t>
            </a:r>
            <a:r>
              <a:rPr lang="en-US" dirty="0" smtClean="0"/>
              <a:t> values, then correlations between pixel locations are different</a:t>
            </a:r>
          </a:p>
          <a:p>
            <a:r>
              <a:rPr lang="en-US" dirty="0" smtClean="0"/>
              <a:t>Pick a scanning order so that correlations are higher than with row-by-row scanning</a:t>
            </a:r>
          </a:p>
          <a:p>
            <a:r>
              <a:rPr lang="en-US" dirty="0" err="1" smtClean="0"/>
              <a:t>Westfeld</a:t>
            </a:r>
            <a:r>
              <a:rPr lang="en-US" dirty="0" smtClean="0"/>
              <a:t> tried a Hilbert curve for scanning and computing a similar “Pairs Analysis” on data</a:t>
            </a:r>
          </a:p>
          <a:p>
            <a:r>
              <a:rPr lang="en-US" dirty="0" smtClean="0"/>
              <a:t>Following material is from</a:t>
            </a:r>
          </a:p>
          <a:p>
            <a:pPr lvl="1"/>
            <a:r>
              <a:rPr lang="en-US" dirty="0" smtClean="0"/>
              <a:t>A. </a:t>
            </a:r>
            <a:r>
              <a:rPr lang="en-US" dirty="0" err="1" smtClean="0"/>
              <a:t>Westfeld</a:t>
            </a:r>
            <a:r>
              <a:rPr lang="en-US" dirty="0" smtClean="0"/>
              <a:t>, Space Filling Curves in </a:t>
            </a:r>
            <a:r>
              <a:rPr lang="en-US" dirty="0" err="1" smtClean="0"/>
              <a:t>Steganalysis</a:t>
            </a:r>
            <a:r>
              <a:rPr lang="en-US" dirty="0" smtClean="0"/>
              <a:t>, in Proc. of SPIE,  Security, Steganography, and Watermarking of Multimedia Contents VII, San Jose (2005), pp. 28-37.</a:t>
            </a:r>
            <a:endParaRPr lang="en-US" dirty="0"/>
          </a:p>
        </p:txBody>
      </p:sp>
      <p:sp>
        <p:nvSpPr>
          <p:cNvPr id="5" name="Date Placeholder 3"/>
          <p:cNvSpPr>
            <a:spLocks noGrp="1"/>
          </p:cNvSpPr>
          <p:nvPr>
            <p:ph type="dt" sz="half" idx="2"/>
          </p:nvPr>
        </p:nvSpPr>
        <p:spPr>
          <a:prstGeom prst="rect">
            <a:avLst/>
          </a:prstGeom>
        </p:spPr>
        <p:txBody>
          <a:bodyPr/>
          <a:lstStyle/>
          <a:p>
            <a:r>
              <a:rPr lang="en-US" smtClean="0"/>
              <a:t>Spring 2017</a:t>
            </a:r>
            <a:endParaRPr lang="en-US"/>
          </a:p>
        </p:txBody>
      </p:sp>
      <p:sp>
        <p:nvSpPr>
          <p:cNvPr id="6" name="Footer Placeholder 4"/>
          <p:cNvSpPr>
            <a:spLocks noGrp="1"/>
          </p:cNvSpPr>
          <p:nvPr>
            <p:ph type="ftr" sz="quarter" idx="3"/>
          </p:nvPr>
        </p:nvSpPr>
        <p:spPr>
          <a:prstGeom prst="rect">
            <a:avLst/>
          </a:prstGeom>
        </p:spPr>
        <p:txBody>
          <a:bodyPr/>
          <a:lstStyle/>
          <a:p>
            <a:r>
              <a:rPr lang="en-US" smtClean="0"/>
              <a:t>© 2017 Newman  Math 535 Digital Image Forensics and Steganalysis  </a:t>
            </a:r>
            <a:endParaRPr lang="en-US"/>
          </a:p>
        </p:txBody>
      </p:sp>
      <p:sp>
        <p:nvSpPr>
          <p:cNvPr id="7" name="Slide Number Placeholder 5"/>
          <p:cNvSpPr>
            <a:spLocks noGrp="1"/>
          </p:cNvSpPr>
          <p:nvPr>
            <p:ph type="sldNum" sz="quarter" idx="4"/>
          </p:nvPr>
        </p:nvSpPr>
        <p:spPr>
          <a:prstGeom prst="rect">
            <a:avLst/>
          </a:prstGeom>
        </p:spPr>
        <p:txBody>
          <a:bodyPr/>
          <a:lstStyle/>
          <a:p>
            <a:fld id="{E5C30D98-E95A-094D-9FEC-03A063B33718}" type="slidenum">
              <a:rPr lang="en-US" smtClean="0"/>
              <a:pPr/>
              <a:t>45</a:t>
            </a:fld>
            <a:endParaRPr lang="en-US"/>
          </a:p>
        </p:txBody>
      </p:sp>
      <p:sp>
        <p:nvSpPr>
          <p:cNvPr id="540676" name="Text Box 4"/>
          <p:cNvSpPr txBox="1">
            <a:spLocks noChangeArrowheads="1"/>
          </p:cNvSpPr>
          <p:nvPr/>
        </p:nvSpPr>
        <p:spPr bwMode="auto">
          <a:xfrm>
            <a:off x="1295400" y="4953000"/>
            <a:ext cx="7848600" cy="496888"/>
          </a:xfrm>
          <a:prstGeom prst="rect">
            <a:avLst/>
          </a:prstGeom>
          <a:noFill/>
          <a:ln w="9525">
            <a:noFill/>
            <a:miter lim="800000"/>
            <a:headEnd/>
            <a:tailEnd/>
          </a:ln>
          <a:effectLst/>
        </p:spPr>
        <p:txBody>
          <a:bodyPr>
            <a:prstTxWarp prst="textNoShape">
              <a:avLst/>
            </a:prstTxWarp>
            <a:spAutoFit/>
          </a:bodyPr>
          <a:lstStyle/>
          <a:p>
            <a:pPr algn="l">
              <a:lnSpc>
                <a:spcPct val="90000"/>
              </a:lnSpc>
              <a:spcBef>
                <a:spcPct val="20000"/>
              </a:spcBef>
              <a:buClr>
                <a:srgbClr val="3C605F"/>
              </a:buClr>
              <a:buSzPct val="75000"/>
              <a:buFont typeface="Wingdings" pitchFamily="-110" charset="2"/>
              <a:buNone/>
            </a:pPr>
            <a:r>
              <a:rPr kumimoji="1" lang="en-US" sz="1400"/>
              <a:t>.</a:t>
            </a:r>
          </a:p>
          <a:p>
            <a:pPr algn="l"/>
            <a:endParaRPr lang="en-US" sz="1400" b="1"/>
          </a:p>
        </p:txBody>
      </p:sp>
    </p:spTree>
    <p:extLst>
      <p:ext uri="{BB962C8B-B14F-4D97-AF65-F5344CB8AC3E}">
        <p14:creationId xmlns:p14="http://schemas.microsoft.com/office/powerpoint/2010/main" val="3852803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smtClean="0"/>
              <a:t>Different scanning orders</a:t>
            </a:r>
            <a:endParaRPr lang="en-US"/>
          </a:p>
        </p:txBody>
      </p:sp>
      <p:sp>
        <p:nvSpPr>
          <p:cNvPr id="5" name="Date Placeholder 3"/>
          <p:cNvSpPr>
            <a:spLocks noGrp="1"/>
          </p:cNvSpPr>
          <p:nvPr>
            <p:ph type="dt" sz="half" idx="2"/>
          </p:nvPr>
        </p:nvSpPr>
        <p:spPr>
          <a:prstGeom prst="rect">
            <a:avLst/>
          </a:prstGeom>
        </p:spPr>
        <p:txBody>
          <a:bodyPr/>
          <a:lstStyle/>
          <a:p>
            <a:r>
              <a:rPr lang="en-US" smtClean="0"/>
              <a:t>Spring 2017</a:t>
            </a:r>
            <a:endParaRPr lang="en-US" dirty="0"/>
          </a:p>
        </p:txBody>
      </p:sp>
      <p:sp>
        <p:nvSpPr>
          <p:cNvPr id="6" name="Footer Placeholder 4"/>
          <p:cNvSpPr>
            <a:spLocks noGrp="1"/>
          </p:cNvSpPr>
          <p:nvPr>
            <p:ph type="ftr" sz="quarter" idx="3"/>
          </p:nvPr>
        </p:nvSpPr>
        <p:spPr>
          <a:prstGeom prst="rect">
            <a:avLst/>
          </a:prstGeom>
        </p:spPr>
        <p:txBody>
          <a:bodyPr/>
          <a:lstStyle/>
          <a:p>
            <a:r>
              <a:rPr lang="en-US" smtClean="0"/>
              <a:t>© 2017 Newman  Math 535 Digital Image Forensics and Steganalysis  </a:t>
            </a:r>
            <a:endParaRPr lang="en-US"/>
          </a:p>
        </p:txBody>
      </p:sp>
      <p:sp>
        <p:nvSpPr>
          <p:cNvPr id="7" name="Slide Number Placeholder 5"/>
          <p:cNvSpPr>
            <a:spLocks noGrp="1"/>
          </p:cNvSpPr>
          <p:nvPr>
            <p:ph type="sldNum" sz="quarter" idx="4"/>
          </p:nvPr>
        </p:nvSpPr>
        <p:spPr>
          <a:prstGeom prst="rect">
            <a:avLst/>
          </a:prstGeom>
        </p:spPr>
        <p:txBody>
          <a:bodyPr/>
          <a:lstStyle/>
          <a:p>
            <a:fld id="{DDC2EA39-E4BD-B547-B800-97CDC11B3E5B}" type="slidenum">
              <a:rPr lang="en-US" smtClean="0"/>
              <a:pPr/>
              <a:t>46</a:t>
            </a:fld>
            <a:endParaRPr lang="en-US"/>
          </a:p>
        </p:txBody>
      </p:sp>
      <p:pic>
        <p:nvPicPr>
          <p:cNvPr id="541700" name="Picture 4"/>
          <p:cNvPicPr>
            <a:picLocks noChangeAspect="1" noChangeArrowheads="1"/>
          </p:cNvPicPr>
          <p:nvPr/>
        </p:nvPicPr>
        <p:blipFill>
          <a:blip r:embed="rId2"/>
          <a:srcRect/>
          <a:stretch>
            <a:fillRect/>
          </a:stretch>
        </p:blipFill>
        <p:spPr bwMode="auto">
          <a:xfrm>
            <a:off x="1295400" y="3810000"/>
            <a:ext cx="6600825" cy="2800350"/>
          </a:xfrm>
          <a:prstGeom prst="rect">
            <a:avLst/>
          </a:prstGeom>
          <a:noFill/>
          <a:ln w="9525">
            <a:noFill/>
            <a:miter lim="800000"/>
            <a:headEnd/>
            <a:tailEnd/>
          </a:ln>
          <a:effectLst/>
        </p:spPr>
      </p:pic>
      <p:pic>
        <p:nvPicPr>
          <p:cNvPr id="541701" name="Picture 5"/>
          <p:cNvPicPr>
            <a:picLocks noChangeAspect="1" noChangeArrowheads="1"/>
          </p:cNvPicPr>
          <p:nvPr/>
        </p:nvPicPr>
        <p:blipFill>
          <a:blip r:embed="rId3"/>
          <a:srcRect/>
          <a:stretch>
            <a:fillRect/>
          </a:stretch>
        </p:blipFill>
        <p:spPr bwMode="auto">
          <a:xfrm>
            <a:off x="1371600" y="1066800"/>
            <a:ext cx="6515100" cy="2781300"/>
          </a:xfrm>
          <a:prstGeom prst="rect">
            <a:avLst/>
          </a:prstGeom>
          <a:noFill/>
          <a:ln w="9525">
            <a:noFill/>
            <a:miter lim="800000"/>
            <a:headEnd/>
            <a:tailEnd/>
          </a:ln>
          <a:effectLst/>
        </p:spPr>
      </p:pic>
    </p:spTree>
    <p:extLst>
      <p:ext uri="{BB962C8B-B14F-4D97-AF65-F5344CB8AC3E}">
        <p14:creationId xmlns:p14="http://schemas.microsoft.com/office/powerpoint/2010/main" val="7428568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smtClean="0"/>
              <a:t>Results</a:t>
            </a:r>
            <a:endParaRPr lang="en-US"/>
          </a:p>
        </p:txBody>
      </p:sp>
      <p:sp>
        <p:nvSpPr>
          <p:cNvPr id="542723" name="Rectangle 3"/>
          <p:cNvSpPr>
            <a:spLocks noGrp="1" noChangeArrowheads="1"/>
          </p:cNvSpPr>
          <p:nvPr>
            <p:ph idx="1"/>
          </p:nvPr>
        </p:nvSpPr>
        <p:spPr/>
        <p:txBody>
          <a:bodyPr/>
          <a:lstStyle/>
          <a:p>
            <a:r>
              <a:rPr lang="en-US" dirty="0" smtClean="0"/>
              <a:t>Using a Hilbert curve to scan did increase the rate of detecting a payload hidden in the LSBs by ¼ - 1/3  </a:t>
            </a:r>
          </a:p>
          <a:p>
            <a:r>
              <a:rPr lang="en-US" dirty="0" smtClean="0"/>
              <a:t>Question:  other better scan orders?</a:t>
            </a:r>
          </a:p>
          <a:p>
            <a:r>
              <a:rPr lang="en-US" dirty="0" smtClean="0"/>
              <a:t>Further papers discuss this</a:t>
            </a:r>
            <a:endParaRPr lang="en-US" dirty="0"/>
          </a:p>
        </p:txBody>
      </p:sp>
      <p:sp>
        <p:nvSpPr>
          <p:cNvPr id="4" name="Date Placeholder 3"/>
          <p:cNvSpPr>
            <a:spLocks noGrp="1"/>
          </p:cNvSpPr>
          <p:nvPr>
            <p:ph type="dt" sz="half" idx="2"/>
          </p:nvPr>
        </p:nvSpPr>
        <p:spPr>
          <a:prstGeom prst="rect">
            <a:avLst/>
          </a:prstGeom>
        </p:spPr>
        <p:txBody>
          <a:bodyPr/>
          <a:lstStyle/>
          <a:p>
            <a:r>
              <a:rPr lang="en-US" smtClean="0"/>
              <a:t>Spring 2017</a:t>
            </a:r>
            <a:endParaRPr lang="en-US"/>
          </a:p>
        </p:txBody>
      </p:sp>
      <p:sp>
        <p:nvSpPr>
          <p:cNvPr id="5" name="Footer Placeholder 4"/>
          <p:cNvSpPr>
            <a:spLocks noGrp="1"/>
          </p:cNvSpPr>
          <p:nvPr>
            <p:ph type="ftr" sz="quarter" idx="3"/>
          </p:nvPr>
        </p:nvSpPr>
        <p:spPr>
          <a:prstGeom prst="rect">
            <a:avLst/>
          </a:prstGeom>
        </p:spPr>
        <p:txBody>
          <a:bodyPr/>
          <a:lstStyle/>
          <a:p>
            <a:r>
              <a:rPr lang="en-US" smtClean="0"/>
              <a:t>© 2017 Newman  Math 535 Digital Image Forensics and Steganalysis  </a:t>
            </a:r>
            <a:endParaRPr lang="en-US"/>
          </a:p>
        </p:txBody>
      </p:sp>
      <p:sp>
        <p:nvSpPr>
          <p:cNvPr id="6" name="Slide Number Placeholder 5"/>
          <p:cNvSpPr>
            <a:spLocks noGrp="1"/>
          </p:cNvSpPr>
          <p:nvPr>
            <p:ph type="sldNum" sz="quarter" idx="4"/>
          </p:nvPr>
        </p:nvSpPr>
        <p:spPr>
          <a:prstGeom prst="rect">
            <a:avLst/>
          </a:prstGeom>
        </p:spPr>
        <p:txBody>
          <a:bodyPr/>
          <a:lstStyle/>
          <a:p>
            <a:fld id="{0DD354D0-B099-D74E-9098-04F80C5F56C3}" type="slidenum">
              <a:rPr lang="en-US" smtClean="0"/>
              <a:pPr/>
              <a:t>47</a:t>
            </a:fld>
            <a:endParaRPr lang="en-US"/>
          </a:p>
        </p:txBody>
      </p:sp>
    </p:spTree>
    <p:extLst>
      <p:ext uri="{BB962C8B-B14F-4D97-AF65-F5344CB8AC3E}">
        <p14:creationId xmlns:p14="http://schemas.microsoft.com/office/powerpoint/2010/main" val="1872066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project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you get bored:</a:t>
                </a:r>
              </a:p>
              <a:p>
                <a:pPr lvl="1"/>
                <a:r>
                  <a:rPr lang="en-US" dirty="0" smtClean="0"/>
                  <a:t>Implement +/- LSB embedding and apply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a:t>
                </a:r>
                <a:r>
                  <a:rPr lang="en-US" dirty="0" smtClean="0"/>
                  <a:t>test; does it work? Why or why not?</a:t>
                </a:r>
              </a:p>
              <a:p>
                <a:pPr lvl="1"/>
                <a:r>
                  <a:rPr lang="en-US" dirty="0" smtClean="0"/>
                  <a:t>Implement random site-visit LSB embedding </a:t>
                </a:r>
                <a:r>
                  <a:rPr lang="en-US" dirty="0"/>
                  <a:t>for </a:t>
                </a:r>
                <a:r>
                  <a:rPr lang="en-US" dirty="0" smtClean="0"/>
                  <a:t>+/- LSB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613"/>
                </a:stretch>
              </a:blipFill>
            </p:spPr>
            <p:txBody>
              <a:bodyPr/>
              <a:lstStyle/>
              <a:p>
                <a:r>
                  <a:rPr lang="en-US">
                    <a:noFill/>
                  </a:rPr>
                  <a:t> </a:t>
                </a:r>
              </a:p>
            </p:txBody>
          </p:sp>
        </mc:Fallback>
      </mc:AlternateContent>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48</a:t>
            </a:fld>
            <a:endParaRPr lang="en-US" dirty="0"/>
          </a:p>
        </p:txBody>
      </p:sp>
    </p:spTree>
    <p:extLst>
      <p:ext uri="{BB962C8B-B14F-4D97-AF65-F5344CB8AC3E}">
        <p14:creationId xmlns:p14="http://schemas.microsoft.com/office/powerpoint/2010/main" val="141440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lstStyle/>
          <a:p>
            <a:r>
              <a:rPr lang="en-US" dirty="0" smtClean="0"/>
              <a:t>If the frequency of occurrence of values in a collection has the property that they occur at the same constant rate, we say that distribution of values is </a:t>
            </a:r>
            <a:r>
              <a:rPr lang="en-US" i="1" dirty="0" smtClean="0"/>
              <a:t>uniform</a:t>
            </a:r>
            <a:r>
              <a:rPr lang="en-US" dirty="0" smtClean="0"/>
              <a:t> </a:t>
            </a:r>
          </a:p>
          <a:p>
            <a:r>
              <a:rPr lang="en-US" dirty="0" smtClean="0"/>
              <a:t>Example</a:t>
            </a:r>
          </a:p>
          <a:p>
            <a:pPr lvl="1"/>
            <a:r>
              <a:rPr lang="en-US" dirty="0" smtClean="0"/>
              <a:t>156 bits total</a:t>
            </a:r>
          </a:p>
          <a:p>
            <a:pPr lvl="1"/>
            <a:r>
              <a:rPr lang="en-US" dirty="0"/>
              <a:t>B</a:t>
            </a:r>
            <a:r>
              <a:rPr lang="en-US" dirty="0" smtClean="0"/>
              <a:t>efore encryption: 107 zeros, 49 ones (rate is 0.6859 zeros and 0.3141 ones)</a:t>
            </a:r>
          </a:p>
          <a:p>
            <a:pPr lvl="1"/>
            <a:r>
              <a:rPr lang="en-US" dirty="0" smtClean="0"/>
              <a:t>After encryption: 79 zeros, 77 ones (rate is 0.5064 zeros and 0.4936 ones)</a:t>
            </a:r>
          </a:p>
          <a:p>
            <a:r>
              <a:rPr lang="en-US" dirty="0" smtClean="0"/>
              <a:t>So encryption produces a set of 0s and 1s that has (approximately) a uniform distribution</a:t>
            </a:r>
          </a:p>
          <a:p>
            <a:r>
              <a:rPr lang="en-US" dirty="0" smtClean="0"/>
              <a:t>Each encrypted message has an approximately uniform distribution of 0s and 1s</a:t>
            </a:r>
          </a:p>
          <a:p>
            <a:r>
              <a:rPr lang="en-US" dirty="0" smtClean="0"/>
              <a:t>Common encryption algorithms include DES</a:t>
            </a:r>
            <a:r>
              <a:rPr lang="en-US" dirty="0"/>
              <a:t>, </a:t>
            </a:r>
            <a:r>
              <a:rPr lang="en-US" dirty="0" smtClean="0"/>
              <a:t>triple DES, RSA</a:t>
            </a:r>
            <a:r>
              <a:rPr lang="en-US" dirty="0"/>
              <a:t>,  </a:t>
            </a:r>
            <a:r>
              <a:rPr lang="en-US" dirty="0" smtClean="0"/>
              <a:t>AES</a:t>
            </a:r>
          </a:p>
          <a:p>
            <a:r>
              <a:rPr lang="en-US" dirty="0" smtClean="0"/>
              <a:t>All methods need at least one key to perform the encryption/decryption</a:t>
            </a:r>
          </a:p>
          <a:p>
            <a:r>
              <a:rPr lang="en-US" dirty="0" smtClean="0"/>
              <a:t>The key (a password) locks and unlocks the message</a:t>
            </a:r>
          </a:p>
        </p:txBody>
      </p:sp>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5</a:t>
            </a:fld>
            <a:endParaRPr lang="en-US" dirty="0"/>
          </a:p>
        </p:txBody>
      </p:sp>
    </p:spTree>
    <p:extLst>
      <p:ext uri="{BB962C8B-B14F-4D97-AF65-F5344CB8AC3E}">
        <p14:creationId xmlns:p14="http://schemas.microsoft.com/office/powerpoint/2010/main" val="35976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a:t>
            </a:r>
            <a:endParaRPr lang="en-US" dirty="0"/>
          </a:p>
        </p:txBody>
      </p:sp>
      <p:sp>
        <p:nvSpPr>
          <p:cNvPr id="3" name="Content Placeholder 2"/>
          <p:cNvSpPr>
            <a:spLocks noGrp="1"/>
          </p:cNvSpPr>
          <p:nvPr>
            <p:ph idx="1"/>
          </p:nvPr>
        </p:nvSpPr>
        <p:spPr/>
        <p:txBody>
          <a:bodyPr>
            <a:normAutofit lnSpcReduction="10000"/>
          </a:bodyPr>
          <a:lstStyle/>
          <a:p>
            <a:r>
              <a:rPr lang="en-US" dirty="0" smtClean="0"/>
              <a:t>When we overwrite the bit, we often follow a </a:t>
            </a:r>
            <a:r>
              <a:rPr lang="en-US" i="1" dirty="0" smtClean="0"/>
              <a:t>lexicographical </a:t>
            </a:r>
            <a:r>
              <a:rPr lang="en-US" dirty="0" smtClean="0"/>
              <a:t>path, starting at the top leftmost location in the image array, and proceeding left to right, top to bottom of the array, sequentially visiting the pixel locations in this manner</a:t>
            </a:r>
          </a:p>
          <a:p>
            <a:r>
              <a:rPr lang="en-US" dirty="0" smtClean="0"/>
              <a:t>If the payload string is shorter than the image array size, we can:</a:t>
            </a:r>
          </a:p>
          <a:p>
            <a:pPr lvl="1"/>
            <a:r>
              <a:rPr lang="en-US" dirty="0" smtClean="0"/>
              <a:t>Embed the payload bits, and stop there, leaving the remaining bits of the cover image untouched</a:t>
            </a:r>
          </a:p>
          <a:p>
            <a:pPr lvl="1"/>
            <a:r>
              <a:rPr lang="en-US" dirty="0" smtClean="0"/>
              <a:t>We can change the remaining bits to either 0 or 1</a:t>
            </a:r>
          </a:p>
          <a:p>
            <a:r>
              <a:rPr lang="en-US" dirty="0"/>
              <a:t>If the payload string is </a:t>
            </a:r>
            <a:r>
              <a:rPr lang="en-US" dirty="0" smtClean="0"/>
              <a:t>longer than </a:t>
            </a:r>
            <a:r>
              <a:rPr lang="en-US" dirty="0"/>
              <a:t>the image array size, we can:</a:t>
            </a:r>
          </a:p>
          <a:p>
            <a:pPr lvl="1"/>
            <a:r>
              <a:rPr lang="en-US" dirty="0" smtClean="0"/>
              <a:t>Embed only the portion of the payload that fits into the array; in this case, the payload cannot be recovered</a:t>
            </a:r>
          </a:p>
          <a:p>
            <a:pPr lvl="1"/>
            <a:r>
              <a:rPr lang="en-US" dirty="0" smtClean="0"/>
              <a:t>Return an error to the process and stop the algorithm</a:t>
            </a:r>
          </a:p>
          <a:p>
            <a:r>
              <a:rPr lang="en-US" dirty="0" smtClean="0"/>
              <a:t>The percentage of bits used for embedding out of the total available for embedding is called the </a:t>
            </a:r>
            <a:r>
              <a:rPr lang="en-US" i="1" dirty="0" smtClean="0"/>
              <a:t>embedding rate</a:t>
            </a:r>
          </a:p>
          <a:p>
            <a:r>
              <a:rPr lang="en-US" dirty="0" smtClean="0"/>
              <a:t>If we embed in 10 out of 100 bit locations, that is 10 % embedding rate, or 0.1 bits per pixel: 0.1 </a:t>
            </a:r>
            <a:r>
              <a:rPr lang="en-US" i="1" dirty="0" smtClean="0"/>
              <a:t>bpp</a:t>
            </a:r>
          </a:p>
        </p:txBody>
      </p:sp>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6</a:t>
            </a:fld>
            <a:endParaRPr lang="en-US" dirty="0"/>
          </a:p>
        </p:txBody>
      </p:sp>
    </p:spTree>
    <p:extLst>
      <p:ext uri="{BB962C8B-B14F-4D97-AF65-F5344CB8AC3E}">
        <p14:creationId xmlns:p14="http://schemas.microsoft.com/office/powerpoint/2010/main" val="14783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Variation on LSB embedding: +/- algorithm</a:t>
            </a:r>
            <a:endParaRPr lang="en-US" dirty="0"/>
          </a:p>
        </p:txBody>
      </p:sp>
      <p:sp>
        <p:nvSpPr>
          <p:cNvPr id="3" name="Content Placeholder 2"/>
          <p:cNvSpPr>
            <a:spLocks noGrp="1"/>
          </p:cNvSpPr>
          <p:nvPr>
            <p:ph idx="1"/>
          </p:nvPr>
        </p:nvSpPr>
        <p:spPr/>
        <p:txBody>
          <a:bodyPr/>
          <a:lstStyle/>
          <a:p>
            <a:r>
              <a:rPr lang="en-US" dirty="0" smtClean="0"/>
              <a:t>Instead of overwriting a bit, we can change the cover bit to match the payload bit in a random manner:</a:t>
            </a:r>
          </a:p>
          <a:p>
            <a:r>
              <a:rPr lang="en-US" dirty="0" smtClean="0"/>
              <a:t>Let’s say that a cover gray value is 127</a:t>
            </a:r>
            <a:r>
              <a:rPr lang="en-US" baseline="-25000" dirty="0" smtClean="0"/>
              <a:t>10</a:t>
            </a:r>
            <a:r>
              <a:rPr lang="en-US" dirty="0" smtClean="0"/>
              <a:t> = 01111111</a:t>
            </a:r>
            <a:r>
              <a:rPr lang="en-US" baseline="-25000" dirty="0" smtClean="0"/>
              <a:t>2</a:t>
            </a:r>
            <a:endParaRPr lang="en-US" dirty="0" smtClean="0"/>
          </a:p>
          <a:p>
            <a:r>
              <a:rPr lang="en-US" dirty="0" smtClean="0"/>
              <a:t>Let’s say the payload bit is 0: so we need to change the cover bit</a:t>
            </a:r>
          </a:p>
          <a:p>
            <a:r>
              <a:rPr lang="en-US" dirty="0" smtClean="0"/>
              <a:t>Overwriting gives us:  01111110</a:t>
            </a:r>
            <a:r>
              <a:rPr lang="en-US" baseline="-25000" dirty="0" smtClean="0"/>
              <a:t>2</a:t>
            </a:r>
            <a:r>
              <a:rPr lang="en-US" dirty="0" smtClean="0"/>
              <a:t> = 126</a:t>
            </a:r>
            <a:r>
              <a:rPr lang="en-US" baseline="-25000" dirty="0" smtClean="0"/>
              <a:t>10 </a:t>
            </a:r>
            <a:r>
              <a:rPr lang="en-US" dirty="0" smtClean="0"/>
              <a:t> </a:t>
            </a:r>
          </a:p>
          <a:p>
            <a:r>
              <a:rPr lang="en-US" dirty="0" smtClean="0"/>
              <a:t>We could change the gray value to 128 = 10000000 as its LSB is zero (but not by overwriting)</a:t>
            </a:r>
          </a:p>
          <a:p>
            <a:r>
              <a:rPr lang="en-US" dirty="0" smtClean="0"/>
              <a:t>So instead of overwriting, flip a coin: if it’s heads, add one to 127; if it’s zero, then subtract one to 127:</a:t>
            </a:r>
          </a:p>
          <a:p>
            <a:pPr lvl="1"/>
            <a:r>
              <a:rPr lang="en-US" dirty="0" smtClean="0"/>
              <a:t>Add one to 127 gives 128 = 10000000</a:t>
            </a:r>
          </a:p>
          <a:p>
            <a:pPr lvl="1"/>
            <a:r>
              <a:rPr lang="en-US" dirty="0" smtClean="0"/>
              <a:t>Subtract one from 127 gives 126: </a:t>
            </a:r>
            <a:r>
              <a:rPr lang="en-US" dirty="0"/>
              <a:t>01111110 </a:t>
            </a:r>
            <a:endParaRPr lang="en-US" dirty="0" smtClean="0"/>
          </a:p>
          <a:p>
            <a:r>
              <a:rPr lang="en-US" dirty="0" smtClean="0"/>
              <a:t>Which one changes more bits?</a:t>
            </a:r>
          </a:p>
        </p:txBody>
      </p:sp>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7</a:t>
            </a:fld>
            <a:endParaRPr lang="en-US" dirty="0"/>
          </a:p>
        </p:txBody>
      </p:sp>
    </p:spTree>
    <p:extLst>
      <p:ext uri="{BB962C8B-B14F-4D97-AF65-F5344CB8AC3E}">
        <p14:creationId xmlns:p14="http://schemas.microsoft.com/office/powerpoint/2010/main" val="171938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site visitation for embedding</a:t>
            </a:r>
            <a:endParaRPr lang="en-US" dirty="0"/>
          </a:p>
        </p:txBody>
      </p:sp>
      <p:sp>
        <p:nvSpPr>
          <p:cNvPr id="3" name="Content Placeholder 2"/>
          <p:cNvSpPr>
            <a:spLocks noGrp="1"/>
          </p:cNvSpPr>
          <p:nvPr>
            <p:ph idx="1"/>
          </p:nvPr>
        </p:nvSpPr>
        <p:spPr/>
        <p:txBody>
          <a:bodyPr/>
          <a:lstStyle/>
          <a:p>
            <a:r>
              <a:rPr lang="en-US" dirty="0" smtClean="0"/>
              <a:t>Another way to change the bits</a:t>
            </a:r>
          </a:p>
          <a:p>
            <a:r>
              <a:rPr lang="en-US" dirty="0" smtClean="0"/>
              <a:t>Instead of choosing the next pixel to embed the payload in in a lexicographical manner, pick the next site in a random manner from the ones left that you have not yet used for embedding</a:t>
            </a:r>
          </a:p>
          <a:p>
            <a:r>
              <a:rPr lang="en-US" dirty="0" smtClean="0"/>
              <a:t>This disperses the embedded pixels throughout the image</a:t>
            </a:r>
          </a:p>
          <a:p>
            <a:r>
              <a:rPr lang="en-US" dirty="0" smtClean="0"/>
              <a:t>It also spreads the uniform distribution of 0s and 1s throughout the image</a:t>
            </a:r>
          </a:p>
          <a:p>
            <a:r>
              <a:rPr lang="en-US" dirty="0" smtClean="0"/>
              <a:t>This makes it more difficult to apply our targeted test (later)</a:t>
            </a:r>
            <a:endParaRPr lang="en-US" dirty="0"/>
          </a:p>
        </p:txBody>
      </p:sp>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8</a:t>
            </a:fld>
            <a:endParaRPr lang="en-US" dirty="0"/>
          </a:p>
        </p:txBody>
      </p:sp>
    </p:spTree>
    <p:extLst>
      <p:ext uri="{BB962C8B-B14F-4D97-AF65-F5344CB8AC3E}">
        <p14:creationId xmlns:p14="http://schemas.microsoft.com/office/powerpoint/2010/main" val="1202296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steganalysis</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Bef>
                    <a:spcPts val="0"/>
                  </a:spcBef>
                </a:pPr>
                <a:r>
                  <a:rPr lang="en-US" i="1" dirty="0" smtClean="0">
                    <a:solidFill>
                      <a:srgbClr val="7030A0"/>
                    </a:solidFill>
                  </a:rPr>
                  <a:t>Steganalysis</a:t>
                </a:r>
                <a:r>
                  <a:rPr lang="en-US" dirty="0" smtClean="0">
                    <a:solidFill>
                      <a:srgbClr val="7030A0"/>
                    </a:solidFill>
                  </a:rPr>
                  <a:t> </a:t>
                </a:r>
                <a:r>
                  <a:rPr lang="en-US" dirty="0"/>
                  <a:t>is a </a:t>
                </a:r>
                <a:r>
                  <a:rPr lang="en-US" i="1" dirty="0">
                    <a:solidFill>
                      <a:srgbClr val="7030A0"/>
                    </a:solidFill>
                  </a:rPr>
                  <a:t>digital image forensic </a:t>
                </a:r>
                <a:r>
                  <a:rPr lang="en-US" dirty="0"/>
                  <a:t>tool to determine if an image has been altered to contain a hidden </a:t>
                </a:r>
                <a:r>
                  <a:rPr lang="en-US" dirty="0" smtClean="0"/>
                  <a:t>message</a:t>
                </a:r>
              </a:p>
              <a:p>
                <a:pPr>
                  <a:spcBef>
                    <a:spcPts val="0"/>
                  </a:spcBef>
                </a:pPr>
                <a:r>
                  <a:rPr lang="en-US" dirty="0" smtClean="0"/>
                  <a:t>Steganalysis can also be called </a:t>
                </a:r>
                <a:r>
                  <a:rPr lang="en-US" i="1" dirty="0" smtClean="0"/>
                  <a:t>steganography detection</a:t>
                </a:r>
                <a:r>
                  <a:rPr lang="en-US" dirty="0" smtClean="0"/>
                  <a:t>, or steg detection</a:t>
                </a:r>
              </a:p>
              <a:p>
                <a:pPr>
                  <a:spcBef>
                    <a:spcPts val="0"/>
                  </a:spcBef>
                </a:pPr>
                <a:r>
                  <a:rPr lang="en-US" dirty="0" smtClean="0"/>
                  <a:t>While you may think that hiding it more cleverly makes it more difficult to detect, that is true only up to a point</a:t>
                </a:r>
              </a:p>
              <a:p>
                <a:pPr>
                  <a:spcBef>
                    <a:spcPts val="0"/>
                  </a:spcBef>
                </a:pPr>
                <a:r>
                  <a:rPr lang="en-US" dirty="0" smtClean="0"/>
                  <a:t>Current steg detection algorithms are pretty good and can get around 30% error rate (more about error rate later)</a:t>
                </a:r>
                <a:endParaRPr lang="en-US" dirty="0"/>
              </a:p>
              <a:p>
                <a:r>
                  <a:rPr lang="en-US" dirty="0" smtClean="0"/>
                  <a:t>There are two general approaches to steganalysis</a:t>
                </a:r>
              </a:p>
              <a:p>
                <a:pPr lvl="1"/>
                <a:r>
                  <a:rPr lang="en-US" dirty="0" smtClean="0"/>
                  <a:t>Targeted</a:t>
                </a:r>
              </a:p>
              <a:p>
                <a:pPr lvl="1"/>
                <a:r>
                  <a:rPr lang="en-US" dirty="0" smtClean="0"/>
                  <a:t>Blind</a:t>
                </a:r>
              </a:p>
              <a:p>
                <a:r>
                  <a:rPr lang="en-US" dirty="0" smtClean="0"/>
                  <a:t>Targeted steganalysis uses knowledge based on known or suspected effects of the algorithm on the image to test for those effects</a:t>
                </a:r>
              </a:p>
              <a:p>
                <a:r>
                  <a:rPr lang="en-US" dirty="0" smtClean="0"/>
                  <a:t>Called </a:t>
                </a:r>
                <a:r>
                  <a:rPr lang="en-US" i="1" dirty="0" smtClean="0"/>
                  <a:t>signatures</a:t>
                </a:r>
                <a:r>
                  <a:rPr lang="en-US" dirty="0" smtClean="0"/>
                  <a:t>, these can be very reliable (or not so reliable)</a:t>
                </a:r>
              </a:p>
              <a:p>
                <a:r>
                  <a:rPr lang="en-US" dirty="0"/>
                  <a:t>Our project will also implement a targeted steganalysis technique that uses the </a:t>
                </a:r>
                <a:r>
                  <a:rPr lang="en-US" dirty="0" smtClean="0"/>
                  <a:t>chi-squared test, called the </a:t>
                </a:r>
                <a14:m>
                  <m:oMath xmlns:m="http://schemas.openxmlformats.org/officeDocument/2006/math">
                    <m:sSup>
                      <m:sSupPr>
                        <m:ctrlPr>
                          <a:rPr lang="en-US" i="1">
                            <a:latin typeface="Cambria Math" charset="0"/>
                          </a:rPr>
                        </m:ctrlPr>
                      </m:sSupPr>
                      <m:e>
                        <m:r>
                          <a:rPr lang="en-US" i="1">
                            <a:latin typeface="Cambria Math" charset="0"/>
                            <a:ea typeface="Cambria Math" charset="0"/>
                            <a:cs typeface="Cambria Math" charset="0"/>
                          </a:rPr>
                          <m:t>𝜒</m:t>
                        </m:r>
                      </m:e>
                      <m:sup>
                        <m:r>
                          <a:rPr lang="en-US" i="1">
                            <a:latin typeface="Cambria Math" charset="0"/>
                          </a:rPr>
                          <m:t>2</m:t>
                        </m:r>
                      </m:sup>
                    </m:sSup>
                  </m:oMath>
                </a14:m>
                <a:r>
                  <a:rPr lang="en-US" dirty="0"/>
                  <a:t> </a:t>
                </a:r>
                <a:r>
                  <a:rPr lang="en-US" i="1" dirty="0"/>
                  <a:t>attack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613" r="-963" b="-1963"/>
                </a:stretch>
              </a:blipFill>
            </p:spPr>
            <p:txBody>
              <a:bodyPr/>
              <a:lstStyle/>
              <a:p>
                <a:r>
                  <a:rPr lang="en-US">
                    <a:noFill/>
                  </a:rPr>
                  <a:t> </a:t>
                </a:r>
              </a:p>
            </p:txBody>
          </p:sp>
        </mc:Fallback>
      </mc:AlternateContent>
      <p:sp>
        <p:nvSpPr>
          <p:cNvPr id="4" name="Date Placeholder 3"/>
          <p:cNvSpPr>
            <a:spLocks noGrp="1"/>
          </p:cNvSpPr>
          <p:nvPr>
            <p:ph type="dt" sz="half" idx="2"/>
          </p:nvPr>
        </p:nvSpPr>
        <p:spPr/>
        <p:txBody>
          <a:bodyPr/>
          <a:lstStyle/>
          <a:p>
            <a:r>
              <a:rPr lang="en-US" smtClean="0"/>
              <a:t>Spring 2018</a:t>
            </a:r>
            <a:endParaRPr lang="en-US" dirty="0"/>
          </a:p>
        </p:txBody>
      </p:sp>
      <p:sp>
        <p:nvSpPr>
          <p:cNvPr id="5" name="Footer Placeholder 4"/>
          <p:cNvSpPr>
            <a:spLocks noGrp="1"/>
          </p:cNvSpPr>
          <p:nvPr>
            <p:ph type="ftr" sz="quarter" idx="3"/>
          </p:nvPr>
        </p:nvSpPr>
        <p:spPr/>
        <p:txBody>
          <a:bodyPr/>
          <a:lstStyle/>
          <a:p>
            <a:r>
              <a:rPr lang="en-US" smtClean="0"/>
              <a:t>© 2018       Math 535 Digital Image Forensics and Steganalysis </a:t>
            </a:r>
            <a:endParaRPr lang="en-US" dirty="0"/>
          </a:p>
        </p:txBody>
      </p:sp>
      <p:sp>
        <p:nvSpPr>
          <p:cNvPr id="6" name="Slide Number Placeholder 5"/>
          <p:cNvSpPr>
            <a:spLocks noGrp="1"/>
          </p:cNvSpPr>
          <p:nvPr>
            <p:ph type="sldNum" sz="quarter" idx="4"/>
          </p:nvPr>
        </p:nvSpPr>
        <p:spPr/>
        <p:txBody>
          <a:bodyPr/>
          <a:lstStyle/>
          <a:p>
            <a:fld id="{8F73AFF4-E854-4B48-8971-BE22DF8FC9E5}" type="slidenum">
              <a:rPr lang="en-US" smtClean="0"/>
              <a:t>9</a:t>
            </a:fld>
            <a:endParaRPr lang="en-US" dirty="0"/>
          </a:p>
        </p:txBody>
      </p:sp>
    </p:spTree>
    <p:extLst>
      <p:ext uri="{BB962C8B-B14F-4D97-AF65-F5344CB8AC3E}">
        <p14:creationId xmlns:p14="http://schemas.microsoft.com/office/powerpoint/2010/main" val="131903575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535.templ" id="{AA591A5E-5AFA-704A-94C2-D663485A0FCF}" vid="{91155B5D-B491-6546-AA57-0C885352AA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16926</TotalTime>
  <Words>5162</Words>
  <Application>Microsoft Macintosh PowerPoint</Application>
  <PresentationFormat>Letter Paper (8.5x11 in)</PresentationFormat>
  <Paragraphs>522</Paragraphs>
  <Slides>48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Calibri</vt:lpstr>
      <vt:lpstr>Cambria Math</vt:lpstr>
      <vt:lpstr>Mangal</vt:lpstr>
      <vt:lpstr>Mathematica1</vt:lpstr>
      <vt:lpstr>ＭＳ Ｐゴシック</vt:lpstr>
      <vt:lpstr>Times New Roman</vt:lpstr>
      <vt:lpstr>Wingdings</vt:lpstr>
      <vt:lpstr>Arial</vt:lpstr>
      <vt:lpstr>Custom Design</vt:lpstr>
      <vt:lpstr>Math/InfAs/CprE 535 Digital Image Forensics and Steganalysis</vt:lpstr>
      <vt:lpstr>Today </vt:lpstr>
      <vt:lpstr>How a text message gets encrypted</vt:lpstr>
      <vt:lpstr>Encryption </vt:lpstr>
      <vt:lpstr>Concepts</vt:lpstr>
      <vt:lpstr>Observe</vt:lpstr>
      <vt:lpstr>Variation on LSB embedding: +/- algorithm</vt:lpstr>
      <vt:lpstr>Random site visitation for embedding</vt:lpstr>
      <vt:lpstr>What is steganalysis?</vt:lpstr>
      <vt:lpstr>Steganalysis and Machine Learning</vt:lpstr>
      <vt:lpstr>Steganalysis</vt:lpstr>
      <vt:lpstr>Detecting LSB embedding in an image</vt:lpstr>
      <vt:lpstr>Histograms  </vt:lpstr>
      <vt:lpstr>Stego histogram </vt:lpstr>
      <vt:lpstr>Two histograms </vt:lpstr>
      <vt:lpstr>How LSB replacement changes the distribution of even and odd values</vt:lpstr>
      <vt:lpstr>Change of 0-1 distribution from cover to stego</vt:lpstr>
      <vt:lpstr>Why are histogram values in Stego similar?</vt:lpstr>
      <vt:lpstr>Why are histogram values in Stego similar?</vt:lpstr>
      <vt:lpstr>Why are histogram values in Stego similar?</vt:lpstr>
      <vt:lpstr>Conducting a statistically well-defined test for LSB embedding</vt:lpstr>
      <vt:lpstr>How to conduct a statistically significant test</vt:lpstr>
      <vt:lpstr>Interpreting the result</vt:lpstr>
      <vt:lpstr>Null and alternative hypotheses</vt:lpstr>
      <vt:lpstr>Choosing the test statistic, setting up the hypotheses, picking α</vt:lpstr>
      <vt:lpstr>What is the chi-square test?</vt:lpstr>
      <vt:lpstr>Our hypotheses statements</vt:lpstr>
      <vt:lpstr>Choosing α</vt:lpstr>
      <vt:lpstr>χ^2 test</vt:lpstr>
      <vt:lpstr>Calculating expected frequency E_i</vt:lpstr>
      <vt:lpstr>For our case</vt:lpstr>
      <vt:lpstr>Our case</vt:lpstr>
      <vt:lpstr>Goal</vt:lpstr>
      <vt:lpstr>What you do with test statistic χ^2</vt:lpstr>
      <vt:lpstr>What you do with test statistic χ^2</vt:lpstr>
      <vt:lpstr>What you do with test statistic χ^2</vt:lpstr>
      <vt:lpstr>What you do with test statistic χ^2</vt:lpstr>
      <vt:lpstr>Pros and cons of the χ^2  test</vt:lpstr>
      <vt:lpstr>χ^2 test applied to LSB lexicographical embedding (spatial domain)</vt:lpstr>
      <vt:lpstr>χ^2 test applied to LSB lexicographical embedding (spatial domain)</vt:lpstr>
      <vt:lpstr>Results (C. Stanley’s thesis, ISU, 2005)</vt:lpstr>
      <vt:lpstr>Questions to ask yourself</vt:lpstr>
      <vt:lpstr>Weaknesses of chi-square test</vt:lpstr>
      <vt:lpstr>Graphs from other images</vt:lpstr>
      <vt:lpstr>To increase detection of payload</vt:lpstr>
      <vt:lpstr>Different scanning orders</vt:lpstr>
      <vt:lpstr>Results</vt:lpstr>
      <vt:lpstr>Class project</vt:lpstr>
    </vt:vector>
  </TitlesOfParts>
  <Company>Iowa State University of Science and Technology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Steganalysis and  Digital Image Forensics: </dc:title>
  <dc:creator>Jennifer Newman</dc:creator>
  <cp:lastModifiedBy>Newman, Jennifer L [MATH]</cp:lastModifiedBy>
  <cp:revision>581</cp:revision>
  <cp:lastPrinted>2017-01-17T02:37:14Z</cp:lastPrinted>
  <dcterms:created xsi:type="dcterms:W3CDTF">2015-11-24T17:41:25Z</dcterms:created>
  <dcterms:modified xsi:type="dcterms:W3CDTF">2018-02-20T21:50:51Z</dcterms:modified>
</cp:coreProperties>
</file>