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76" y="72"/>
      </p:cViewPr>
      <p:guideLst/>
    </p:cSldViewPr>
  </p:slideViewPr>
  <p:notesTextViewPr>
    <p:cViewPr>
      <p:scale>
        <a:sx n="1" d="1"/>
        <a:sy n="1" d="1"/>
      </p:scale>
      <p:origin x="0" y="0"/>
    </p:cViewPr>
  </p:notesText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6671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40141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883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97067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0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50650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60660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0666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36751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22/11/2017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4947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5C66135-EE68-4DD8-A0A4-5D7192798314}" type="datetimeFigureOut">
              <a:rPr lang="es-CO" smtClean="0"/>
              <a:t>22/11/2017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8350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C66135-EE68-4DD8-A0A4-5D7192798314}" type="datetimeFigureOut">
              <a:rPr lang="es-CO" smtClean="0"/>
              <a:t>22/11/2017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6028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5C66135-EE68-4DD8-A0A4-5D7192798314}" type="datetimeFigureOut">
              <a:rPr lang="es-CO" smtClean="0"/>
              <a:t>22/11/2017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7651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66135-EE68-4DD8-A0A4-5D7192798314}" type="datetimeFigureOut">
              <a:rPr lang="es-CO" smtClean="0"/>
              <a:t>22/11/2017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14957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5C66135-EE68-4DD8-A0A4-5D7192798314}" type="datetimeFigureOut">
              <a:rPr lang="es-CO" smtClean="0"/>
              <a:t>22/11/2017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3482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
        <p:nvSpPr>
          <p:cNvPr id="5" name="Date Placeholder 4"/>
          <p:cNvSpPr>
            <a:spLocks noGrp="1"/>
          </p:cNvSpPr>
          <p:nvPr>
            <p:ph type="dt" sz="half" idx="10"/>
          </p:nvPr>
        </p:nvSpPr>
        <p:spPr/>
        <p:txBody>
          <a:bodyPr/>
          <a:lstStyle/>
          <a:p>
            <a:fld id="{75C66135-EE68-4DD8-A0A4-5D7192798314}" type="datetimeFigureOut">
              <a:rPr lang="es-CO" smtClean="0"/>
              <a:t>22/11/2017</a:t>
            </a:fld>
            <a:endParaRPr lang="es-CO"/>
          </a:p>
        </p:txBody>
      </p:sp>
    </p:spTree>
    <p:extLst>
      <p:ext uri="{BB962C8B-B14F-4D97-AF65-F5344CB8AC3E}">
        <p14:creationId xmlns:p14="http://schemas.microsoft.com/office/powerpoint/2010/main" val="25341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66135-EE68-4DD8-A0A4-5D7192798314}" type="datetimeFigureOut">
              <a:rPr lang="es-CO" smtClean="0"/>
              <a:t>22/11/2017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BFC486-D356-4C3F-958B-5B0B351A2497}" type="slidenum">
              <a:rPr lang="es-CO" smtClean="0"/>
              <a:t>‹Nº›</a:t>
            </a:fld>
            <a:endParaRPr lang="es-CO"/>
          </a:p>
        </p:txBody>
      </p:sp>
    </p:spTree>
    <p:extLst>
      <p:ext uri="{BB962C8B-B14F-4D97-AF65-F5344CB8AC3E}">
        <p14:creationId xmlns:p14="http://schemas.microsoft.com/office/powerpoint/2010/main" val="38801755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nforme%20de%20contribuyentess.xls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38880" y="473237"/>
            <a:ext cx="7894671" cy="646331"/>
          </a:xfrm>
          <a:prstGeom prst="rect">
            <a:avLst/>
          </a:prstGeom>
          <a:noFill/>
        </p:spPr>
        <p:txBody>
          <a:bodyPr wrap="square" rtlCol="0" anchor="ctr">
            <a:spAutoFit/>
          </a:bodyPr>
          <a:lstStyle/>
          <a:p>
            <a:pPr algn="ctr"/>
            <a:r>
              <a:rPr lang="es-CO" dirty="0"/>
              <a:t>Fundación Centro Colombiano de Estudios Profesionales</a:t>
            </a:r>
          </a:p>
          <a:p>
            <a:pPr algn="ctr"/>
            <a:r>
              <a:rPr lang="es-CO" dirty="0"/>
              <a:t>FCECEP</a:t>
            </a:r>
          </a:p>
        </p:txBody>
      </p:sp>
      <p:sp>
        <p:nvSpPr>
          <p:cNvPr id="5" name="CuadroTexto 4"/>
          <p:cNvSpPr txBox="1"/>
          <p:nvPr/>
        </p:nvSpPr>
        <p:spPr>
          <a:xfrm>
            <a:off x="1127196" y="1654587"/>
            <a:ext cx="7894671" cy="2031325"/>
          </a:xfrm>
          <a:prstGeom prst="rect">
            <a:avLst/>
          </a:prstGeom>
          <a:noFill/>
        </p:spPr>
        <p:txBody>
          <a:bodyPr wrap="square" rtlCol="0" anchor="ctr">
            <a:spAutoFit/>
          </a:bodyPr>
          <a:lstStyle/>
          <a:p>
            <a:pPr algn="ctr"/>
            <a:r>
              <a:rPr lang="es-CO" dirty="0"/>
              <a:t>Integrantes:</a:t>
            </a:r>
          </a:p>
          <a:p>
            <a:pPr algn="ctr"/>
            <a:r>
              <a:rPr lang="es-CO" dirty="0"/>
              <a:t>Oscar Roa</a:t>
            </a:r>
          </a:p>
          <a:p>
            <a:pPr algn="ctr"/>
            <a:r>
              <a:rPr lang="es-CO" dirty="0"/>
              <a:t>Sebastian </a:t>
            </a:r>
            <a:r>
              <a:rPr lang="es-CO" dirty="0" smtClean="0"/>
              <a:t>Montoya</a:t>
            </a:r>
          </a:p>
          <a:p>
            <a:pPr algn="ctr"/>
            <a:r>
              <a:rPr lang="es-CO" dirty="0" smtClean="0"/>
              <a:t>Farid enrique Pérez</a:t>
            </a:r>
            <a:endParaRPr lang="es-CO" dirty="0"/>
          </a:p>
          <a:p>
            <a:pPr algn="ctr"/>
            <a:r>
              <a:rPr lang="es-CO" dirty="0" smtClean="0"/>
              <a:t>Joseph </a:t>
            </a:r>
            <a:r>
              <a:rPr lang="es-CO" dirty="0"/>
              <a:t>Pizza</a:t>
            </a:r>
          </a:p>
          <a:p>
            <a:pPr algn="ctr"/>
            <a:r>
              <a:rPr lang="es-CO" dirty="0"/>
              <a:t>Juan Miguel </a:t>
            </a:r>
            <a:r>
              <a:rPr lang="es-CO" dirty="0" smtClean="0"/>
              <a:t>Mayor</a:t>
            </a:r>
          </a:p>
          <a:p>
            <a:pPr algn="ctr"/>
            <a:r>
              <a:rPr lang="es-CO" dirty="0" smtClean="0"/>
              <a:t>Gustavo Gonzales</a:t>
            </a:r>
            <a:endParaRPr lang="es-CO" dirty="0"/>
          </a:p>
        </p:txBody>
      </p:sp>
      <p:sp>
        <p:nvSpPr>
          <p:cNvPr id="6" name="CuadroTexto 5"/>
          <p:cNvSpPr txBox="1"/>
          <p:nvPr/>
        </p:nvSpPr>
        <p:spPr>
          <a:xfrm>
            <a:off x="1146174" y="3939920"/>
            <a:ext cx="7894671" cy="646331"/>
          </a:xfrm>
          <a:prstGeom prst="rect">
            <a:avLst/>
          </a:prstGeom>
          <a:noFill/>
        </p:spPr>
        <p:txBody>
          <a:bodyPr wrap="square" rtlCol="0" anchor="ctr">
            <a:spAutoFit/>
          </a:bodyPr>
          <a:lstStyle/>
          <a:p>
            <a:pPr algn="ctr"/>
            <a:r>
              <a:rPr lang="es-CO" dirty="0"/>
              <a:t>Tema:</a:t>
            </a:r>
          </a:p>
          <a:p>
            <a:pPr algn="ctr"/>
            <a:r>
              <a:rPr lang="es-CO" dirty="0"/>
              <a:t>GIT HUB</a:t>
            </a:r>
          </a:p>
        </p:txBody>
      </p:sp>
      <p:sp>
        <p:nvSpPr>
          <p:cNvPr id="7" name="CuadroTexto 6"/>
          <p:cNvSpPr txBox="1"/>
          <p:nvPr/>
        </p:nvSpPr>
        <p:spPr>
          <a:xfrm>
            <a:off x="1138880" y="5371267"/>
            <a:ext cx="7894671" cy="923330"/>
          </a:xfrm>
          <a:prstGeom prst="rect">
            <a:avLst/>
          </a:prstGeom>
          <a:noFill/>
        </p:spPr>
        <p:txBody>
          <a:bodyPr wrap="square" rtlCol="0" anchor="ctr">
            <a:spAutoFit/>
          </a:bodyPr>
          <a:lstStyle/>
          <a:p>
            <a:pPr algn="ctr"/>
            <a:r>
              <a:rPr lang="es-CO" dirty="0"/>
              <a:t>FACULTAD DE INGENIERIA</a:t>
            </a:r>
          </a:p>
          <a:p>
            <a:pPr algn="ctr"/>
            <a:r>
              <a:rPr lang="es-CO" dirty="0"/>
              <a:t>TECNOLOGIA DE SISTEMAS DE INFORMACIÓN</a:t>
            </a:r>
          </a:p>
          <a:p>
            <a:pPr algn="ctr"/>
            <a:r>
              <a:rPr lang="es-CO" dirty="0"/>
              <a:t>2017</a:t>
            </a:r>
          </a:p>
        </p:txBody>
      </p:sp>
      <p:pic>
        <p:nvPicPr>
          <p:cNvPr id="2050" name="Picture 2" descr="Resultado de imagen para LOGO DE GIT 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7563" y="1119568"/>
            <a:ext cx="1891159" cy="189115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pic>
        <p:nvPicPr>
          <p:cNvPr id="2052" name="Picture 4" descr="Resultado de imagen para LOGO DE GIT 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358" y="3054424"/>
            <a:ext cx="2019568" cy="52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34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0896" y="3121936"/>
            <a:ext cx="3243547" cy="369332"/>
          </a:xfrm>
          <a:prstGeom prst="rect">
            <a:avLst/>
          </a:prstGeom>
          <a:noFill/>
        </p:spPr>
        <p:txBody>
          <a:bodyPr wrap="square" rtlCol="0" anchor="ctr">
            <a:spAutoFit/>
          </a:bodyPr>
          <a:lstStyle/>
          <a:p>
            <a:r>
              <a:rPr lang="es-CO" dirty="0"/>
              <a:t>Fundamentos de </a:t>
            </a:r>
            <a:r>
              <a:rPr lang="es-CO" dirty="0" err="1"/>
              <a:t>Git</a:t>
            </a:r>
            <a:endParaRPr lang="es-CO" dirty="0"/>
          </a:p>
        </p:txBody>
      </p:sp>
      <p:sp>
        <p:nvSpPr>
          <p:cNvPr id="2" name="CuadroTexto 1"/>
          <p:cNvSpPr txBox="1"/>
          <p:nvPr/>
        </p:nvSpPr>
        <p:spPr>
          <a:xfrm>
            <a:off x="220896" y="3673796"/>
            <a:ext cx="9241049" cy="1815882"/>
          </a:xfrm>
          <a:prstGeom prst="rect">
            <a:avLst/>
          </a:prstGeom>
          <a:noFill/>
        </p:spPr>
        <p:txBody>
          <a:bodyPr wrap="square" rtlCol="0">
            <a:spAutoFit/>
          </a:bodyPr>
          <a:lstStyle/>
          <a:p>
            <a:pPr algn="just"/>
            <a:r>
              <a:rPr lang="es-CO" sz="1600" dirty="0"/>
              <a:t>Entonces, ¿qué es </a:t>
            </a:r>
            <a:r>
              <a:rPr lang="es-CO" sz="1600" dirty="0" err="1"/>
              <a:t>Git</a:t>
            </a:r>
            <a:r>
              <a:rPr lang="es-CO" sz="1600" dirty="0"/>
              <a:t> en pocas palabras? Es muy importante asimilar esta sección, porque si entiendes lo que es </a:t>
            </a:r>
            <a:r>
              <a:rPr lang="es-CO" sz="1600" dirty="0" err="1"/>
              <a:t>Git</a:t>
            </a:r>
            <a:r>
              <a:rPr lang="es-CO" sz="1600" dirty="0"/>
              <a:t> y los fundamentos de cómo funciona, probablemente te sea mucho más fácil usar </a:t>
            </a:r>
            <a:r>
              <a:rPr lang="es-CO" sz="1600" dirty="0" err="1"/>
              <a:t>Git</a:t>
            </a:r>
            <a:r>
              <a:rPr lang="es-CO" sz="1600" dirty="0"/>
              <a:t> de manera eficaz. A medida que aprendas </a:t>
            </a:r>
            <a:r>
              <a:rPr lang="es-CO" sz="1600" dirty="0" err="1"/>
              <a:t>Git</a:t>
            </a:r>
            <a:r>
              <a:rPr lang="es-CO" sz="1600" dirty="0"/>
              <a:t>, intenta olvidar todo lo que puedas saber sobre otros </a:t>
            </a:r>
            <a:r>
              <a:rPr lang="es-CO" sz="1600" dirty="0" err="1"/>
              <a:t>VCSs</a:t>
            </a:r>
            <a:r>
              <a:rPr lang="es-CO" sz="1600" dirty="0"/>
              <a:t>, como </a:t>
            </a:r>
            <a:r>
              <a:rPr lang="es-CO" sz="1600" dirty="0" err="1"/>
              <a:t>Subversion</a:t>
            </a:r>
            <a:r>
              <a:rPr lang="es-CO" sz="1600" dirty="0"/>
              <a:t> y </a:t>
            </a:r>
            <a:r>
              <a:rPr lang="es-CO" sz="1600" dirty="0" err="1"/>
              <a:t>Perforce</a:t>
            </a:r>
            <a:r>
              <a:rPr lang="es-CO" sz="1600" dirty="0"/>
              <a:t>; hacerlo te ayudará a evitar confusiones sutiles a la hora de utilizar la herramienta. </a:t>
            </a:r>
            <a:r>
              <a:rPr lang="es-CO" sz="1600" dirty="0" err="1"/>
              <a:t>Git</a:t>
            </a:r>
            <a:r>
              <a:rPr lang="es-CO" sz="1600" dirty="0"/>
              <a:t> almacena y modela la información de forma muy diferente a esos otros sistemas, a pesar de que su interfaz sea bastante similar; comprender esas diferencias evitará que te confundas a la hora de usarlo.</a:t>
            </a:r>
          </a:p>
        </p:txBody>
      </p:sp>
      <p:sp>
        <p:nvSpPr>
          <p:cNvPr id="5" name="CuadroTexto 4"/>
          <p:cNvSpPr txBox="1"/>
          <p:nvPr/>
        </p:nvSpPr>
        <p:spPr>
          <a:xfrm>
            <a:off x="226435" y="258512"/>
            <a:ext cx="3243547" cy="369332"/>
          </a:xfrm>
          <a:prstGeom prst="rect">
            <a:avLst/>
          </a:prstGeom>
          <a:noFill/>
        </p:spPr>
        <p:txBody>
          <a:bodyPr wrap="square" rtlCol="0" anchor="ctr">
            <a:spAutoFit/>
          </a:bodyPr>
          <a:lstStyle/>
          <a:p>
            <a:r>
              <a:rPr lang="es-CO" dirty="0"/>
              <a:t>¿Qué es </a:t>
            </a:r>
            <a:r>
              <a:rPr lang="es-CO" dirty="0" err="1"/>
              <a:t>git</a:t>
            </a:r>
            <a:r>
              <a:rPr lang="es-CO" dirty="0"/>
              <a:t>?</a:t>
            </a:r>
          </a:p>
        </p:txBody>
      </p:sp>
      <p:sp>
        <p:nvSpPr>
          <p:cNvPr id="6" name="CuadroTexto 5"/>
          <p:cNvSpPr txBox="1"/>
          <p:nvPr/>
        </p:nvSpPr>
        <p:spPr>
          <a:xfrm>
            <a:off x="220895" y="810372"/>
            <a:ext cx="9241049" cy="1815882"/>
          </a:xfrm>
          <a:prstGeom prst="rect">
            <a:avLst/>
          </a:prstGeom>
          <a:noFill/>
        </p:spPr>
        <p:txBody>
          <a:bodyPr wrap="square" rtlCol="0">
            <a:spAutoFit/>
          </a:bodyPr>
          <a:lstStyle/>
          <a:p>
            <a:pPr algn="just"/>
            <a:r>
              <a:rPr lang="es-CO" sz="1600" dirty="0" err="1"/>
              <a:t>Git</a:t>
            </a:r>
            <a:r>
              <a:rPr lang="es-CO" sz="1600" dirty="0"/>
              <a:t> es un software de control de versiones diseñado por </a:t>
            </a:r>
            <a:r>
              <a:rPr lang="es-CO" sz="1600" dirty="0" err="1"/>
              <a:t>Linus</a:t>
            </a:r>
            <a:r>
              <a:rPr lang="es-CO" sz="1600" dirty="0"/>
              <a:t> </a:t>
            </a:r>
            <a:r>
              <a:rPr lang="es-CO" sz="1600" dirty="0" err="1"/>
              <a:t>Torvalds</a:t>
            </a:r>
            <a:r>
              <a:rPr lang="es-CO" sz="1600" dirty="0"/>
              <a:t>, pensando en la eficiencia y la confiabilidad del mantenimiento de versiones de aplicaciones cuando éstas tienen un gran número de archivos de código fuente. Al principio, </a:t>
            </a:r>
            <a:r>
              <a:rPr lang="es-CO" sz="1600" dirty="0" err="1"/>
              <a:t>Git</a:t>
            </a:r>
            <a:r>
              <a:rPr lang="es-CO" sz="1600" dirty="0"/>
              <a:t> se pensó como un motor de bajo nivel sobre el cual otros pudieran escribir la interfaz de usuario o </a:t>
            </a:r>
            <a:r>
              <a:rPr lang="es-CO" sz="1600" dirty="0" err="1"/>
              <a:t>front</a:t>
            </a:r>
            <a:r>
              <a:rPr lang="es-CO" sz="1600" dirty="0"/>
              <a:t> </a:t>
            </a:r>
            <a:r>
              <a:rPr lang="es-CO" sz="1600" dirty="0" err="1"/>
              <a:t>end</a:t>
            </a:r>
            <a:r>
              <a:rPr lang="es-CO" sz="1600" dirty="0"/>
              <a:t> como Cogito o </a:t>
            </a:r>
            <a:r>
              <a:rPr lang="es-CO" sz="1600" dirty="0" err="1"/>
              <a:t>StGIT</a:t>
            </a:r>
            <a:r>
              <a:rPr lang="es-CO" sz="1600" dirty="0"/>
              <a:t>.  Sin embargo, </a:t>
            </a:r>
            <a:r>
              <a:rPr lang="es-CO" sz="1600" dirty="0" err="1"/>
              <a:t>Git</a:t>
            </a:r>
            <a:r>
              <a:rPr lang="es-CO" sz="1600" dirty="0"/>
              <a:t> se ha convertido desde entonces en un sistema de control de versiones con funcionalidad plena. Hay algunos proyectos de mucha relevancia que ya usan </a:t>
            </a:r>
            <a:r>
              <a:rPr lang="es-CO" sz="1600" dirty="0" err="1"/>
              <a:t>Git</a:t>
            </a:r>
            <a:r>
              <a:rPr lang="es-CO" sz="1600" dirty="0"/>
              <a:t>, en particular, el grupo de programación del núcleo Linux.</a:t>
            </a: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spTree>
    <p:extLst>
      <p:ext uri="{BB962C8B-B14F-4D97-AF65-F5344CB8AC3E}">
        <p14:creationId xmlns:p14="http://schemas.microsoft.com/office/powerpoint/2010/main" val="273472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9697" y="307851"/>
            <a:ext cx="3243547" cy="369332"/>
          </a:xfrm>
          <a:prstGeom prst="rect">
            <a:avLst/>
          </a:prstGeom>
          <a:noFill/>
        </p:spPr>
        <p:txBody>
          <a:bodyPr wrap="square" rtlCol="0" anchor="ctr">
            <a:spAutoFit/>
          </a:bodyPr>
          <a:lstStyle/>
          <a:p>
            <a:r>
              <a:rPr lang="es-CO" dirty="0"/>
              <a:t>Instantáneas, no diferencias</a:t>
            </a:r>
          </a:p>
        </p:txBody>
      </p:sp>
      <p:sp>
        <p:nvSpPr>
          <p:cNvPr id="5" name="CuadroTexto 4"/>
          <p:cNvSpPr txBox="1"/>
          <p:nvPr/>
        </p:nvSpPr>
        <p:spPr>
          <a:xfrm>
            <a:off x="122161" y="858642"/>
            <a:ext cx="9241049" cy="1323439"/>
          </a:xfrm>
          <a:prstGeom prst="rect">
            <a:avLst/>
          </a:prstGeom>
          <a:noFill/>
        </p:spPr>
        <p:txBody>
          <a:bodyPr wrap="square" rtlCol="0">
            <a:spAutoFit/>
          </a:bodyPr>
          <a:lstStyle/>
          <a:p>
            <a:pPr algn="just"/>
            <a:r>
              <a:rPr lang="es-CO" sz="1600" dirty="0"/>
              <a:t>La principal diferencia entre </a:t>
            </a:r>
            <a:r>
              <a:rPr lang="es-CO" sz="1600" dirty="0" err="1"/>
              <a:t>Git</a:t>
            </a:r>
            <a:r>
              <a:rPr lang="es-CO" sz="1600" dirty="0"/>
              <a:t> y cualquier otro VCS (</a:t>
            </a:r>
            <a:r>
              <a:rPr lang="es-CO" sz="1600" dirty="0" err="1"/>
              <a:t>Subversion</a:t>
            </a:r>
            <a:r>
              <a:rPr lang="es-CO" sz="1600" dirty="0"/>
              <a:t> y compañía incluidos) es cómo </a:t>
            </a:r>
            <a:r>
              <a:rPr lang="es-CO" sz="1600" dirty="0" err="1"/>
              <a:t>Git</a:t>
            </a:r>
            <a:r>
              <a:rPr lang="es-CO" sz="1600" dirty="0"/>
              <a:t> modela sus datos. Conceptualmente, la mayoría de los demás sistemas almacenan la información como una lista de cambios en los archivos. Estos sistemas (CVS, </a:t>
            </a:r>
            <a:r>
              <a:rPr lang="es-CO" sz="1600" dirty="0" err="1"/>
              <a:t>Subversion</a:t>
            </a:r>
            <a:r>
              <a:rPr lang="es-CO" sz="1600" dirty="0"/>
              <a:t>, </a:t>
            </a:r>
            <a:r>
              <a:rPr lang="es-CO" sz="1600" dirty="0" err="1"/>
              <a:t>Perforce</a:t>
            </a:r>
            <a:r>
              <a:rPr lang="es-CO" sz="1600" dirty="0"/>
              <a:t>, </a:t>
            </a:r>
            <a:r>
              <a:rPr lang="es-CO" sz="1600" dirty="0" err="1"/>
              <a:t>Bazaar</a:t>
            </a:r>
            <a:r>
              <a:rPr lang="es-CO" sz="1600" dirty="0"/>
              <a:t>, etc.) modelan la información que almacenan como un conjunto de archivos y las modificaciones hechas sobre cada uno de ellos a lo largo del tiempo, como ilustra la Figura .</a:t>
            </a:r>
          </a:p>
        </p:txBody>
      </p:sp>
      <p:pic>
        <p:nvPicPr>
          <p:cNvPr id="1026" name="Picture 2" descr="https://git-scm.com/figures/18333fig0104-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473" y="2363857"/>
            <a:ext cx="6887733" cy="307192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spTree>
    <p:extLst>
      <p:ext uri="{BB962C8B-B14F-4D97-AF65-F5344CB8AC3E}">
        <p14:creationId xmlns:p14="http://schemas.microsoft.com/office/powerpoint/2010/main" val="401304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59697" y="552647"/>
            <a:ext cx="9241049" cy="1569660"/>
          </a:xfrm>
          <a:prstGeom prst="rect">
            <a:avLst/>
          </a:prstGeom>
          <a:noFill/>
        </p:spPr>
        <p:txBody>
          <a:bodyPr wrap="square" rtlCol="0">
            <a:spAutoFit/>
          </a:bodyPr>
          <a:lstStyle/>
          <a:p>
            <a:pPr algn="just"/>
            <a:r>
              <a:rPr lang="es-CO" sz="1600" dirty="0" err="1"/>
              <a:t>Git</a:t>
            </a:r>
            <a:r>
              <a:rPr lang="es-CO" sz="1600" dirty="0"/>
              <a:t> no modela ni almacena sus datos de este modo. En cambio, </a:t>
            </a:r>
            <a:r>
              <a:rPr lang="es-CO" sz="1600" dirty="0" err="1"/>
              <a:t>Git</a:t>
            </a:r>
            <a:r>
              <a:rPr lang="es-CO" sz="1600" dirty="0"/>
              <a:t> modela sus datos más como un conjunto de instantáneas de un mini sistema de archivos. Cada vez que confirmas un cambio, o guardas el estado de tu proyecto en </a:t>
            </a:r>
            <a:r>
              <a:rPr lang="es-CO" sz="1600" dirty="0" err="1"/>
              <a:t>Git</a:t>
            </a:r>
            <a:r>
              <a:rPr lang="es-CO" sz="1600" dirty="0"/>
              <a:t>, él básicamente hace una foto del aspecto de todos tus archivos en ese momento, y guarda una referencia a esa instantánea. Para ser eficiente, si los archivos no se han modificado, </a:t>
            </a:r>
            <a:r>
              <a:rPr lang="es-CO" sz="1600" dirty="0" err="1"/>
              <a:t>Git</a:t>
            </a:r>
            <a:r>
              <a:rPr lang="es-CO" sz="1600" dirty="0"/>
              <a:t> no almacena el archivo de nuevo, sólo un enlace al archivo anterior idéntico que ya tiene </a:t>
            </a:r>
          </a:p>
        </p:txBody>
      </p:sp>
      <p:pic>
        <p:nvPicPr>
          <p:cNvPr id="2050" name="Picture 2" descr="https://git-scm.com/figures/18333fig0105-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98" y="2327418"/>
            <a:ext cx="6497846" cy="288504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spTree>
    <p:extLst>
      <p:ext uri="{BB962C8B-B14F-4D97-AF65-F5344CB8AC3E}">
        <p14:creationId xmlns:p14="http://schemas.microsoft.com/office/powerpoint/2010/main" val="67548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435" y="258512"/>
            <a:ext cx="3605202" cy="369332"/>
          </a:xfrm>
          <a:prstGeom prst="rect">
            <a:avLst/>
          </a:prstGeom>
          <a:noFill/>
        </p:spPr>
        <p:txBody>
          <a:bodyPr wrap="square" rtlCol="0" anchor="ctr">
            <a:spAutoFit/>
          </a:bodyPr>
          <a:lstStyle/>
          <a:p>
            <a:r>
              <a:rPr lang="es-CO" dirty="0"/>
              <a:t>Casi cualquier operación es local</a:t>
            </a:r>
          </a:p>
        </p:txBody>
      </p:sp>
      <p:sp>
        <p:nvSpPr>
          <p:cNvPr id="5" name="CuadroTexto 4"/>
          <p:cNvSpPr txBox="1"/>
          <p:nvPr/>
        </p:nvSpPr>
        <p:spPr>
          <a:xfrm>
            <a:off x="220895" y="919841"/>
            <a:ext cx="9241049" cy="3539430"/>
          </a:xfrm>
          <a:prstGeom prst="rect">
            <a:avLst/>
          </a:prstGeom>
          <a:noFill/>
        </p:spPr>
        <p:txBody>
          <a:bodyPr wrap="square" rtlCol="0">
            <a:spAutoFit/>
          </a:bodyPr>
          <a:lstStyle/>
          <a:p>
            <a:pPr algn="just"/>
            <a:r>
              <a:rPr lang="es-CO" sz="1600" dirty="0"/>
              <a:t>La mayoría de las operaciones en </a:t>
            </a:r>
            <a:r>
              <a:rPr lang="es-CO" sz="1600" dirty="0" err="1"/>
              <a:t>Git</a:t>
            </a:r>
            <a:r>
              <a:rPr lang="es-CO" sz="1600" dirty="0"/>
              <a:t> sólo necesitan archivos y recursos locales para operar. Por lo general no se necesita información de ningún otro ordenador de tu red. Si estás acostumbrado a un CVCS donde la mayoría de las operaciones tienen esa sobrecarga del retardo de la red, este aspecto de </a:t>
            </a:r>
            <a:r>
              <a:rPr lang="es-CO" sz="1600" dirty="0" err="1"/>
              <a:t>Git</a:t>
            </a:r>
            <a:r>
              <a:rPr lang="es-CO" sz="1600" dirty="0"/>
              <a:t> te va a hacer pensar que los dioses de la velocidad han bendecido </a:t>
            </a:r>
            <a:r>
              <a:rPr lang="es-CO" sz="1600" dirty="0" err="1"/>
              <a:t>Git</a:t>
            </a:r>
            <a:r>
              <a:rPr lang="es-CO" sz="1600" dirty="0"/>
              <a:t> con poderes sobrenaturales. Como tienes toda la historia del proyecto ahí mismo, en tu disco local, la mayoría de las operaciones parecen prácticamente inmediatas.</a:t>
            </a:r>
          </a:p>
          <a:p>
            <a:pPr algn="just"/>
            <a:endParaRPr lang="es-CO" sz="1600" dirty="0"/>
          </a:p>
          <a:p>
            <a:pPr algn="just"/>
            <a:r>
              <a:rPr lang="es-CO" sz="1600" dirty="0"/>
              <a:t>Por ejemplo, para navegar por la historia del proyecto, </a:t>
            </a:r>
            <a:r>
              <a:rPr lang="es-CO" sz="1600" dirty="0" err="1"/>
              <a:t>Git</a:t>
            </a:r>
            <a:r>
              <a:rPr lang="es-CO" sz="1600" dirty="0"/>
              <a:t> no necesita salir al servidor para obtener la historia y mostrártela, simplemente la lee directamente de tu base de datos local. Esto significa que ves la historia del proyecto casi al instante. Si quieres ver los cambios introducidos en un archivo entre la versión actual y la de hace un mes, </a:t>
            </a:r>
            <a:r>
              <a:rPr lang="es-CO" sz="1600" dirty="0" err="1"/>
              <a:t>Git</a:t>
            </a:r>
            <a:r>
              <a:rPr lang="es-CO" sz="1600" dirty="0"/>
              <a:t> puede buscar el archivo hace un mes y hacer un cálculo de diferencias localmente, en lugar de tener que pedirle a un servidor remoto que lo haga, u obtener una versión antigua desde la red y hacerlo de manera local.</a:t>
            </a:r>
          </a:p>
          <a:p>
            <a:pPr algn="just"/>
            <a:endParaRPr lang="es-CO" sz="1600"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spTree>
    <p:extLst>
      <p:ext uri="{BB962C8B-B14F-4D97-AF65-F5344CB8AC3E}">
        <p14:creationId xmlns:p14="http://schemas.microsoft.com/office/powerpoint/2010/main" val="262079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0896" y="307851"/>
            <a:ext cx="3605202" cy="369332"/>
          </a:xfrm>
          <a:prstGeom prst="rect">
            <a:avLst/>
          </a:prstGeom>
          <a:noFill/>
        </p:spPr>
        <p:txBody>
          <a:bodyPr wrap="square" rtlCol="0" anchor="ctr">
            <a:spAutoFit/>
          </a:bodyPr>
          <a:lstStyle/>
          <a:p>
            <a:r>
              <a:rPr lang="es-CO" b="1" dirty="0" smtClean="0"/>
              <a:t>GIT HUB</a:t>
            </a:r>
            <a:endParaRPr lang="es-CO" b="1" dirty="0"/>
          </a:p>
        </p:txBody>
      </p:sp>
      <p:sp>
        <p:nvSpPr>
          <p:cNvPr id="6" name="CuadroTexto 5"/>
          <p:cNvSpPr txBox="1"/>
          <p:nvPr/>
        </p:nvSpPr>
        <p:spPr>
          <a:xfrm>
            <a:off x="220896" y="919841"/>
            <a:ext cx="9466842" cy="2862322"/>
          </a:xfrm>
          <a:prstGeom prst="rect">
            <a:avLst/>
          </a:prstGeom>
          <a:noFill/>
        </p:spPr>
        <p:txBody>
          <a:bodyPr wrap="square" rtlCol="0" anchor="ctr">
            <a:spAutoFit/>
          </a:bodyPr>
          <a:lstStyle/>
          <a:p>
            <a:pPr algn="just"/>
            <a:r>
              <a:rPr lang="es-CO"/>
              <a:t>Git es uno de los sistemas de control de versiones más populares entre los desarrolladores. Y parte culpa de su popularidad la tiene GitHub, un excelente servicio de alojamiento de repositorios de software con este sistema, que lejos de quedarse en esta funcionalidad, ofrece hoy en día un conjunto de características muy útiles para el trabajo en equipo.</a:t>
            </a:r>
          </a:p>
          <a:p>
            <a:pPr algn="just"/>
            <a:endParaRPr lang="es-CO"/>
          </a:p>
          <a:p>
            <a:pPr algn="just"/>
            <a:r>
              <a:rPr lang="es-CO"/>
              <a:t>No en vano, es el servicio elegido por proyectos de software libre como jQuery, reddit, Sparkle, curl, Ruby on Rails, node.js, ClickToFlash, Erlang/OTP, CakePHP, Redis, y otros muchos. Además, algunas de las grandes empresas de Internet, como Facebook, alojan ahí sus desarrollos públicos, tales como el SDK, librerías, ejemplos, etc.</a:t>
            </a:r>
            <a:endParaRPr lang="es-CO" dirty="0"/>
          </a:p>
        </p:txBody>
      </p:sp>
      <p:pic>
        <p:nvPicPr>
          <p:cNvPr id="1026" name="Picture 2" descr="Resultado de imagen para LOGO DE GIT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433" y="4530582"/>
            <a:ext cx="3948060" cy="10314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OGO DE GIT H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2541" y="3918592"/>
            <a:ext cx="2013557" cy="201355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spTree>
    <p:extLst>
      <p:ext uri="{BB962C8B-B14F-4D97-AF65-F5344CB8AC3E}">
        <p14:creationId xmlns:p14="http://schemas.microsoft.com/office/powerpoint/2010/main" val="3852402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file"/>
          </p:cNvPr>
          <p:cNvSpPr/>
          <p:nvPr/>
        </p:nvSpPr>
        <p:spPr>
          <a:xfrm>
            <a:off x="3158448" y="2878209"/>
            <a:ext cx="5446711" cy="11015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dirty="0" smtClean="0"/>
              <a:t>INFORME DE GIT</a:t>
            </a:r>
            <a:endParaRPr lang="es-CO" dirty="0"/>
          </a:p>
        </p:txBody>
      </p: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5" y="5946339"/>
            <a:ext cx="1591646" cy="911661"/>
          </a:xfrm>
          <a:prstGeom prst="rect">
            <a:avLst/>
          </a:prstGeom>
        </p:spPr>
      </p:pic>
      <p:pic>
        <p:nvPicPr>
          <p:cNvPr id="14" name="Picture 2" descr="Resultado de imagen para LOGO DE GIT 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7223" y="307851"/>
            <a:ext cx="1891159" cy="18911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Resultado de imagen para LOGO DE GIT HU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3018" y="2229788"/>
            <a:ext cx="2019568" cy="527613"/>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3158449" y="4010569"/>
            <a:ext cx="5446710" cy="307777"/>
          </a:xfrm>
          <a:prstGeom prst="rect">
            <a:avLst/>
          </a:prstGeom>
          <a:noFill/>
        </p:spPr>
        <p:txBody>
          <a:bodyPr wrap="square" rtlCol="0" anchor="ctr">
            <a:spAutoFit/>
          </a:bodyPr>
          <a:lstStyle/>
          <a:p>
            <a:r>
              <a:rPr lang="es-CO" sz="1400" dirty="0" smtClean="0"/>
              <a:t>DAR CLICK EN “INFORME DE GIT” PARA DESPLEGAR EL INFORME</a:t>
            </a:r>
            <a:endParaRPr lang="es-CO" sz="1400" dirty="0"/>
          </a:p>
        </p:txBody>
      </p:sp>
    </p:spTree>
    <p:extLst>
      <p:ext uri="{BB962C8B-B14F-4D97-AF65-F5344CB8AC3E}">
        <p14:creationId xmlns:p14="http://schemas.microsoft.com/office/powerpoint/2010/main" val="173610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TotalTime>
  <Words>826</Words>
  <Application>Microsoft Office PowerPoint</Application>
  <PresentationFormat>Panorámica</PresentationFormat>
  <Paragraphs>31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Miguel Mayor</dc:creator>
  <cp:lastModifiedBy>Juan Miguel Mayor</cp:lastModifiedBy>
  <cp:revision>11</cp:revision>
  <dcterms:created xsi:type="dcterms:W3CDTF">2017-11-13T16:24:44Z</dcterms:created>
  <dcterms:modified xsi:type="dcterms:W3CDTF">2017-11-22T20:37:46Z</dcterms:modified>
</cp:coreProperties>
</file>