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7" d="100"/>
          <a:sy n="77" d="100"/>
        </p:scale>
        <p:origin x="498" y="90"/>
      </p:cViewPr>
      <p:guideLst/>
    </p:cSldViewPr>
  </p:slideViewPr>
  <p:notesTextViewPr>
    <p:cViewPr>
      <p:scale>
        <a:sx n="1" d="1"/>
        <a:sy n="1" d="1"/>
      </p:scale>
      <p:origin x="0" y="0"/>
    </p:cViewPr>
  </p:notesTextViewPr>
  <p:gridSpacing cx="61199" cy="61199"/>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5C66135-EE68-4DD8-A0A4-5D7192798314}" type="datetimeFigureOut">
              <a:rPr lang="es-CO" smtClean="0"/>
              <a:t>21/11/2017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96671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21/11/2017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4014198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21/11/2017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8838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21/11/2017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1970678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21/11/2017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8039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21/11/2017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50650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5C66135-EE68-4DD8-A0A4-5D7192798314}" type="datetimeFigureOut">
              <a:rPr lang="es-CO" smtClean="0"/>
              <a:t>21/11/2017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606605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5C66135-EE68-4DD8-A0A4-5D7192798314}" type="datetimeFigureOut">
              <a:rPr lang="es-CO" smtClean="0"/>
              <a:t>21/11/2017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06667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5C66135-EE68-4DD8-A0A4-5D7192798314}" type="datetimeFigureOut">
              <a:rPr lang="es-CO" smtClean="0"/>
              <a:t>21/11/2017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367512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21/11/2017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149472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5C66135-EE68-4DD8-A0A4-5D7192798314}" type="datetimeFigureOut">
              <a:rPr lang="es-CO" smtClean="0"/>
              <a:t>21/11/2017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835065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5C66135-EE68-4DD8-A0A4-5D7192798314}" type="datetimeFigureOut">
              <a:rPr lang="es-CO" smtClean="0"/>
              <a:t>21/11/2017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60287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5C66135-EE68-4DD8-A0A4-5D7192798314}" type="datetimeFigureOut">
              <a:rPr lang="es-CO" smtClean="0"/>
              <a:t>21/11/2017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976518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66135-EE68-4DD8-A0A4-5D7192798314}" type="datetimeFigureOut">
              <a:rPr lang="es-CO" smtClean="0"/>
              <a:t>21/11/2017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1149576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5C66135-EE68-4DD8-A0A4-5D7192798314}" type="datetimeFigureOut">
              <a:rPr lang="es-CO" smtClean="0"/>
              <a:t>21/11/2017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34825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9BFC486-D356-4C3F-958B-5B0B351A2497}" type="slidenum">
              <a:rPr lang="es-CO" smtClean="0"/>
              <a:t>‹Nº›</a:t>
            </a:fld>
            <a:endParaRPr lang="es-CO"/>
          </a:p>
        </p:txBody>
      </p:sp>
      <p:sp>
        <p:nvSpPr>
          <p:cNvPr id="5" name="Date Placeholder 4"/>
          <p:cNvSpPr>
            <a:spLocks noGrp="1"/>
          </p:cNvSpPr>
          <p:nvPr>
            <p:ph type="dt" sz="half" idx="10"/>
          </p:nvPr>
        </p:nvSpPr>
        <p:spPr/>
        <p:txBody>
          <a:bodyPr/>
          <a:lstStyle/>
          <a:p>
            <a:fld id="{75C66135-EE68-4DD8-A0A4-5D7192798314}" type="datetimeFigureOut">
              <a:rPr lang="es-CO" smtClean="0"/>
              <a:t>21/11/2017</a:t>
            </a:fld>
            <a:endParaRPr lang="es-CO"/>
          </a:p>
        </p:txBody>
      </p:sp>
    </p:spTree>
    <p:extLst>
      <p:ext uri="{BB962C8B-B14F-4D97-AF65-F5344CB8AC3E}">
        <p14:creationId xmlns:p14="http://schemas.microsoft.com/office/powerpoint/2010/main" val="25341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C66135-EE68-4DD8-A0A4-5D7192798314}" type="datetimeFigureOut">
              <a:rPr lang="es-CO" smtClean="0"/>
              <a:t>21/11/2017</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BFC486-D356-4C3F-958B-5B0B351A2497}" type="slidenum">
              <a:rPr lang="es-CO" smtClean="0"/>
              <a:t>‹Nº›</a:t>
            </a:fld>
            <a:endParaRPr lang="es-CO"/>
          </a:p>
        </p:txBody>
      </p:sp>
    </p:spTree>
    <p:extLst>
      <p:ext uri="{BB962C8B-B14F-4D97-AF65-F5344CB8AC3E}">
        <p14:creationId xmlns:p14="http://schemas.microsoft.com/office/powerpoint/2010/main" val="388017552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38880" y="473237"/>
            <a:ext cx="7894671" cy="646331"/>
          </a:xfrm>
          <a:prstGeom prst="rect">
            <a:avLst/>
          </a:prstGeom>
          <a:noFill/>
        </p:spPr>
        <p:txBody>
          <a:bodyPr wrap="square" rtlCol="0" anchor="ctr">
            <a:spAutoFit/>
          </a:bodyPr>
          <a:lstStyle/>
          <a:p>
            <a:pPr algn="ctr"/>
            <a:r>
              <a:rPr lang="es-CO" dirty="0"/>
              <a:t>Fundación Centro Colombiano de Estudios Profesionales</a:t>
            </a:r>
          </a:p>
          <a:p>
            <a:pPr algn="ctr"/>
            <a:r>
              <a:rPr lang="es-CO" dirty="0"/>
              <a:t>FCECEP</a:t>
            </a:r>
          </a:p>
        </p:txBody>
      </p:sp>
      <p:sp>
        <p:nvSpPr>
          <p:cNvPr id="5" name="CuadroTexto 4"/>
          <p:cNvSpPr txBox="1"/>
          <p:nvPr/>
        </p:nvSpPr>
        <p:spPr>
          <a:xfrm>
            <a:off x="1127196" y="1793086"/>
            <a:ext cx="7894671" cy="1754326"/>
          </a:xfrm>
          <a:prstGeom prst="rect">
            <a:avLst/>
          </a:prstGeom>
          <a:noFill/>
        </p:spPr>
        <p:txBody>
          <a:bodyPr wrap="square" rtlCol="0" anchor="ctr">
            <a:spAutoFit/>
          </a:bodyPr>
          <a:lstStyle/>
          <a:p>
            <a:pPr algn="ctr"/>
            <a:r>
              <a:rPr lang="es-CO" dirty="0"/>
              <a:t>Integrantes:</a:t>
            </a:r>
          </a:p>
          <a:p>
            <a:pPr algn="ctr"/>
            <a:r>
              <a:rPr lang="es-CO" dirty="0"/>
              <a:t>Oscar Roa</a:t>
            </a:r>
          </a:p>
          <a:p>
            <a:pPr algn="ctr"/>
            <a:r>
              <a:rPr lang="es-CO" dirty="0"/>
              <a:t>Sebastian Montoya</a:t>
            </a:r>
          </a:p>
          <a:p>
            <a:pPr algn="ctr"/>
            <a:r>
              <a:rPr lang="es-CO" dirty="0" err="1"/>
              <a:t>Farid</a:t>
            </a:r>
            <a:r>
              <a:rPr lang="es-CO" dirty="0"/>
              <a:t> agregar nombre</a:t>
            </a:r>
          </a:p>
          <a:p>
            <a:pPr algn="ctr"/>
            <a:r>
              <a:rPr lang="es-CO" dirty="0"/>
              <a:t>Joseph Pizza</a:t>
            </a:r>
          </a:p>
          <a:p>
            <a:pPr algn="ctr"/>
            <a:r>
              <a:rPr lang="es-CO" dirty="0"/>
              <a:t>Juan Miguel Mayor</a:t>
            </a:r>
          </a:p>
        </p:txBody>
      </p:sp>
      <p:sp>
        <p:nvSpPr>
          <p:cNvPr id="6" name="CuadroTexto 5"/>
          <p:cNvSpPr txBox="1"/>
          <p:nvPr/>
        </p:nvSpPr>
        <p:spPr>
          <a:xfrm>
            <a:off x="1146174" y="3939920"/>
            <a:ext cx="7894671" cy="646331"/>
          </a:xfrm>
          <a:prstGeom prst="rect">
            <a:avLst/>
          </a:prstGeom>
          <a:noFill/>
        </p:spPr>
        <p:txBody>
          <a:bodyPr wrap="square" rtlCol="0" anchor="ctr">
            <a:spAutoFit/>
          </a:bodyPr>
          <a:lstStyle/>
          <a:p>
            <a:pPr algn="ctr"/>
            <a:r>
              <a:rPr lang="es-CO" dirty="0"/>
              <a:t>Tema:</a:t>
            </a:r>
          </a:p>
          <a:p>
            <a:pPr algn="ctr"/>
            <a:r>
              <a:rPr lang="es-CO" dirty="0"/>
              <a:t>GIT HUB</a:t>
            </a:r>
          </a:p>
        </p:txBody>
      </p:sp>
      <p:sp>
        <p:nvSpPr>
          <p:cNvPr id="7" name="CuadroTexto 6"/>
          <p:cNvSpPr txBox="1"/>
          <p:nvPr/>
        </p:nvSpPr>
        <p:spPr>
          <a:xfrm>
            <a:off x="1138880" y="5371267"/>
            <a:ext cx="7894671" cy="923330"/>
          </a:xfrm>
          <a:prstGeom prst="rect">
            <a:avLst/>
          </a:prstGeom>
          <a:noFill/>
        </p:spPr>
        <p:txBody>
          <a:bodyPr wrap="square" rtlCol="0" anchor="ctr">
            <a:spAutoFit/>
          </a:bodyPr>
          <a:lstStyle/>
          <a:p>
            <a:pPr algn="ctr"/>
            <a:r>
              <a:rPr lang="es-CO" dirty="0"/>
              <a:t>FACULTAD DE INGENIERIA</a:t>
            </a:r>
          </a:p>
          <a:p>
            <a:pPr algn="ctr"/>
            <a:r>
              <a:rPr lang="es-CO" dirty="0"/>
              <a:t>TECNOLOGIA DE SISTEMAS DE INFORMACIÓN</a:t>
            </a:r>
          </a:p>
          <a:p>
            <a:pPr algn="ctr"/>
            <a:r>
              <a:rPr lang="es-CO" dirty="0"/>
              <a:t>2017</a:t>
            </a:r>
          </a:p>
        </p:txBody>
      </p:sp>
    </p:spTree>
    <p:extLst>
      <p:ext uri="{BB962C8B-B14F-4D97-AF65-F5344CB8AC3E}">
        <p14:creationId xmlns:p14="http://schemas.microsoft.com/office/powerpoint/2010/main" val="214403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20896" y="3121936"/>
            <a:ext cx="3243547" cy="369332"/>
          </a:xfrm>
          <a:prstGeom prst="rect">
            <a:avLst/>
          </a:prstGeom>
          <a:noFill/>
        </p:spPr>
        <p:txBody>
          <a:bodyPr wrap="square" rtlCol="0" anchor="ctr">
            <a:spAutoFit/>
          </a:bodyPr>
          <a:lstStyle/>
          <a:p>
            <a:r>
              <a:rPr lang="es-CO" dirty="0"/>
              <a:t>Fundamentos de </a:t>
            </a:r>
            <a:r>
              <a:rPr lang="es-CO" dirty="0" err="1"/>
              <a:t>Git</a:t>
            </a:r>
            <a:endParaRPr lang="es-CO" dirty="0"/>
          </a:p>
        </p:txBody>
      </p:sp>
      <p:sp>
        <p:nvSpPr>
          <p:cNvPr id="2" name="CuadroTexto 1"/>
          <p:cNvSpPr txBox="1"/>
          <p:nvPr/>
        </p:nvSpPr>
        <p:spPr>
          <a:xfrm>
            <a:off x="220896" y="3673796"/>
            <a:ext cx="9241049" cy="1815882"/>
          </a:xfrm>
          <a:prstGeom prst="rect">
            <a:avLst/>
          </a:prstGeom>
          <a:noFill/>
        </p:spPr>
        <p:txBody>
          <a:bodyPr wrap="square" rtlCol="0">
            <a:spAutoFit/>
          </a:bodyPr>
          <a:lstStyle/>
          <a:p>
            <a:pPr algn="just"/>
            <a:r>
              <a:rPr lang="es-CO" sz="1600" dirty="0"/>
              <a:t>Entonces, ¿qué es </a:t>
            </a:r>
            <a:r>
              <a:rPr lang="es-CO" sz="1600" dirty="0" err="1"/>
              <a:t>Git</a:t>
            </a:r>
            <a:r>
              <a:rPr lang="es-CO" sz="1600" dirty="0"/>
              <a:t> en pocas palabras? Es muy importante asimilar esta sección, porque si entiendes lo que es </a:t>
            </a:r>
            <a:r>
              <a:rPr lang="es-CO" sz="1600" dirty="0" err="1"/>
              <a:t>Git</a:t>
            </a:r>
            <a:r>
              <a:rPr lang="es-CO" sz="1600" dirty="0"/>
              <a:t> y los fundamentos de cómo funciona, probablemente te sea mucho más fácil usar </a:t>
            </a:r>
            <a:r>
              <a:rPr lang="es-CO" sz="1600" dirty="0" err="1"/>
              <a:t>Git</a:t>
            </a:r>
            <a:r>
              <a:rPr lang="es-CO" sz="1600" dirty="0"/>
              <a:t> de manera eficaz. A medida que aprendas </a:t>
            </a:r>
            <a:r>
              <a:rPr lang="es-CO" sz="1600" dirty="0" err="1"/>
              <a:t>Git</a:t>
            </a:r>
            <a:r>
              <a:rPr lang="es-CO" sz="1600" dirty="0"/>
              <a:t>, intenta olvidar todo lo que puedas saber sobre otros </a:t>
            </a:r>
            <a:r>
              <a:rPr lang="es-CO" sz="1600" dirty="0" err="1"/>
              <a:t>VCSs</a:t>
            </a:r>
            <a:r>
              <a:rPr lang="es-CO" sz="1600" dirty="0"/>
              <a:t>, como </a:t>
            </a:r>
            <a:r>
              <a:rPr lang="es-CO" sz="1600" dirty="0" err="1"/>
              <a:t>Subversion</a:t>
            </a:r>
            <a:r>
              <a:rPr lang="es-CO" sz="1600" dirty="0"/>
              <a:t> y </a:t>
            </a:r>
            <a:r>
              <a:rPr lang="es-CO" sz="1600" dirty="0" err="1"/>
              <a:t>Perforce</a:t>
            </a:r>
            <a:r>
              <a:rPr lang="es-CO" sz="1600" dirty="0"/>
              <a:t>; hacerlo te ayudará a evitar confusiones sutiles a la hora de utilizar la herramienta. </a:t>
            </a:r>
            <a:r>
              <a:rPr lang="es-CO" sz="1600" dirty="0" err="1"/>
              <a:t>Git</a:t>
            </a:r>
            <a:r>
              <a:rPr lang="es-CO" sz="1600" dirty="0"/>
              <a:t> almacena y modela la información de forma muy diferente a esos otros sistemas, a pesar de que su interfaz sea bastante similar; comprender esas diferencias evitará que te confundas a la hora de usarlo.</a:t>
            </a:r>
          </a:p>
        </p:txBody>
      </p:sp>
      <p:sp>
        <p:nvSpPr>
          <p:cNvPr id="5" name="CuadroTexto 4"/>
          <p:cNvSpPr txBox="1"/>
          <p:nvPr/>
        </p:nvSpPr>
        <p:spPr>
          <a:xfrm>
            <a:off x="226435" y="258512"/>
            <a:ext cx="3243547" cy="369332"/>
          </a:xfrm>
          <a:prstGeom prst="rect">
            <a:avLst/>
          </a:prstGeom>
          <a:noFill/>
        </p:spPr>
        <p:txBody>
          <a:bodyPr wrap="square" rtlCol="0" anchor="ctr">
            <a:spAutoFit/>
          </a:bodyPr>
          <a:lstStyle/>
          <a:p>
            <a:r>
              <a:rPr lang="es-CO" dirty="0"/>
              <a:t>¿Qué es </a:t>
            </a:r>
            <a:r>
              <a:rPr lang="es-CO" dirty="0" err="1"/>
              <a:t>git</a:t>
            </a:r>
            <a:r>
              <a:rPr lang="es-CO" dirty="0"/>
              <a:t>?</a:t>
            </a:r>
          </a:p>
        </p:txBody>
      </p:sp>
      <p:sp>
        <p:nvSpPr>
          <p:cNvPr id="6" name="CuadroTexto 5"/>
          <p:cNvSpPr txBox="1"/>
          <p:nvPr/>
        </p:nvSpPr>
        <p:spPr>
          <a:xfrm>
            <a:off x="220895" y="810372"/>
            <a:ext cx="9241049" cy="1815882"/>
          </a:xfrm>
          <a:prstGeom prst="rect">
            <a:avLst/>
          </a:prstGeom>
          <a:noFill/>
        </p:spPr>
        <p:txBody>
          <a:bodyPr wrap="square" rtlCol="0">
            <a:spAutoFit/>
          </a:bodyPr>
          <a:lstStyle/>
          <a:p>
            <a:pPr algn="just"/>
            <a:r>
              <a:rPr lang="es-CO" sz="1600" dirty="0" err="1"/>
              <a:t>Git</a:t>
            </a:r>
            <a:r>
              <a:rPr lang="es-CO" sz="1600" dirty="0"/>
              <a:t> es un software de control de versiones diseñado por </a:t>
            </a:r>
            <a:r>
              <a:rPr lang="es-CO" sz="1600" dirty="0" err="1"/>
              <a:t>Linus</a:t>
            </a:r>
            <a:r>
              <a:rPr lang="es-CO" sz="1600" dirty="0"/>
              <a:t> </a:t>
            </a:r>
            <a:r>
              <a:rPr lang="es-CO" sz="1600" dirty="0" err="1"/>
              <a:t>Torvalds</a:t>
            </a:r>
            <a:r>
              <a:rPr lang="es-CO" sz="1600" dirty="0"/>
              <a:t>, pensando en la eficiencia y la confiabilidad del mantenimiento de versiones de aplicaciones cuando éstas tienen un gran número de archivos de código fuente. Al principio, </a:t>
            </a:r>
            <a:r>
              <a:rPr lang="es-CO" sz="1600" dirty="0" err="1"/>
              <a:t>Git</a:t>
            </a:r>
            <a:r>
              <a:rPr lang="es-CO" sz="1600" dirty="0"/>
              <a:t> se pensó como un motor de bajo nivel sobre el cual otros pudieran escribir la interfaz de usuario o </a:t>
            </a:r>
            <a:r>
              <a:rPr lang="es-CO" sz="1600" dirty="0" err="1"/>
              <a:t>front</a:t>
            </a:r>
            <a:r>
              <a:rPr lang="es-CO" sz="1600" dirty="0"/>
              <a:t> </a:t>
            </a:r>
            <a:r>
              <a:rPr lang="es-CO" sz="1600" dirty="0" err="1"/>
              <a:t>end</a:t>
            </a:r>
            <a:r>
              <a:rPr lang="es-CO" sz="1600" dirty="0"/>
              <a:t> como Cogito o </a:t>
            </a:r>
            <a:r>
              <a:rPr lang="es-CO" sz="1600" dirty="0" err="1"/>
              <a:t>StGIT</a:t>
            </a:r>
            <a:r>
              <a:rPr lang="es-CO" sz="1600" dirty="0"/>
              <a:t>.  Sin embargo, </a:t>
            </a:r>
            <a:r>
              <a:rPr lang="es-CO" sz="1600" dirty="0" err="1"/>
              <a:t>Git</a:t>
            </a:r>
            <a:r>
              <a:rPr lang="es-CO" sz="1600" dirty="0"/>
              <a:t> se ha convertido desde entonces en un sistema de control de versiones con funcionalidad plena. Hay algunos proyectos de mucha relevancia que ya usan </a:t>
            </a:r>
            <a:r>
              <a:rPr lang="es-CO" sz="1600" dirty="0" err="1"/>
              <a:t>Git</a:t>
            </a:r>
            <a:r>
              <a:rPr lang="es-CO" sz="1600" dirty="0"/>
              <a:t>, en particular, el grupo de programación del núcleo Linux.</a:t>
            </a:r>
          </a:p>
        </p:txBody>
      </p:sp>
    </p:spTree>
    <p:extLst>
      <p:ext uri="{BB962C8B-B14F-4D97-AF65-F5344CB8AC3E}">
        <p14:creationId xmlns:p14="http://schemas.microsoft.com/office/powerpoint/2010/main" val="2734729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9697" y="307851"/>
            <a:ext cx="3243547" cy="369332"/>
          </a:xfrm>
          <a:prstGeom prst="rect">
            <a:avLst/>
          </a:prstGeom>
          <a:noFill/>
        </p:spPr>
        <p:txBody>
          <a:bodyPr wrap="square" rtlCol="0" anchor="ctr">
            <a:spAutoFit/>
          </a:bodyPr>
          <a:lstStyle/>
          <a:p>
            <a:r>
              <a:rPr lang="es-CO" dirty="0"/>
              <a:t>Instantáneas, no diferencias</a:t>
            </a:r>
          </a:p>
        </p:txBody>
      </p:sp>
      <p:sp>
        <p:nvSpPr>
          <p:cNvPr id="5" name="CuadroTexto 4"/>
          <p:cNvSpPr txBox="1"/>
          <p:nvPr/>
        </p:nvSpPr>
        <p:spPr>
          <a:xfrm>
            <a:off x="122161" y="858642"/>
            <a:ext cx="9241049" cy="1323439"/>
          </a:xfrm>
          <a:prstGeom prst="rect">
            <a:avLst/>
          </a:prstGeom>
          <a:noFill/>
        </p:spPr>
        <p:txBody>
          <a:bodyPr wrap="square" rtlCol="0">
            <a:spAutoFit/>
          </a:bodyPr>
          <a:lstStyle/>
          <a:p>
            <a:pPr algn="just"/>
            <a:r>
              <a:rPr lang="es-CO" sz="1600" dirty="0"/>
              <a:t>La principal diferencia entre </a:t>
            </a:r>
            <a:r>
              <a:rPr lang="es-CO" sz="1600" dirty="0" err="1"/>
              <a:t>Git</a:t>
            </a:r>
            <a:r>
              <a:rPr lang="es-CO" sz="1600" dirty="0"/>
              <a:t> y cualquier otro VCS (</a:t>
            </a:r>
            <a:r>
              <a:rPr lang="es-CO" sz="1600" dirty="0" err="1"/>
              <a:t>Subversion</a:t>
            </a:r>
            <a:r>
              <a:rPr lang="es-CO" sz="1600" dirty="0"/>
              <a:t> y compañía incluidos) es cómo </a:t>
            </a:r>
            <a:r>
              <a:rPr lang="es-CO" sz="1600" dirty="0" err="1"/>
              <a:t>Git</a:t>
            </a:r>
            <a:r>
              <a:rPr lang="es-CO" sz="1600" dirty="0"/>
              <a:t> modela sus datos. Conceptualmente, la mayoría de los demás sistemas almacenan la información como una lista de cambios en los archivos. Estos sistemas (CVS, </a:t>
            </a:r>
            <a:r>
              <a:rPr lang="es-CO" sz="1600" dirty="0" err="1"/>
              <a:t>Subversion</a:t>
            </a:r>
            <a:r>
              <a:rPr lang="es-CO" sz="1600" dirty="0"/>
              <a:t>, </a:t>
            </a:r>
            <a:r>
              <a:rPr lang="es-CO" sz="1600" dirty="0" err="1"/>
              <a:t>Perforce</a:t>
            </a:r>
            <a:r>
              <a:rPr lang="es-CO" sz="1600" dirty="0"/>
              <a:t>, </a:t>
            </a:r>
            <a:r>
              <a:rPr lang="es-CO" sz="1600" dirty="0" err="1"/>
              <a:t>Bazaar</a:t>
            </a:r>
            <a:r>
              <a:rPr lang="es-CO" sz="1600" dirty="0"/>
              <a:t>, etc.) modelan la información que almacenan como un conjunto de archivos y las modificaciones hechas sobre cada uno de ellos a lo largo del tiempo, como ilustra la Figura .</a:t>
            </a:r>
          </a:p>
        </p:txBody>
      </p:sp>
      <p:pic>
        <p:nvPicPr>
          <p:cNvPr id="1026" name="Picture 2" descr="https://git-scm.com/figures/18333fig0104-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473" y="2363857"/>
            <a:ext cx="6887733" cy="307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040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59697" y="552647"/>
            <a:ext cx="9241049" cy="1569660"/>
          </a:xfrm>
          <a:prstGeom prst="rect">
            <a:avLst/>
          </a:prstGeom>
          <a:noFill/>
        </p:spPr>
        <p:txBody>
          <a:bodyPr wrap="square" rtlCol="0">
            <a:spAutoFit/>
          </a:bodyPr>
          <a:lstStyle/>
          <a:p>
            <a:pPr algn="just"/>
            <a:r>
              <a:rPr lang="es-CO" sz="1600" dirty="0" err="1"/>
              <a:t>Git</a:t>
            </a:r>
            <a:r>
              <a:rPr lang="es-CO" sz="1600" dirty="0"/>
              <a:t> no modela ni almacena sus datos de este modo. En cambio, </a:t>
            </a:r>
            <a:r>
              <a:rPr lang="es-CO" sz="1600" dirty="0" err="1"/>
              <a:t>Git</a:t>
            </a:r>
            <a:r>
              <a:rPr lang="es-CO" sz="1600" dirty="0"/>
              <a:t> modela sus datos más como un conjunto de instantáneas de un mini sistema de archivos. Cada vez que confirmas un cambio, o guardas el estado de tu proyecto en </a:t>
            </a:r>
            <a:r>
              <a:rPr lang="es-CO" sz="1600" dirty="0" err="1"/>
              <a:t>Git</a:t>
            </a:r>
            <a:r>
              <a:rPr lang="es-CO" sz="1600" dirty="0"/>
              <a:t>, él básicamente hace una foto del aspecto de todos tus archivos en ese momento, y guarda una referencia a esa instantánea. Para ser eficiente, si los archivos no se han modificado, </a:t>
            </a:r>
            <a:r>
              <a:rPr lang="es-CO" sz="1600" dirty="0" err="1"/>
              <a:t>Git</a:t>
            </a:r>
            <a:r>
              <a:rPr lang="es-CO" sz="1600" dirty="0"/>
              <a:t> no almacena el archivo de nuevo, sólo un enlace al archivo anterior idéntico que ya tiene </a:t>
            </a:r>
          </a:p>
        </p:txBody>
      </p:sp>
      <p:pic>
        <p:nvPicPr>
          <p:cNvPr id="2050" name="Picture 2" descr="https://git-scm.com/figures/18333fig0105-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298" y="2327418"/>
            <a:ext cx="6497846" cy="2885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8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26435" y="258512"/>
            <a:ext cx="3605202" cy="369332"/>
          </a:xfrm>
          <a:prstGeom prst="rect">
            <a:avLst/>
          </a:prstGeom>
          <a:noFill/>
        </p:spPr>
        <p:txBody>
          <a:bodyPr wrap="square" rtlCol="0" anchor="ctr">
            <a:spAutoFit/>
          </a:bodyPr>
          <a:lstStyle/>
          <a:p>
            <a:r>
              <a:rPr lang="es-CO"/>
              <a:t>Casi cualquier operación es local</a:t>
            </a:r>
            <a:endParaRPr lang="es-CO" dirty="0"/>
          </a:p>
        </p:txBody>
      </p:sp>
      <p:sp>
        <p:nvSpPr>
          <p:cNvPr id="5" name="CuadroTexto 4"/>
          <p:cNvSpPr txBox="1"/>
          <p:nvPr/>
        </p:nvSpPr>
        <p:spPr>
          <a:xfrm>
            <a:off x="226435" y="736244"/>
            <a:ext cx="9241049" cy="5509200"/>
          </a:xfrm>
          <a:prstGeom prst="rect">
            <a:avLst/>
          </a:prstGeom>
          <a:noFill/>
        </p:spPr>
        <p:txBody>
          <a:bodyPr wrap="square" rtlCol="0">
            <a:spAutoFit/>
          </a:bodyPr>
          <a:lstStyle/>
          <a:p>
            <a:pPr algn="just"/>
            <a:r>
              <a:rPr lang="es-CO" sz="1600"/>
              <a:t>La mayoría de las operaciones en Git sólo necesitan archivos y recursos locales para operar. Por lo general no se necesita información de ningún otro ordenador de tu red. Si estás acostumbrado a un CVCS donde la mayoría de las operaciones tienen esa sobrecarga del retardo de la red, este aspecto de Git te va a hacer pensar que los dioses de la velocidad han bendecido Git con poderes sobrenaturales. Como tienes toda la historia del proyecto ahí mismo, en tu disco local, la mayoría de las operaciones parecen prácticamente inmediatas.</a:t>
            </a:r>
          </a:p>
          <a:p>
            <a:pPr algn="just"/>
            <a:endParaRPr lang="es-CO" sz="1600"/>
          </a:p>
          <a:p>
            <a:pPr algn="just"/>
            <a:r>
              <a:rPr lang="es-CO" sz="1600"/>
              <a:t>Por ejemplo, para navegar por la historia del proyecto, Git no necesita salir al servidor para obtener la historia y mostrártela, simplemente la lee directamente de tu base de datos local. Esto significa que ves la historia del proyecto casi al instante. Si quieres ver los cambios introducidos en un archivo entre la versión actual y la de hace un mes, Git puede buscar el archivo hace un mes y hacer un cálculo de diferencias localmente, en lugar de tener que pedirle a un servidor remoto que lo haga, u obtener una versión antigua desde la red y hacerlo de manera local.</a:t>
            </a:r>
          </a:p>
          <a:p>
            <a:pPr algn="just"/>
            <a:endParaRPr lang="es-CO" sz="1600"/>
          </a:p>
          <a:p>
            <a:pPr algn="just"/>
            <a:r>
              <a:rPr lang="es-CO" sz="1600"/>
              <a:t>Esto también significa que hay muy poco que no puedas hacer si estás desconectado o sin VPN. Si te subes a un avión o a un tren y quieres trabajar un poco, puedes confirmar tus cambios felizmente hasta que consigas una conexión de red para subirlos. Si te vas a casa y no consigues que tu cliente VPN funcione correctamente, puedes seguir trabajando. En muchos otros sistemas, esto es imposible o muy doloroso. En Perforce, por ejemplo, no puedes hacer mucho cuando no estás conectado al servidor; y en Subversion y CVS, puedes editar archivos, pero no puedes confirmar los cambios a tu base de datos (porque tu base de datos no tiene conexión). Esto puede no parecer gran cosa, pero te sorprendería la diferencia que puede suponer.</a:t>
            </a:r>
            <a:endParaRPr lang="es-CO" sz="1600" dirty="0"/>
          </a:p>
        </p:txBody>
      </p:sp>
    </p:spTree>
    <p:extLst>
      <p:ext uri="{BB962C8B-B14F-4D97-AF65-F5344CB8AC3E}">
        <p14:creationId xmlns:p14="http://schemas.microsoft.com/office/powerpoint/2010/main" val="262079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8498" y="307851"/>
            <a:ext cx="3549542" cy="369332"/>
          </a:xfrm>
          <a:prstGeom prst="rect">
            <a:avLst/>
          </a:prstGeom>
          <a:noFill/>
        </p:spPr>
        <p:txBody>
          <a:bodyPr wrap="square" rtlCol="0">
            <a:spAutoFit/>
          </a:bodyPr>
          <a:lstStyle/>
          <a:p>
            <a:r>
              <a:rPr lang="es-CO" dirty="0"/>
              <a:t>REPORTE DE CONTRIBUYENTES</a:t>
            </a:r>
          </a:p>
        </p:txBody>
      </p:sp>
      <p:sp>
        <p:nvSpPr>
          <p:cNvPr id="5" name="CuadroTexto 4"/>
          <p:cNvSpPr txBox="1"/>
          <p:nvPr/>
        </p:nvSpPr>
        <p:spPr>
          <a:xfrm>
            <a:off x="220896" y="684665"/>
            <a:ext cx="3121149" cy="1477328"/>
          </a:xfrm>
          <a:prstGeom prst="rect">
            <a:avLst/>
          </a:prstGeom>
          <a:noFill/>
        </p:spPr>
        <p:txBody>
          <a:bodyPr wrap="square" rtlCol="0">
            <a:spAutoFit/>
          </a:bodyPr>
          <a:lstStyle/>
          <a:p>
            <a:pPr marL="285750" indent="-285750">
              <a:buFont typeface="Arial" panose="020B0604020202020204" pitchFamily="34" charset="0"/>
              <a:buChar char="•"/>
            </a:pPr>
            <a:r>
              <a:rPr lang="es-CO" dirty="0"/>
              <a:t>Joseph Pizza</a:t>
            </a:r>
          </a:p>
          <a:p>
            <a:pPr marL="285750" indent="-285750">
              <a:buFont typeface="Arial" panose="020B0604020202020204" pitchFamily="34" charset="0"/>
              <a:buChar char="•"/>
            </a:pPr>
            <a:r>
              <a:rPr lang="es-CO" dirty="0"/>
              <a:t>Jhon Sebastian Montoya</a:t>
            </a:r>
          </a:p>
          <a:p>
            <a:pPr marL="285750" indent="-285750">
              <a:buFont typeface="Arial" panose="020B0604020202020204" pitchFamily="34" charset="0"/>
              <a:buChar char="•"/>
            </a:pPr>
            <a:r>
              <a:rPr lang="es-CO" dirty="0"/>
              <a:t>Oscar </a:t>
            </a:r>
            <a:r>
              <a:rPr lang="es-CO" dirty="0" err="1"/>
              <a:t>Farid</a:t>
            </a:r>
            <a:r>
              <a:rPr lang="es-CO" dirty="0"/>
              <a:t> Roa</a:t>
            </a:r>
          </a:p>
          <a:p>
            <a:pPr marL="285750" indent="-285750">
              <a:buFont typeface="Arial" panose="020B0604020202020204" pitchFamily="34" charset="0"/>
              <a:buChar char="•"/>
            </a:pPr>
            <a:r>
              <a:rPr lang="es-CO" dirty="0" err="1"/>
              <a:t>Farid</a:t>
            </a:r>
            <a:endParaRPr lang="es-CO" dirty="0"/>
          </a:p>
          <a:p>
            <a:pPr marL="285750" indent="-285750">
              <a:buFont typeface="Arial" panose="020B0604020202020204" pitchFamily="34" charset="0"/>
              <a:buChar char="•"/>
            </a:pPr>
            <a:r>
              <a:rPr lang="es-CO" dirty="0"/>
              <a:t>Juan Miguel Mayor Díaz</a:t>
            </a:r>
          </a:p>
        </p:txBody>
      </p:sp>
      <p:sp>
        <p:nvSpPr>
          <p:cNvPr id="6" name="CuadroTexto 5"/>
          <p:cNvSpPr txBox="1"/>
          <p:nvPr/>
        </p:nvSpPr>
        <p:spPr>
          <a:xfrm>
            <a:off x="3342045" y="684665"/>
            <a:ext cx="4528726" cy="646331"/>
          </a:xfrm>
          <a:prstGeom prst="rect">
            <a:avLst/>
          </a:prstGeom>
          <a:noFill/>
        </p:spPr>
        <p:txBody>
          <a:bodyPr wrap="square" rtlCol="0">
            <a:spAutoFit/>
          </a:bodyPr>
          <a:lstStyle/>
          <a:p>
            <a:pPr marL="285750" indent="-285750">
              <a:buFont typeface="Arial" panose="020B0604020202020204" pitchFamily="34" charset="0"/>
              <a:buChar char="•"/>
            </a:pPr>
            <a:r>
              <a:rPr lang="es-CO" dirty="0" err="1"/>
              <a:t>Duracion</a:t>
            </a:r>
            <a:r>
              <a:rPr lang="es-CO" dirty="0"/>
              <a:t> del proyecto: 2 Meses</a:t>
            </a:r>
          </a:p>
          <a:p>
            <a:pPr marL="285750" indent="-285750">
              <a:buFont typeface="Arial" panose="020B0604020202020204" pitchFamily="34" charset="0"/>
              <a:buChar char="•"/>
            </a:pPr>
            <a:r>
              <a:rPr lang="es-CO" dirty="0" err="1"/>
              <a:t>Commits</a:t>
            </a:r>
            <a:r>
              <a:rPr lang="es-CO" dirty="0"/>
              <a:t> totales: 35 </a:t>
            </a:r>
          </a:p>
        </p:txBody>
      </p:sp>
      <p:pic>
        <p:nvPicPr>
          <p:cNvPr id="7" name="Imagen 6"/>
          <p:cNvPicPr>
            <a:picLocks noChangeAspect="1"/>
          </p:cNvPicPr>
          <p:nvPr/>
        </p:nvPicPr>
        <p:blipFill>
          <a:blip r:embed="rId2"/>
          <a:stretch>
            <a:fillRect/>
          </a:stretch>
        </p:blipFill>
        <p:spPr>
          <a:xfrm>
            <a:off x="465692" y="2408828"/>
            <a:ext cx="6219825" cy="1495425"/>
          </a:xfrm>
          <a:prstGeom prst="rect">
            <a:avLst/>
          </a:prstGeom>
        </p:spPr>
      </p:pic>
      <p:pic>
        <p:nvPicPr>
          <p:cNvPr id="8" name="Imagen 7"/>
          <p:cNvPicPr>
            <a:picLocks noChangeAspect="1"/>
          </p:cNvPicPr>
          <p:nvPr/>
        </p:nvPicPr>
        <p:blipFill>
          <a:blip r:embed="rId3"/>
          <a:stretch>
            <a:fillRect/>
          </a:stretch>
        </p:blipFill>
        <p:spPr>
          <a:xfrm>
            <a:off x="465692" y="4151088"/>
            <a:ext cx="3019425" cy="1581150"/>
          </a:xfrm>
          <a:prstGeom prst="rect">
            <a:avLst/>
          </a:prstGeom>
        </p:spPr>
      </p:pic>
      <p:pic>
        <p:nvPicPr>
          <p:cNvPr id="9" name="Imagen 8"/>
          <p:cNvPicPr>
            <a:picLocks noChangeAspect="1"/>
          </p:cNvPicPr>
          <p:nvPr/>
        </p:nvPicPr>
        <p:blipFill>
          <a:blip r:embed="rId4"/>
          <a:stretch>
            <a:fillRect/>
          </a:stretch>
        </p:blipFill>
        <p:spPr>
          <a:xfrm>
            <a:off x="3677993" y="4151088"/>
            <a:ext cx="3057525" cy="1647825"/>
          </a:xfrm>
          <a:prstGeom prst="rect">
            <a:avLst/>
          </a:prstGeom>
        </p:spPr>
      </p:pic>
      <p:pic>
        <p:nvPicPr>
          <p:cNvPr id="10" name="Imagen 9"/>
          <p:cNvPicPr>
            <a:picLocks noChangeAspect="1"/>
          </p:cNvPicPr>
          <p:nvPr/>
        </p:nvPicPr>
        <p:blipFill>
          <a:blip r:embed="rId5"/>
          <a:stretch>
            <a:fillRect/>
          </a:stretch>
        </p:blipFill>
        <p:spPr>
          <a:xfrm>
            <a:off x="6976598" y="4112988"/>
            <a:ext cx="3028950" cy="1619250"/>
          </a:xfrm>
          <a:prstGeom prst="rect">
            <a:avLst/>
          </a:prstGeom>
        </p:spPr>
      </p:pic>
      <p:pic>
        <p:nvPicPr>
          <p:cNvPr id="11" name="Imagen 10"/>
          <p:cNvPicPr>
            <a:picLocks noChangeAspect="1"/>
          </p:cNvPicPr>
          <p:nvPr/>
        </p:nvPicPr>
        <p:blipFill>
          <a:blip r:embed="rId6"/>
          <a:stretch>
            <a:fillRect/>
          </a:stretch>
        </p:blipFill>
        <p:spPr>
          <a:xfrm>
            <a:off x="6967073" y="2265839"/>
            <a:ext cx="3048000" cy="1581150"/>
          </a:xfrm>
          <a:prstGeom prst="rect">
            <a:avLst/>
          </a:prstGeom>
        </p:spPr>
      </p:pic>
      <p:pic>
        <p:nvPicPr>
          <p:cNvPr id="12" name="Imagen 11"/>
          <p:cNvPicPr>
            <a:picLocks noChangeAspect="1"/>
          </p:cNvPicPr>
          <p:nvPr/>
        </p:nvPicPr>
        <p:blipFill>
          <a:blip r:embed="rId7"/>
          <a:stretch>
            <a:fillRect/>
          </a:stretch>
        </p:blipFill>
        <p:spPr>
          <a:xfrm>
            <a:off x="7000411" y="580843"/>
            <a:ext cx="2981325" cy="1581150"/>
          </a:xfrm>
          <a:prstGeom prst="rect">
            <a:avLst/>
          </a:prstGeom>
        </p:spPr>
      </p:pic>
    </p:spTree>
    <p:extLst>
      <p:ext uri="{BB962C8B-B14F-4D97-AF65-F5344CB8AC3E}">
        <p14:creationId xmlns:p14="http://schemas.microsoft.com/office/powerpoint/2010/main" val="1736102812"/>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35</TotalTime>
  <Words>844</Words>
  <Application>Microsoft Office PowerPoint</Application>
  <PresentationFormat>Panorámica</PresentationFormat>
  <Paragraphs>34</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Trebuchet MS</vt:lpstr>
      <vt:lpstr>Wingdings 3</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Miguel Mayor</dc:creator>
  <cp:lastModifiedBy>Joseph Orlando Lopez Pizza</cp:lastModifiedBy>
  <cp:revision>9</cp:revision>
  <dcterms:created xsi:type="dcterms:W3CDTF">2017-11-13T16:24:44Z</dcterms:created>
  <dcterms:modified xsi:type="dcterms:W3CDTF">2017-11-21T20:57:22Z</dcterms:modified>
</cp:coreProperties>
</file>