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07" d="100"/>
          <a:sy n="107" d="100"/>
        </p:scale>
        <p:origin x="138" y="27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28-06-2018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28-06-2018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692" r:id="rId10"/>
    <p:sldLayoutId id="2147483697" r:id="rId11"/>
    <p:sldLayoutId id="214748367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Advanced Persistent Threats</a:t>
            </a: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Joseph </a:t>
            </a:r>
            <a:r>
              <a:rPr lang="en-IN" dirty="0" err="1"/>
              <a:t>Eckl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73A0-E4FD-4C62-96F3-7BC65B9FF1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spc="0" dirty="0">
                <a:latin typeface="Arial" panose="020B0604020202020204" pitchFamily="34" charset="0"/>
                <a:cs typeface="Arial" panose="020B0604020202020204" pitchFamily="34" charset="0"/>
              </a:rPr>
              <a:t>Project Aurora (2009)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C856-4C35-4F18-8859-4A43BDC5A6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C2CA-FE52-4773-BFD6-9C9B53643E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0BE42-8117-4CED-A556-76894A0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571534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Persistent Threat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A8BF6-A9F6-4B40-BE78-3CF2396F6A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59160"/>
            <a:ext cx="9490727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Fortune 100 company data (Google, Adobe,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spear phishing with links to a website that contained JavaScript that exploited an Internet Explorer vulnerability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Concealment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Use of pivoting to reach unprotected software configuration management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exfiltrated data to servers with innocuous-sounding domain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Chinese universities with close ties to a Chinese competitor to Google</a:t>
            </a:r>
          </a:p>
        </p:txBody>
      </p:sp>
    </p:spTree>
    <p:extLst>
      <p:ext uri="{BB962C8B-B14F-4D97-AF65-F5344CB8AC3E}">
        <p14:creationId xmlns:p14="http://schemas.microsoft.com/office/powerpoint/2010/main" val="4148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73A0-E4FD-4C62-96F3-7BC65B9FF1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spc="0" dirty="0">
                <a:latin typeface="Arial" panose="020B0604020202020204" pitchFamily="34" charset="0"/>
                <a:cs typeface="Arial" panose="020B0604020202020204" pitchFamily="34" charset="0"/>
              </a:rPr>
              <a:t>RSA Breach (2011)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C856-4C35-4F18-8859-4A43BDC5A6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C2CA-FE52-4773-BFD6-9C9B53643E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0BE42-8117-4CED-A556-76894A0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571534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Persistent Threat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A8BF6-A9F6-4B40-BE78-3CF2396F6A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59160"/>
            <a:ext cx="9490727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RSA (information security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spear phishing with Excel spreadsheet containing a zero-day Adobe Flash vulnerability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Concealment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Installation of Poison Ivy rootkit to establish connection through TCP port 3460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exfiltrated data to servers with FTP transfer of compressed and password protected RAR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mysterious “PRC”</a:t>
            </a:r>
          </a:p>
        </p:txBody>
      </p:sp>
    </p:spTree>
    <p:extLst>
      <p:ext uri="{BB962C8B-B14F-4D97-AF65-F5344CB8AC3E}">
        <p14:creationId xmlns:p14="http://schemas.microsoft.com/office/powerpoint/2010/main" val="314514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73A0-E4FD-4C62-96F3-7BC65B9FF1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spc="0" dirty="0">
                <a:latin typeface="Arial" panose="020B0604020202020204" pitchFamily="34" charset="0"/>
                <a:cs typeface="Arial" panose="020B0604020202020204" pitchFamily="34" charset="0"/>
              </a:rPr>
              <a:t>Stuxnet (2009)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C856-4C35-4F18-8859-4A43BDC5A6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C2CA-FE52-4773-BFD6-9C9B53643E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0BE42-8117-4CED-A556-76894A0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571534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Persistent Threat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A8BF6-A9F6-4B40-BE78-3CF2396F6A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59160"/>
            <a:ext cx="9490727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Iran nuclear program Industrial Control Systems and Programmable Logic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baiting with infected USB drives containing software exploiting Windows zero-day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Concealment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Use of rootkit to disguise activity as “acceptable” to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encrypted sabotage payload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United States and Israel governments</a:t>
            </a:r>
          </a:p>
        </p:txBody>
      </p:sp>
    </p:spTree>
    <p:extLst>
      <p:ext uri="{BB962C8B-B14F-4D97-AF65-F5344CB8AC3E}">
        <p14:creationId xmlns:p14="http://schemas.microsoft.com/office/powerpoint/2010/main" val="202747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73A0-E4FD-4C62-96F3-7BC65B9FF1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spc="0" dirty="0" err="1">
                <a:latin typeface="Arial" panose="020B0604020202020204" pitchFamily="34" charset="0"/>
                <a:cs typeface="Arial" panose="020B0604020202020204" pitchFamily="34" charset="0"/>
              </a:rPr>
              <a:t>Duqu</a:t>
            </a:r>
            <a:r>
              <a:rPr lang="en-US" sz="3600" spc="0" dirty="0">
                <a:latin typeface="Arial" panose="020B0604020202020204" pitchFamily="34" charset="0"/>
                <a:cs typeface="Arial" panose="020B0604020202020204" pitchFamily="34" charset="0"/>
              </a:rPr>
              <a:t> (2011)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C856-4C35-4F18-8859-4A43BDC5A6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C2CA-FE52-4773-BFD6-9C9B53643E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0BE42-8117-4CED-A556-76894A0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571534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Persistent Threat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A8BF6-A9F6-4B40-BE78-3CF2396F6A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59160"/>
            <a:ext cx="9490727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Industrial Control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Microsoft Word files with zero-day True Type font parsing vulnerability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Concealment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rootkit and JPEG steganography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encrypted TCP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international servers, unknown group</a:t>
            </a:r>
          </a:p>
        </p:txBody>
      </p:sp>
    </p:spTree>
    <p:extLst>
      <p:ext uri="{BB962C8B-B14F-4D97-AF65-F5344CB8AC3E}">
        <p14:creationId xmlns:p14="http://schemas.microsoft.com/office/powerpoint/2010/main" val="16242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73A0-E4FD-4C62-96F3-7BC65B9FF1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600" spc="0" dirty="0">
                <a:latin typeface="Arial" panose="020B0604020202020204" pitchFamily="34" charset="0"/>
                <a:cs typeface="Arial" panose="020B0604020202020204" pitchFamily="34" charset="0"/>
              </a:rPr>
              <a:t>Red October (2007-2012)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C856-4C35-4F18-8859-4A43BDC5A6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C2CA-FE52-4773-BFD6-9C9B53643E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0BE42-8117-4CED-A556-76894A0F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571534" cy="11479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Persistent Threat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A8BF6-A9F6-4B40-BE78-3CF2396F6A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59160"/>
            <a:ext cx="9490727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diplomatic, government, and scientific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Microsoft Word and Excel files with Office vulnerability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Concealment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small activity footprint, hiding as a plug-in to Adobe Reader and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XOR encrypted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Eastern Europe and Central Asia</a:t>
            </a:r>
          </a:p>
        </p:txBody>
      </p:sp>
    </p:spTree>
    <p:extLst>
      <p:ext uri="{BB962C8B-B14F-4D97-AF65-F5344CB8AC3E}">
        <p14:creationId xmlns:p14="http://schemas.microsoft.com/office/powerpoint/2010/main" val="336122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467309" cy="1118752"/>
            <a:chOff x="2955850" y="2902286"/>
            <a:chExt cx="46730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858" y="2358131"/>
            <a:ext cx="4853573" cy="1616252"/>
          </a:xfrm>
        </p:spPr>
        <p:txBody>
          <a:bodyPr/>
          <a:lstStyle/>
          <a:p>
            <a:r>
              <a:rPr lang="en-IN" b="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381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1356998"/>
            <a:ext cx="8541432" cy="166304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covert, long-term attack designed to monitor or extract data</a:t>
            </a:r>
          </a:p>
          <a:p>
            <a:pPr marL="0" indent="0">
              <a:buClr>
                <a:schemeClr val="accent2"/>
              </a:buClr>
              <a:buNone/>
            </a:pPr>
            <a:endParaRPr lang="en-IN" dirty="0"/>
          </a:p>
          <a:p>
            <a:pPr marL="0" indent="0">
              <a:buClr>
                <a:schemeClr val="accent2"/>
              </a:buCl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by organizations on a specific target for business or political purposes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FD612-45FA-4D43-93BC-9B114425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3317902"/>
            <a:ext cx="12057529" cy="2183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ED2EE4-CB93-4C27-A1E9-1B97E01A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47" y="2883513"/>
            <a:ext cx="3822772" cy="38379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E685F6-0880-436C-A440-8012EF626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503" y="3020038"/>
            <a:ext cx="4980059" cy="34660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165DC3-9595-4425-9319-60F530816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594" y="2960301"/>
            <a:ext cx="5857875" cy="36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en-IN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638441"/>
            <a:ext cx="9602476" cy="4708944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Attackers are proficient in writing malicious code, discreetly redirecting traffic, and finding and exploiting vulnerabilities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Persistent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attack is being executed and continuously monitored by a dedicated group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Threat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group executing the attack is organized and often has ties to a competitor or adversary of the target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8FAA2-0F1C-48C4-BCC0-951CAC5A1F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92E69-26A3-44AC-9284-9BC103B84D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B8A39F-FF8D-49AC-90E1-5DAB916B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2AD1A9-59F0-445E-9BC8-C716A8F60B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635434"/>
            <a:ext cx="10521668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Actor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perpetrator of the attack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an agency of a government, group with connections to a competing company, or group with political motivations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reason the attack is being executed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gain a financial or competitive advantage or to gather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information being attacked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Intellectual property, financial information, customer information, classified information, credential access, systems access</a:t>
            </a:r>
          </a:p>
        </p:txBody>
      </p:sp>
    </p:spTree>
    <p:extLst>
      <p:ext uri="{BB962C8B-B14F-4D97-AF65-F5344CB8AC3E}">
        <p14:creationId xmlns:p14="http://schemas.microsoft.com/office/powerpoint/2010/main" val="294662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712BB-62A7-46F2-BBFC-EDEE27578B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E9E07-2D6F-4F02-AA5D-1412FD8D82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AE3CB0-70FD-4B17-8933-594D233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FBBE1A-2F7A-4C14-AFC7-088C1B9D9D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1635433"/>
            <a:ext cx="5225764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and research a potential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entry tactics and exploit vulnerabilities to gain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Conceal activity and exfiltrate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E0C41-7F55-480D-BFDD-DFDDB7B2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038" y="1455759"/>
            <a:ext cx="5527723" cy="490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A8389-C7D4-400F-91F8-A0F8E5021C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A540E-589E-4FFF-A34A-A241AF3D95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C56B11-F03A-41E9-8F6B-EA129851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of Entry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417251-0C61-462B-AC79-3B2F2318BA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7" y="1644393"/>
            <a:ext cx="8333222" cy="45416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type of social engineering in which infected USB drives are left laying around to be picked up by curious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Spear Phishing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email from a seemingly trustworthy source that contains attachments or links to spread malicious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phishing attempt is exclusively targeted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Zero-Day Vulnerabilities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Brand new software vulnerabilities that have yet to be patched</a:t>
            </a:r>
          </a:p>
        </p:txBody>
      </p:sp>
    </p:spTree>
    <p:extLst>
      <p:ext uri="{BB962C8B-B14F-4D97-AF65-F5344CB8AC3E}">
        <p14:creationId xmlns:p14="http://schemas.microsoft.com/office/powerpoint/2010/main" val="37028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BE39C-1219-4808-ADC9-B3BA36A071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3572-E777-47D5-8C90-6637140952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DFA2C-7960-4244-9AC7-D12B854E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8616357" cy="1147969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Concealment and Exit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E9DD78-ACE2-4CFE-A0BF-19B925FD20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647166"/>
            <a:ext cx="9176962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Rootkits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Disguise activity as another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Pivoting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a compromised system to attack other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 the data being exfiltrated to reduce visibility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Port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the appropriate port to move 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4799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DD444-F086-481B-8B47-B3659235C6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CB057-22CD-400E-9593-11BBB83461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713CB2-AB29-479D-9C73-20EB657C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 Assessment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682AA-AAC1-4415-8CD0-D69213E0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83" y="1608289"/>
            <a:ext cx="6829117" cy="493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E44B8-D37B-43F5-81B8-27A5F0B327A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ED55-0250-488D-BDE5-14D95FE7A82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252E26-0621-4D67-BD55-03B6E7C1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250D0A-1AFB-41D5-817A-F0CC9C912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593377"/>
            <a:ext cx="9024562" cy="40838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Employee 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Spot phishing emails and avoid falling for bait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Patch Maintenance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 potential vulnerabilities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Network-based (broad traffic) and host-based (encryption)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Firewalls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use of domain whitelists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64-bit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cases all involve 32-bit versions of Windows</a:t>
            </a:r>
          </a:p>
        </p:txBody>
      </p:sp>
    </p:spTree>
    <p:extLst>
      <p:ext uri="{BB962C8B-B14F-4D97-AF65-F5344CB8AC3E}">
        <p14:creationId xmlns:p14="http://schemas.microsoft.com/office/powerpoint/2010/main" val="182601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-03 Presentation Layout_CA -v5" id="{9FB6D787-C00C-4E5B-BB81-C03B5DD1D26F}" vid="{036B3D89-8DCD-455E-BFFC-73F75D6DA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98BAAF-1EA0-42AA-9BF5-E1B1EF0B875D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1541A1-5C6A-4652-93EA-AF844AAA9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FEEADD-C9BC-419C-B06E-A8FD5C34A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673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Advanced Persistent Threats</vt:lpstr>
      <vt:lpstr>Definition</vt:lpstr>
      <vt:lpstr>Characteristics</vt:lpstr>
      <vt:lpstr>Components</vt:lpstr>
      <vt:lpstr>Lifecycle</vt:lpstr>
      <vt:lpstr>Methods of Entry</vt:lpstr>
      <vt:lpstr>Methods of Concealment and Exit</vt:lpstr>
      <vt:lpstr>Risk Assessment</vt:lpstr>
      <vt:lpstr>Prevention</vt:lpstr>
      <vt:lpstr>Advanced Persistent Threat Cases</vt:lpstr>
      <vt:lpstr>Advanced Persistent Threat Cases</vt:lpstr>
      <vt:lpstr>Advanced Persistent Threat Cases</vt:lpstr>
      <vt:lpstr>Advanced Persistent Threat Cases</vt:lpstr>
      <vt:lpstr>Advanced Persistent Threat Cases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2018-06-27T18:52:08Z</dcterms:created>
  <dcterms:modified xsi:type="dcterms:W3CDTF">2018-06-28T16:19:46Z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