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5"/>
  </p:notesMasterIdLst>
  <p:sldIdLst>
    <p:sldId id="256" r:id="rId3"/>
    <p:sldId id="300" r:id="rId4"/>
    <p:sldId id="260" r:id="rId5"/>
    <p:sldId id="301" r:id="rId6"/>
    <p:sldId id="302" r:id="rId7"/>
    <p:sldId id="303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17" r:id="rId23"/>
    <p:sldId id="299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2202" y="-10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5053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600" tIns="89600" rIns="89600" bIns="896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Shape 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99249" y="1396081"/>
            <a:ext cx="7745400" cy="23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88492" y="285750"/>
            <a:ext cx="7756200" cy="56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4993" y="57150"/>
            <a:ext cx="956704" cy="72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360380" y="450818"/>
            <a:ext cx="43014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360380" y="2353265"/>
            <a:ext cx="4301400" cy="13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ECE9C6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7144"/>
            <a:ext cx="6843713" cy="513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90042" y="903644"/>
            <a:ext cx="7754700" cy="143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595959"/>
              </a:buClr>
              <a:buSzPts val="1400"/>
              <a:buFont typeface="Arial"/>
              <a:buNone/>
              <a:defRPr sz="5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99250" y="2493324"/>
            <a:ext cx="7734600" cy="112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Area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88492" y="427617"/>
            <a:ext cx="7756200" cy="7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595959"/>
              </a:buClr>
              <a:buSzPts val="1400"/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1384111"/>
            <a:ext cx="3804000" cy="257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645151" y="1384111"/>
            <a:ext cx="3804000" cy="257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with Subtitle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88492" y="427617"/>
            <a:ext cx="7756200" cy="7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595959"/>
              </a:buClr>
              <a:buSzPts val="1400"/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8492" y="1337701"/>
            <a:ext cx="3621900" cy="49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buClr>
                <a:srgbClr val="595959"/>
              </a:buClr>
              <a:buSzPts val="1400"/>
              <a:buFont typeface="Arial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688490" y="1966718"/>
            <a:ext cx="3621900" cy="19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785878" y="1337701"/>
            <a:ext cx="3663600" cy="49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buClr>
                <a:srgbClr val="595959"/>
              </a:buClr>
              <a:buSzPts val="1400"/>
              <a:buFont typeface="Arial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4"/>
          </p:nvPr>
        </p:nvSpPr>
        <p:spPr>
          <a:xfrm>
            <a:off x="4785880" y="1964298"/>
            <a:ext cx="3658800" cy="19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92002" y="419550"/>
            <a:ext cx="3580800" cy="3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889812" y="421519"/>
            <a:ext cx="3580800" cy="3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pic" idx="2"/>
          </p:nvPr>
        </p:nvSpPr>
        <p:spPr>
          <a:xfrm rot="258702">
            <a:off x="781743" y="397469"/>
            <a:ext cx="7561601" cy="2628499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8489" y="3364514"/>
            <a:ext cx="77562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rgbClr val="595959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hape 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" name="Shape 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 descr="PPT-General9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789420" cy="509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Custom Phot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 descr="bgblueonephot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789420" cy="509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360378" y="2353265"/>
            <a:ext cx="3658800" cy="13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lt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360380" y="450818"/>
            <a:ext cx="4480500" cy="17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2"/>
          </p:nvPr>
        </p:nvSpPr>
        <p:spPr>
          <a:xfrm>
            <a:off x="1954870" y="0"/>
            <a:ext cx="7201500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42900" marR="0" lvl="0" indent="-215900" algn="r" rtl="0">
              <a:lnSpc>
                <a:spcPct val="100000"/>
              </a:lnSpc>
              <a:spcBef>
                <a:spcPts val="400"/>
              </a:spcBef>
              <a:buClr>
                <a:srgbClr val="ECE9C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Shape 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9" name="Shape 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" name="Shape 4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Shape 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Shape 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Shape 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3F3F3F"/>
              </a:buClr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650545" y="114300"/>
            <a:ext cx="77562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09602" y="285750"/>
            <a:ext cx="77562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0200" y="1033825"/>
            <a:ext cx="8530400" cy="40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400"/>
              </a:spcBef>
              <a:buClr>
                <a:srgbClr val="595959"/>
              </a:buClr>
              <a:buSzPts val="2000"/>
              <a:buFont typeface="Arial"/>
              <a:buNone/>
            </a:pPr>
            <a:endParaRPr lang="en-US" sz="3600" dirty="0" smtClean="0"/>
          </a:p>
          <a:p>
            <a:pPr marL="342900" marR="0" lvl="0" indent="-342900" algn="ctr" rtl="0">
              <a:spcBef>
                <a:spcPts val="400"/>
              </a:spcBef>
              <a:buClr>
                <a:srgbClr val="595959"/>
              </a:buClr>
              <a:buSzPts val="2000"/>
              <a:buFont typeface="Arial"/>
              <a:buNone/>
            </a:pPr>
            <a:endParaRPr lang="en-US" sz="4800" dirty="0" smtClean="0"/>
          </a:p>
          <a:p>
            <a:pPr marL="342900" marR="0" lvl="0" indent="-342900" algn="ctr" rtl="0">
              <a:spcBef>
                <a:spcPts val="400"/>
              </a:spcBef>
              <a:buClr>
                <a:srgbClr val="595959"/>
              </a:buClr>
              <a:buSzPts val="2000"/>
              <a:buFont typeface="Arial"/>
              <a:buNone/>
            </a:pPr>
            <a:r>
              <a:rPr lang="en-US" sz="2800" dirty="0" smtClean="0"/>
              <a:t>Data Visualization for Healthcare, Education and Military spending for top ten G-20 countries.</a:t>
            </a:r>
            <a:endParaRPr sz="2800" dirty="0"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93900" y="123650"/>
            <a:ext cx="7756200" cy="72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DATS </a:t>
            </a:r>
            <a:r>
              <a:rPr lang="en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6401 Data Visualization Project</a:t>
            </a:r>
            <a:endParaRPr lang="en"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2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2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0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9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3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3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5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4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513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6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6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0200" y="1033825"/>
            <a:ext cx="8530400" cy="40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– The Organization for Economic Co-operation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OECD) and World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bank.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 G-20 countries data from OECD and World Bank.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Narrow down the selection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ten countries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Educational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Military spending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Limit: I Used six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of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2010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for my data analysis.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Google API, Bar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charts, Geo Maps,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Chart,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Line Chart and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charts to visualize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0" indent="-342900">
              <a:spcBef>
                <a:spcPts val="400"/>
              </a:spcBef>
              <a:buSzPts val="2000"/>
              <a:buNone/>
            </a:pPr>
            <a:endParaRPr sz="2000" dirty="0"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93900" y="123650"/>
            <a:ext cx="7756200" cy="72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" sz="4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lang="en"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0200" y="1033825"/>
            <a:ext cx="8530400" cy="40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40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The United States of America ranks highest in Education(975 Billions), HealthCare(3106 Billions), Military(635 Billions) spending and in GDP(16,473 Billions) </a:t>
            </a:r>
          </a:p>
          <a:p>
            <a:pPr indent="-342900">
              <a:spcBef>
                <a:spcPts val="40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When we compare per person Healthcare spending with per person GDP -  Canada, Germany, UK stands next to USA.</a:t>
            </a:r>
            <a:endParaRPr lang="en-US" sz="2000" dirty="0"/>
          </a:p>
          <a:p>
            <a:pPr indent="-342900">
              <a:spcBef>
                <a:spcPts val="40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dirty="0"/>
              <a:t>When we compare per person </a:t>
            </a:r>
            <a:r>
              <a:rPr lang="en-US" sz="2000" dirty="0" smtClean="0"/>
              <a:t>Education </a:t>
            </a:r>
            <a:r>
              <a:rPr lang="en-US" sz="2000" dirty="0"/>
              <a:t>spending with per person GDP -  </a:t>
            </a:r>
            <a:r>
              <a:rPr lang="en-US" sz="2000" dirty="0" smtClean="0"/>
              <a:t>Australia, UK , Germany and Japan stands </a:t>
            </a:r>
            <a:r>
              <a:rPr lang="en-US" sz="2000" dirty="0"/>
              <a:t>next to USA</a:t>
            </a:r>
            <a:r>
              <a:rPr lang="en-US" sz="2000" dirty="0" smtClean="0"/>
              <a:t>.</a:t>
            </a:r>
          </a:p>
          <a:p>
            <a:pPr indent="-342900">
              <a:spcBef>
                <a:spcPts val="40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dirty="0"/>
              <a:t>In terms of percent spending on Education Brazil ranks the </a:t>
            </a:r>
            <a:r>
              <a:rPr lang="en-US" sz="2000" dirty="0" smtClean="0"/>
              <a:t>highest - </a:t>
            </a:r>
            <a:r>
              <a:rPr lang="en-US" sz="2000" dirty="0"/>
              <a:t>5.99 percent of the total GDP</a:t>
            </a:r>
          </a:p>
          <a:p>
            <a:pPr indent="-342900">
              <a:spcBef>
                <a:spcPts val="40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dirty="0"/>
              <a:t>In terms of percent spending on Healthcare USA ranks </a:t>
            </a:r>
            <a:r>
              <a:rPr lang="en-US" sz="2000"/>
              <a:t>the </a:t>
            </a:r>
            <a:r>
              <a:rPr lang="en-US" sz="2000" smtClean="0"/>
              <a:t>highest - </a:t>
            </a:r>
            <a:r>
              <a:rPr lang="en-US" sz="2000" dirty="0"/>
              <a:t>17.1 percent of the total </a:t>
            </a:r>
            <a:r>
              <a:rPr lang="en-US" sz="2000" dirty="0" smtClean="0"/>
              <a:t>GDP</a:t>
            </a:r>
            <a:endParaRPr lang="en-US" sz="2000" dirty="0"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93900" y="123650"/>
            <a:ext cx="7756200" cy="72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 smtClean="0"/>
              <a:t>Conclusion</a:t>
            </a:r>
            <a:endParaRPr lang="en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5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462" name="Shape 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50" y="0"/>
            <a:ext cx="7784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9125" y="98925"/>
            <a:ext cx="8355600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en-US" sz="3600" dirty="0"/>
              <a:t>Bar chart </a:t>
            </a:r>
            <a:r>
              <a:rPr lang="en-US" sz="3600" dirty="0" smtClean="0"/>
              <a:t>for Military spending </a:t>
            </a:r>
            <a:endParaRPr lang="en" sz="36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630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9125" y="57150"/>
            <a:ext cx="83556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en-US" sz="2800" dirty="0"/>
              <a:t>Military spending </a:t>
            </a:r>
            <a:r>
              <a:rPr lang="en-US" sz="2800" dirty="0" smtClean="0"/>
              <a:t>in </a:t>
            </a:r>
            <a:r>
              <a:rPr lang="en-US" sz="2800" dirty="0"/>
              <a:t>Time </a:t>
            </a:r>
            <a:r>
              <a:rPr lang="en-US" sz="2800" dirty="0" smtClean="0"/>
              <a:t>series without USA</a:t>
            </a:r>
            <a:endParaRPr lang="en" sz="28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3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9125" y="57150"/>
            <a:ext cx="83556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endParaRPr lang="en" sz="28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3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3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2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3999" cy="51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2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3818" cy="503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8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45400" cy="33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50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buNone/>
            </a:pPr>
            <a:endParaRPr sz="2400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8444725" cy="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endParaRPr lang="en" sz="2400" dirty="0"/>
          </a:p>
        </p:txBody>
      </p:sp>
      <p:sp>
        <p:nvSpPr>
          <p:cNvPr id="153" name="Shape 153"/>
          <p:cNvSpPr txBox="1"/>
          <p:nvPr/>
        </p:nvSpPr>
        <p:spPr>
          <a:xfrm>
            <a:off x="8825807" y="4928293"/>
            <a:ext cx="269700" cy="2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420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513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4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250</Words>
  <Application>Microsoft Office PowerPoint</Application>
  <PresentationFormat>On-screen Show (16:9)</PresentationFormat>
  <Paragraphs>59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Times New Roman</vt:lpstr>
      <vt:lpstr>Calibri</vt:lpstr>
      <vt:lpstr>Lato</vt:lpstr>
      <vt:lpstr>Raleway</vt:lpstr>
      <vt:lpstr>Wingdings</vt:lpstr>
      <vt:lpstr>Streamline</vt:lpstr>
      <vt:lpstr>Custom Design</vt:lpstr>
      <vt:lpstr>DATS 6401 Data Visualization Project</vt:lpstr>
      <vt:lpstr>Overview</vt:lpstr>
      <vt:lpstr>Bar chart for Military spending </vt:lpstr>
      <vt:lpstr>Military spending in Time series without USA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6103 Midterm Project</dc:title>
  <dc:creator>Francis, Joseph L.</dc:creator>
  <cp:lastModifiedBy>Francis, Joseph L.</cp:lastModifiedBy>
  <cp:revision>58</cp:revision>
  <dcterms:modified xsi:type="dcterms:W3CDTF">2019-03-07T06:31:35Z</dcterms:modified>
</cp:coreProperties>
</file>