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78" r:id="rId5"/>
    <p:sldId id="260" r:id="rId6"/>
    <p:sldId id="262" r:id="rId7"/>
    <p:sldId id="263" r:id="rId8"/>
    <p:sldId id="265" r:id="rId9"/>
    <p:sldId id="264" r:id="rId10"/>
    <p:sldId id="277" r:id="rId11"/>
    <p:sldId id="273" r:id="rId12"/>
    <p:sldId id="284" r:id="rId13"/>
    <p:sldId id="280" r:id="rId14"/>
    <p:sldId id="281" r:id="rId15"/>
    <p:sldId id="28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ree_000\AppData\Local\Temp\Mxt203\RemoteFiles\264690_5_26\all_model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ree_000\AppData\Local\Temp\Mxt203\RemoteFiles\264690_5_26\all_model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FLOWER CLASSES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Sheet3!$D$4:$D$8</c:f>
              <c:strCache>
                <c:ptCount val="5"/>
                <c:pt idx="0">
                  <c:v>Diasy</c:v>
                </c:pt>
                <c:pt idx="1">
                  <c:v>Dandelion</c:v>
                </c:pt>
                <c:pt idx="2">
                  <c:v>Rose</c:v>
                </c:pt>
                <c:pt idx="3">
                  <c:v>Sunflower</c:v>
                </c:pt>
                <c:pt idx="4">
                  <c:v>Tulip</c:v>
                </c:pt>
              </c:strCache>
            </c:strRef>
          </c:cat>
          <c:val>
            <c:numRef>
              <c:f>Sheet3!$E$4:$E$8</c:f>
              <c:numCache>
                <c:formatCode>General</c:formatCode>
                <c:ptCount val="5"/>
                <c:pt idx="0">
                  <c:v>769</c:v>
                </c:pt>
                <c:pt idx="1">
                  <c:v>1055</c:v>
                </c:pt>
                <c:pt idx="2">
                  <c:v>784</c:v>
                </c:pt>
                <c:pt idx="3">
                  <c:v>734</c:v>
                </c:pt>
                <c:pt idx="4">
                  <c:v>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1-426E-9821-4AB29F788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962280"/>
        <c:axId val="352962608"/>
      </c:barChart>
      <c:catAx>
        <c:axId val="352962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62608"/>
        <c:crosses val="autoZero"/>
        <c:auto val="1"/>
        <c:lblAlgn val="ctr"/>
        <c:lblOffset val="100"/>
        <c:noMultiLvlLbl val="0"/>
      </c:catAx>
      <c:valAx>
        <c:axId val="35296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6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AUGMENTATION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comparision!$M$2</c:f>
              <c:strCache>
                <c:ptCount val="1"/>
                <c:pt idx="0">
                  <c:v>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comparision!$L$3:$L$14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comparision!$M$3:$M$14</c:f>
              <c:numCache>
                <c:formatCode>General</c:formatCode>
                <c:ptCount val="12"/>
                <c:pt idx="0">
                  <c:v>1.9502999999999999</c:v>
                </c:pt>
                <c:pt idx="1">
                  <c:v>1.2830999999999999</c:v>
                </c:pt>
                <c:pt idx="2">
                  <c:v>1.3295999999999999</c:v>
                </c:pt>
                <c:pt idx="3">
                  <c:v>0.95979999999999999</c:v>
                </c:pt>
                <c:pt idx="4">
                  <c:v>1.2528999999999999</c:v>
                </c:pt>
                <c:pt idx="5">
                  <c:v>1.3222</c:v>
                </c:pt>
                <c:pt idx="6">
                  <c:v>1.3193999999999999</c:v>
                </c:pt>
                <c:pt idx="7">
                  <c:v>0.59019999999999995</c:v>
                </c:pt>
                <c:pt idx="8">
                  <c:v>1.2011000000000001</c:v>
                </c:pt>
                <c:pt idx="9">
                  <c:v>0.34210000000000002</c:v>
                </c:pt>
                <c:pt idx="10">
                  <c:v>0.30199999999999999</c:v>
                </c:pt>
                <c:pt idx="11">
                  <c:v>1.1724000000000001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2-4049-B225-C83075AA6CEA}"/>
            </c:ext>
          </c:extLst>
        </c:ser>
        <c:ser>
          <c:idx val="1"/>
          <c:order val="1"/>
          <c:tx>
            <c:strRef>
              <c:f>comparision!$N$2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comparision!$L$3:$L$14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comparision!$N$3:$N$14</c:f>
              <c:numCache>
                <c:formatCode>General</c:formatCode>
                <c:ptCount val="12"/>
                <c:pt idx="0">
                  <c:v>0.56779999999999997</c:v>
                </c:pt>
                <c:pt idx="1">
                  <c:v>0.4743</c:v>
                </c:pt>
                <c:pt idx="2">
                  <c:v>0.46660000000000001</c:v>
                </c:pt>
                <c:pt idx="3">
                  <c:v>0.65339999999999998</c:v>
                </c:pt>
                <c:pt idx="4">
                  <c:v>0.65490000000000004</c:v>
                </c:pt>
                <c:pt idx="5">
                  <c:v>0.63080000000000003</c:v>
                </c:pt>
                <c:pt idx="6">
                  <c:v>0.64480000000000004</c:v>
                </c:pt>
                <c:pt idx="7">
                  <c:v>0.78439999999999999</c:v>
                </c:pt>
                <c:pt idx="8">
                  <c:v>0.6411</c:v>
                </c:pt>
                <c:pt idx="9">
                  <c:v>0.88139999999999996</c:v>
                </c:pt>
                <c:pt idx="10">
                  <c:v>0.88139999999999996</c:v>
                </c:pt>
                <c:pt idx="11">
                  <c:v>0.62909999999999999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E2-4049-B225-C83075AA6CEA}"/>
            </c:ext>
          </c:extLst>
        </c:ser>
        <c:ser>
          <c:idx val="2"/>
          <c:order val="2"/>
          <c:tx>
            <c:strRef>
              <c:f>comparision!$O$2</c:f>
              <c:strCache>
                <c:ptCount val="1"/>
                <c:pt idx="0">
                  <c:v> val_loss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comparision!$L$3:$L$14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comparision!$O$3:$O$14</c:f>
              <c:numCache>
                <c:formatCode>General</c:formatCode>
                <c:ptCount val="12"/>
                <c:pt idx="0">
                  <c:v>0.67979999999999996</c:v>
                </c:pt>
                <c:pt idx="1">
                  <c:v>0.76129999999999998</c:v>
                </c:pt>
                <c:pt idx="2">
                  <c:v>0.84040000000000004</c:v>
                </c:pt>
                <c:pt idx="3">
                  <c:v>0.61560000000000004</c:v>
                </c:pt>
                <c:pt idx="4">
                  <c:v>0.60209999999999997</c:v>
                </c:pt>
                <c:pt idx="5">
                  <c:v>0.65069999999999995</c:v>
                </c:pt>
                <c:pt idx="6">
                  <c:v>0.50049999999999994</c:v>
                </c:pt>
                <c:pt idx="7">
                  <c:v>0.5806</c:v>
                </c:pt>
                <c:pt idx="8">
                  <c:v>0.4965</c:v>
                </c:pt>
                <c:pt idx="9">
                  <c:v>0.63139999999999996</c:v>
                </c:pt>
                <c:pt idx="10">
                  <c:v>0.54320000000000002</c:v>
                </c:pt>
                <c:pt idx="11">
                  <c:v>0.42470000000000002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E2-4049-B225-C83075AA6CEA}"/>
            </c:ext>
          </c:extLst>
        </c:ser>
        <c:ser>
          <c:idx val="3"/>
          <c:order val="3"/>
          <c:tx>
            <c:strRef>
              <c:f>comparision!$P$2</c:f>
              <c:strCache>
                <c:ptCount val="1"/>
                <c:pt idx="0">
                  <c:v> val_accuracy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comparision!$L$3:$L$14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comparision!$P$3:$P$14</c:f>
              <c:numCache>
                <c:formatCode>General</c:formatCode>
                <c:ptCount val="12"/>
                <c:pt idx="0">
                  <c:v>0.77839999999999998</c:v>
                </c:pt>
                <c:pt idx="1">
                  <c:v>0.73599999999999999</c:v>
                </c:pt>
                <c:pt idx="2">
                  <c:v>0.71479999999999999</c:v>
                </c:pt>
                <c:pt idx="3">
                  <c:v>0.79190000000000005</c:v>
                </c:pt>
                <c:pt idx="4">
                  <c:v>0.79190000000000005</c:v>
                </c:pt>
                <c:pt idx="5">
                  <c:v>0.77459999999999996</c:v>
                </c:pt>
                <c:pt idx="6">
                  <c:v>0.82079999999999997</c:v>
                </c:pt>
                <c:pt idx="7">
                  <c:v>0.77839999999999998</c:v>
                </c:pt>
                <c:pt idx="8">
                  <c:v>0.81310000000000004</c:v>
                </c:pt>
                <c:pt idx="9">
                  <c:v>0.79959999999999998</c:v>
                </c:pt>
                <c:pt idx="10">
                  <c:v>0.83430000000000004</c:v>
                </c:pt>
                <c:pt idx="11">
                  <c:v>0.84389999999999998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E2-4049-B225-C83075AA6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749872"/>
        <c:axId val="618749216"/>
      </c:barChart>
      <c:catAx>
        <c:axId val="61874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49216"/>
        <c:crosses val="autoZero"/>
        <c:auto val="1"/>
        <c:lblAlgn val="ctr"/>
        <c:lblOffset val="100"/>
        <c:noMultiLvlLbl val="0"/>
      </c:catAx>
      <c:valAx>
        <c:axId val="61874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4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AUGMENTATION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comparision!$S$2</c:f>
              <c:strCache>
                <c:ptCount val="1"/>
                <c:pt idx="0">
                  <c:v>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comparision!$R$3:$R$14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comparision!$S$3:$S$14</c:f>
              <c:numCache>
                <c:formatCode>General</c:formatCode>
                <c:ptCount val="12"/>
                <c:pt idx="0">
                  <c:v>3.0749</c:v>
                </c:pt>
                <c:pt idx="1">
                  <c:v>0.4708</c:v>
                </c:pt>
                <c:pt idx="2">
                  <c:v>0.62080000000000002</c:v>
                </c:pt>
                <c:pt idx="3">
                  <c:v>0.21829999999999999</c:v>
                </c:pt>
                <c:pt idx="4">
                  <c:v>6.1199999999999997E-2</c:v>
                </c:pt>
                <c:pt idx="5">
                  <c:v>7.0699999999999999E-2</c:v>
                </c:pt>
                <c:pt idx="6">
                  <c:v>0.27429999999999999</c:v>
                </c:pt>
                <c:pt idx="7">
                  <c:v>0.58420000000000005</c:v>
                </c:pt>
                <c:pt idx="8">
                  <c:v>0.38719999999999999</c:v>
                </c:pt>
                <c:pt idx="9">
                  <c:v>0.97219999999999995</c:v>
                </c:pt>
                <c:pt idx="10">
                  <c:v>0.31290000000000001</c:v>
                </c:pt>
                <c:pt idx="11">
                  <c:v>0.31690000000000002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7-462A-A0A0-F9D20CF2C641}"/>
            </c:ext>
          </c:extLst>
        </c:ser>
        <c:ser>
          <c:idx val="1"/>
          <c:order val="1"/>
          <c:tx>
            <c:strRef>
              <c:f>comparision!$T$2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comparision!$R$3:$R$14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comparision!$T$3:$T$14</c:f>
              <c:numCache>
                <c:formatCode>General</c:formatCode>
                <c:ptCount val="12"/>
                <c:pt idx="0">
                  <c:v>0.49609999999999999</c:v>
                </c:pt>
                <c:pt idx="1">
                  <c:v>0.83460000000000001</c:v>
                </c:pt>
                <c:pt idx="2">
                  <c:v>0.78120000000000001</c:v>
                </c:pt>
                <c:pt idx="3">
                  <c:v>0.93059999999999998</c:v>
                </c:pt>
                <c:pt idx="4">
                  <c:v>0.98819999999999997</c:v>
                </c:pt>
                <c:pt idx="5">
                  <c:v>0.98270000000000002</c:v>
                </c:pt>
                <c:pt idx="6">
                  <c:v>0.90820000000000001</c:v>
                </c:pt>
                <c:pt idx="7">
                  <c:v>0.78459999999999996</c:v>
                </c:pt>
                <c:pt idx="8">
                  <c:v>0.85929999999999995</c:v>
                </c:pt>
                <c:pt idx="9">
                  <c:v>0.65920000000000001</c:v>
                </c:pt>
                <c:pt idx="10">
                  <c:v>0.88470000000000004</c:v>
                </c:pt>
                <c:pt idx="11">
                  <c:v>0.88219999999999998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07-462A-A0A0-F9D20CF2C641}"/>
            </c:ext>
          </c:extLst>
        </c:ser>
        <c:ser>
          <c:idx val="2"/>
          <c:order val="2"/>
          <c:tx>
            <c:strRef>
              <c:f>comparision!$U$2</c:f>
              <c:strCache>
                <c:ptCount val="1"/>
                <c:pt idx="0">
                  <c:v> val_loss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comparision!$R$3:$R$14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comparision!$U$3:$U$14</c:f>
              <c:numCache>
                <c:formatCode>General</c:formatCode>
                <c:ptCount val="12"/>
                <c:pt idx="0">
                  <c:v>0.58089999999999997</c:v>
                </c:pt>
                <c:pt idx="1">
                  <c:v>0.52769999999999995</c:v>
                </c:pt>
                <c:pt idx="2">
                  <c:v>0.66059999999999997</c:v>
                </c:pt>
                <c:pt idx="3">
                  <c:v>0.55679999999999996</c:v>
                </c:pt>
                <c:pt idx="4">
                  <c:v>0.57450000000000001</c:v>
                </c:pt>
                <c:pt idx="5">
                  <c:v>0.59870000000000001</c:v>
                </c:pt>
                <c:pt idx="6">
                  <c:v>0.54559999999999997</c:v>
                </c:pt>
                <c:pt idx="7">
                  <c:v>0.55449999999999999</c:v>
                </c:pt>
                <c:pt idx="8">
                  <c:v>0.39350000000000002</c:v>
                </c:pt>
                <c:pt idx="9">
                  <c:v>0.52249999999999996</c:v>
                </c:pt>
                <c:pt idx="10">
                  <c:v>0.41089999999999999</c:v>
                </c:pt>
                <c:pt idx="11">
                  <c:v>0.36959999999999998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07-462A-A0A0-F9D20CF2C641}"/>
            </c:ext>
          </c:extLst>
        </c:ser>
        <c:ser>
          <c:idx val="3"/>
          <c:order val="3"/>
          <c:tx>
            <c:strRef>
              <c:f>comparision!$V$2</c:f>
              <c:strCache>
                <c:ptCount val="1"/>
                <c:pt idx="0">
                  <c:v> val_accuracy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comparision!$R$3:$R$14</c:f>
              <c:strCache>
                <c:ptCount val="12"/>
                <c:pt idx="0">
                  <c:v>InceptionV3</c:v>
                </c:pt>
                <c:pt idx="1">
                  <c:v>VGG16</c:v>
                </c:pt>
                <c:pt idx="2">
                  <c:v>VGG19</c:v>
                </c:pt>
                <c:pt idx="3">
                  <c:v>Xception</c:v>
                </c:pt>
                <c:pt idx="4">
                  <c:v>ResNet50V2</c:v>
                </c:pt>
                <c:pt idx="5">
                  <c:v>ResNet101V2</c:v>
                </c:pt>
                <c:pt idx="6">
                  <c:v>ResNet152V2</c:v>
                </c:pt>
                <c:pt idx="7">
                  <c:v>InceptionResNetV2</c:v>
                </c:pt>
                <c:pt idx="8">
                  <c:v>MobileNetV2</c:v>
                </c:pt>
                <c:pt idx="9">
                  <c:v>DenseNet121</c:v>
                </c:pt>
                <c:pt idx="10">
                  <c:v>DenseNet169</c:v>
                </c:pt>
                <c:pt idx="11">
                  <c:v>DenseNet201</c:v>
                </c:pt>
              </c:strCache>
            </c:strRef>
          </c:cat>
          <c:val>
            <c:numRef>
              <c:f>comparision!$V$3:$V$14</c:f>
              <c:numCache>
                <c:formatCode>General</c:formatCode>
                <c:ptCount val="12"/>
                <c:pt idx="0">
                  <c:v>0.78810000000000002</c:v>
                </c:pt>
                <c:pt idx="1">
                  <c:v>0.81310000000000004</c:v>
                </c:pt>
                <c:pt idx="2">
                  <c:v>0.7611</c:v>
                </c:pt>
                <c:pt idx="3">
                  <c:v>0.83430000000000004</c:v>
                </c:pt>
                <c:pt idx="4">
                  <c:v>0.82850000000000001</c:v>
                </c:pt>
                <c:pt idx="5">
                  <c:v>0.83620000000000005</c:v>
                </c:pt>
                <c:pt idx="6">
                  <c:v>0.82469999999999999</c:v>
                </c:pt>
                <c:pt idx="7">
                  <c:v>0.79190000000000005</c:v>
                </c:pt>
                <c:pt idx="8">
                  <c:v>0.86319999999999997</c:v>
                </c:pt>
                <c:pt idx="9">
                  <c:v>0.82469999999999999</c:v>
                </c:pt>
                <c:pt idx="10">
                  <c:v>0.86319999999999997</c:v>
                </c:pt>
                <c:pt idx="11">
                  <c:v>0.86709999999999998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07-462A-A0A0-F9D20CF2C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8305848"/>
        <c:axId val="638306176"/>
      </c:barChart>
      <c:catAx>
        <c:axId val="638305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306176"/>
        <c:crosses val="autoZero"/>
        <c:auto val="1"/>
        <c:lblAlgn val="ctr"/>
        <c:lblOffset val="100"/>
        <c:noMultiLvlLbl val="0"/>
      </c:catAx>
      <c:valAx>
        <c:axId val="63830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305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D038-D86A-4852-A7BD-FEE170C65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1EC3C-7870-4428-85FA-CD6754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7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7858201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7858201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7858201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7858201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1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7858201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7858201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309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7858201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7858201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7858201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07858201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45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78582012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078582012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3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84C6-38BB-4A60-A207-3DA6B0141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C30C-7268-4FEC-98F2-540E9276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BDB7-6862-4E70-B6E6-F84E4FEA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3E56-95EA-4CAE-B56A-FE53364A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205F-77B8-4463-A120-FC70744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AD22-6ECE-4204-84E8-99D20847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43B2-2BA6-4B1C-9998-8B391079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B837-D6E6-4AD7-8BCF-6B5A487F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B806-B4E2-4F31-A532-A83F40CA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D79C-9252-4CA0-A752-50014BEB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F0BDA-53E7-44A0-B9BE-9E974F29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4735A-10AD-497B-8BF9-1E40A600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E1DD-9888-4C1D-AAAB-3CDC3F1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7699-BAC3-4C80-AA39-ABD35232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6F1A-5A37-4E6C-A1AF-9323FDAB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8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1271-980D-4CBE-9C94-5B28A733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8A8B-7544-47B1-B18D-88D65C6E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0F54-3FE1-4C5B-87D2-7D8B2854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1359-0182-4D3D-AC4D-DD9B3ADB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0D4B-8659-4B6E-98B1-FFE47127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2CBF-30E6-420B-BEB9-57F5C45C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5B586-702B-4409-9398-4C3D8928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2ABB-DCEC-47F3-9B36-299CF9A8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B8D7D-D607-4757-BC6F-34BFC39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C798-D5FC-4A1C-B142-14197A3E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15A8-58C1-4EC9-86C4-DDC4F758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63D5-A0C9-4A9C-BFAE-B450027DE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E621-CE0E-4625-A577-0A55FCFC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1181-5D4C-4370-BC3C-B8B24712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BB201-5474-4498-9367-7B4ACA31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FFAE-68BD-4446-AB8C-625B7631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F90B-0C97-465C-A1F2-C529702E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F0705-384F-4B66-98F1-1177A933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B46CB-F39A-4800-940E-595808D0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27ED1-DE83-458A-A890-334DC798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6BCFD-233F-4D4F-919C-3FA0115CE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B0A8E-E106-4CB8-B22D-E8E48BBB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F98BD-FF0B-416A-BA09-77FCAB4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86490-B749-4592-A1DF-D17458D3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9A7F-7239-4343-AD17-D449F1C6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931B7-1C5C-448F-B11C-B6302615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9FD3-2688-44D1-8095-3B720A1B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6C89F-3BA6-4BBF-A05B-105A1610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BB426-D57B-4068-A8B0-27C5E4BA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AC6B0-91E2-4FF6-BF8F-10BAC4C9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C94D-1CA4-464A-A805-59891D70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2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99D9-9F5B-4D6C-B975-FA819EEB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1AC4-6C8C-404B-A80F-2C9FBC67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51F3C-BD92-469D-97BC-DE3609BDF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6A7BE-4D66-4052-8A04-EE91ABBF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17EF-F776-4904-A027-3EEA3B2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42BB-BD1A-4B1C-820C-C1CD7D95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07A0-1280-4EA0-9735-52EC6809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3FEF4-9B2F-4ED8-AC5A-16499AF1E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1A43D-00A2-4E37-8F99-5B3F7532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8514E-4722-41B5-9AA9-C6B5295E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40A8D-5BB0-4100-92D6-1B27F9E3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605AC-8E42-4CC1-831E-1F016278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746C-B9C1-443E-B92F-5F2A5B4B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5D61-561A-4A65-A19C-DD41C4DD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20AE-EB91-49DF-9709-FDA9A909F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EC30-5E71-4F54-B8BC-E2C106BE4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491A-11CA-4005-AF77-BC2AA2E7C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F619-CC38-4B4C-AD5B-9C898D18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641-discriminability-based-transfer-between-neural-networks.pdf" TargetMode="External"/><Relationship Id="rId7" Type="http://schemas.openxmlformats.org/officeDocument/2006/relationships/hyperlink" Target="https://arxiv.org/abs/1409.155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1610.02357" TargetMode="External"/><Relationship Id="rId5" Type="http://schemas.openxmlformats.org/officeDocument/2006/relationships/hyperlink" Target="https://arxiv.org/abs/1708.07747" TargetMode="External"/><Relationship Id="rId4" Type="http://schemas.openxmlformats.org/officeDocument/2006/relationships/hyperlink" Target="http://yann.lecun.com/exdb/publis/index.html#lecun-9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7261" TargetMode="External"/><Relationship Id="rId7" Type="http://schemas.openxmlformats.org/officeDocument/2006/relationships/hyperlink" Target="https://arxiv.org/abs/1608.0699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1512.03385" TargetMode="External"/><Relationship Id="rId5" Type="http://schemas.openxmlformats.org/officeDocument/2006/relationships/hyperlink" Target="https://arxiv.org/pdf/1707.07012.pdf" TargetMode="External"/><Relationship Id="rId4" Type="http://schemas.openxmlformats.org/officeDocument/2006/relationships/hyperlink" Target="https://arxiv.org/pdf/1801.04381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ink.springer.com/article/10.1186/s40537-019-0197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B743A-EC10-4E74-A83A-AFAD49A7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1" y="1295331"/>
            <a:ext cx="11360800" cy="153099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Data Augmentation and Neural Networks to Improve Image Classification</a:t>
            </a:r>
            <a:endParaRPr lang="en-US" sz="4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99AD9-E322-5D4C-8A11-FFC5271ED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3D9A6-5639-4EED-A458-7BFF762998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01611" y="136525"/>
            <a:ext cx="11451978" cy="6564682"/>
          </a:xfrm>
          <a:prstGeom prst="rect">
            <a:avLst/>
          </a:prstGeom>
        </p:spPr>
      </p:pic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FF889342-B113-498C-8E7E-9E049CAA0E15}"/>
              </a:ext>
            </a:extLst>
          </p:cNvPr>
          <p:cNvSpPr txBox="1"/>
          <p:nvPr/>
        </p:nvSpPr>
        <p:spPr>
          <a:xfrm>
            <a:off x="2643599" y="2873339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F5ECF-FA6D-4DB1-8E46-F66944A13BE6}"/>
              </a:ext>
            </a:extLst>
          </p:cNvPr>
          <p:cNvSpPr txBox="1"/>
          <p:nvPr/>
        </p:nvSpPr>
        <p:spPr>
          <a:xfrm>
            <a:off x="2643599" y="3075061"/>
            <a:ext cx="7832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+mj-lt"/>
              </a:rPr>
              <a:t>Presented by Joseph Francis &amp; Srilatha Lakka.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163789" y="13431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Metrics</a:t>
            </a:r>
            <a:endParaRPr sz="4800" dirty="0"/>
          </a:p>
        </p:txBody>
      </p:sp>
      <p:sp>
        <p:nvSpPr>
          <p:cNvPr id="134" name="Google Shape;134;p11"/>
          <p:cNvSpPr txBox="1"/>
          <p:nvPr/>
        </p:nvSpPr>
        <p:spPr>
          <a:xfrm>
            <a:off x="259942" y="963010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3BFE3-2EB8-B94F-824D-863263282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2538A6-DF27-4270-AC9F-C6563E06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65" y="1226829"/>
            <a:ext cx="4324446" cy="4802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B82174-B224-40F1-9D2E-5ED9DA9F2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43" y="1226829"/>
            <a:ext cx="6998108" cy="2368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F88DC-03A1-42D5-9E28-35DD3A4C7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9" y="3924193"/>
            <a:ext cx="7189511" cy="2503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9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078582012_2_17"/>
          <p:cNvSpPr/>
          <p:nvPr/>
        </p:nvSpPr>
        <p:spPr>
          <a:xfrm>
            <a:off x="5125233" y="6116867"/>
            <a:ext cx="574000" cy="1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2" name="Google Shape;232;gb078582012_2_17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b078582012_2_17"/>
          <p:cNvSpPr txBox="1">
            <a:spLocks noGrp="1"/>
          </p:cNvSpPr>
          <p:nvPr>
            <p:ph type="title"/>
          </p:nvPr>
        </p:nvSpPr>
        <p:spPr>
          <a:xfrm>
            <a:off x="307567" y="6102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/>
              <a:t>Accuracy Report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7D0C5-28BC-B744-8543-01023BC61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CB8898-72F4-4BF2-AA23-BD89C1295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241734"/>
              </p:ext>
            </p:extLst>
          </p:nvPr>
        </p:nvGraphicFramePr>
        <p:xfrm>
          <a:off x="163788" y="1838326"/>
          <a:ext cx="5932211" cy="307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00CAF4-5A2C-4444-B0BD-2ADB45BC2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389054"/>
              </p:ext>
            </p:extLst>
          </p:nvPr>
        </p:nvGraphicFramePr>
        <p:xfrm>
          <a:off x="6191251" y="1838326"/>
          <a:ext cx="5836960" cy="3076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1806" y="56662"/>
            <a:ext cx="10515600" cy="7323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Accuracy and loss curves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14400"/>
            <a:ext cx="5157787" cy="7667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b="0" dirty="0">
                <a:latin typeface="+mj-lt"/>
                <a:ea typeface="+mj-ea"/>
                <a:cs typeface="+mj-cs"/>
              </a:rPr>
              <a:t>NO AGUMENTATION</a:t>
            </a:r>
            <a:endParaRPr lang="en-US" sz="3200" b="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520" y="1726328"/>
            <a:ext cx="5266055" cy="4662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14400"/>
            <a:ext cx="5183188" cy="7667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b="0" dirty="0" smtClean="0">
                <a:latin typeface="+mj-lt"/>
                <a:ea typeface="+mj-ea"/>
                <a:cs typeface="+mj-cs"/>
              </a:rPr>
              <a:t>DATA AUGMENTAION</a:t>
            </a:r>
            <a:endParaRPr lang="en-US" sz="3200" b="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3051" y="1700539"/>
            <a:ext cx="5402475" cy="467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619-CC38-4B4C-AD5B-9C898D18758A}" type="slidenum">
              <a:rPr lang="en-US" smtClean="0"/>
              <a:t>12</a:t>
            </a:fld>
            <a:endParaRPr lang="en-US"/>
          </a:p>
        </p:txBody>
      </p:sp>
      <p:sp>
        <p:nvSpPr>
          <p:cNvPr id="10" name="Google Shape;232;gb078582012_2_17"/>
          <p:cNvSpPr txBox="1"/>
          <p:nvPr/>
        </p:nvSpPr>
        <p:spPr>
          <a:xfrm>
            <a:off x="731520" y="869235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3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078582012_2_17"/>
          <p:cNvSpPr/>
          <p:nvPr/>
        </p:nvSpPr>
        <p:spPr>
          <a:xfrm>
            <a:off x="5125233" y="6116867"/>
            <a:ext cx="574000" cy="1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2" name="Google Shape;232;gb078582012_2_17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b078582012_2_17"/>
          <p:cNvSpPr txBox="1">
            <a:spLocks noGrp="1"/>
          </p:cNvSpPr>
          <p:nvPr>
            <p:ph type="title"/>
          </p:nvPr>
        </p:nvSpPr>
        <p:spPr>
          <a:xfrm>
            <a:off x="307567" y="6102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/>
              <a:t>Final Thoughts!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7D0C5-28BC-B744-8543-01023BC61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E7488-C0CD-46EB-B6CD-8233A52BED6E}"/>
              </a:ext>
            </a:extLst>
          </p:cNvPr>
          <p:cNvSpPr txBox="1"/>
          <p:nvPr/>
        </p:nvSpPr>
        <p:spPr>
          <a:xfrm>
            <a:off x="307567" y="1593744"/>
            <a:ext cx="7902983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KEY INSIGHTS</a:t>
            </a:r>
          </a:p>
          <a:p>
            <a:endParaRPr lang="en-US" sz="2000" u="sng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ataset demonstrate the effectiveness of the proposed Data Augmentation framework.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A0A0A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Not much significant difference in results.</a:t>
            </a:r>
          </a:p>
          <a:p>
            <a:endParaRPr lang="en-US" dirty="0">
              <a:solidFill>
                <a:srgbClr val="0A0A0A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A0A0A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Powerful tool use it wisely!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A0A0A"/>
              </a:solidFill>
              <a:latin typeface="Calibri Light" panose="020F0302020204030204" pitchFamily="34" charset="0"/>
            </a:endParaRPr>
          </a:p>
          <a:p>
            <a:r>
              <a:rPr lang="en-US" sz="1800" u="sng" dirty="0">
                <a:solidFill>
                  <a:srgbClr val="0A0A0A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FUTURE PROSPECTS</a:t>
            </a:r>
          </a:p>
          <a:p>
            <a:endParaRPr lang="en-US" dirty="0">
              <a:solidFill>
                <a:srgbClr val="0A0A0A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+mj-lt"/>
              </a:rPr>
              <a:t>Neural-based transformations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4292E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Model Patching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4292E"/>
              </a:solidFill>
              <a:latin typeface="+mj-lt"/>
            </a:endParaRPr>
          </a:p>
          <a:p>
            <a:pPr marL="609585"/>
            <a:endParaRPr lang="en-US" sz="1800" dirty="0">
              <a:solidFill>
                <a:srgbClr val="24292E"/>
              </a:solidFill>
              <a:latin typeface="+mj-lt"/>
            </a:endParaRPr>
          </a:p>
          <a:p>
            <a:pPr marL="952485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24292E"/>
              </a:solidFill>
              <a:latin typeface="+mj-lt"/>
            </a:endParaRPr>
          </a:p>
          <a:p>
            <a:endParaRPr lang="en-US" sz="1800" u="sng" dirty="0">
              <a:solidFill>
                <a:srgbClr val="0A0A0A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US" sz="1800" u="sng" dirty="0">
              <a:solidFill>
                <a:srgbClr val="0A0A0A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0A0A0A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0A0A0A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A0A0A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0A0A0A"/>
              </a:solidFill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7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078582012_2_17"/>
          <p:cNvSpPr/>
          <p:nvPr/>
        </p:nvSpPr>
        <p:spPr>
          <a:xfrm>
            <a:off x="5125233" y="6116867"/>
            <a:ext cx="574000" cy="1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2" name="Google Shape;232;gb078582012_2_17"/>
          <p:cNvSpPr txBox="1"/>
          <p:nvPr/>
        </p:nvSpPr>
        <p:spPr>
          <a:xfrm>
            <a:off x="307567" y="795523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b078582012_2_17"/>
          <p:cNvSpPr txBox="1">
            <a:spLocks noGrp="1"/>
          </p:cNvSpPr>
          <p:nvPr>
            <p:ph type="title"/>
          </p:nvPr>
        </p:nvSpPr>
        <p:spPr>
          <a:xfrm>
            <a:off x="307567" y="78154"/>
            <a:ext cx="11360800" cy="898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 smtClean="0"/>
              <a:t>References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7D0C5-28BC-B744-8543-01023BC61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E7488-C0CD-46EB-B6CD-8233A52BED6E}"/>
              </a:ext>
            </a:extLst>
          </p:cNvPr>
          <p:cNvSpPr txBox="1"/>
          <p:nvPr/>
        </p:nvSpPr>
        <p:spPr>
          <a:xfrm>
            <a:off x="307567" y="1593744"/>
            <a:ext cx="105245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dirty="0" smtClean="0"/>
              <a:t>keras.io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[2] Pratt, L. Y. (1993). </a:t>
            </a:r>
            <a:r>
              <a:rPr lang="en-US" u="sng" dirty="0">
                <a:hlinkClick r:id="rId3"/>
              </a:rPr>
              <a:t>“Discriminability-based transfer between neural networks”</a:t>
            </a:r>
            <a:r>
              <a:rPr lang="en-US" dirty="0"/>
              <a:t> (PDF). </a:t>
            </a:r>
            <a:r>
              <a:rPr lang="en-US" i="1" dirty="0"/>
              <a:t>NIPS Conference: Advances in Neural Information Processing Systems 5</a:t>
            </a:r>
            <a:r>
              <a:rPr lang="en-US" dirty="0"/>
              <a:t>. Morgan Kaufmann Publishers. pp. 204–211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3] Olga Russakovsky et al. “ImageNet Large Scale Visual Recognition Challenge”. IJCV, 2015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4] </a:t>
            </a:r>
            <a:r>
              <a:rPr lang="en-US" u="sng" dirty="0">
                <a:hlinkClick r:id="rId4"/>
              </a:rPr>
              <a:t>LeCun, Y. et al., 1998. “Gradient-based learning applied to document recognition.” Proceedings of the IEEE, </a:t>
            </a:r>
            <a:r>
              <a:rPr lang="en-US" u="sng" dirty="0" smtClean="0">
                <a:hlinkClick r:id="rId4"/>
              </a:rPr>
              <a:t>86(11</a:t>
            </a:r>
            <a:r>
              <a:rPr lang="en-US" u="sng" dirty="0">
                <a:hlinkClick r:id="rId4"/>
              </a:rPr>
              <a:t>):</a:t>
            </a:r>
            <a:r>
              <a:rPr lang="en-US" u="sng" dirty="0" smtClean="0">
                <a:hlinkClick r:id="rId4"/>
              </a:rPr>
              <a:t>2278–2324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5] Han X., Kashif R., and Roland V., 2017. Fashion-MNIST: a Novel Image Dataset for Benchmarking Machine Learning Algorithms </a:t>
            </a:r>
            <a:r>
              <a:rPr lang="en-US" u="sng" dirty="0">
                <a:hlinkClick r:id="rId5"/>
              </a:rPr>
              <a:t>arXiv </a:t>
            </a:r>
            <a:r>
              <a:rPr lang="en-US" u="sng" dirty="0" smtClean="0">
                <a:hlinkClick r:id="rId5"/>
              </a:rPr>
              <a:t>preprint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6] Chollet F., 2016. Xception: Deep Learning with Depthwise Separable Convolutions </a:t>
            </a:r>
            <a:r>
              <a:rPr lang="en-US" u="sng" dirty="0">
                <a:hlinkClick r:id="rId6"/>
              </a:rPr>
              <a:t>arXiv </a:t>
            </a:r>
            <a:r>
              <a:rPr lang="en-US" u="sng" dirty="0" smtClean="0">
                <a:hlinkClick r:id="rId6"/>
              </a:rPr>
              <a:t>preprint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7] Simonyan K. and Zisserman A., 2014. Very Deep Convolutional Networks for Large-Scale Image Recognition </a:t>
            </a:r>
            <a:r>
              <a:rPr lang="en-US" u="sng" dirty="0">
                <a:hlinkClick r:id="rId7"/>
              </a:rPr>
              <a:t>arXiv </a:t>
            </a:r>
            <a:r>
              <a:rPr lang="en-US" u="sng" dirty="0" smtClean="0">
                <a:hlinkClick r:id="rId7"/>
              </a:rPr>
              <a:t>preprint</a:t>
            </a:r>
            <a:endParaRPr lang="en-US" u="sng" dirty="0" smtClean="0"/>
          </a:p>
          <a:p>
            <a:endParaRPr lang="en-US" sz="1800" dirty="0">
              <a:solidFill>
                <a:srgbClr val="0A0A0A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078582012_2_17"/>
          <p:cNvSpPr/>
          <p:nvPr/>
        </p:nvSpPr>
        <p:spPr>
          <a:xfrm>
            <a:off x="5125233" y="6116867"/>
            <a:ext cx="574000" cy="1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2" name="Google Shape;232;gb078582012_2_17"/>
          <p:cNvSpPr txBox="1"/>
          <p:nvPr/>
        </p:nvSpPr>
        <p:spPr>
          <a:xfrm>
            <a:off x="307567" y="795523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b078582012_2_17"/>
          <p:cNvSpPr txBox="1">
            <a:spLocks noGrp="1"/>
          </p:cNvSpPr>
          <p:nvPr>
            <p:ph type="title"/>
          </p:nvPr>
        </p:nvSpPr>
        <p:spPr>
          <a:xfrm>
            <a:off x="307567" y="78154"/>
            <a:ext cx="11360800" cy="898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 smtClean="0"/>
              <a:t>References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7D0C5-28BC-B744-8543-01023BC61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E7488-C0CD-46EB-B6CD-8233A52BED6E}"/>
              </a:ext>
            </a:extLst>
          </p:cNvPr>
          <p:cNvSpPr txBox="1"/>
          <p:nvPr/>
        </p:nvSpPr>
        <p:spPr>
          <a:xfrm>
            <a:off x="307567" y="1593744"/>
            <a:ext cx="79029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[8] Szegedy C. et al., 2016. Inception-v4, Inception-ResNet and the Impact of Residual Connections on Learning </a:t>
            </a:r>
            <a:r>
              <a:rPr lang="en-US" u="sng" dirty="0">
                <a:hlinkClick r:id="rId3"/>
              </a:rPr>
              <a:t>arXiv </a:t>
            </a:r>
            <a:r>
              <a:rPr lang="en-US" u="sng" dirty="0" smtClean="0">
                <a:hlinkClick r:id="rId3"/>
              </a:rPr>
              <a:t>preprint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[9] Sandler M. et al., 2019. MobileNetV2: Inverted Residuals and Linear Bottlenecks </a:t>
            </a:r>
            <a:r>
              <a:rPr lang="en-US" u="sng" dirty="0">
                <a:hlinkClick r:id="rId4"/>
              </a:rPr>
              <a:t>arXiv </a:t>
            </a:r>
            <a:r>
              <a:rPr lang="en-US" u="sng" dirty="0" smtClean="0">
                <a:hlinkClick r:id="rId4"/>
              </a:rPr>
              <a:t>preprint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[10] Zoph B. et al., 2018. Learning Transferable Architectures for Scalable Image Recognition </a:t>
            </a:r>
            <a:r>
              <a:rPr lang="en-US" u="sng" dirty="0">
                <a:hlinkClick r:id="rId5"/>
              </a:rPr>
              <a:t>arXiv </a:t>
            </a:r>
            <a:r>
              <a:rPr lang="en-US" u="sng" dirty="0" smtClean="0">
                <a:hlinkClick r:id="rId5"/>
              </a:rPr>
              <a:t>preprint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[11] He K. et al., 2016. Deep Residual Learning for Image Recognition </a:t>
            </a:r>
            <a:r>
              <a:rPr lang="en-US" u="sng" dirty="0">
                <a:hlinkClick r:id="rId6"/>
              </a:rPr>
              <a:t>arXiv </a:t>
            </a:r>
            <a:r>
              <a:rPr lang="en-US" u="sng" dirty="0" smtClean="0">
                <a:hlinkClick r:id="rId6"/>
              </a:rPr>
              <a:t>preprint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>[</a:t>
            </a:r>
            <a:r>
              <a:rPr lang="en-US" dirty="0"/>
              <a:t>12] Huang G. et al., 2017. Densely Connected Convolutional Networks </a:t>
            </a:r>
            <a:r>
              <a:rPr lang="en-US" u="sng" dirty="0">
                <a:hlinkClick r:id="rId7"/>
              </a:rPr>
              <a:t>arXiv </a:t>
            </a:r>
            <a:r>
              <a:rPr lang="en-US" u="sng" dirty="0" smtClean="0">
                <a:hlinkClick r:id="rId7"/>
              </a:rPr>
              <a:t>preprint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13] Szegedy </a:t>
            </a:r>
            <a:r>
              <a:rPr lang="en-US" dirty="0" smtClean="0"/>
              <a:t>C</a:t>
            </a:r>
            <a:r>
              <a:rPr lang="en-US" dirty="0"/>
              <a:t>[8] Szegedy C. et al., 2016. Inception-v4, Inception-ResNet and the Impact of Residual Connections on Learning </a:t>
            </a:r>
            <a:r>
              <a:rPr lang="en-US" u="sng" dirty="0">
                <a:hlinkClick r:id="rId3"/>
              </a:rPr>
              <a:t>arXiv preprint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3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C5B2D-BBD0-E741-8BC2-503DFDDB81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37B1A-8880-4A1C-BCBF-8821F8ECE8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595606" y="1321711"/>
            <a:ext cx="4732149" cy="3540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Problem Statements</a:t>
            </a:r>
            <a:endParaRPr sz="4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557479" y="2001177"/>
            <a:ext cx="10891571" cy="34829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IN" sz="3600" dirty="0">
                <a:solidFill>
                  <a:srgbClr val="000000"/>
                </a:solidFill>
                <a:latin typeface="+mj-lt"/>
              </a:rPr>
              <a:t>1. Want to Prevent Overfitting ?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IN" sz="3600" dirty="0">
              <a:solidFill>
                <a:srgbClr val="000000"/>
              </a:solidFill>
              <a:latin typeface="+mj-lt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IN" sz="3600" dirty="0">
                <a:solidFill>
                  <a:srgbClr val="000000"/>
                </a:solidFill>
                <a:latin typeface="+mj-lt"/>
              </a:rPr>
              <a:t>2. Initial Dataset is too small to train on ?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IN" sz="3600" dirty="0">
              <a:solidFill>
                <a:srgbClr val="000000"/>
              </a:solidFill>
              <a:latin typeface="+mj-lt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IN" sz="3600" dirty="0">
                <a:solidFill>
                  <a:srgbClr val="000000"/>
                </a:solidFill>
                <a:latin typeface="+mj-lt"/>
              </a:rPr>
              <a:t>3. Want to squeeze better performance from the 	model ?	</a:t>
            </a:r>
            <a:endParaRPr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512D6-746C-0847-B763-C99D2EAF1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Background</a:t>
            </a:r>
            <a:endParaRPr sz="4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-581024" y="2152650"/>
            <a:ext cx="3343274" cy="26955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66784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Images</a:t>
            </a:r>
          </a:p>
          <a:p>
            <a:pPr marL="1066784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Audio</a:t>
            </a:r>
          </a:p>
          <a:p>
            <a:pPr marL="1066784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NLP</a:t>
            </a:r>
          </a:p>
          <a:p>
            <a:pPr marL="1066784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Time Series</a:t>
            </a:r>
          </a:p>
          <a:p>
            <a:pPr marL="1066784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AutoAugment</a:t>
            </a:r>
            <a:r>
              <a:rPr lang="en-IN" sz="20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	</a:t>
            </a:r>
            <a:endParaRPr sz="20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07567" y="1373867"/>
            <a:ext cx="56732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752AFB-6C31-D542-9FE8-F8DE48377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0D817-7EDF-4F2A-9ABB-8374D7F0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65" y="1579567"/>
            <a:ext cx="9091047" cy="4538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252480" y="1578379"/>
            <a:ext cx="7100820" cy="4274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buNone/>
            </a:pPr>
            <a:r>
              <a:rPr lang="en-US" sz="2000" u="sng" dirty="0">
                <a:solidFill>
                  <a:srgbClr val="24292E"/>
                </a:solidFill>
                <a:latin typeface="+mj-lt"/>
              </a:rPr>
              <a:t>BUILT IN 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Affine transformations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Elastic transformations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Advanced transformations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E"/>
                </a:solidFill>
                <a:latin typeface="+mj-lt"/>
              </a:rPr>
              <a:t>Neural-based transformations</a:t>
            </a:r>
          </a:p>
          <a:p>
            <a:pPr indent="0">
              <a:buNone/>
            </a:pPr>
            <a:endParaRPr lang="en-US" sz="2000" dirty="0">
              <a:solidFill>
                <a:srgbClr val="24292E"/>
              </a:solidFill>
              <a:latin typeface="+mj-lt"/>
            </a:endParaRPr>
          </a:p>
          <a:p>
            <a:pPr indent="0">
              <a:buNone/>
            </a:pPr>
            <a:r>
              <a:rPr lang="en-IN" sz="2000" u="sng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CUSTOM 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E"/>
                </a:solidFill>
                <a:latin typeface="+mj-lt"/>
                <a:sym typeface="Helvetica Neue"/>
              </a:rPr>
              <a:t>Augmentor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E"/>
                </a:solidFill>
                <a:latin typeface="+mj-lt"/>
                <a:sym typeface="Helvetica Neue"/>
              </a:rPr>
              <a:t>Albumentations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E"/>
                </a:solidFill>
                <a:latin typeface="+mj-lt"/>
                <a:sym typeface="Helvetica Neue"/>
              </a:rPr>
              <a:t>Imgaug</a:t>
            </a: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E"/>
                </a:solidFill>
                <a:latin typeface="+mj-lt"/>
                <a:sym typeface="Helvetica Neue"/>
              </a:rPr>
              <a:t>AutoAugment (Deep Augment)</a:t>
            </a:r>
            <a:r>
              <a:rPr lang="en-IN" sz="20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	</a:t>
            </a:r>
            <a:r>
              <a:rPr lang="en-I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55478" y="1183494"/>
            <a:ext cx="56732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854784" y="5853033"/>
            <a:ext cx="592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43930">
              <a:lnSpc>
                <a:spcPct val="115000"/>
              </a:lnSpc>
              <a:buClr>
                <a:schemeClr val="dk1"/>
              </a:buClr>
              <a:buSzPts val="1900"/>
            </a:pPr>
            <a:endParaRPr sz="1333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752AFB-6C31-D542-9FE8-F8DE48377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grpSp>
        <p:nvGrpSpPr>
          <p:cNvPr id="8" name="Google Shape;81;p4">
            <a:extLst>
              <a:ext uri="{FF2B5EF4-FFF2-40B4-BE49-F238E27FC236}">
                <a16:creationId xmlns:a16="http://schemas.microsoft.com/office/drawing/2014/main" id="{97C5EFEF-02B6-4482-9186-70AAC4F217E2}"/>
              </a:ext>
            </a:extLst>
          </p:cNvPr>
          <p:cNvGrpSpPr/>
          <p:nvPr/>
        </p:nvGrpSpPr>
        <p:grpSpPr>
          <a:xfrm>
            <a:off x="7551574" y="1352772"/>
            <a:ext cx="4110837" cy="4682556"/>
            <a:chOff x="4650125" y="302613"/>
            <a:chExt cx="4182175" cy="4699487"/>
          </a:xfrm>
        </p:grpSpPr>
        <p:pic>
          <p:nvPicPr>
            <p:cNvPr id="9" name="Google Shape;82;p4" descr="Diagram&#10;&#10;Description automatically generated">
              <a:extLst>
                <a:ext uri="{FF2B5EF4-FFF2-40B4-BE49-F238E27FC236}">
                  <a16:creationId xmlns:a16="http://schemas.microsoft.com/office/drawing/2014/main" id="{6F342B5D-964C-442C-A385-C3EB94F3C39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0125" y="302613"/>
              <a:ext cx="4182175" cy="4538274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0" name="Google Shape;83;p4">
              <a:extLst>
                <a:ext uri="{FF2B5EF4-FFF2-40B4-BE49-F238E27FC236}">
                  <a16:creationId xmlns:a16="http://schemas.microsoft.com/office/drawing/2014/main" id="{F65B06A4-37C9-42CE-A478-DD36153FCB0E}"/>
                </a:ext>
              </a:extLst>
            </p:cNvPr>
            <p:cNvSpPr txBox="1"/>
            <p:nvPr/>
          </p:nvSpPr>
          <p:spPr>
            <a:xfrm>
              <a:off x="4701363" y="4834700"/>
              <a:ext cx="40797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43930">
                <a:lnSpc>
                  <a:spcPct val="115000"/>
                </a:lnSpc>
                <a:buClr>
                  <a:schemeClr val="dk1"/>
                </a:buClr>
                <a:buSzPts val="1900"/>
              </a:pPr>
              <a:r>
                <a:rPr lang="en-IN" sz="900" b="1" dirty="0"/>
                <a:t>Source: </a:t>
              </a:r>
              <a:r>
                <a:rPr lang="en-IN" sz="900" u="sng" dirty="0">
                  <a:hlinkClick r:id="rId4"/>
                </a:rPr>
                <a:t>https://link.springer.com/article/10.1186/s40537-019-0197-0</a:t>
              </a:r>
              <a:endParaRPr sz="900" dirty="0"/>
            </a:p>
          </p:txBody>
        </p:sp>
      </p:grpSp>
      <p:sp>
        <p:nvSpPr>
          <p:cNvPr id="11" name="Google Shape;88;p5">
            <a:extLst>
              <a:ext uri="{FF2B5EF4-FFF2-40B4-BE49-F238E27FC236}">
                <a16:creationId xmlns:a16="http://schemas.microsoft.com/office/drawing/2014/main" id="{AB7F7EB6-47D2-4ED5-8E24-83E9CA288049}"/>
              </a:ext>
            </a:extLst>
          </p:cNvPr>
          <p:cNvSpPr txBox="1">
            <a:spLocks/>
          </p:cNvSpPr>
          <p:nvPr/>
        </p:nvSpPr>
        <p:spPr>
          <a:xfrm>
            <a:off x="148278" y="241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Data Augmentation: Images</a:t>
            </a:r>
          </a:p>
        </p:txBody>
      </p:sp>
    </p:spTree>
    <p:extLst>
      <p:ext uri="{BB962C8B-B14F-4D97-AF65-F5344CB8AC3E}">
        <p14:creationId xmlns:p14="http://schemas.microsoft.com/office/powerpoint/2010/main" val="26980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Data Augmentation</a:t>
            </a:r>
            <a:endParaRPr sz="4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720542" y="1691790"/>
            <a:ext cx="5251633" cy="3914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47693" indent="-342900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</a:rPr>
              <a:t>Common Technique.</a:t>
            </a:r>
          </a:p>
          <a:p>
            <a:pPr marL="647693" indent="-342900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lang="en-IN" sz="2000" dirty="0">
              <a:latin typeface="+mj-lt"/>
              <a:sym typeface="Helvetica Neue"/>
            </a:endParaRPr>
          </a:p>
          <a:p>
            <a:pPr marL="647693" indent="-342900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  <a:sym typeface="Helvetica Neue"/>
              </a:rPr>
              <a:t>Different Computational libraries.</a:t>
            </a:r>
          </a:p>
          <a:p>
            <a:pPr marL="304793" indent="0">
              <a:lnSpc>
                <a:spcPct val="100000"/>
              </a:lnSpc>
              <a:buClr>
                <a:schemeClr val="dk1"/>
              </a:buClr>
              <a:buSzPts val="1900"/>
              <a:buNone/>
            </a:pPr>
            <a:endParaRPr lang="en-IN" sz="2000" dirty="0">
              <a:latin typeface="+mj-lt"/>
              <a:sym typeface="Helvetica Neue"/>
            </a:endParaRPr>
          </a:p>
          <a:p>
            <a:pPr marL="647693" indent="-342900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Trial and Error Process.</a:t>
            </a:r>
            <a:endParaRPr sz="2000" dirty="0">
              <a:latin typeface="+mj-lt"/>
            </a:endParaRPr>
          </a:p>
          <a:p>
            <a:pPr marL="486830" indent="-342900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sz="20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B3596-B012-5E43-B614-082EF81AB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B2E3D-2878-4D6E-8059-A0AE3FF3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56" y="1905519"/>
            <a:ext cx="4964044" cy="39851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FLOWER Recognition Dataset</a:t>
            </a:r>
            <a:endParaRPr sz="4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494800" y="2213800"/>
            <a:ext cx="6136909" cy="38083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65655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Data sourced from Kaggle</a:t>
            </a:r>
            <a:endParaRPr sz="2000" dirty="0">
              <a:latin typeface="+mj-lt"/>
            </a:endParaRPr>
          </a:p>
          <a:p>
            <a:pPr marL="647693" indent="-342900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sz="20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indent="-465655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4242 Images observations from 5 classes of flowers (classes)</a:t>
            </a:r>
          </a:p>
          <a:p>
            <a:pPr indent="-465655">
              <a:lnSpc>
                <a:spcPct val="100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Daisy </a:t>
            </a: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US" sz="2000" dirty="0">
                <a:latin typeface="+mj-lt"/>
                <a:ea typeface="Calibri" panose="020F0502020204030204" pitchFamily="34" charset="0"/>
              </a:rPr>
              <a:t>Tulip </a:t>
            </a: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US" sz="2000" dirty="0">
                <a:latin typeface="+mj-lt"/>
                <a:ea typeface="Calibri" panose="020F0502020204030204" pitchFamily="34" charset="0"/>
              </a:rPr>
              <a:t>Rose</a:t>
            </a: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US" sz="2000" dirty="0">
                <a:latin typeface="+mj-lt"/>
                <a:ea typeface="Calibri" panose="020F0502020204030204" pitchFamily="34" charset="0"/>
              </a:rPr>
              <a:t>Sunflower</a:t>
            </a: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US" sz="2000" dirty="0">
                <a:latin typeface="+mj-lt"/>
                <a:ea typeface="Calibri" panose="020F0502020204030204" pitchFamily="34" charset="0"/>
              </a:rPr>
              <a:t>Dandelion.</a:t>
            </a:r>
            <a:endParaRPr sz="20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3F6D5-3C19-5241-980D-B5F7A7C1B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58461-17E2-497B-AB93-F9C8C455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27" y="1737608"/>
            <a:ext cx="4537607" cy="4504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 b="1" dirty="0">
                <a:ea typeface="Helvetica Neue"/>
                <a:cs typeface="Helvetica Neue"/>
                <a:sym typeface="Helvetica Neue"/>
              </a:rPr>
              <a:t>Distribution Of Classes</a:t>
            </a:r>
            <a:endParaRPr sz="4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1A064-68C0-1444-BBE1-4FA5D24A5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9C52-738C-4C6A-A9FC-B77DF1AF5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6415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lang="en-IN" sz="2000" dirty="0">
              <a:effectLst/>
              <a:latin typeface="+mj-lt"/>
              <a:ea typeface="Calibri" panose="020F0502020204030204" pitchFamily="34" charset="0"/>
            </a:endParaRP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</a:rPr>
              <a:t>Daisy -769</a:t>
            </a:r>
          </a:p>
          <a:p>
            <a:pPr marL="1096415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lang="en-IN" sz="2000" dirty="0">
              <a:effectLst/>
              <a:latin typeface="+mj-lt"/>
              <a:ea typeface="Calibri" panose="020F0502020204030204" pitchFamily="34" charset="0"/>
            </a:endParaRP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  <a:ea typeface="Calibri" panose="020F0502020204030204" pitchFamily="34" charset="0"/>
              </a:rPr>
              <a:t>Tulip - 984</a:t>
            </a: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lang="en-IN" sz="2000" dirty="0">
              <a:latin typeface="+mj-lt"/>
              <a:ea typeface="Calibri" panose="020F0502020204030204" pitchFamily="34" charset="0"/>
            </a:endParaRP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  <a:ea typeface="Calibri" panose="020F0502020204030204" pitchFamily="34" charset="0"/>
              </a:rPr>
              <a:t>Rose - 784</a:t>
            </a: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lang="en-IN" sz="2000" dirty="0">
              <a:latin typeface="+mj-lt"/>
              <a:ea typeface="Calibri" panose="020F0502020204030204" pitchFamily="34" charset="0"/>
            </a:endParaRP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  <a:ea typeface="Calibri" panose="020F0502020204030204" pitchFamily="34" charset="0"/>
              </a:rPr>
              <a:t>Sunflower - 734</a:t>
            </a: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endParaRPr lang="en-IN" sz="2000" dirty="0">
              <a:latin typeface="+mj-lt"/>
              <a:ea typeface="Calibri" panose="020F0502020204030204" pitchFamily="34" charset="0"/>
            </a:endParaRPr>
          </a:p>
          <a:p>
            <a:pPr lvl="1" indent="-46565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  <a:ea typeface="Calibri" panose="020F0502020204030204" pitchFamily="34" charset="0"/>
              </a:rPr>
              <a:t>Dandelion - 1055</a:t>
            </a:r>
            <a:endParaRPr lang="en-IN" sz="20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D2DD88-09A6-44FD-947B-9CF4D964C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893036"/>
              </p:ext>
            </p:extLst>
          </p:nvPr>
        </p:nvGraphicFramePr>
        <p:xfrm>
          <a:off x="4452052" y="1742333"/>
          <a:ext cx="7576159" cy="3692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Project Workflow</a:t>
            </a:r>
            <a:endParaRPr sz="4800" dirty="0"/>
          </a:p>
        </p:txBody>
      </p:sp>
      <p:sp>
        <p:nvSpPr>
          <p:cNvPr id="134" name="Google Shape;134;p11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3BFE3-2EB8-B94F-824D-863263282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98DEE8-E3CE-4084-B678-076133E27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22" y="1613857"/>
            <a:ext cx="8379233" cy="27159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24DDF3-C956-4125-A2C5-EE60606622DA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93" y="4574694"/>
            <a:ext cx="1467316" cy="15724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602CA5-3B7B-4E21-83FC-76027E644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87430"/>
            <a:ext cx="1994344" cy="1659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49E0CF-68F1-44AD-99C1-F0F069EF0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815" y="4878784"/>
            <a:ext cx="2187640" cy="1769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82B8D1-0594-4CD6-A38D-97354BA9802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80" y="4878784"/>
            <a:ext cx="1864833" cy="1769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78582012_2_146"/>
          <p:cNvSpPr txBox="1"/>
          <p:nvPr/>
        </p:nvSpPr>
        <p:spPr>
          <a:xfrm>
            <a:off x="307567" y="1373867"/>
            <a:ext cx="6904800" cy="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078582012_2_146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800" b="1" dirty="0">
                <a:ea typeface="Helvetica Neue"/>
                <a:cs typeface="Helvetica Neue"/>
                <a:sym typeface="Helvetica Neue"/>
              </a:rPr>
              <a:t>CNN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098CA-94E8-3940-BC36-13F182CFA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384EB-110D-4DF5-9E86-C64F6F98D48D}"/>
              </a:ext>
            </a:extLst>
          </p:cNvPr>
          <p:cNvSpPr txBox="1"/>
          <p:nvPr/>
        </p:nvSpPr>
        <p:spPr>
          <a:xfrm>
            <a:off x="504825" y="1662915"/>
            <a:ext cx="254317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InceptionV3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VGG16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VGG19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Xception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ResNet50V2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ResNet101V2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94AEE-B2A1-4683-8620-3D310D71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923" y="1579567"/>
            <a:ext cx="6919078" cy="373538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0E6154-585B-47DB-BCC4-E08C0E10DB3D}"/>
              </a:ext>
            </a:extLst>
          </p:cNvPr>
          <p:cNvSpPr/>
          <p:nvPr/>
        </p:nvSpPr>
        <p:spPr>
          <a:xfrm>
            <a:off x="904875" y="1743075"/>
            <a:ext cx="1514475" cy="228600"/>
          </a:xfrm>
          <a:prstGeom prst="roundRect">
            <a:avLst/>
          </a:prstGeom>
          <a:noFill/>
          <a:ln w="317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392B45-3809-4455-8F0B-403B54200235}"/>
              </a:ext>
            </a:extLst>
          </p:cNvPr>
          <p:cNvSpPr/>
          <p:nvPr/>
        </p:nvSpPr>
        <p:spPr>
          <a:xfrm>
            <a:off x="890286" y="3566754"/>
            <a:ext cx="1514475" cy="228600"/>
          </a:xfrm>
          <a:prstGeom prst="roundRect">
            <a:avLst/>
          </a:prstGeom>
          <a:noFill/>
          <a:ln w="317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87F16B-2747-4F31-AD97-AD205ACDB827}"/>
              </a:ext>
            </a:extLst>
          </p:cNvPr>
          <p:cNvSpPr/>
          <p:nvPr/>
        </p:nvSpPr>
        <p:spPr>
          <a:xfrm>
            <a:off x="890287" y="4182076"/>
            <a:ext cx="1514475" cy="228600"/>
          </a:xfrm>
          <a:prstGeom prst="roundRect">
            <a:avLst/>
          </a:prstGeom>
          <a:noFill/>
          <a:ln w="317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9C539-F91A-4B6F-A96A-CAFEBC3AFB53}"/>
              </a:ext>
            </a:extLst>
          </p:cNvPr>
          <p:cNvSpPr txBox="1"/>
          <p:nvPr/>
        </p:nvSpPr>
        <p:spPr>
          <a:xfrm>
            <a:off x="3395963" y="1634340"/>
            <a:ext cx="261937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ResNet152V2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InceptionResNetV2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MobileNetV2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DenseNet121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DenseNet169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DenseNet201			</a:t>
            </a:r>
          </a:p>
        </p:txBody>
      </p:sp>
    </p:spTree>
    <p:extLst>
      <p:ext uri="{BB962C8B-B14F-4D97-AF65-F5344CB8AC3E}">
        <p14:creationId xmlns:p14="http://schemas.microsoft.com/office/powerpoint/2010/main" val="34833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581</Words>
  <Application>Microsoft Office PowerPoint</Application>
  <PresentationFormat>Widescreen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Data Augmentation and Neural Networks to Improve Image Classification</vt:lpstr>
      <vt:lpstr>Problem Statements</vt:lpstr>
      <vt:lpstr>Background</vt:lpstr>
      <vt:lpstr>PowerPoint Presentation</vt:lpstr>
      <vt:lpstr>Data Augmentation</vt:lpstr>
      <vt:lpstr>FLOWER Recognition Dataset</vt:lpstr>
      <vt:lpstr>Distribution Of Classes</vt:lpstr>
      <vt:lpstr>Project Workflow</vt:lpstr>
      <vt:lpstr>CNN Architectures</vt:lpstr>
      <vt:lpstr>Metrics</vt:lpstr>
      <vt:lpstr>Accuracy Report</vt:lpstr>
      <vt:lpstr>Accuracy and loss curves</vt:lpstr>
      <vt:lpstr>Final Thoughts!</vt:lpstr>
      <vt:lpstr>References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nsreedharan@live.com</dc:creator>
  <cp:lastModifiedBy>Francis, Joseph L.</cp:lastModifiedBy>
  <cp:revision>41</cp:revision>
  <dcterms:created xsi:type="dcterms:W3CDTF">2021-04-26T05:30:58Z</dcterms:created>
  <dcterms:modified xsi:type="dcterms:W3CDTF">2021-04-27T20:00:56Z</dcterms:modified>
</cp:coreProperties>
</file>