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2.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8"/>
  </p:notesMasterIdLst>
  <p:sldIdLst>
    <p:sldId id="256" r:id="rId2"/>
    <p:sldId id="273" r:id="rId3"/>
    <p:sldId id="277" r:id="rId4"/>
    <p:sldId id="279" r:id="rId5"/>
    <p:sldId id="280" r:id="rId6"/>
    <p:sldId id="285" r:id="rId7"/>
    <p:sldId id="260" r:id="rId8"/>
    <p:sldId id="257" r:id="rId9"/>
    <p:sldId id="283" r:id="rId10"/>
    <p:sldId id="286" r:id="rId11"/>
    <p:sldId id="284" r:id="rId12"/>
    <p:sldId id="282" r:id="rId13"/>
    <p:sldId id="259" r:id="rId14"/>
    <p:sldId id="261" r:id="rId15"/>
    <p:sldId id="262" r:id="rId16"/>
    <p:sldId id="263" r:id="rId17"/>
    <p:sldId id="264" r:id="rId18"/>
    <p:sldId id="265" r:id="rId19"/>
    <p:sldId id="287" r:id="rId20"/>
    <p:sldId id="266" r:id="rId21"/>
    <p:sldId id="267" r:id="rId22"/>
    <p:sldId id="292" r:id="rId23"/>
    <p:sldId id="293" r:id="rId24"/>
    <p:sldId id="295" r:id="rId25"/>
    <p:sldId id="309" r:id="rId26"/>
    <p:sldId id="296" r:id="rId27"/>
    <p:sldId id="268" r:id="rId28"/>
    <p:sldId id="270" r:id="rId29"/>
    <p:sldId id="297" r:id="rId30"/>
    <p:sldId id="294" r:id="rId31"/>
    <p:sldId id="326" r:id="rId32"/>
    <p:sldId id="271" r:id="rId33"/>
    <p:sldId id="299" r:id="rId34"/>
    <p:sldId id="300" r:id="rId35"/>
    <p:sldId id="301" r:id="rId36"/>
    <p:sldId id="303" r:id="rId37"/>
    <p:sldId id="302" r:id="rId38"/>
    <p:sldId id="304" r:id="rId39"/>
    <p:sldId id="324" r:id="rId40"/>
    <p:sldId id="325" r:id="rId41"/>
    <p:sldId id="272" r:id="rId42"/>
    <p:sldId id="305" r:id="rId43"/>
    <p:sldId id="307" r:id="rId44"/>
    <p:sldId id="269" r:id="rId45"/>
    <p:sldId id="308" r:id="rId46"/>
    <p:sldId id="274" r:id="rId47"/>
    <p:sldId id="275" r:id="rId48"/>
    <p:sldId id="310" r:id="rId49"/>
    <p:sldId id="306" r:id="rId50"/>
    <p:sldId id="311" r:id="rId51"/>
    <p:sldId id="312" r:id="rId52"/>
    <p:sldId id="317" r:id="rId53"/>
    <p:sldId id="318" r:id="rId54"/>
    <p:sldId id="319" r:id="rId55"/>
    <p:sldId id="313" r:id="rId56"/>
    <p:sldId id="316" r:id="rId57"/>
    <p:sldId id="315" r:id="rId58"/>
    <p:sldId id="291" r:id="rId59"/>
    <p:sldId id="321" r:id="rId60"/>
    <p:sldId id="320" r:id="rId61"/>
    <p:sldId id="322" r:id="rId62"/>
    <p:sldId id="323" r:id="rId63"/>
    <p:sldId id="288" r:id="rId64"/>
    <p:sldId id="290" r:id="rId65"/>
    <p:sldId id="276" r:id="rId66"/>
    <p:sldId id="289"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Tambunan" initials="JT" lastIdx="4" clrIdx="0">
    <p:extLst>
      <p:ext uri="{19B8F6BF-5375-455C-9EA6-DF929625EA0E}">
        <p15:presenceInfo xmlns:p15="http://schemas.microsoft.com/office/powerpoint/2012/main" userId="Joshua Tambu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B4040"/>
    <a:srgbClr val="3A3AA2"/>
    <a:srgbClr val="D46565"/>
    <a:srgbClr val="353537"/>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6531" autoAdjust="0"/>
  </p:normalViewPr>
  <p:slideViewPr>
    <p:cSldViewPr snapToGrid="0">
      <p:cViewPr>
        <p:scale>
          <a:sx n="66" d="100"/>
          <a:sy n="66" d="100"/>
        </p:scale>
        <p:origin x="114" y="-96"/>
      </p:cViewPr>
      <p:guideLst/>
    </p:cSldViewPr>
  </p:slideViewPr>
  <p:outlineViewPr>
    <p:cViewPr>
      <p:scale>
        <a:sx n="33" d="100"/>
        <a:sy n="33" d="100"/>
      </p:scale>
      <p:origin x="0" y="-9312"/>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08T12:20:35.744" idx="1">
    <p:pos x="10" y="10"/>
    <p:text>add random snippets of code for use after the presentation</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08T12:21:37.665" idx="2">
    <p:pos x="10" y="10"/>
    <p:text>ppt becomes a handy quicksheet for assignment use</p:text>
    <p:extLst>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221D3-F148-4646-ABA6-40E53B79CBD4}" type="datetimeFigureOut">
              <a:rPr lang="en-AU" smtClean="0"/>
              <a:t>13/03/2018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0698D-3755-43D1-801C-D86D28055676}" type="slidenum">
              <a:rPr lang="en-AU" smtClean="0"/>
              <a:t>‹#›</a:t>
            </a:fld>
            <a:endParaRPr lang="en-AU"/>
          </a:p>
        </p:txBody>
      </p:sp>
    </p:spTree>
    <p:extLst>
      <p:ext uri="{BB962C8B-B14F-4D97-AF65-F5344CB8AC3E}">
        <p14:creationId xmlns:p14="http://schemas.microsoft.com/office/powerpoint/2010/main" val="12997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Disclaimer: This is the tip of the iceberg to the power of </a:t>
            </a:r>
            <a:r>
              <a:rPr lang="en-AU" dirty="0" err="1"/>
              <a:t>LaTeX</a:t>
            </a:r>
            <a:r>
              <a:rPr lang="en-AU" dirty="0"/>
              <a:t>. The 2 hours is aimed to tease these powers out and for you to hopefully take up the </a:t>
            </a:r>
            <a:r>
              <a:rPr lang="en-AU" dirty="0" err="1"/>
              <a:t>TeX</a:t>
            </a:r>
            <a:r>
              <a:rPr lang="en-AU" dirty="0"/>
              <a:t> and become </a:t>
            </a:r>
            <a:r>
              <a:rPr lang="en-AU" dirty="0" err="1"/>
              <a:t>Padawans</a:t>
            </a:r>
            <a:r>
              <a:rPr lang="en-AU" dirty="0"/>
              <a:t> of the typeset. You will not become </a:t>
            </a:r>
            <a:r>
              <a:rPr lang="en-AU" dirty="0" err="1"/>
              <a:t>Jedis</a:t>
            </a:r>
            <a:r>
              <a:rPr lang="en-AU" dirty="0"/>
              <a:t> in 2 hours.</a:t>
            </a:r>
          </a:p>
        </p:txBody>
      </p:sp>
      <p:sp>
        <p:nvSpPr>
          <p:cNvPr id="4" name="Slide Number Placeholder 3"/>
          <p:cNvSpPr>
            <a:spLocks noGrp="1"/>
          </p:cNvSpPr>
          <p:nvPr>
            <p:ph type="sldNum" sz="quarter" idx="10"/>
          </p:nvPr>
        </p:nvSpPr>
        <p:spPr/>
        <p:txBody>
          <a:bodyPr/>
          <a:lstStyle/>
          <a:p>
            <a:fld id="{CF10698D-3755-43D1-801C-D86D28055676}" type="slidenum">
              <a:rPr lang="en-AU" smtClean="0"/>
              <a:t>1</a:t>
            </a:fld>
            <a:endParaRPr lang="en-AU"/>
          </a:p>
        </p:txBody>
      </p:sp>
    </p:spTree>
    <p:extLst>
      <p:ext uri="{BB962C8B-B14F-4D97-AF65-F5344CB8AC3E}">
        <p14:creationId xmlns:p14="http://schemas.microsoft.com/office/powerpoint/2010/main" val="192262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Created by scientists</a:t>
            </a:r>
            <a:r>
              <a:rPr lang="en-AU" baseline="0" dirty="0"/>
              <a:t> for scientists</a:t>
            </a:r>
          </a:p>
          <a:p>
            <a:r>
              <a:rPr lang="en-AU" baseline="0" dirty="0"/>
              <a:t>Papers, presentations</a:t>
            </a:r>
          </a:p>
          <a:p>
            <a:r>
              <a:rPr lang="en-AU" baseline="0" dirty="0"/>
              <a:t>Tackle complicated parts of typesetting </a:t>
            </a:r>
            <a:r>
              <a:rPr lang="en-AU" baseline="0"/>
              <a:t>very quickly</a:t>
            </a:r>
            <a:endParaRPr lang="en-AU" baseline="0" dirty="0"/>
          </a:p>
        </p:txBody>
      </p:sp>
      <p:sp>
        <p:nvSpPr>
          <p:cNvPr id="4" name="Slide Number Placeholder 3"/>
          <p:cNvSpPr>
            <a:spLocks noGrp="1"/>
          </p:cNvSpPr>
          <p:nvPr>
            <p:ph type="sldNum" sz="quarter" idx="10"/>
          </p:nvPr>
        </p:nvSpPr>
        <p:spPr/>
        <p:txBody>
          <a:bodyPr/>
          <a:lstStyle/>
          <a:p>
            <a:fld id="{CF10698D-3755-43D1-801C-D86D28055676}" type="slidenum">
              <a:rPr lang="en-AU" smtClean="0"/>
              <a:t>13</a:t>
            </a:fld>
            <a:endParaRPr lang="en-AU"/>
          </a:p>
        </p:txBody>
      </p:sp>
    </p:spTree>
    <p:extLst>
      <p:ext uri="{BB962C8B-B14F-4D97-AF65-F5344CB8AC3E}">
        <p14:creationId xmlns:p14="http://schemas.microsoft.com/office/powerpoint/2010/main" val="115829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Works on desktop version, not mobile</a:t>
            </a:r>
          </a:p>
        </p:txBody>
      </p:sp>
      <p:sp>
        <p:nvSpPr>
          <p:cNvPr id="4" name="Slide Number Placeholder 3"/>
          <p:cNvSpPr>
            <a:spLocks noGrp="1"/>
          </p:cNvSpPr>
          <p:nvPr>
            <p:ph type="sldNum" sz="quarter" idx="10"/>
          </p:nvPr>
        </p:nvSpPr>
        <p:spPr/>
        <p:txBody>
          <a:bodyPr/>
          <a:lstStyle/>
          <a:p>
            <a:fld id="{CF10698D-3755-43D1-801C-D86D28055676}" type="slidenum">
              <a:rPr lang="en-AU" smtClean="0"/>
              <a:t>14</a:t>
            </a:fld>
            <a:endParaRPr lang="en-AU"/>
          </a:p>
        </p:txBody>
      </p:sp>
    </p:spTree>
    <p:extLst>
      <p:ext uri="{BB962C8B-B14F-4D97-AF65-F5344CB8AC3E}">
        <p14:creationId xmlns:p14="http://schemas.microsoft.com/office/powerpoint/2010/main" val="304108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a:t>
            </a:r>
            <a:r>
              <a:rPr lang="en-AU" baseline="0" dirty="0"/>
              <a:t> quick look at the syntax of Latex. The core concept is that we add commands in our document and call them using backslash (‘\’) and anything we want to be written in our command has to be bounded by curly brackets.</a:t>
            </a:r>
          </a:p>
          <a:p>
            <a:endParaRPr lang="en-AU" baseline="0" dirty="0"/>
          </a:p>
          <a:p>
            <a:r>
              <a:rPr lang="en-AU" baseline="0" dirty="0"/>
              <a:t>Utf-8: Unicode transformation format – character encoding for various OS and environments</a:t>
            </a:r>
          </a:p>
          <a:p>
            <a:endParaRPr lang="en-AU" baseline="0" dirty="0"/>
          </a:p>
          <a:p>
            <a:r>
              <a:rPr lang="en-AU" baseline="0" dirty="0"/>
              <a:t>**EXPERIMENT **: change latex to \</a:t>
            </a:r>
            <a:r>
              <a:rPr lang="en-AU" baseline="0" dirty="0" err="1"/>
              <a:t>LaTeX</a:t>
            </a:r>
            <a:r>
              <a:rPr lang="en-AU" baseline="0" dirty="0"/>
              <a:t>{}</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15</a:t>
            </a:fld>
            <a:endParaRPr lang="en-AU"/>
          </a:p>
        </p:txBody>
      </p:sp>
    </p:spTree>
    <p:extLst>
      <p:ext uri="{BB962C8B-B14F-4D97-AF65-F5344CB8AC3E}">
        <p14:creationId xmlns:p14="http://schemas.microsoft.com/office/powerpoint/2010/main" val="408780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Find an</a:t>
            </a:r>
            <a:r>
              <a:rPr lang="en-AU" baseline="0" dirty="0"/>
              <a:t> online editor or download one real quick. Ill wait until most of you have setup</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16</a:t>
            </a:fld>
            <a:endParaRPr lang="en-AU"/>
          </a:p>
        </p:txBody>
      </p:sp>
    </p:spTree>
    <p:extLst>
      <p:ext uri="{BB962C8B-B14F-4D97-AF65-F5344CB8AC3E}">
        <p14:creationId xmlns:p14="http://schemas.microsoft.com/office/powerpoint/2010/main" val="550692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Top of</a:t>
            </a:r>
            <a:r>
              <a:rPr lang="en-AU" baseline="0" dirty="0"/>
              <a:t> document. Contains meta-data (if you will), basic info about the document and its author. The preamble will change over time as we will include more detail and add more packages</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18</a:t>
            </a:fld>
            <a:endParaRPr lang="en-AU"/>
          </a:p>
        </p:txBody>
      </p:sp>
    </p:spTree>
    <p:extLst>
      <p:ext uri="{BB962C8B-B14F-4D97-AF65-F5344CB8AC3E}">
        <p14:creationId xmlns:p14="http://schemas.microsoft.com/office/powerpoint/2010/main" val="392672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the main body of the document</a:t>
            </a:r>
            <a:r>
              <a:rPr lang="en-AU" baseline="0" dirty="0"/>
              <a:t> where all the good stuff comes in. we start by inputting a beginning and end commands with argument ‘document’. Without these two commands, your file will not compile.</a:t>
            </a:r>
          </a:p>
          <a:p>
            <a:endParaRPr lang="en-AU" baseline="0" dirty="0"/>
          </a:p>
          <a:p>
            <a:r>
              <a:rPr lang="en-AU" baseline="0" dirty="0"/>
              <a:t>Remember the title in the beginning? The ‘</a:t>
            </a:r>
            <a:r>
              <a:rPr lang="en-AU" baseline="0" dirty="0" err="1"/>
              <a:t>maketitle</a:t>
            </a:r>
            <a:r>
              <a:rPr lang="en-AU" baseline="0" dirty="0"/>
              <a:t>’ command displays it on your pdf. Neat!</a:t>
            </a:r>
          </a:p>
        </p:txBody>
      </p:sp>
      <p:sp>
        <p:nvSpPr>
          <p:cNvPr id="4" name="Slide Number Placeholder 3"/>
          <p:cNvSpPr>
            <a:spLocks noGrp="1"/>
          </p:cNvSpPr>
          <p:nvPr>
            <p:ph type="sldNum" sz="quarter" idx="10"/>
          </p:nvPr>
        </p:nvSpPr>
        <p:spPr/>
        <p:txBody>
          <a:bodyPr/>
          <a:lstStyle/>
          <a:p>
            <a:fld id="{CF10698D-3755-43D1-801C-D86D28055676}" type="slidenum">
              <a:rPr lang="en-AU" smtClean="0"/>
              <a:t>19</a:t>
            </a:fld>
            <a:endParaRPr lang="en-AU"/>
          </a:p>
        </p:txBody>
      </p:sp>
    </p:spTree>
    <p:extLst>
      <p:ext uri="{BB962C8B-B14F-4D97-AF65-F5344CB8AC3E}">
        <p14:creationId xmlns:p14="http://schemas.microsoft.com/office/powerpoint/2010/main" val="2560706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add a</a:t>
            </a:r>
            <a:r>
              <a:rPr lang="en-AU" baseline="0" dirty="0"/>
              <a:t> comment. Percentage is how you add comments. Ctrl+/ (backslash) is the shortcut to comment highlighted text and is very handy for commenting out possible bugs.</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20</a:t>
            </a:fld>
            <a:endParaRPr lang="en-AU"/>
          </a:p>
        </p:txBody>
      </p:sp>
    </p:spTree>
    <p:extLst>
      <p:ext uri="{BB962C8B-B14F-4D97-AF65-F5344CB8AC3E}">
        <p14:creationId xmlns:p14="http://schemas.microsoft.com/office/powerpoint/2010/main" val="2916824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21</a:t>
            </a:fld>
            <a:endParaRPr lang="en-AU"/>
          </a:p>
        </p:txBody>
      </p:sp>
    </p:spTree>
    <p:extLst>
      <p:ext uri="{BB962C8B-B14F-4D97-AF65-F5344CB8AC3E}">
        <p14:creationId xmlns:p14="http://schemas.microsoft.com/office/powerpoint/2010/main" val="61440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23</a:t>
            </a:fld>
            <a:endParaRPr lang="en-AU"/>
          </a:p>
        </p:txBody>
      </p:sp>
    </p:spTree>
    <p:extLst>
      <p:ext uri="{BB962C8B-B14F-4D97-AF65-F5344CB8AC3E}">
        <p14:creationId xmlns:p14="http://schemas.microsoft.com/office/powerpoint/2010/main" val="3339188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24</a:t>
            </a:fld>
            <a:endParaRPr lang="en-AU"/>
          </a:p>
        </p:txBody>
      </p:sp>
    </p:spTree>
    <p:extLst>
      <p:ext uri="{BB962C8B-B14F-4D97-AF65-F5344CB8AC3E}">
        <p14:creationId xmlns:p14="http://schemas.microsoft.com/office/powerpoint/2010/main" val="93739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a:t>
            </a:fld>
            <a:endParaRPr lang="en-AU"/>
          </a:p>
        </p:txBody>
      </p:sp>
    </p:spTree>
    <p:extLst>
      <p:ext uri="{BB962C8B-B14F-4D97-AF65-F5344CB8AC3E}">
        <p14:creationId xmlns:p14="http://schemas.microsoft.com/office/powerpoint/2010/main" val="1081949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25</a:t>
            </a:fld>
            <a:endParaRPr lang="en-AU"/>
          </a:p>
        </p:txBody>
      </p:sp>
    </p:spTree>
    <p:extLst>
      <p:ext uri="{BB962C8B-B14F-4D97-AF65-F5344CB8AC3E}">
        <p14:creationId xmlns:p14="http://schemas.microsoft.com/office/powerpoint/2010/main" val="1727922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Using</a:t>
            </a:r>
            <a:r>
              <a:rPr lang="en-AU" baseline="0" dirty="0"/>
              <a:t> figures</a:t>
            </a:r>
          </a:p>
          <a:p>
            <a:endParaRPr lang="en-AU" baseline="0" dirty="0"/>
          </a:p>
          <a:p>
            <a:r>
              <a:rPr lang="en-AU" baseline="0" dirty="0"/>
              <a:t>Caption</a:t>
            </a:r>
          </a:p>
          <a:p>
            <a:r>
              <a:rPr lang="en-AU" baseline="0" dirty="0"/>
              <a:t>Label – label to refer with</a:t>
            </a:r>
          </a:p>
          <a:p>
            <a:r>
              <a:rPr lang="en-AU" baseline="0" dirty="0"/>
              <a:t>Ref – changes dynamically based on the document</a:t>
            </a:r>
          </a:p>
        </p:txBody>
      </p:sp>
      <p:sp>
        <p:nvSpPr>
          <p:cNvPr id="4" name="Slide Number Placeholder 3"/>
          <p:cNvSpPr>
            <a:spLocks noGrp="1"/>
          </p:cNvSpPr>
          <p:nvPr>
            <p:ph type="sldNum" sz="quarter" idx="10"/>
          </p:nvPr>
        </p:nvSpPr>
        <p:spPr/>
        <p:txBody>
          <a:bodyPr/>
          <a:lstStyle/>
          <a:p>
            <a:fld id="{CF10698D-3755-43D1-801C-D86D28055676}" type="slidenum">
              <a:rPr lang="en-AU" smtClean="0"/>
              <a:t>27</a:t>
            </a:fld>
            <a:endParaRPr lang="en-AU"/>
          </a:p>
        </p:txBody>
      </p:sp>
    </p:spTree>
    <p:extLst>
      <p:ext uri="{BB962C8B-B14F-4D97-AF65-F5344CB8AC3E}">
        <p14:creationId xmlns:p14="http://schemas.microsoft.com/office/powerpoint/2010/main" val="105473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Dollar signs and \begin{equation}</a:t>
            </a:r>
          </a:p>
          <a:p>
            <a:r>
              <a:rPr lang="en-AU" dirty="0"/>
              <a:t>\begin{align}</a:t>
            </a:r>
          </a:p>
          <a:p>
            <a:endParaRPr lang="en-AU" dirty="0"/>
          </a:p>
          <a:p>
            <a:r>
              <a:rPr lang="en-AU" dirty="0"/>
              <a:t>Inline – maths within lines of text (explaining</a:t>
            </a:r>
            <a:r>
              <a:rPr lang="en-AU" baseline="0" dirty="0"/>
              <a:t> variables </a:t>
            </a:r>
            <a:r>
              <a:rPr lang="en-AU" baseline="0" dirty="0" err="1"/>
              <a:t>etc</a:t>
            </a:r>
            <a:r>
              <a:rPr lang="en-AU" baseline="0" dirty="0"/>
              <a:t>)</a:t>
            </a:r>
          </a:p>
          <a:p>
            <a:r>
              <a:rPr lang="en-AU" baseline="0" dirty="0"/>
              <a:t>Display – centred maths: showing working, explaining an equation</a:t>
            </a:r>
          </a:p>
          <a:p>
            <a:r>
              <a:rPr lang="en-AU" baseline="0" dirty="0"/>
              <a:t>numbered</a:t>
            </a:r>
            <a:endParaRPr lang="en-AU" dirty="0"/>
          </a:p>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28</a:t>
            </a:fld>
            <a:endParaRPr lang="en-AU"/>
          </a:p>
        </p:txBody>
      </p:sp>
    </p:spTree>
    <p:extLst>
      <p:ext uri="{BB962C8B-B14F-4D97-AF65-F5344CB8AC3E}">
        <p14:creationId xmlns:p14="http://schemas.microsoft.com/office/powerpoint/2010/main" val="4049364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Replace all these terrible inline maths with \begin{math} … \end{math}</a:t>
            </a:r>
          </a:p>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29</a:t>
            </a:fld>
            <a:endParaRPr lang="en-AU"/>
          </a:p>
        </p:txBody>
      </p:sp>
    </p:spTree>
    <p:extLst>
      <p:ext uri="{BB962C8B-B14F-4D97-AF65-F5344CB8AC3E}">
        <p14:creationId xmlns:p14="http://schemas.microsoft.com/office/powerpoint/2010/main" val="3066711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Curlybois</a:t>
            </a:r>
            <a:r>
              <a:rPr lang="en-AU" dirty="0"/>
              <a:t> to group particular groups of arguments. Notice </a:t>
            </a:r>
            <a:r>
              <a:rPr lang="en-AU" dirty="0" err="1"/>
              <a:t>greek</a:t>
            </a:r>
            <a:r>
              <a:rPr lang="en-AU" dirty="0"/>
              <a:t> letters</a:t>
            </a:r>
          </a:p>
        </p:txBody>
      </p:sp>
      <p:sp>
        <p:nvSpPr>
          <p:cNvPr id="4" name="Slide Number Placeholder 3"/>
          <p:cNvSpPr>
            <a:spLocks noGrp="1"/>
          </p:cNvSpPr>
          <p:nvPr>
            <p:ph type="sldNum" sz="quarter" idx="10"/>
          </p:nvPr>
        </p:nvSpPr>
        <p:spPr/>
        <p:txBody>
          <a:bodyPr/>
          <a:lstStyle/>
          <a:p>
            <a:fld id="{CF10698D-3755-43D1-801C-D86D28055676}" type="slidenum">
              <a:rPr lang="en-AU" smtClean="0"/>
              <a:t>30</a:t>
            </a:fld>
            <a:endParaRPr lang="en-AU"/>
          </a:p>
        </p:txBody>
      </p:sp>
    </p:spTree>
    <p:extLst>
      <p:ext uri="{BB962C8B-B14F-4D97-AF65-F5344CB8AC3E}">
        <p14:creationId xmlns:p14="http://schemas.microsoft.com/office/powerpoint/2010/main" val="234625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Curlybois</a:t>
            </a:r>
            <a:r>
              <a:rPr lang="en-AU" dirty="0"/>
              <a:t> to group particular groups of arguments. Notice </a:t>
            </a:r>
            <a:r>
              <a:rPr lang="en-AU" dirty="0" err="1"/>
              <a:t>greek</a:t>
            </a:r>
            <a:r>
              <a:rPr lang="en-AU" dirty="0"/>
              <a:t> letters and their capitalisation.</a:t>
            </a:r>
          </a:p>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31</a:t>
            </a:fld>
            <a:endParaRPr lang="en-AU"/>
          </a:p>
        </p:txBody>
      </p:sp>
    </p:spTree>
    <p:extLst>
      <p:ext uri="{BB962C8B-B14F-4D97-AF65-F5344CB8AC3E}">
        <p14:creationId xmlns:p14="http://schemas.microsoft.com/office/powerpoint/2010/main" val="1144860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32</a:t>
            </a:fld>
            <a:endParaRPr lang="en-AU"/>
          </a:p>
        </p:txBody>
      </p:sp>
    </p:spTree>
    <p:extLst>
      <p:ext uri="{BB962C8B-B14F-4D97-AF65-F5344CB8AC3E}">
        <p14:creationId xmlns:p14="http://schemas.microsoft.com/office/powerpoint/2010/main" val="1599668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Thesis – can also be used for IEEE formatted reports or science</a:t>
            </a:r>
            <a:r>
              <a:rPr lang="en-AU" baseline="0" dirty="0"/>
              <a:t> reports in general</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33</a:t>
            </a:fld>
            <a:endParaRPr lang="en-AU"/>
          </a:p>
        </p:txBody>
      </p:sp>
    </p:spTree>
    <p:extLst>
      <p:ext uri="{BB962C8B-B14F-4D97-AF65-F5344CB8AC3E}">
        <p14:creationId xmlns:p14="http://schemas.microsoft.com/office/powerpoint/2010/main" val="3571085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Newlines</a:t>
            </a:r>
            <a:r>
              <a:rPr lang="en-AU" baseline="0" dirty="0"/>
              <a:t> and paragraphs. Three ways you can start a new paragraph.</a:t>
            </a:r>
          </a:p>
          <a:p>
            <a:pPr marL="228600" indent="-228600">
              <a:buAutoNum type="arabicPeriod"/>
            </a:pPr>
            <a:r>
              <a:rPr lang="en-AU" baseline="0" dirty="0"/>
              <a:t>Double enter – auto indents for the first line and then continues on the same indent the following lines (show </a:t>
            </a:r>
            <a:r>
              <a:rPr lang="en-AU" baseline="0" dirty="0" err="1"/>
              <a:t>ctrl+c</a:t>
            </a:r>
            <a:r>
              <a:rPr lang="en-AU" baseline="0" dirty="0"/>
              <a:t>, </a:t>
            </a:r>
            <a:r>
              <a:rPr lang="en-AU" baseline="0" dirty="0" err="1"/>
              <a:t>ctrl+v</a:t>
            </a:r>
            <a:r>
              <a:rPr lang="en-AU" baseline="0" dirty="0"/>
              <a:t> line until overflow)</a:t>
            </a:r>
          </a:p>
          <a:p>
            <a:pPr marL="228600" indent="-228600">
              <a:buAutoNum type="arabicPeriod"/>
            </a:pPr>
            <a:r>
              <a:rPr lang="en-AU" baseline="0" dirty="0"/>
              <a:t>Double backslash – no indenting (manual). Replicates pressing enter</a:t>
            </a:r>
          </a:p>
          <a:p>
            <a:pPr marL="228600" indent="-228600">
              <a:buAutoNum type="arabicPeriod"/>
            </a:pPr>
            <a:r>
              <a:rPr lang="en-AU" baseline="0" dirty="0"/>
              <a:t>\</a:t>
            </a:r>
            <a:r>
              <a:rPr lang="en-AU" baseline="0" dirty="0" err="1"/>
              <a:t>newpage</a:t>
            </a:r>
            <a:r>
              <a:rPr lang="en-AU" baseline="0" dirty="0"/>
              <a:t> – Synonymous to pressing </a:t>
            </a:r>
            <a:r>
              <a:rPr lang="en-AU" baseline="0" dirty="0" err="1"/>
              <a:t>ctrl+enter</a:t>
            </a:r>
            <a:r>
              <a:rPr lang="en-AU" baseline="0" dirty="0"/>
              <a:t> on Word. Also auto indents</a:t>
            </a:r>
          </a:p>
        </p:txBody>
      </p:sp>
      <p:sp>
        <p:nvSpPr>
          <p:cNvPr id="4" name="Slide Number Placeholder 3"/>
          <p:cNvSpPr>
            <a:spLocks noGrp="1"/>
          </p:cNvSpPr>
          <p:nvPr>
            <p:ph type="sldNum" sz="quarter" idx="10"/>
          </p:nvPr>
        </p:nvSpPr>
        <p:spPr/>
        <p:txBody>
          <a:bodyPr/>
          <a:lstStyle/>
          <a:p>
            <a:fld id="{CF10698D-3755-43D1-801C-D86D28055676}" type="slidenum">
              <a:rPr lang="en-AU" smtClean="0"/>
              <a:t>34</a:t>
            </a:fld>
            <a:endParaRPr lang="en-AU"/>
          </a:p>
        </p:txBody>
      </p:sp>
    </p:spTree>
    <p:extLst>
      <p:ext uri="{BB962C8B-B14F-4D97-AF65-F5344CB8AC3E}">
        <p14:creationId xmlns:p14="http://schemas.microsoft.com/office/powerpoint/2010/main" val="2178427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Structure our document.</a:t>
            </a:r>
          </a:p>
          <a:p>
            <a:endParaRPr lang="en-AU" dirty="0"/>
          </a:p>
          <a:p>
            <a:r>
              <a:rPr lang="en-AU" dirty="0"/>
              <a:t>Lorem ipsum - Using dummy text (</a:t>
            </a:r>
            <a:r>
              <a:rPr lang="en-AU" dirty="0" err="1"/>
              <a:t>latin</a:t>
            </a:r>
            <a:r>
              <a:rPr lang="en-AU" dirty="0"/>
              <a:t> dummy text). Used since the 1500. Rem ipsum translate to ‘the thing itself’</a:t>
            </a:r>
          </a:p>
        </p:txBody>
      </p:sp>
      <p:sp>
        <p:nvSpPr>
          <p:cNvPr id="4" name="Slide Number Placeholder 3"/>
          <p:cNvSpPr>
            <a:spLocks noGrp="1"/>
          </p:cNvSpPr>
          <p:nvPr>
            <p:ph type="sldNum" sz="quarter" idx="10"/>
          </p:nvPr>
        </p:nvSpPr>
        <p:spPr/>
        <p:txBody>
          <a:bodyPr/>
          <a:lstStyle/>
          <a:p>
            <a:fld id="{CF10698D-3755-43D1-801C-D86D28055676}" type="slidenum">
              <a:rPr lang="en-AU" smtClean="0"/>
              <a:t>35</a:t>
            </a:fld>
            <a:endParaRPr lang="en-AU"/>
          </a:p>
        </p:txBody>
      </p:sp>
    </p:spTree>
    <p:extLst>
      <p:ext uri="{BB962C8B-B14F-4D97-AF65-F5344CB8AC3E}">
        <p14:creationId xmlns:p14="http://schemas.microsoft.com/office/powerpoint/2010/main" val="250224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a:t>
            </a:fld>
            <a:endParaRPr lang="en-AU"/>
          </a:p>
        </p:txBody>
      </p:sp>
    </p:spTree>
    <p:extLst>
      <p:ext uri="{BB962C8B-B14F-4D97-AF65-F5344CB8AC3E}">
        <p14:creationId xmlns:p14="http://schemas.microsoft.com/office/powerpoint/2010/main" val="1510756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 used to remove numbering</a:t>
            </a:r>
          </a:p>
        </p:txBody>
      </p:sp>
      <p:sp>
        <p:nvSpPr>
          <p:cNvPr id="4" name="Slide Number Placeholder 3"/>
          <p:cNvSpPr>
            <a:spLocks noGrp="1"/>
          </p:cNvSpPr>
          <p:nvPr>
            <p:ph type="sldNum" sz="quarter" idx="10"/>
          </p:nvPr>
        </p:nvSpPr>
        <p:spPr/>
        <p:txBody>
          <a:bodyPr/>
          <a:lstStyle/>
          <a:p>
            <a:fld id="{CF10698D-3755-43D1-801C-D86D28055676}" type="slidenum">
              <a:rPr lang="en-AU" smtClean="0"/>
              <a:t>37</a:t>
            </a:fld>
            <a:endParaRPr lang="en-AU"/>
          </a:p>
        </p:txBody>
      </p:sp>
    </p:spTree>
    <p:extLst>
      <p:ext uri="{BB962C8B-B14F-4D97-AF65-F5344CB8AC3E}">
        <p14:creationId xmlns:p14="http://schemas.microsoft.com/office/powerpoint/2010/main" val="400254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Levels of structure possible in </a:t>
            </a:r>
            <a:r>
              <a:rPr lang="en-AU" dirty="0" err="1"/>
              <a:t>LaTeX</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38</a:t>
            </a:fld>
            <a:endParaRPr lang="en-AU"/>
          </a:p>
        </p:txBody>
      </p:sp>
    </p:spTree>
    <p:extLst>
      <p:ext uri="{BB962C8B-B14F-4D97-AF65-F5344CB8AC3E}">
        <p14:creationId xmlns:p14="http://schemas.microsoft.com/office/powerpoint/2010/main" val="2441224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Source: </a:t>
            </a:r>
            <a:r>
              <a:rPr lang="en-AU" dirty="0" err="1"/>
              <a:t>wikibooks</a:t>
            </a:r>
            <a:r>
              <a:rPr lang="en-AU" dirty="0"/>
              <a:t>.</a:t>
            </a:r>
          </a:p>
          <a:p>
            <a:endParaRPr lang="en-AU" dirty="0"/>
          </a:p>
          <a:p>
            <a:r>
              <a:rPr lang="en-AU" dirty="0"/>
              <a:t>Most assignments will go under type ‘article’. ‘report’ would be ideal for a thesis.</a:t>
            </a:r>
          </a:p>
        </p:txBody>
      </p:sp>
      <p:sp>
        <p:nvSpPr>
          <p:cNvPr id="4" name="Slide Number Placeholder 3"/>
          <p:cNvSpPr>
            <a:spLocks noGrp="1"/>
          </p:cNvSpPr>
          <p:nvPr>
            <p:ph type="sldNum" sz="quarter" idx="10"/>
          </p:nvPr>
        </p:nvSpPr>
        <p:spPr/>
        <p:txBody>
          <a:bodyPr/>
          <a:lstStyle/>
          <a:p>
            <a:fld id="{CF10698D-3755-43D1-801C-D86D28055676}" type="slidenum">
              <a:rPr lang="en-AU" smtClean="0"/>
              <a:t>39</a:t>
            </a:fld>
            <a:endParaRPr lang="en-AU"/>
          </a:p>
        </p:txBody>
      </p:sp>
    </p:spTree>
    <p:extLst>
      <p:ext uri="{BB962C8B-B14F-4D97-AF65-F5344CB8AC3E}">
        <p14:creationId xmlns:p14="http://schemas.microsoft.com/office/powerpoint/2010/main" val="1364959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40</a:t>
            </a:fld>
            <a:endParaRPr lang="en-AU"/>
          </a:p>
        </p:txBody>
      </p:sp>
    </p:spTree>
    <p:extLst>
      <p:ext uri="{BB962C8B-B14F-4D97-AF65-F5344CB8AC3E}">
        <p14:creationId xmlns:p14="http://schemas.microsoft.com/office/powerpoint/2010/main" val="933125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Write cells left to right,</a:t>
            </a:r>
            <a:r>
              <a:rPr lang="en-AU" baseline="0" dirty="0"/>
              <a:t> top to bottom.</a:t>
            </a:r>
          </a:p>
          <a:p>
            <a:r>
              <a:rPr lang="en-AU" baseline="0" dirty="0"/>
              <a:t>Space and align cells using &amp; (ampersand).</a:t>
            </a:r>
          </a:p>
          <a:p>
            <a:r>
              <a:rPr lang="en-AU" baseline="0" dirty="0"/>
              <a:t>Lets try moving the ampersand around: **EXPERIMENT**</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41</a:t>
            </a:fld>
            <a:endParaRPr lang="en-AU"/>
          </a:p>
        </p:txBody>
      </p:sp>
    </p:spTree>
    <p:extLst>
      <p:ext uri="{BB962C8B-B14F-4D97-AF65-F5344CB8AC3E}">
        <p14:creationId xmlns:p14="http://schemas.microsoft.com/office/powerpoint/2010/main" val="1396559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a:t>
            </a:r>
            <a:r>
              <a:rPr lang="en-AU" baseline="0" dirty="0"/>
              <a:t> add a border around the table elements. Noticed: added | between c’s. It’s to add vertical lines.</a:t>
            </a:r>
          </a:p>
          <a:p>
            <a:r>
              <a:rPr lang="en-AU" baseline="0" dirty="0"/>
              <a:t>\</a:t>
            </a:r>
            <a:r>
              <a:rPr lang="en-AU" baseline="0" dirty="0" err="1"/>
              <a:t>hline</a:t>
            </a:r>
            <a:r>
              <a:rPr lang="en-AU" baseline="0" dirty="0"/>
              <a:t> – add horizontal line between rows.</a:t>
            </a:r>
          </a:p>
          <a:p>
            <a:endParaRPr lang="en-AU" baseline="0" dirty="0"/>
          </a:p>
          <a:p>
            <a:r>
              <a:rPr lang="en-AU" baseline="0" dirty="0"/>
              <a:t>Experiment: || - double lines instead of | - single lines</a:t>
            </a:r>
          </a:p>
          <a:p>
            <a:endParaRPr lang="en-AU" baseline="0" dirty="0"/>
          </a:p>
        </p:txBody>
      </p:sp>
      <p:sp>
        <p:nvSpPr>
          <p:cNvPr id="4" name="Slide Number Placeholder 3"/>
          <p:cNvSpPr>
            <a:spLocks noGrp="1"/>
          </p:cNvSpPr>
          <p:nvPr>
            <p:ph type="sldNum" sz="quarter" idx="10"/>
          </p:nvPr>
        </p:nvSpPr>
        <p:spPr/>
        <p:txBody>
          <a:bodyPr/>
          <a:lstStyle/>
          <a:p>
            <a:fld id="{CF10698D-3755-43D1-801C-D86D28055676}" type="slidenum">
              <a:rPr lang="en-AU" smtClean="0"/>
              <a:t>42</a:t>
            </a:fld>
            <a:endParaRPr lang="en-AU"/>
          </a:p>
        </p:txBody>
      </p:sp>
    </p:spTree>
    <p:extLst>
      <p:ext uri="{BB962C8B-B14F-4D97-AF65-F5344CB8AC3E}">
        <p14:creationId xmlns:p14="http://schemas.microsoft.com/office/powerpoint/2010/main" val="2779559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 captions similar to figures.</a:t>
            </a:r>
            <a:endParaRPr lang="en-AU" baseline="0" dirty="0"/>
          </a:p>
        </p:txBody>
      </p:sp>
      <p:sp>
        <p:nvSpPr>
          <p:cNvPr id="4" name="Slide Number Placeholder 3"/>
          <p:cNvSpPr>
            <a:spLocks noGrp="1"/>
          </p:cNvSpPr>
          <p:nvPr>
            <p:ph type="sldNum" sz="quarter" idx="10"/>
          </p:nvPr>
        </p:nvSpPr>
        <p:spPr/>
        <p:txBody>
          <a:bodyPr/>
          <a:lstStyle/>
          <a:p>
            <a:fld id="{CF10698D-3755-43D1-801C-D86D28055676}" type="slidenum">
              <a:rPr lang="en-AU" smtClean="0"/>
              <a:t>43</a:t>
            </a:fld>
            <a:endParaRPr lang="en-AU"/>
          </a:p>
        </p:txBody>
      </p:sp>
    </p:spTree>
    <p:extLst>
      <p:ext uri="{BB962C8B-B14F-4D97-AF65-F5344CB8AC3E}">
        <p14:creationId xmlns:p14="http://schemas.microsoft.com/office/powerpoint/2010/main" val="4018599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ampersand is</a:t>
            </a:r>
            <a:r>
              <a:rPr lang="en-AU" baseline="0" dirty="0"/>
              <a:t> a predefined symbol in </a:t>
            </a:r>
            <a:r>
              <a:rPr lang="en-AU" baseline="0" dirty="0" err="1"/>
              <a:t>LaTeX</a:t>
            </a:r>
            <a:r>
              <a:rPr lang="en-AU" baseline="0" dirty="0"/>
              <a:t> and to use it in its literal form, we would have to spell it out for the compiler.</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44</a:t>
            </a:fld>
            <a:endParaRPr lang="en-AU"/>
          </a:p>
        </p:txBody>
      </p:sp>
    </p:spTree>
    <p:extLst>
      <p:ext uri="{BB962C8B-B14F-4D97-AF65-F5344CB8AC3E}">
        <p14:creationId xmlns:p14="http://schemas.microsoft.com/office/powerpoint/2010/main" val="2663052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45</a:t>
            </a:fld>
            <a:endParaRPr lang="en-AU"/>
          </a:p>
        </p:txBody>
      </p:sp>
    </p:spTree>
    <p:extLst>
      <p:ext uri="{BB962C8B-B14F-4D97-AF65-F5344CB8AC3E}">
        <p14:creationId xmlns:p14="http://schemas.microsoft.com/office/powerpoint/2010/main" val="108511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Chuck it</a:t>
            </a:r>
            <a:r>
              <a:rPr lang="en-AU" baseline="0" dirty="0"/>
              <a:t> between title and your first bit of writing (unless you have an executive summary)</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46</a:t>
            </a:fld>
            <a:endParaRPr lang="en-AU"/>
          </a:p>
        </p:txBody>
      </p:sp>
    </p:spTree>
    <p:extLst>
      <p:ext uri="{BB962C8B-B14F-4D97-AF65-F5344CB8AC3E}">
        <p14:creationId xmlns:p14="http://schemas.microsoft.com/office/powerpoint/2010/main" val="58563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5</a:t>
            </a:fld>
            <a:endParaRPr lang="en-AU"/>
          </a:p>
        </p:txBody>
      </p:sp>
    </p:spTree>
    <p:extLst>
      <p:ext uri="{BB962C8B-B14F-4D97-AF65-F5344CB8AC3E}">
        <p14:creationId xmlns:p14="http://schemas.microsoft.com/office/powerpoint/2010/main" val="2975580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Online editors:</a:t>
            </a:r>
            <a:r>
              <a:rPr lang="en-AU" baseline="0" dirty="0"/>
              <a:t> save locally using download button</a:t>
            </a:r>
            <a:endParaRPr lang="en-AU" dirty="0"/>
          </a:p>
          <a:p>
            <a:r>
              <a:rPr lang="en-AU" dirty="0"/>
              <a:t>Auto save pdf</a:t>
            </a:r>
            <a:r>
              <a:rPr lang="en-AU" baseline="0" dirty="0"/>
              <a:t> on IDEs</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47</a:t>
            </a:fld>
            <a:endParaRPr lang="en-AU"/>
          </a:p>
        </p:txBody>
      </p:sp>
    </p:spTree>
    <p:extLst>
      <p:ext uri="{BB962C8B-B14F-4D97-AF65-F5344CB8AC3E}">
        <p14:creationId xmlns:p14="http://schemas.microsoft.com/office/powerpoint/2010/main" val="2496317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CONGRATS you can make</a:t>
            </a:r>
            <a:r>
              <a:rPr lang="en-AU" baseline="0" dirty="0"/>
              <a:t> </a:t>
            </a:r>
            <a:r>
              <a:rPr lang="en-AU" baseline="0" dirty="0" err="1"/>
              <a:t>LaTeX</a:t>
            </a:r>
            <a:r>
              <a:rPr lang="en-AU" baseline="0" dirty="0"/>
              <a:t> documents now!</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48</a:t>
            </a:fld>
            <a:endParaRPr lang="en-AU"/>
          </a:p>
        </p:txBody>
      </p:sp>
    </p:spTree>
    <p:extLst>
      <p:ext uri="{BB962C8B-B14F-4D97-AF65-F5344CB8AC3E}">
        <p14:creationId xmlns:p14="http://schemas.microsoft.com/office/powerpoint/2010/main" val="1922492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49</a:t>
            </a:fld>
            <a:endParaRPr lang="en-AU"/>
          </a:p>
        </p:txBody>
      </p:sp>
    </p:spTree>
    <p:extLst>
      <p:ext uri="{BB962C8B-B14F-4D97-AF65-F5344CB8AC3E}">
        <p14:creationId xmlns:p14="http://schemas.microsoft.com/office/powerpoint/2010/main" val="4128046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an example</a:t>
            </a:r>
          </a:p>
        </p:txBody>
      </p:sp>
      <p:sp>
        <p:nvSpPr>
          <p:cNvPr id="4" name="Slide Number Placeholder 3"/>
          <p:cNvSpPr>
            <a:spLocks noGrp="1"/>
          </p:cNvSpPr>
          <p:nvPr>
            <p:ph type="sldNum" sz="quarter" idx="10"/>
          </p:nvPr>
        </p:nvSpPr>
        <p:spPr/>
        <p:txBody>
          <a:bodyPr/>
          <a:lstStyle/>
          <a:p>
            <a:fld id="{CF10698D-3755-43D1-801C-D86D28055676}" type="slidenum">
              <a:rPr lang="en-AU" smtClean="0"/>
              <a:t>51</a:t>
            </a:fld>
            <a:endParaRPr lang="en-AU"/>
          </a:p>
        </p:txBody>
      </p:sp>
    </p:spTree>
    <p:extLst>
      <p:ext uri="{BB962C8B-B14F-4D97-AF65-F5344CB8AC3E}">
        <p14:creationId xmlns:p14="http://schemas.microsoft.com/office/powerpoint/2010/main" val="17990170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52</a:t>
            </a:fld>
            <a:endParaRPr lang="en-AU"/>
          </a:p>
        </p:txBody>
      </p:sp>
    </p:spTree>
    <p:extLst>
      <p:ext uri="{BB962C8B-B14F-4D97-AF65-F5344CB8AC3E}">
        <p14:creationId xmlns:p14="http://schemas.microsoft.com/office/powerpoint/2010/main" val="3812969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53</a:t>
            </a:fld>
            <a:endParaRPr lang="en-AU"/>
          </a:p>
        </p:txBody>
      </p:sp>
    </p:spTree>
    <p:extLst>
      <p:ext uri="{BB962C8B-B14F-4D97-AF65-F5344CB8AC3E}">
        <p14:creationId xmlns:p14="http://schemas.microsoft.com/office/powerpoint/2010/main" val="1488140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Refer to </a:t>
            </a:r>
            <a:r>
              <a:rPr lang="en-AU" dirty="0" err="1"/>
              <a:t>Sharelatex</a:t>
            </a:r>
            <a:r>
              <a:rPr lang="en-AU" dirty="0"/>
              <a:t> EBESS</a:t>
            </a:r>
          </a:p>
        </p:txBody>
      </p:sp>
      <p:sp>
        <p:nvSpPr>
          <p:cNvPr id="4" name="Slide Number Placeholder 3"/>
          <p:cNvSpPr>
            <a:spLocks noGrp="1"/>
          </p:cNvSpPr>
          <p:nvPr>
            <p:ph type="sldNum" sz="quarter" idx="10"/>
          </p:nvPr>
        </p:nvSpPr>
        <p:spPr/>
        <p:txBody>
          <a:bodyPr/>
          <a:lstStyle/>
          <a:p>
            <a:fld id="{CF10698D-3755-43D1-801C-D86D28055676}" type="slidenum">
              <a:rPr lang="en-AU" smtClean="0"/>
              <a:t>54</a:t>
            </a:fld>
            <a:endParaRPr lang="en-AU"/>
          </a:p>
        </p:txBody>
      </p:sp>
    </p:spTree>
    <p:extLst>
      <p:ext uri="{BB962C8B-B14F-4D97-AF65-F5344CB8AC3E}">
        <p14:creationId xmlns:p14="http://schemas.microsoft.com/office/powerpoint/2010/main" val="1077831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55</a:t>
            </a:fld>
            <a:endParaRPr lang="en-AU"/>
          </a:p>
        </p:txBody>
      </p:sp>
    </p:spTree>
    <p:extLst>
      <p:ext uri="{BB962C8B-B14F-4D97-AF65-F5344CB8AC3E}">
        <p14:creationId xmlns:p14="http://schemas.microsoft.com/office/powerpoint/2010/main" val="25271434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Chuck this</a:t>
            </a:r>
            <a:r>
              <a:rPr lang="en-AU" baseline="0" dirty="0"/>
              <a:t> in between end of document and table of contents</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56</a:t>
            </a:fld>
            <a:endParaRPr lang="en-AU"/>
          </a:p>
        </p:txBody>
      </p:sp>
    </p:spTree>
    <p:extLst>
      <p:ext uri="{BB962C8B-B14F-4D97-AF65-F5344CB8AC3E}">
        <p14:creationId xmlns:p14="http://schemas.microsoft.com/office/powerpoint/2010/main" val="23354151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57</a:t>
            </a:fld>
            <a:endParaRPr lang="en-AU"/>
          </a:p>
        </p:txBody>
      </p:sp>
    </p:spTree>
    <p:extLst>
      <p:ext uri="{BB962C8B-B14F-4D97-AF65-F5344CB8AC3E}">
        <p14:creationId xmlns:p14="http://schemas.microsoft.com/office/powerpoint/2010/main" val="315683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a:t>
            </a:r>
            <a:r>
              <a:rPr lang="en-AU" baseline="0" dirty="0"/>
              <a:t> you see is what you mean – enter plain text to control the formatting rather than spending time drag and dropping</a:t>
            </a:r>
          </a:p>
          <a:p>
            <a:r>
              <a:rPr lang="en-AU" baseline="0" dirty="0"/>
              <a:t>Use commands to describe what it is rather than ‘how it looks’</a:t>
            </a:r>
          </a:p>
          <a:p>
            <a:r>
              <a:rPr lang="en-AU" baseline="0" dirty="0"/>
              <a:t>More control</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8</a:t>
            </a:fld>
            <a:endParaRPr lang="en-AU"/>
          </a:p>
        </p:txBody>
      </p:sp>
    </p:spTree>
    <p:extLst>
      <p:ext uri="{BB962C8B-B14F-4D97-AF65-F5344CB8AC3E}">
        <p14:creationId xmlns:p14="http://schemas.microsoft.com/office/powerpoint/2010/main" val="18298970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64</a:t>
            </a:fld>
            <a:endParaRPr lang="en-AU"/>
          </a:p>
        </p:txBody>
      </p:sp>
    </p:spTree>
    <p:extLst>
      <p:ext uri="{BB962C8B-B14F-4D97-AF65-F5344CB8AC3E}">
        <p14:creationId xmlns:p14="http://schemas.microsoft.com/office/powerpoint/2010/main" val="140776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Doc</a:t>
            </a:r>
            <a:r>
              <a:rPr lang="en-AU" baseline="0" dirty="0"/>
              <a:t> prep and typesetting tool</a:t>
            </a:r>
          </a:p>
          <a:p>
            <a:r>
              <a:rPr lang="en-AU" baseline="0" dirty="0"/>
              <a:t>Creates professional finish to your document</a:t>
            </a:r>
          </a:p>
          <a:p>
            <a:r>
              <a:rPr lang="en-AU" baseline="0" dirty="0"/>
              <a:t>Free software with package support</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9</a:t>
            </a:fld>
            <a:endParaRPr lang="en-AU"/>
          </a:p>
        </p:txBody>
      </p:sp>
    </p:spTree>
    <p:extLst>
      <p:ext uri="{BB962C8B-B14F-4D97-AF65-F5344CB8AC3E}">
        <p14:creationId xmlns:p14="http://schemas.microsoft.com/office/powerpoint/2010/main" val="10654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Examples:</a:t>
            </a:r>
            <a:r>
              <a:rPr lang="en-AU" baseline="0" dirty="0"/>
              <a:t> maths, reports and books</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10</a:t>
            </a:fld>
            <a:endParaRPr lang="en-AU"/>
          </a:p>
        </p:txBody>
      </p:sp>
    </p:spTree>
    <p:extLst>
      <p:ext uri="{BB962C8B-B14F-4D97-AF65-F5344CB8AC3E}">
        <p14:creationId xmlns:p14="http://schemas.microsoft.com/office/powerpoint/2010/main" val="331644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Latex isn’t code free. If you are allergic to code please consult your</a:t>
            </a:r>
            <a:r>
              <a:rPr lang="en-AU" baseline="0" dirty="0"/>
              <a:t> local health professional as coding is harmful to health and has been associated to increase in thoughts of self-harm and quitting your degree</a:t>
            </a:r>
          </a:p>
          <a:p>
            <a:r>
              <a:rPr lang="en-AU" baseline="0" dirty="0"/>
              <a:t>There is a bit of a learning curve with Latex but that goes with every new platform. With this one, it is analogous to learning something like HTML or CSS a simple </a:t>
            </a:r>
            <a:r>
              <a:rPr lang="en-AU" baseline="0" dirty="0" err="1"/>
              <a:t>markup</a:t>
            </a:r>
            <a:r>
              <a:rPr lang="en-AU" baseline="0" dirty="0"/>
              <a:t> language that may trip you up the first few times but once you get the hang of it, it is quite powerful.</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11</a:t>
            </a:fld>
            <a:endParaRPr lang="en-AU"/>
          </a:p>
        </p:txBody>
      </p:sp>
    </p:spTree>
    <p:extLst>
      <p:ext uri="{BB962C8B-B14F-4D97-AF65-F5344CB8AC3E}">
        <p14:creationId xmlns:p14="http://schemas.microsoft.com/office/powerpoint/2010/main" val="237655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Josh, I don’t code!</a:t>
            </a:r>
            <a:r>
              <a:rPr lang="en-AU" baseline="0" dirty="0"/>
              <a:t> How could I possibly use Latex? If you use complex millennial communication </a:t>
            </a:r>
            <a:r>
              <a:rPr lang="en-AU" baseline="0" dirty="0" err="1"/>
              <a:t>markup</a:t>
            </a:r>
            <a:r>
              <a:rPr lang="en-AU" baseline="0" dirty="0"/>
              <a:t> languages such as </a:t>
            </a:r>
            <a:r>
              <a:rPr lang="en-AU" baseline="0" dirty="0" err="1"/>
              <a:t>emojis</a:t>
            </a:r>
            <a:r>
              <a:rPr lang="en-AU" baseline="0" dirty="0"/>
              <a:t>, acronyms like lol, </a:t>
            </a:r>
            <a:r>
              <a:rPr lang="en-AU" baseline="0" dirty="0" err="1"/>
              <a:t>wbu</a:t>
            </a:r>
            <a:r>
              <a:rPr lang="en-AU" baseline="0" dirty="0"/>
              <a:t>, ttyl, you can most certainly use latex.</a:t>
            </a:r>
            <a:br>
              <a:rPr lang="en-AU" baseline="0" dirty="0"/>
            </a:br>
            <a:r>
              <a:rPr lang="en-AU" baseline="0" dirty="0"/>
              <a:t>The time depends on how fast you can code but generally speaking the first few times, you probably will take about twice as long as typing it in word but it will look 3 times as professional. Once you get good with latex you can produce material faster on latex.</a:t>
            </a:r>
            <a:endParaRPr lang="en-AU" dirty="0"/>
          </a:p>
        </p:txBody>
      </p:sp>
      <p:sp>
        <p:nvSpPr>
          <p:cNvPr id="4" name="Slide Number Placeholder 3"/>
          <p:cNvSpPr>
            <a:spLocks noGrp="1"/>
          </p:cNvSpPr>
          <p:nvPr>
            <p:ph type="sldNum" sz="quarter" idx="10"/>
          </p:nvPr>
        </p:nvSpPr>
        <p:spPr/>
        <p:txBody>
          <a:bodyPr/>
          <a:lstStyle/>
          <a:p>
            <a:fld id="{CF10698D-3755-43D1-801C-D86D28055676}" type="slidenum">
              <a:rPr lang="en-AU" smtClean="0"/>
              <a:t>12</a:t>
            </a:fld>
            <a:endParaRPr lang="en-AU"/>
          </a:p>
        </p:txBody>
      </p:sp>
    </p:spTree>
    <p:extLst>
      <p:ext uri="{BB962C8B-B14F-4D97-AF65-F5344CB8AC3E}">
        <p14:creationId xmlns:p14="http://schemas.microsoft.com/office/powerpoint/2010/main" val="331677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6A110D8-6752-45CE-9E3D-F5CCDD88C92E}" type="datetimeFigureOut">
              <a:rPr lang="en-AU" smtClean="0"/>
              <a:t>13/03/2018</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CDFCD3A-3A12-4EFF-BB2D-BCE93EB94F1C}"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99343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110D8-6752-45CE-9E3D-F5CCDD88C92E}"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366722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110D8-6752-45CE-9E3D-F5CCDD88C92E}"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290512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110D8-6752-45CE-9E3D-F5CCDD88C92E}"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303126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A110D8-6752-45CE-9E3D-F5CCDD88C92E}"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DFCD3A-3A12-4EFF-BB2D-BCE93EB94F1C}"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342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110D8-6752-45CE-9E3D-F5CCDD88C92E}" type="datetimeFigureOut">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141708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110D8-6752-45CE-9E3D-F5CCDD88C92E}" type="datetimeFigureOut">
              <a:rPr lang="en-AU" smtClean="0"/>
              <a:t>13/03/2018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84828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110D8-6752-45CE-9E3D-F5CCDD88C92E}" type="datetimeFigureOut">
              <a:rPr lang="en-AU" smtClean="0"/>
              <a:t>13/03/2018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405823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110D8-6752-45CE-9E3D-F5CCDD88C92E}" type="datetimeFigureOut">
              <a:rPr lang="en-AU" smtClean="0"/>
              <a:t>13/03/2018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356570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A110D8-6752-45CE-9E3D-F5CCDD88C92E}" type="datetimeFigureOut">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180562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A110D8-6752-45CE-9E3D-F5CCDD88C92E}" type="datetimeFigureOut">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DFCD3A-3A12-4EFF-BB2D-BCE93EB94F1C}" type="slidenum">
              <a:rPr lang="en-AU" smtClean="0"/>
              <a:t>‹#›</a:t>
            </a:fld>
            <a:endParaRPr lang="en-AU"/>
          </a:p>
        </p:txBody>
      </p:sp>
    </p:spTree>
    <p:extLst>
      <p:ext uri="{BB962C8B-B14F-4D97-AF65-F5344CB8AC3E}">
        <p14:creationId xmlns:p14="http://schemas.microsoft.com/office/powerpoint/2010/main" val="355598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6A110D8-6752-45CE-9E3D-F5CCDD88C92E}" type="datetimeFigureOut">
              <a:rPr lang="en-AU" smtClean="0"/>
              <a:t>13/03/2018</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CDFCD3A-3A12-4EFF-BB2D-BCE93EB94F1C}" type="slidenum">
              <a:rPr lang="en-AU" smtClean="0"/>
              <a:t>‹#›</a:t>
            </a:fld>
            <a:endParaRPr lang="en-AU"/>
          </a:p>
        </p:txBody>
      </p:sp>
    </p:spTree>
    <p:extLst>
      <p:ext uri="{BB962C8B-B14F-4D97-AF65-F5344CB8AC3E}">
        <p14:creationId xmlns:p14="http://schemas.microsoft.com/office/powerpoint/2010/main" val="1538999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mechmining.uq.edu.au/mech-mining-thesis-submission" TargetMode="External"/><Relationship Id="rId2" Type="http://schemas.openxmlformats.org/officeDocument/2006/relationships/hyperlink" Target="http://www.itee.uq.edu.au/thesis/submission-informatio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hyperlink" Target="https://www.latex-project.org/about/" TargetMode="External"/><Relationship Id="rId2" Type="http://schemas.openxmlformats.org/officeDocument/2006/relationships/hyperlink" Target="https://www.sharelatex.com/learn/Learn_LaTeX_in_30_minutes" TargetMode="External"/><Relationship Id="rId1" Type="http://schemas.openxmlformats.org/officeDocument/2006/relationships/slideLayout" Target="../slideLayouts/slideLayout2.xml"/><Relationship Id="rId6" Type="http://schemas.openxmlformats.org/officeDocument/2006/relationships/hyperlink" Target="https://www.overleaf.com/latex/learn/free-online-introduction-to-latex-part-1#.Wp5PV-huaUk" TargetMode="External"/><Relationship Id="rId5" Type="http://schemas.openxmlformats.org/officeDocument/2006/relationships/hyperlink" Target="http://www.math.harvard.edu/texman/" TargetMode="External"/><Relationship Id="rId4" Type="http://schemas.openxmlformats.org/officeDocument/2006/relationships/hyperlink" Target="https://tobi.oetiker.ch/lshort/lshort.pdf"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people.cs.umass.edu/~freedman/resources/Freedman_LaTeXCheatSheet.pdf" TargetMode="External"/><Relationship Id="rId2" Type="http://schemas.openxmlformats.org/officeDocument/2006/relationships/hyperlink" Target="https://reu.dimacs.rutgers.edu/Symbol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EBESS and MESS Presents:</a:t>
            </a:r>
            <a:br>
              <a:rPr lang="en-AU" dirty="0"/>
            </a:br>
            <a:r>
              <a:rPr lang="en-AU" dirty="0"/>
              <a:t>Learn to </a:t>
            </a:r>
            <a:r>
              <a:rPr lang="en-AU" dirty="0" err="1"/>
              <a:t>LaTeX</a:t>
            </a:r>
            <a:endParaRPr lang="en-AU" dirty="0"/>
          </a:p>
        </p:txBody>
      </p:sp>
      <p:sp>
        <p:nvSpPr>
          <p:cNvPr id="3" name="Subtitle 2"/>
          <p:cNvSpPr>
            <a:spLocks noGrp="1"/>
          </p:cNvSpPr>
          <p:nvPr>
            <p:ph type="subTitle" idx="1"/>
          </p:nvPr>
        </p:nvSpPr>
        <p:spPr/>
        <p:txBody>
          <a:bodyPr/>
          <a:lstStyle/>
          <a:p>
            <a:r>
              <a:rPr lang="en-AU" dirty="0"/>
              <a:t>Presented by Joshua Tambunan</a:t>
            </a:r>
          </a:p>
          <a:p>
            <a:r>
              <a:rPr lang="en-AU" dirty="0"/>
              <a:t>13 February 2018</a:t>
            </a:r>
          </a:p>
        </p:txBody>
      </p:sp>
      <p:pic>
        <p:nvPicPr>
          <p:cNvPr id="5122" name="Picture 2" descr="http://uqebess.com/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8476" y="5286584"/>
            <a:ext cx="1914525" cy="13430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1659" y="5196527"/>
            <a:ext cx="1010530" cy="1364398"/>
          </a:xfrm>
          <a:prstGeom prst="rect">
            <a:avLst/>
          </a:prstGeom>
        </p:spPr>
      </p:pic>
    </p:spTree>
    <p:extLst>
      <p:ext uri="{BB962C8B-B14F-4D97-AF65-F5344CB8AC3E}">
        <p14:creationId xmlns:p14="http://schemas.microsoft.com/office/powerpoint/2010/main" val="254003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tex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267450" cy="30575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13" y="2546904"/>
            <a:ext cx="5015824" cy="4399846"/>
          </a:xfrm>
          <a:prstGeom prst="rect">
            <a:avLst/>
          </a:prstGeom>
          <a:ln>
            <a:solidFill>
              <a:schemeClr val="tx1"/>
            </a:solidFill>
          </a:ln>
        </p:spPr>
      </p:pic>
      <p:pic>
        <p:nvPicPr>
          <p:cNvPr id="5" name="Picture 4" descr="Image result for latex document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406" y="1363586"/>
            <a:ext cx="7172325" cy="36385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1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it isn’t</a:t>
            </a:r>
          </a:p>
        </p:txBody>
      </p:sp>
      <p:sp>
        <p:nvSpPr>
          <p:cNvPr id="3" name="Content Placeholder 2"/>
          <p:cNvSpPr>
            <a:spLocks noGrp="1"/>
          </p:cNvSpPr>
          <p:nvPr>
            <p:ph idx="1"/>
          </p:nvPr>
        </p:nvSpPr>
        <p:spPr/>
        <p:txBody>
          <a:bodyPr>
            <a:normAutofit/>
          </a:bodyPr>
          <a:lstStyle/>
          <a:p>
            <a:r>
              <a:rPr lang="en-AU" sz="2800" dirty="0"/>
              <a:t>Coding-free</a:t>
            </a:r>
          </a:p>
          <a:p>
            <a:r>
              <a:rPr lang="en-AU" sz="2800" dirty="0"/>
              <a:t>Learning curve-free</a:t>
            </a:r>
          </a:p>
          <a:p>
            <a:r>
              <a:rPr lang="en-AU" sz="2800" dirty="0"/>
              <a:t>A fast, lazy method</a:t>
            </a:r>
          </a:p>
          <a:p>
            <a:endParaRPr lang="en-AU" sz="2800" dirty="0"/>
          </a:p>
        </p:txBody>
      </p:sp>
      <p:sp>
        <p:nvSpPr>
          <p:cNvPr id="14" name="Chevron 1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hevron 1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Chevron 1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96239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FAQ</a:t>
            </a:r>
          </a:p>
        </p:txBody>
      </p:sp>
      <p:sp>
        <p:nvSpPr>
          <p:cNvPr id="3" name="Content Placeholder 2"/>
          <p:cNvSpPr>
            <a:spLocks noGrp="1"/>
          </p:cNvSpPr>
          <p:nvPr>
            <p:ph idx="1"/>
          </p:nvPr>
        </p:nvSpPr>
        <p:spPr/>
        <p:txBody>
          <a:bodyPr>
            <a:normAutofit/>
          </a:bodyPr>
          <a:lstStyle/>
          <a:p>
            <a:r>
              <a:rPr lang="en-AU" sz="2800" dirty="0"/>
              <a:t>Coding skills</a:t>
            </a:r>
          </a:p>
          <a:p>
            <a:r>
              <a:rPr lang="en-AU" sz="2800" dirty="0"/>
              <a:t>Time</a:t>
            </a:r>
          </a:p>
          <a:p>
            <a:r>
              <a:rPr lang="en-AU" sz="2800" dirty="0"/>
              <a:t>Why</a:t>
            </a:r>
          </a:p>
          <a:p>
            <a:endParaRPr lang="en-AU"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602" y="707366"/>
            <a:ext cx="3099830" cy="3099830"/>
          </a:xfrm>
          <a:prstGeom prst="rect">
            <a:avLst/>
          </a:prstGeom>
        </p:spPr>
      </p:pic>
      <p:sp>
        <p:nvSpPr>
          <p:cNvPr id="15" name="Chevron 1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08947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Motivation</a:t>
            </a:r>
          </a:p>
        </p:txBody>
      </p:sp>
      <p:sp>
        <p:nvSpPr>
          <p:cNvPr id="3" name="Content Placeholder 2"/>
          <p:cNvSpPr>
            <a:spLocks noGrp="1"/>
          </p:cNvSpPr>
          <p:nvPr>
            <p:ph idx="1"/>
          </p:nvPr>
        </p:nvSpPr>
        <p:spPr/>
        <p:txBody>
          <a:bodyPr>
            <a:normAutofit/>
          </a:bodyPr>
          <a:lstStyle/>
          <a:p>
            <a:r>
              <a:rPr lang="en-AU" sz="3200" dirty="0"/>
              <a:t>Common Applications</a:t>
            </a:r>
          </a:p>
          <a:p>
            <a:pPr lvl="1"/>
            <a:r>
              <a:rPr lang="en-AU" sz="2800" dirty="0"/>
              <a:t>Assignments</a:t>
            </a:r>
          </a:p>
          <a:p>
            <a:pPr lvl="1"/>
            <a:r>
              <a:rPr lang="en-AU" sz="2800" dirty="0"/>
              <a:t>Project reports</a:t>
            </a:r>
          </a:p>
          <a:p>
            <a:pPr lvl="1"/>
            <a:r>
              <a:rPr lang="en-AU" sz="2800" dirty="0"/>
              <a:t>Thesis</a:t>
            </a:r>
          </a:p>
          <a:p>
            <a:pPr lvl="1"/>
            <a:r>
              <a:rPr lang="en-AU" sz="2800" dirty="0"/>
              <a:t>Grocery list</a:t>
            </a:r>
          </a:p>
          <a:p>
            <a:pPr lvl="1"/>
            <a:r>
              <a:rPr lang="en-AU" sz="2800" dirty="0"/>
              <a:t>Facebook</a:t>
            </a:r>
          </a:p>
        </p:txBody>
      </p:sp>
      <p:sp>
        <p:nvSpPr>
          <p:cNvPr id="14" name="Chevron 1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hevron 1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Chevron 1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391793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cdn0.tnwcdn.com/wp-content/blogs.dir/1/files/2017/09/Screenshot-2017-09-27-at-3.21.22-PM.png">
            <a:extLst>
              <a:ext uri="{FF2B5EF4-FFF2-40B4-BE49-F238E27FC236}">
                <a16:creationId xmlns:a16="http://schemas.microsoft.com/office/drawing/2014/main" id="{DB3A91CB-AE04-4CEF-BF8D-6408F03AA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0150"/>
            <a:ext cx="11133818" cy="387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470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Basic Syntax	</a:t>
            </a:r>
          </a:p>
        </p:txBody>
      </p:sp>
      <p:sp>
        <p:nvSpPr>
          <p:cNvPr id="14" name="Rectangle 1"/>
          <p:cNvSpPr>
            <a:spLocks noChangeArrowheads="1"/>
          </p:cNvSpPr>
          <p:nvPr/>
        </p:nvSpPr>
        <p:spPr bwMode="auto">
          <a:xfrm>
            <a:off x="1462262" y="2597138"/>
            <a:ext cx="8440189" cy="258532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documentclass</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rPr>
              <a:t>12pt</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article</a:t>
            </a:r>
            <a:r>
              <a:rPr kumimoji="0" lang="en-US" altLang="en-US" sz="2800" b="0" i="0" u="none" strike="noStrike" cap="none" normalizeH="0" baseline="0" dirty="0">
                <a:ln>
                  <a:noFill/>
                </a:ln>
                <a:solidFill>
                  <a:srgbClr val="E0202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usepackage</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rPr>
              <a:t>utf8</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rPr>
              <a:t>inputenc</a:t>
            </a:r>
            <a:r>
              <a:rPr kumimoji="0" lang="en-US" altLang="en-US" sz="2800" b="0" i="0" u="none" strike="noStrike" cap="none" normalizeH="0" baseline="0" dirty="0">
                <a:ln>
                  <a:noFill/>
                </a:ln>
                <a:solidFill>
                  <a:srgbClr val="E0202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E0202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title</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lang="en-US" altLang="en-US" sz="2800" dirty="0">
                <a:solidFill>
                  <a:srgbClr val="2020C0"/>
                </a:solidFill>
                <a:latin typeface="Courier New" panose="02070309020205020404" pitchFamily="49" charset="0"/>
              </a:rPr>
              <a:t>My F</a:t>
            </a:r>
            <a:r>
              <a:rPr kumimoji="0" lang="en-US" altLang="en-US" sz="2800" b="0" i="0" u="none" strike="noStrike" cap="none" normalizeH="0" baseline="0" dirty="0">
                <a:ln>
                  <a:noFill/>
                </a:ln>
                <a:solidFill>
                  <a:srgbClr val="2020C0"/>
                </a:solidFill>
                <a:effectLst/>
                <a:latin typeface="Courier New" panose="02070309020205020404" pitchFamily="49" charset="0"/>
              </a:rPr>
              <a:t>irst </a:t>
            </a:r>
            <a:r>
              <a:rPr lang="en-US" altLang="en-US" sz="2800" dirty="0" err="1">
                <a:solidFill>
                  <a:srgbClr val="2020C0"/>
                </a:solidFill>
                <a:latin typeface="Courier New" panose="02070309020205020404" pitchFamily="49" charset="0"/>
              </a:rPr>
              <a:t>LaTeX</a:t>
            </a:r>
            <a:r>
              <a:rPr lang="en-US" altLang="en-US" sz="2800" dirty="0">
                <a:solidFill>
                  <a:srgbClr val="2020C0"/>
                </a:solidFill>
                <a:latin typeface="Courier New" panose="02070309020205020404" pitchFamily="49" charset="0"/>
              </a:rPr>
              <a:t> D</a:t>
            </a:r>
            <a:r>
              <a:rPr kumimoji="0" lang="en-US" altLang="en-US" sz="2800" b="0" i="0" u="none" strike="noStrike" cap="none" normalizeH="0" baseline="0" dirty="0">
                <a:ln>
                  <a:noFill/>
                </a:ln>
                <a:solidFill>
                  <a:srgbClr val="2020C0"/>
                </a:solidFill>
                <a:effectLst/>
                <a:latin typeface="Courier New" panose="02070309020205020404" pitchFamily="49" charset="0"/>
              </a:rPr>
              <a:t>ocument</a:t>
            </a:r>
            <a:r>
              <a:rPr kumimoji="0" lang="en-US" altLang="en-US" sz="2800" b="0" i="0" u="none" strike="noStrike" cap="none" normalizeH="0" baseline="0" dirty="0">
                <a:ln>
                  <a:noFill/>
                </a:ln>
                <a:solidFill>
                  <a:srgbClr val="E02020"/>
                </a:solidFill>
                <a:effectLst/>
                <a:latin typeface="Courier New" panose="02070309020205020404" pitchFamily="49" charset="0"/>
              </a:rPr>
              <a:t>}</a:t>
            </a:r>
            <a:endParaRPr lang="en-US" altLang="en-US" sz="2800" dirty="0">
              <a:solidFill>
                <a:srgbClr val="2020C0"/>
              </a:solidFill>
              <a:latin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author</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lang="en-US" altLang="en-US" sz="2800" dirty="0">
                <a:solidFill>
                  <a:srgbClr val="2020C0"/>
                </a:solidFill>
                <a:latin typeface="Courier New" panose="02070309020205020404" pitchFamily="49" charset="0"/>
              </a:rPr>
              <a:t>J</a:t>
            </a:r>
            <a:r>
              <a:rPr kumimoji="0" lang="en-US" altLang="en-US" sz="2800" b="0" i="0" u="none" strike="noStrike" cap="none" normalizeH="0" baseline="0" dirty="0">
                <a:ln>
                  <a:noFill/>
                </a:ln>
                <a:solidFill>
                  <a:srgbClr val="2020C0"/>
                </a:solidFill>
                <a:effectLst/>
                <a:latin typeface="Courier New" panose="02070309020205020404" pitchFamily="49" charset="0"/>
              </a:rPr>
              <a:t>oshua Tambunan</a:t>
            </a:r>
            <a:r>
              <a:rPr lang="en-US" altLang="en-US" sz="2800" dirty="0">
                <a:solidFill>
                  <a:srgbClr val="E02020"/>
                </a:solidFill>
                <a:latin typeface="Courier New" panose="02070309020205020404" pitchFamily="49" charset="0"/>
              </a:rPr>
              <a:t>}</a:t>
            </a:r>
            <a:endParaRPr kumimoji="0" lang="en-US" altLang="en-US" sz="2800" b="0" i="0" u="none" strike="noStrike" cap="none" normalizeH="0" baseline="0" dirty="0">
              <a:ln>
                <a:noFill/>
              </a:ln>
              <a:solidFill>
                <a:srgbClr val="2020C0"/>
              </a:solidFill>
              <a:effectLst/>
              <a:latin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date</a:t>
            </a:r>
            <a:r>
              <a:rPr lang="en-US" altLang="en-US" sz="2800" dirty="0">
                <a:solidFill>
                  <a:srgbClr val="E02020"/>
                </a:solidFill>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February 2017</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Chevron 1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18231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Let’s Get Started!</a:t>
            </a:r>
          </a:p>
        </p:txBody>
      </p:sp>
      <p:sp>
        <p:nvSpPr>
          <p:cNvPr id="3" name="Content Placeholder 2"/>
          <p:cNvSpPr>
            <a:spLocks noGrp="1"/>
          </p:cNvSpPr>
          <p:nvPr>
            <p:ph idx="1"/>
          </p:nvPr>
        </p:nvSpPr>
        <p:spPr/>
        <p:txBody>
          <a:bodyPr/>
          <a:lstStyle/>
          <a:p>
            <a:r>
              <a:rPr lang="en-AU" sz="2800" dirty="0"/>
              <a:t>Laptop/Desktop</a:t>
            </a:r>
          </a:p>
          <a:p>
            <a:r>
              <a:rPr lang="en-AU" sz="2800" dirty="0"/>
              <a:t>Download an IDE:</a:t>
            </a:r>
          </a:p>
          <a:p>
            <a:pPr lvl="1"/>
            <a:r>
              <a:rPr lang="en-AU" sz="2800" dirty="0" err="1"/>
              <a:t>TeXworks</a:t>
            </a:r>
            <a:endParaRPr lang="en-AU" sz="2800" dirty="0"/>
          </a:p>
          <a:p>
            <a:pPr lvl="1"/>
            <a:r>
              <a:rPr lang="en-AU" sz="2800" dirty="0" err="1"/>
              <a:t>TeXstudio</a:t>
            </a:r>
            <a:endParaRPr lang="en-AU" sz="2800" dirty="0"/>
          </a:p>
          <a:p>
            <a:pPr lvl="1"/>
            <a:r>
              <a:rPr lang="en-AU" sz="2800" dirty="0" err="1"/>
              <a:t>TeXlipse</a:t>
            </a:r>
            <a:r>
              <a:rPr lang="en-AU" sz="2800" dirty="0"/>
              <a:t> (plugin for Eclipse IDE)</a:t>
            </a:r>
          </a:p>
          <a:p>
            <a:r>
              <a:rPr lang="en-AU" sz="2800" dirty="0"/>
              <a:t>OR use an online editor:</a:t>
            </a:r>
          </a:p>
          <a:p>
            <a:pPr lvl="1"/>
            <a:r>
              <a:rPr lang="en-AU" sz="2800" dirty="0" err="1"/>
              <a:t>ShareLatex</a:t>
            </a:r>
            <a:endParaRPr lang="en-AU" sz="2800" dirty="0"/>
          </a:p>
          <a:p>
            <a:endParaRPr lang="en-AU" dirty="0"/>
          </a:p>
        </p:txBody>
      </p:sp>
      <p:sp>
        <p:nvSpPr>
          <p:cNvPr id="4" name="Chevron 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47936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Document Structure</a:t>
            </a:r>
          </a:p>
        </p:txBody>
      </p:sp>
      <p:sp>
        <p:nvSpPr>
          <p:cNvPr id="3" name="Content Placeholder 2"/>
          <p:cNvSpPr>
            <a:spLocks noGrp="1"/>
          </p:cNvSpPr>
          <p:nvPr>
            <p:ph idx="1"/>
          </p:nvPr>
        </p:nvSpPr>
        <p:spPr/>
        <p:txBody>
          <a:bodyPr/>
          <a:lstStyle/>
          <a:p>
            <a:r>
              <a:rPr lang="en-AU" sz="2800" dirty="0"/>
              <a:t>Preamble</a:t>
            </a:r>
          </a:p>
          <a:p>
            <a:r>
              <a:rPr lang="en-AU" sz="2800" dirty="0"/>
              <a:t>Main body</a:t>
            </a:r>
          </a:p>
          <a:p>
            <a:endParaRPr lang="en-AU" dirty="0"/>
          </a:p>
        </p:txBody>
      </p:sp>
      <p:sp>
        <p:nvSpPr>
          <p:cNvPr id="14" name="Chevron 1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hevron 1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Chevron 1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84296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Preamble</a:t>
            </a:r>
          </a:p>
        </p:txBody>
      </p:sp>
      <p:sp>
        <p:nvSpPr>
          <p:cNvPr id="16" name="Rectangle 1"/>
          <p:cNvSpPr>
            <a:spLocks noChangeArrowheads="1"/>
          </p:cNvSpPr>
          <p:nvPr/>
        </p:nvSpPr>
        <p:spPr bwMode="auto">
          <a:xfrm>
            <a:off x="1462262" y="2597138"/>
            <a:ext cx="8440189" cy="258532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documentclass</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rPr>
              <a:t>12pt</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article</a:t>
            </a:r>
            <a:r>
              <a:rPr kumimoji="0" lang="en-US" altLang="en-US" sz="2800" b="0" i="0" u="none" strike="noStrike" cap="none" normalizeH="0" baseline="0" dirty="0">
                <a:ln>
                  <a:noFill/>
                </a:ln>
                <a:solidFill>
                  <a:srgbClr val="E0202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usepackage</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rPr>
              <a:t>utf8</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rPr>
              <a:t>inputenc</a:t>
            </a:r>
            <a:r>
              <a:rPr kumimoji="0" lang="en-US" altLang="en-US" sz="2800" b="0" i="0" u="none" strike="noStrike" cap="none" normalizeH="0" baseline="0" dirty="0">
                <a:ln>
                  <a:noFill/>
                </a:ln>
                <a:solidFill>
                  <a:srgbClr val="E0202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E0202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title</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lang="en-US" altLang="en-US" sz="2800" dirty="0">
                <a:solidFill>
                  <a:srgbClr val="2020C0"/>
                </a:solidFill>
                <a:latin typeface="Courier New" panose="02070309020205020404" pitchFamily="49" charset="0"/>
              </a:rPr>
              <a:t>My F</a:t>
            </a:r>
            <a:r>
              <a:rPr kumimoji="0" lang="en-US" altLang="en-US" sz="2800" b="0" i="0" u="none" strike="noStrike" cap="none" normalizeH="0" baseline="0" dirty="0">
                <a:ln>
                  <a:noFill/>
                </a:ln>
                <a:solidFill>
                  <a:srgbClr val="2020C0"/>
                </a:solidFill>
                <a:effectLst/>
                <a:latin typeface="Courier New" panose="02070309020205020404" pitchFamily="49" charset="0"/>
              </a:rPr>
              <a:t>irst </a:t>
            </a:r>
            <a:r>
              <a:rPr lang="en-US" altLang="en-US" sz="2800" dirty="0" err="1">
                <a:solidFill>
                  <a:srgbClr val="2020C0"/>
                </a:solidFill>
                <a:latin typeface="Courier New" panose="02070309020205020404" pitchFamily="49" charset="0"/>
              </a:rPr>
              <a:t>LaTeX</a:t>
            </a:r>
            <a:r>
              <a:rPr lang="en-US" altLang="en-US" sz="2800" dirty="0">
                <a:solidFill>
                  <a:srgbClr val="2020C0"/>
                </a:solidFill>
                <a:latin typeface="Courier New" panose="02070309020205020404" pitchFamily="49" charset="0"/>
              </a:rPr>
              <a:t> D</a:t>
            </a:r>
            <a:r>
              <a:rPr kumimoji="0" lang="en-US" altLang="en-US" sz="2800" b="0" i="0" u="none" strike="noStrike" cap="none" normalizeH="0" baseline="0" dirty="0">
                <a:ln>
                  <a:noFill/>
                </a:ln>
                <a:solidFill>
                  <a:srgbClr val="2020C0"/>
                </a:solidFill>
                <a:effectLst/>
                <a:latin typeface="Courier New" panose="02070309020205020404" pitchFamily="49" charset="0"/>
              </a:rPr>
              <a:t>ocument</a:t>
            </a:r>
            <a:r>
              <a:rPr kumimoji="0" lang="en-US" altLang="en-US" sz="2800" b="0" i="0" u="none" strike="noStrike" cap="none" normalizeH="0" baseline="0" dirty="0">
                <a:ln>
                  <a:noFill/>
                </a:ln>
                <a:solidFill>
                  <a:srgbClr val="E02020"/>
                </a:solidFill>
                <a:effectLst/>
                <a:latin typeface="Courier New" panose="02070309020205020404" pitchFamily="49" charset="0"/>
              </a:rPr>
              <a:t>}</a:t>
            </a:r>
            <a:endParaRPr lang="en-US" altLang="en-US" sz="2800" dirty="0">
              <a:solidFill>
                <a:srgbClr val="2020C0"/>
              </a:solidFill>
              <a:latin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author</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lang="en-US" altLang="en-US" sz="2800" dirty="0">
                <a:solidFill>
                  <a:srgbClr val="2020C0"/>
                </a:solidFill>
                <a:latin typeface="Courier New" panose="02070309020205020404" pitchFamily="49" charset="0"/>
              </a:rPr>
              <a:t>J</a:t>
            </a:r>
            <a:r>
              <a:rPr kumimoji="0" lang="en-US" altLang="en-US" sz="2800" b="0" i="0" u="none" strike="noStrike" cap="none" normalizeH="0" baseline="0" dirty="0">
                <a:ln>
                  <a:noFill/>
                </a:ln>
                <a:solidFill>
                  <a:srgbClr val="2020C0"/>
                </a:solidFill>
                <a:effectLst/>
                <a:latin typeface="Courier New" panose="02070309020205020404" pitchFamily="49" charset="0"/>
              </a:rPr>
              <a:t>oshua Tambunan</a:t>
            </a:r>
            <a:r>
              <a:rPr lang="en-US" altLang="en-US" sz="2800" dirty="0">
                <a:solidFill>
                  <a:srgbClr val="E02020"/>
                </a:solidFill>
                <a:latin typeface="Courier New" panose="02070309020205020404" pitchFamily="49" charset="0"/>
              </a:rPr>
              <a:t>}</a:t>
            </a:r>
            <a:endParaRPr kumimoji="0" lang="en-US" altLang="en-US" sz="2800" b="0" i="0" u="none" strike="noStrike" cap="none" normalizeH="0" baseline="0" dirty="0">
              <a:ln>
                <a:noFill/>
              </a:ln>
              <a:solidFill>
                <a:srgbClr val="2020C0"/>
              </a:solidFill>
              <a:effectLst/>
              <a:latin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date</a:t>
            </a:r>
            <a:r>
              <a:rPr lang="en-US" altLang="en-US" sz="2800" dirty="0">
                <a:solidFill>
                  <a:srgbClr val="E02020"/>
                </a:solidFill>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February 2017</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4" name="Chevron 1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484443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
          <p:cNvSpPr>
            <a:spLocks noChangeArrowheads="1"/>
          </p:cNvSpPr>
          <p:nvPr/>
        </p:nvSpPr>
        <p:spPr bwMode="auto">
          <a:xfrm>
            <a:off x="415723" y="1720972"/>
            <a:ext cx="10546913" cy="3447098"/>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maketitle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We have now added a title, author and date to our first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LaTeX</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r>
              <a:rPr lang="en-US" altLang="en-US" sz="2800" dirty="0">
                <a:solidFill>
                  <a:srgbClr val="2020C0"/>
                </a:solidFill>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50505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8" name="Title 1"/>
          <p:cNvSpPr>
            <a:spLocks noGrp="1"/>
          </p:cNvSpPr>
          <p:nvPr>
            <p:ph type="title"/>
          </p:nvPr>
        </p:nvSpPr>
        <p:spPr>
          <a:xfrm>
            <a:off x="0" y="0"/>
            <a:ext cx="9692640" cy="1325562"/>
          </a:xfrm>
        </p:spPr>
        <p:txBody>
          <a:bodyPr/>
          <a:lstStyle/>
          <a:p>
            <a:r>
              <a:rPr lang="en-AU" dirty="0"/>
              <a:t>Main Body</a:t>
            </a:r>
          </a:p>
        </p:txBody>
      </p:sp>
      <p:sp>
        <p:nvSpPr>
          <p:cNvPr id="14" name="Chevron 1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Chevron 18"/>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Chevron 19"/>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1"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2"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3"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4"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5"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283534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Structure of the Night</a:t>
            </a:r>
          </a:p>
        </p:txBody>
      </p:sp>
      <p:sp>
        <p:nvSpPr>
          <p:cNvPr id="3" name="Content Placeholder 2"/>
          <p:cNvSpPr>
            <a:spLocks noGrp="1"/>
          </p:cNvSpPr>
          <p:nvPr>
            <p:ph idx="1"/>
          </p:nvPr>
        </p:nvSpPr>
        <p:spPr/>
        <p:txBody>
          <a:bodyPr>
            <a:normAutofit/>
          </a:bodyPr>
          <a:lstStyle/>
          <a:p>
            <a:r>
              <a:rPr lang="en-AU" sz="2800" dirty="0"/>
              <a:t>Basics of </a:t>
            </a:r>
            <a:r>
              <a:rPr lang="en-AU" sz="2800" dirty="0" err="1"/>
              <a:t>LaTeX</a:t>
            </a:r>
            <a:endParaRPr lang="en-AU" sz="2800" dirty="0"/>
          </a:p>
          <a:p>
            <a:r>
              <a:rPr lang="en-AU" sz="2800" dirty="0"/>
              <a:t>Motivation</a:t>
            </a:r>
          </a:p>
          <a:p>
            <a:r>
              <a:rPr lang="en-AU" sz="2800" dirty="0"/>
              <a:t>What?</a:t>
            </a:r>
          </a:p>
          <a:p>
            <a:r>
              <a:rPr lang="en-AU" sz="2800" dirty="0"/>
              <a:t>Why?</a:t>
            </a:r>
          </a:p>
        </p:txBody>
      </p:sp>
      <p:sp>
        <p:nvSpPr>
          <p:cNvPr id="14" name="Chevron 1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Chevron 16"/>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Pentagon 18"/>
          <p:cNvSpPr/>
          <p:nvPr/>
        </p:nvSpPr>
        <p:spPr>
          <a:xfrm>
            <a:off x="0" y="5950800"/>
            <a:ext cx="2372265" cy="90864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Chevron 19"/>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1" name="Chevron 20"/>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2"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3"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4"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5"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6"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95484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415723" y="1279614"/>
            <a:ext cx="10546913" cy="473975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maketitle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We have now added a title, author and date to our first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LaTeX</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r>
              <a:rPr lang="en-US" altLang="en-US" sz="2800" dirty="0">
                <a:solidFill>
                  <a:srgbClr val="2020C0"/>
                </a:solidFill>
                <a:latin typeface="Courier New" panose="02070309020205020404" pitchFamily="49" charset="0"/>
                <a:cs typeface="Courier New" panose="02070309020205020404" pitchFamily="49" charset="0"/>
              </a:rPr>
              <a:t>document! </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50505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2C922C"/>
                </a:solidFill>
                <a:effectLst/>
                <a:latin typeface="Courier New" panose="02070309020205020404" pitchFamily="49" charset="0"/>
                <a:cs typeface="Courier New" panose="02070309020205020404" pitchFamily="49" charset="0"/>
              </a:rPr>
              <a:t>% This line here is a comment. It will not be printed in the document.</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50505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9" name="Title 1"/>
          <p:cNvSpPr txBox="1">
            <a:spLocks/>
          </p:cNvSpPr>
          <p:nvPr/>
        </p:nvSpPr>
        <p:spPr>
          <a:xfrm>
            <a:off x="0" y="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a:t>Comments</a:t>
            </a:r>
            <a:endParaRPr lang="en-AU" dirty="0"/>
          </a:p>
        </p:txBody>
      </p:sp>
      <p:sp>
        <p:nvSpPr>
          <p:cNvPr id="30" name="Chevron 29"/>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1" name="Chevron 30"/>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2" name="Pentagon 31"/>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Chevron 32"/>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4" name="Chevron 33"/>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5"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36"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37"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38"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39"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055142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Bold, italics and underlining</a:t>
            </a:r>
          </a:p>
        </p:txBody>
      </p:sp>
      <p:sp>
        <p:nvSpPr>
          <p:cNvPr id="4" name="Rectangle 1"/>
          <p:cNvSpPr>
            <a:spLocks noChangeArrowheads="1"/>
          </p:cNvSpPr>
          <p:nvPr/>
        </p:nvSpPr>
        <p:spPr bwMode="auto">
          <a:xfrm>
            <a:off x="1866379" y="2456283"/>
            <a:ext cx="6876789" cy="172354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2020C0"/>
                </a:solidFill>
                <a:latin typeface="Courier New" panose="02070309020205020404" pitchFamily="49" charset="0"/>
              </a:rPr>
              <a:t>Some of the </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textbf</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greatest</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 discoveries in </a:t>
            </a:r>
            <a:r>
              <a:rPr lang="en-US" altLang="en-US" sz="2800" dirty="0">
                <a:solidFill>
                  <a:srgbClr val="E02020"/>
                </a:solidFill>
                <a:latin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rPr>
              <a:t>underline</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science</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 were made by </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textit</a:t>
            </a:r>
            <a:r>
              <a:rPr lang="en-US" altLang="en-US" sz="2800" dirty="0">
                <a:solidFill>
                  <a:srgbClr val="E02020"/>
                </a:solidFill>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accident</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505050"/>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Chevron 1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207876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Emphasis I </a:t>
            </a:r>
          </a:p>
        </p:txBody>
      </p:sp>
      <p:sp>
        <p:nvSpPr>
          <p:cNvPr id="3" name="Rectangle 1"/>
          <p:cNvSpPr>
            <a:spLocks noChangeArrowheads="1"/>
          </p:cNvSpPr>
          <p:nvPr/>
        </p:nvSpPr>
        <p:spPr bwMode="auto">
          <a:xfrm>
            <a:off x="2782421" y="2440224"/>
            <a:ext cx="5515429" cy="172354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2020C0"/>
                </a:solidFill>
                <a:latin typeface="Courier New" panose="02070309020205020404" pitchFamily="49" charset="0"/>
              </a:rPr>
              <a:t>Some of the greatest</a:t>
            </a:r>
            <a:r>
              <a:rPr kumimoji="0" lang="en-US" altLang="en-US" sz="2800" b="0" i="0" u="none" strike="noStrike" cap="none" normalizeH="0" baseline="0" dirty="0">
                <a:ln>
                  <a:noFill/>
                </a:ln>
                <a:solidFill>
                  <a:srgbClr val="505050"/>
                </a:solidFill>
                <a:effectLst/>
                <a:latin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emph</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discoveries</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 in science were made by accident.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Chevron 1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307851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Emphasis II</a:t>
            </a:r>
          </a:p>
        </p:txBody>
      </p:sp>
      <p:sp>
        <p:nvSpPr>
          <p:cNvPr id="3" name="Rectangle 1"/>
          <p:cNvSpPr>
            <a:spLocks noChangeArrowheads="1"/>
          </p:cNvSpPr>
          <p:nvPr/>
        </p:nvSpPr>
        <p:spPr bwMode="auto">
          <a:xfrm>
            <a:off x="2782421" y="2224781"/>
            <a:ext cx="5515429" cy="2154436"/>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800000"/>
                </a:solidFill>
                <a:latin typeface="Courier New" panose="02070309020205020404" pitchFamily="49" charset="0"/>
              </a:rPr>
              <a:t>\</a:t>
            </a:r>
            <a:r>
              <a:rPr lang="en-US" altLang="en-US" sz="2800" dirty="0" err="1">
                <a:solidFill>
                  <a:srgbClr val="800000"/>
                </a:solidFill>
                <a:latin typeface="Courier New" panose="02070309020205020404" pitchFamily="49" charset="0"/>
              </a:rPr>
              <a:t>textit</a:t>
            </a:r>
            <a:r>
              <a:rPr lang="en-US" altLang="en-US" sz="2800" dirty="0">
                <a:solidFill>
                  <a:srgbClr val="E02020"/>
                </a:solidFill>
                <a:latin typeface="Courier New" panose="02070309020205020404" pitchFamily="49" charset="0"/>
              </a:rPr>
              <a:t>{</a:t>
            </a:r>
            <a:r>
              <a:rPr lang="en-US" altLang="en-US" sz="2800" dirty="0">
                <a:solidFill>
                  <a:srgbClr val="2020C0"/>
                </a:solidFill>
                <a:latin typeface="Courier New" panose="02070309020205020404" pitchFamily="49" charset="0"/>
              </a:rPr>
              <a:t>Some of the greatest</a:t>
            </a:r>
            <a:r>
              <a:rPr kumimoji="0" lang="en-US" altLang="en-US" sz="2800" b="0" i="0" u="none" strike="noStrike" cap="none" normalizeH="0" baseline="0" dirty="0">
                <a:ln>
                  <a:noFill/>
                </a:ln>
                <a:solidFill>
                  <a:srgbClr val="FF0000"/>
                </a:solidFill>
                <a:effectLst/>
                <a:latin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emph</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discoveries</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 in science were made by accident.</a:t>
            </a:r>
            <a:r>
              <a:rPr lang="en-US" altLang="en-US" sz="2800" dirty="0">
                <a:solidFill>
                  <a:srgbClr val="E02020"/>
                </a:solidFill>
                <a:latin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Chevron 1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626457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Emphasis III</a:t>
            </a:r>
          </a:p>
        </p:txBody>
      </p:sp>
      <p:sp>
        <p:nvSpPr>
          <p:cNvPr id="3" name="Rectangle 1"/>
          <p:cNvSpPr>
            <a:spLocks noChangeArrowheads="1"/>
          </p:cNvSpPr>
          <p:nvPr/>
        </p:nvSpPr>
        <p:spPr bwMode="auto">
          <a:xfrm>
            <a:off x="2782421" y="2224781"/>
            <a:ext cx="5515429" cy="2154436"/>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800000"/>
                </a:solidFill>
                <a:latin typeface="Courier New" panose="02070309020205020404" pitchFamily="49" charset="0"/>
              </a:rPr>
              <a:t>\</a:t>
            </a:r>
            <a:r>
              <a:rPr lang="en-US" altLang="en-US" sz="2800" dirty="0" err="1">
                <a:solidFill>
                  <a:srgbClr val="800000"/>
                </a:solidFill>
                <a:latin typeface="Courier New" panose="02070309020205020404" pitchFamily="49" charset="0"/>
              </a:rPr>
              <a:t>textbf</a:t>
            </a:r>
            <a:r>
              <a:rPr lang="en-US" altLang="en-US" sz="2800" dirty="0">
                <a:solidFill>
                  <a:srgbClr val="E02020"/>
                </a:solidFill>
                <a:latin typeface="Courier New" panose="02070309020205020404" pitchFamily="49" charset="0"/>
              </a:rPr>
              <a:t>{</a:t>
            </a:r>
            <a:r>
              <a:rPr lang="en-US" altLang="en-US" sz="2800" dirty="0">
                <a:solidFill>
                  <a:srgbClr val="2020C0"/>
                </a:solidFill>
                <a:latin typeface="Courier New" panose="02070309020205020404" pitchFamily="49" charset="0"/>
              </a:rPr>
              <a:t>Some of the greatest</a:t>
            </a:r>
            <a:r>
              <a:rPr kumimoji="0" lang="en-US" altLang="en-US" sz="2800" b="0" i="0" u="none" strike="noStrike" cap="none" normalizeH="0" baseline="0" dirty="0">
                <a:ln>
                  <a:noFill/>
                </a:ln>
                <a:solidFill>
                  <a:srgbClr val="FF0000"/>
                </a:solidFill>
                <a:effectLst/>
                <a:latin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rPr>
              <a:t>emph</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discoveries</a:t>
            </a:r>
            <a:r>
              <a:rPr kumimoji="0" lang="en-US" altLang="en-US" sz="2800" b="0" i="0" u="none" strike="noStrike" cap="none" normalizeH="0" baseline="0" dirty="0">
                <a:ln>
                  <a:noFill/>
                </a:ln>
                <a:solidFill>
                  <a:srgbClr val="E02020"/>
                </a:solidFill>
                <a:effectLst/>
                <a:latin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rPr>
              <a:t> in science were made by accident.</a:t>
            </a:r>
            <a:r>
              <a:rPr lang="en-US" altLang="en-US" sz="2800" dirty="0">
                <a:solidFill>
                  <a:srgbClr val="E02020"/>
                </a:solidFill>
                <a:latin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Chevron 1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300248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7648" y="114140"/>
            <a:ext cx="5207122" cy="5207122"/>
          </a:xfrm>
        </p:spPr>
      </p:pic>
      <p:sp>
        <p:nvSpPr>
          <p:cNvPr id="5" name="AutoShape 4" descr="data:image/png;base64,iVBORw0KGgoAAAANSUhEUgAAAOEAAADhCAMAAAAJbSJIAAAAsVBMVEX///+zJCQAAAAtCQlaEhKGGxscBgYqCAhYEhJvFhYvCQkiBwdcEhJNDw8oCAh6GRmGhoaCGhq5JSWWlpZ4eHgwMDCkISGeICCnIiKvIyOJHByQHR2XHh739/eQkJDS0tKjo6Pi4uKurq4iIiI6Ojq4uLifn59mZmbJyclXV1dra2tJSUkVFRVycnI7DAxCQkLp6ek3CwtxFxdISEgVBATAwMBIDg4nJydeXl4PDw9TU1NfAuU6AAANLklEQVR4nN3dCVfiPBcAYNt3XFAZpeKCWAQGcRkXXEf9/z/sE5qkaZK29yY3iZ/3nPecdypCH1OyL2trrjFKfcbI+f6cY98rME33fzowOnEF3PAX0Ykr4M62v9iJTGTA//xFZKIAbvqKyEQB/N3d9RPd31GJMvCXn4hLrAK3fERcogLs+IioRAW4d+oj9iISNeC6j4hINAF75BGRaAKeDpJVDGriRIsjNY6ViEc0AhP6OIlFDAWMRgwHjEQMCYxCDAtMkqPQxNDA4MTwwMBEA7DnGxiUaAIOvQMDEmMBgxHjAQMRYwKTJEAdNS4wQCrGBnpPxfhAz8TvAPRKpAJmZXwvIg0wS4adt9/Lt3p53No7tkJ6IpIAs+FbWo3dEwujFyIFMDv7nerxCy/0QSQB7hp8yzjCJyM5kQSoPqASES2kJpqAZ1hgXQp+xYbFd/GMkkgBTM7qgWnai0skAWb/Cc7NdJJ/ve3iav7AL93bFBpkRBJgcswxB/J7T/6yq1ZlPxGRBpg9Mcq58vYuQhoiDTDJtgwpKAmtgCREIqAoKtQk5MJBLCIVMMnu24VWVXFHoiPw644HR8fHJ8v/aRNmx73ObudpOMAinYhOwCw769zzDPRt77FZ+EuUJY+nSKMD0QWYJU+pKTThrf6anWOc0ZroBDw1+gzCP6ZXIas4lkQT8BgK7NQAdeE/48v2cMShDdEJuFcH1IWH5tchGy4WRBdgclQLTCdAIbYKgCY6AbOudKd/ZjM5M9GEM/Gj54PpuC/+1UHmqEiiEzBJ+F0eThloMm8VPiyKf4v58DggkugI5C3BqeFprBM+iAv8j9HzSHQEJuvFLd7ob5qm2ocx4UV5hTUa39A1ODDRFZj0ilusvnneLJTy2CuWiPg6KpDoDORlhfLei7uPeuGDfIkJT9BCGNEEhHaFLZsGX5VsJtSagnOTcPVMXuqX0tSmDQMgOgCzQWf5jt2zOuFBjfBSuXRT/L7V3IdWogtQrciMQcJnNUtaW+tbZqYQogtQq4pOlRuvFapp6CRsJroAeyoQKPxbK1y3EzYRXTKZEw0oF3FBhclpHdEpFzWMSbyChJ/0wuTUPDd85AAs+3uluIomNBJHay5A0Zq4WDEwwus0fScXGolL4UYVCK9UDBjq7uv+JlyoNXYDClXiRinctAGKjHQ54LKWs64XDWMUvqfptQehTNysCi2AIp/hRfeqpXQYVygRNeFWBwkUTV7xzRsfYoSfXoQFsbNVI8S1Joap+lz2wcLLWqHznNxTMiGvsF1WbjK+cNAjE7LO+2nlJuHCv8qlOyJhQidkD6nUB/PDhLx7tPqgwYXP317IxijkpIALb5QujO8o5BmN3JT+YcKultF8DyFZXpptF3ck10Phwjtd6NJP40fIMpqFrXD23YW8YSHfJFzYrxU6z68mE7LW779wQuAcajIhq5W+K/dtL7xsFmaDXnd5x/edlvF+KiHvJ+1bC9VXNgqzAZtdtYzNYZORTMiKw4OW+64R7uOEmTLFo2nAn0y4qxeHOOE/5VKDcPCYKtHQl0QmZA38SscTSvgHLDT0ynbrE7FZCJ95nZlmO/kRGmdA1N8ZmXCj+CS5wMcJb5VL7zVCQwrWfV1pheyTcmvhh1mojR++CNX7Vb62uC7+vz6voRLybqjKTToJr43CrMxkii/EuPhH/bQUKqGp0oYTqheNwnIxA6+oT0MJ2bejml04CT8Nwoz355UN7XkoIauWVqtecOEIJuRPivQ5+6G+h2x+ULVL0EnIVijIRXIm5uKWGRorVOobWVRCU8XbTfisCcsRZqk/71b/Q/gRsn6oOzrhg3br4hmVqoZsClLDLH8qIfvzVpoWCKHhoiYUw5Pyg3JeXGpYFEYkzIxzvGiFIh9VfzENUS/lzcPqPr9OwpkizHhlpjIzgOVHDc0nKiFrsFVnQFEIj5RPUMYZ07aMhkzIGsBzS6FhstthVSiymUrNFzCDkVg4phP+qwhFNqN9QsvXcLl9FonQ1MR3E7J5AGwUms84VlqR7GrT1LBmIXiQ24PwVhZmfIF7dWoHKysa17wRC6tzvODCsX5RvnlRm1GmFbEJ749NfW3hhavkyvPFYpGXmUaLUMz7z42veQohZN2X1VlsmjA/nx48p5U4vO4fXEwMCSsJRatQmY7LH9LG2wwnPJ9fpo2hzJ6ShKLvSfkjsJbTdmOnN5Ww2yjMp+/NuiKe51KjgV1LpJ4LdZ4ju9y8AIxYWJ2nx4TTyoN5eNk/GE8vXr/iYjof9a+r69YmmlBkM+pI/6uUzPGEs7xcxHTYn54rWUURi/Npn6/tUhMoK2sz6kob9ly07FPgW8jjY//ViJPiajSTGydcKBr26pIJ3jRsmQkeRjjSFjqZIx+XL+RCMflfffFYPMfRhKzt9qlNogUFu38x71ibTs2qdVstQ6T+hJPiDm6AyacGewZFD7c6wVYUhm2LarwJi2fo09L3lfuk1dC+xWwUvHVTG1/CS8PX0kWovRPPZ1pXQ3uq06zy/jv1ruyF2uopsQSzdSsNL8J81fLR1pLg4kMCqmuiyh83tX2LOPLQtigeIOtvIIvzRiDvvmhfvNcsBO+mUm09fX61xdvKdwRxbvghG9XYaV9iSixkbfxLdUDXKvJVA3d/YfgRX84B2HWBSqj0RLmnIHufmjfitSXArRELTQ+Uh+BFxS5gHTSV0Ngj7C14UQHJCamExl59b8GAoMX6RELz2JOvuAAXFYRC4/ihXbTnUqy1/Bu0GwGV0DgGbBGLUftzwAtK2B5EVELW664uC0HGqstDnWiqBSvtgRtKUAlZh586wRAX7PvV8ipe2jf2A9MLjTOGkFG0uB7aauw38NKeUmic9YWKYtHpTFtVqwZvVkFKe0qhceYeJopnb9z+Qn6YK7TdQybcKT7Xts20An6YKtlK8Apbe8OQWli3XyAsVo+eumrGGHwHKfgmAVRC48AFNFYJoy4iNQcDwndXIhOyBuLYSjgDA/lWBvCNeciELlXvZTmvD6UagwEbR339CM1be8HiFZ4J8558xGooMiGrtrVWufTIETkUA24idgAjE/Ip9HjhsioDbDlP2YdgluyRCa2L/CtEyrPPAPSw+RDuWBaIy95jQEm/DJ6EqJ0k6ISsQMT2dI8RGTAD4k4YaBYi3oj3tmGLC8R3lychbvddMiHvqUG28g8Qyc6AL7itFOmEfLAWJ0z1JV11YZeEhELeQkRlpmPvSUgo5JkpalQ01des1YVlEtLlpWIIEdOxv6yvaZvy1f8xbJKwWYg6VZTXvTFZzSf8ezu2TMIWIYqIz2qW7V7o9v62Sbg6Q9goxJ8Na9iCpyUO4K/m7cJ1pLA8JFkR2hx/y6dnjcHCW3SNFHtgknQKdFVodcIvr9WoG6/VxgSez/DeGeQ+IMox11xofYgxn08PFY7ApSfvYIONxYgwHeZp2vsSTORfRGiJeAse5+B9pLiNTkzAkdNR1Lx5ARxEhD+kvJu7ebozBFi3RSuUyCfzwoTLEg7WMOQTxFE7XzecN+twQh67E1in6Sd0qIqPF6IOLWs8UNeayMsLWLUGXNzzI1pQu8fht7sGESs7mAJSBpQn8ZICPFLRDnQgspuBdJ0ZVwfV/CVWgdhpFHDwoyWRty8gt/4JrNBwIOK4EtCh1pZEXvsGlAIprE+HD9ojehCBR3faEbNNaCJOYHkuL+sR2Qz4bFI7Ij/Datx26xeg0pDPDUI8o4jDV62IYsV1e3Y6aX+URS4DH2tCnS5rQxSLlGwGobS/AQfCjwxCHp9rRWTbKbnM02dRTmYHfwnR5wPbEMXWB66zaEsguG/G4gBkC6JYieU4A6x8RMG5jNUJzxZEsRmX01TMcqo+uLZmeYQ1/vzDcrWZw3xaUUzAWxQBj3gstwKyJoqCHl5OhD2mU9yf3Yza/CEo0IZYbvw3s8hRX8VvB3hELYnlrmPwcQkeubTsG5zJhD/yWD4WqX1CpRzz8hfhxUSMY6uzdelOH8Cz3abSb8EL+jhHj8sP6vIDAQmZy+mXvoDPA451fHx29FIxpjfTJmV+cV159RuQRwa0KjS6qRof1/vz6ev5ZJGXa7ZyecMBHvAxJjKgVdE/1IiweIOfPE4ItDvAuvZY54bYaNy92iPQ6ujObIA1vmDGsa0OqiYmJlnS24b7dnqt28j7BFoewJplJ3v3zTAWW2eo0SUPQOszZr8S5uypu9Gke9kdYpLPF9DlGN3lMQbHw73Obvd+e0cuK18etzrDEyTPG9D5pODMHEidTyDBYcgk4RH4PYhegd+B6Bnodhzr/wUwNjEAMC4xCDAmMRAwHjEYMBax9jDqn0IMCoxBrDlr++cQgwPNRNQZwt8dGJYYBRiSGAkYjhgNWNPS0OJIjRM1BoPB8j8tVr5BRKCZSB4xgeaJ0/QREWgg+oiYQI3Y8RFRgRrRR8QFqkQvERdYJfqJyECJuOkrIgMloreIDBREfxEbyIgb/iI6UJ5x5ysiA/0TowPLVUp+wn0H2P8B2+ly0Ot+zBQAAAAASUVORK5CYII="/>
          <p:cNvSpPr>
            <a:spLocks noChangeAspect="1" noChangeArrowheads="1"/>
          </p:cNvSpPr>
          <p:nvPr/>
        </p:nvSpPr>
        <p:spPr bwMode="auto">
          <a:xfrm>
            <a:off x="155574" y="-144463"/>
            <a:ext cx="7569933" cy="75699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Rectangle 6"/>
          <p:cNvSpPr/>
          <p:nvPr/>
        </p:nvSpPr>
        <p:spPr>
          <a:xfrm>
            <a:off x="3313451" y="5850158"/>
            <a:ext cx="4695516" cy="523220"/>
          </a:xfrm>
          <a:prstGeom prst="rect">
            <a:avLst/>
          </a:prstGeom>
        </p:spPr>
        <p:txBody>
          <a:bodyPr wrap="none">
            <a:spAutoFit/>
          </a:bodyPr>
          <a:lstStyle/>
          <a:p>
            <a:pPr lvl="0" defTabSz="914400" eaLnBrk="0" fontAlgn="base" hangingPunct="0">
              <a:spcBef>
                <a:spcPct val="0"/>
              </a:spcBef>
              <a:spcAft>
                <a:spcPct val="0"/>
              </a:spcAft>
            </a:pP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err="1">
                <a:solidFill>
                  <a:srgbClr val="800000"/>
                </a:solidFill>
                <a:latin typeface="Courier New" panose="02070309020205020404" pitchFamily="49" charset="0"/>
                <a:cs typeface="Courier New" panose="02070309020205020404" pitchFamily="49" charset="0"/>
              </a:rPr>
              <a:t>usepackage</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err="1">
                <a:solidFill>
                  <a:srgbClr val="2020C0"/>
                </a:solidFill>
                <a:latin typeface="Courier New" panose="02070309020205020404" pitchFamily="49" charset="0"/>
                <a:cs typeface="Courier New" panose="02070309020205020404" pitchFamily="49" charset="0"/>
              </a:rPr>
              <a:t>graphicx</a:t>
            </a:r>
            <a:r>
              <a:rPr lang="en-US" altLang="en-US" sz="2800" dirty="0">
                <a:solidFill>
                  <a:srgbClr val="E02020"/>
                </a:solidFill>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928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 y="-28831"/>
            <a:ext cx="9692640" cy="1325562"/>
          </a:xfrm>
        </p:spPr>
        <p:txBody>
          <a:bodyPr/>
          <a:lstStyle/>
          <a:p>
            <a:r>
              <a:rPr lang="en-AU" dirty="0"/>
              <a:t>Images I</a:t>
            </a:r>
          </a:p>
        </p:txBody>
      </p:sp>
      <p:sp>
        <p:nvSpPr>
          <p:cNvPr id="4" name="Chevron 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4" name="Rectangle 1"/>
          <p:cNvSpPr>
            <a:spLocks noChangeArrowheads="1"/>
          </p:cNvSpPr>
          <p:nvPr/>
        </p:nvSpPr>
        <p:spPr bwMode="auto">
          <a:xfrm>
            <a:off x="415723" y="1592160"/>
            <a:ext cx="10800328" cy="430887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documentclass</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article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usepackage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graphicx</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graphicspath</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images/</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I’ve heard of this really good EBESS networking</a:t>
            </a: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 event.</a:t>
            </a: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includegraphics</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lang="en-US" altLang="en-US" sz="2800" dirty="0">
                <a:solidFill>
                  <a:srgbClr val="2020C0"/>
                </a:solidFill>
                <a:latin typeface="Courier New" panose="02070309020205020404" pitchFamily="49" charset="0"/>
                <a:cs typeface="Courier New" panose="02070309020205020404" pitchFamily="49" charset="0"/>
              </a:rPr>
              <a:t>employ.png</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There's a picture of a really employable student!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age may contain: 5 people, people smiling, people standing and indo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4622" y="1231797"/>
            <a:ext cx="7760799" cy="517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7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7" y="0"/>
            <a:ext cx="9692640" cy="1325562"/>
          </a:xfrm>
        </p:spPr>
        <p:txBody>
          <a:bodyPr/>
          <a:lstStyle/>
          <a:p>
            <a:r>
              <a:rPr lang="en-AU" dirty="0"/>
              <a:t>Images II</a:t>
            </a:r>
          </a:p>
        </p:txBody>
      </p:sp>
      <p:sp>
        <p:nvSpPr>
          <p:cNvPr id="4" name="Chevron 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4" name="Rectangle 1"/>
          <p:cNvSpPr>
            <a:spLocks noChangeArrowheads="1"/>
          </p:cNvSpPr>
          <p:nvPr/>
        </p:nvSpPr>
        <p:spPr bwMode="auto">
          <a:xfrm>
            <a:off x="29027" y="1845460"/>
            <a:ext cx="11248571" cy="387798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figure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cs typeface="Courier New" panose="02070309020205020404" pitchFamily="49" charset="0"/>
              </a:rPr>
              <a:t>h</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centering</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includegraphics</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cs typeface="Courier New" panose="02070309020205020404" pitchFamily="49" charset="0"/>
              </a:rPr>
              <a:t>width=0.25\</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textwidth</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mesh.png</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020C0"/>
                </a:solidFill>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caption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 nice plot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label</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fig:mesh1</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figure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As you can see in the figure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ref</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fig:mesh1</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the function grows near 0. Also, in the page </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pageref</a:t>
            </a:r>
            <a:r>
              <a:rPr lang="en-US" altLang="en-US" sz="2800" dirty="0">
                <a:solidFill>
                  <a:srgbClr val="E02020"/>
                </a:solidFill>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fig:mesh1</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r>
              <a:rPr lang="en-US" altLang="en-US" sz="2800" dirty="0">
                <a:solidFill>
                  <a:srgbClr val="2020C0"/>
                </a:solidFill>
                <a:latin typeface="Courier New" panose="02070309020205020404" pitchFamily="49" charset="0"/>
                <a:cs typeface="Courier New" panose="02070309020205020404" pitchFamily="49" charset="0"/>
              </a:rPr>
              <a:t>is the same example.</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954" y="4437391"/>
            <a:ext cx="2029108" cy="1286054"/>
          </a:xfrm>
          <a:prstGeom prst="rect">
            <a:avLst/>
          </a:prstGeom>
        </p:spPr>
      </p:pic>
    </p:spTree>
    <p:extLst>
      <p:ext uri="{BB962C8B-B14F-4D97-AF65-F5344CB8AC3E}">
        <p14:creationId xmlns:p14="http://schemas.microsoft.com/office/powerpoint/2010/main" val="126815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AU" dirty="0"/>
              <a:t>Mathematics (and </a:t>
            </a:r>
            <a:r>
              <a:rPr lang="en-AU" dirty="0" err="1"/>
              <a:t>curlyboys</a:t>
            </a:r>
            <a:r>
              <a:rPr lang="en-AU" dirty="0"/>
              <a:t>)</a:t>
            </a:r>
          </a:p>
        </p:txBody>
      </p:sp>
      <p:sp>
        <p:nvSpPr>
          <p:cNvPr id="3" name="Content Placeholder 2"/>
          <p:cNvSpPr>
            <a:spLocks noGrp="1"/>
          </p:cNvSpPr>
          <p:nvPr>
            <p:ph idx="1"/>
          </p:nvPr>
        </p:nvSpPr>
        <p:spPr/>
        <p:txBody>
          <a:bodyPr/>
          <a:lstStyle/>
          <a:p>
            <a:r>
              <a:rPr lang="en-AU" sz="2800" dirty="0"/>
              <a:t>Inline</a:t>
            </a:r>
          </a:p>
          <a:p>
            <a:r>
              <a:rPr lang="en-AU" sz="2800" dirty="0"/>
              <a:t>Display</a:t>
            </a:r>
          </a:p>
          <a:p>
            <a:pPr lvl="1"/>
            <a:r>
              <a:rPr lang="en-AU" sz="2800" dirty="0"/>
              <a:t>Numbered</a:t>
            </a:r>
          </a:p>
          <a:p>
            <a:pPr lvl="1"/>
            <a:r>
              <a:rPr lang="en-AU" sz="2800" dirty="0"/>
              <a:t>Unnumbered</a:t>
            </a:r>
          </a:p>
          <a:p>
            <a:pPr lvl="1"/>
            <a:endParaRPr lang="en-AU" dirty="0"/>
          </a:p>
        </p:txBody>
      </p:sp>
      <p:sp>
        <p:nvSpPr>
          <p:cNvPr id="5" name="Chevron 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57537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3" y="0"/>
            <a:ext cx="9692640" cy="1325562"/>
          </a:xfrm>
        </p:spPr>
        <p:txBody>
          <a:bodyPr/>
          <a:lstStyle/>
          <a:p>
            <a:r>
              <a:rPr lang="en-AU" dirty="0"/>
              <a:t>Maths - Inline</a:t>
            </a:r>
          </a:p>
        </p:txBody>
      </p:sp>
      <p:sp>
        <p:nvSpPr>
          <p:cNvPr id="4" name="Rectangle 1"/>
          <p:cNvSpPr>
            <a:spLocks noChangeArrowheads="1"/>
          </p:cNvSpPr>
          <p:nvPr/>
        </p:nvSpPr>
        <p:spPr bwMode="auto">
          <a:xfrm>
            <a:off x="1261872" y="2496363"/>
            <a:ext cx="8595359" cy="172354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Was</a:t>
            </a:r>
            <a:r>
              <a:rPr kumimoji="0" lang="en-US" altLang="en-US" sz="2800" b="0" i="0" u="none" strike="noStrike" cap="none" normalizeH="0" dirty="0">
                <a:ln>
                  <a:noFill/>
                </a:ln>
                <a:solidFill>
                  <a:srgbClr val="505050"/>
                </a:solidFill>
                <a:effectLst/>
                <a:latin typeface="Courier New" panose="02070309020205020404" pitchFamily="49" charset="0"/>
                <a:cs typeface="Courier New" panose="02070309020205020404" pitchFamily="49" charset="0"/>
              </a:rPr>
              <a:t> ENGG1300 that subject </a:t>
            </a:r>
            <a:r>
              <a:rPr lang="en-US" altLang="en-US" sz="2800" dirty="0">
                <a:solidFill>
                  <a:srgbClr val="505050"/>
                </a:solidFill>
                <a:latin typeface="Courier New" panose="02070309020205020404" pitchFamily="49" charset="0"/>
                <a:cs typeface="Courier New" panose="02070309020205020404" pitchFamily="49" charset="0"/>
              </a:rPr>
              <a:t>that had </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$V = IR$</a:t>
            </a:r>
            <a:r>
              <a:rPr lang="en-US" altLang="en-US" sz="2800" dirty="0">
                <a:solidFill>
                  <a:srgbClr val="505050"/>
                </a:solidFill>
                <a:latin typeface="Courier New" panose="02070309020205020404" pitchFamily="49" charset="0"/>
                <a:cs typeface="Courier New" panose="02070309020205020404" pitchFamily="49" charset="0"/>
              </a:rPr>
              <a:t>? I can’t remember. I was always hungover from EBESS parties. I know that </a:t>
            </a:r>
            <a:r>
              <a:rPr lang="en-US" altLang="en-US" sz="2800" dirty="0">
                <a:solidFill>
                  <a:srgbClr val="8020E0"/>
                </a:solidFill>
                <a:latin typeface="Courier New" panose="02070309020205020404" pitchFamily="49" charset="0"/>
                <a:cs typeface="Courier New" panose="02070309020205020404" pitchFamily="49" charset="0"/>
              </a:rPr>
              <a:t>\(F = ma\)</a:t>
            </a:r>
            <a:r>
              <a:rPr lang="en-US" altLang="en-US" sz="2800" dirty="0">
                <a:solidFill>
                  <a:srgbClr val="505050"/>
                </a:solidFill>
                <a:latin typeface="Courier New" panose="02070309020205020404" pitchFamily="49" charset="0"/>
                <a:cs typeface="Courier New" panose="02070309020205020404" pitchFamily="49" charset="0"/>
              </a:rPr>
              <a:t>. Is that the same thing?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hevron 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69381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Structure of the Night</a:t>
            </a:r>
          </a:p>
        </p:txBody>
      </p:sp>
      <p:sp>
        <p:nvSpPr>
          <p:cNvPr id="3" name="Content Placeholder 2"/>
          <p:cNvSpPr>
            <a:spLocks noGrp="1"/>
          </p:cNvSpPr>
          <p:nvPr>
            <p:ph idx="1"/>
          </p:nvPr>
        </p:nvSpPr>
        <p:spPr/>
        <p:txBody>
          <a:bodyPr>
            <a:normAutofit/>
          </a:bodyPr>
          <a:lstStyle/>
          <a:p>
            <a:r>
              <a:rPr lang="en-AU" sz="2800" dirty="0"/>
              <a:t>Starting a document</a:t>
            </a:r>
          </a:p>
          <a:p>
            <a:r>
              <a:rPr lang="en-AU" sz="2800" dirty="0"/>
              <a:t>Commenting</a:t>
            </a:r>
          </a:p>
          <a:p>
            <a:r>
              <a:rPr lang="en-AU" sz="2800" dirty="0"/>
              <a:t>Curly bois</a:t>
            </a:r>
          </a:p>
          <a:p>
            <a:r>
              <a:rPr lang="en-AU" sz="2800" b="1" dirty="0"/>
              <a:t>Bold, </a:t>
            </a:r>
            <a:r>
              <a:rPr lang="en-AU" sz="2800" i="1" dirty="0"/>
              <a:t>italics </a:t>
            </a:r>
            <a:r>
              <a:rPr lang="en-AU" sz="2800" dirty="0"/>
              <a:t>&amp; </a:t>
            </a:r>
            <a:r>
              <a:rPr lang="en-AU" sz="2800" u="sng" dirty="0"/>
              <a:t>underline</a:t>
            </a:r>
          </a:p>
          <a:p>
            <a:r>
              <a:rPr lang="en-AU" sz="2800" dirty="0"/>
              <a:t>Basic Maths</a:t>
            </a:r>
          </a:p>
          <a:p>
            <a:endParaRPr lang="en-AU" sz="2800" dirty="0"/>
          </a:p>
        </p:txBody>
      </p:sp>
      <p:pic>
        <p:nvPicPr>
          <p:cNvPr id="1026" name="Picture 2" descr="https://pics.me.me/who-would-win-a-computer-program-with-one-curly-boy-216381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677" y="1831784"/>
            <a:ext cx="4762500" cy="367665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5" name="Chevron 14"/>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Pentagon 17"/>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Chevron 2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9" name="Chevron 2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3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3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3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3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68182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Maths - Display</a:t>
            </a:r>
          </a:p>
        </p:txBody>
      </p:sp>
      <p:sp>
        <p:nvSpPr>
          <p:cNvPr id="14" name="Chevron 1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hevron 1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Chevron 1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24" name="Rectangle 1"/>
          <p:cNvSpPr>
            <a:spLocks noChangeArrowheads="1"/>
          </p:cNvSpPr>
          <p:nvPr/>
        </p:nvSpPr>
        <p:spPr bwMode="auto">
          <a:xfrm>
            <a:off x="1462262" y="1753250"/>
            <a:ext cx="8126082" cy="301621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505050"/>
                </a:solidFill>
                <a:latin typeface="Courier New" panose="02070309020205020404" pitchFamily="49" charset="0"/>
                <a:cs typeface="Courier New" panose="02070309020205020404" pitchFamily="49" charset="0"/>
              </a:rPr>
              <a:t>The only equation that made sense to me in fluids is </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a:t>
            </a:r>
            <a:r>
              <a:rPr lang="en-US" altLang="en-US" sz="2800" dirty="0">
                <a:solidFill>
                  <a:srgbClr val="8020E0"/>
                </a:solidFill>
                <a:latin typeface="Courier New" panose="02070309020205020404" pitchFamily="49" charset="0"/>
                <a:cs typeface="Courier New" panose="02070309020205020404" pitchFamily="49" charset="0"/>
              </a:rPr>
              <a:t>P</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=\rho </a:t>
            </a:r>
            <a:r>
              <a:rPr kumimoji="0" lang="en-US" altLang="en-US" sz="2800" b="0" i="0" u="none" strike="noStrike" cap="none" normalizeH="0" baseline="0" dirty="0" err="1">
                <a:ln>
                  <a:noFill/>
                </a:ln>
                <a:solidFill>
                  <a:srgbClr val="8020E0"/>
                </a:solidFill>
                <a:effectLst/>
                <a:latin typeface="Courier New" panose="02070309020205020404" pitchFamily="49" charset="0"/>
                <a:cs typeface="Courier New" panose="02070309020205020404" pitchFamily="49" charset="0"/>
              </a:rPr>
              <a:t>gh</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dirty="0">
                <a:ln>
                  <a:noFill/>
                </a:ln>
                <a:solidFill>
                  <a:srgbClr val="8020E0"/>
                </a:solidFill>
                <a:effectLst/>
                <a:latin typeface="Courier New" panose="02070309020205020404" pitchFamily="49" charset="0"/>
                <a:cs typeface="Courier New" panose="02070309020205020404" pitchFamily="49" charset="0"/>
              </a:rPr>
              <a:t> </a:t>
            </a:r>
            <a:r>
              <a:rPr lang="en-US" altLang="en-US" sz="2800" dirty="0">
                <a:solidFill>
                  <a:srgbClr val="505050"/>
                </a:solidFill>
                <a:latin typeface="Courier New" panose="02070309020205020404" pitchFamily="49" charset="0"/>
                <a:cs typeface="Courier New" panose="02070309020205020404" pitchFamily="49" charset="0"/>
              </a:rPr>
              <a:t>Ok, that’s a lie. I understood the potential equation: </a:t>
            </a: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equation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2800" dirty="0">
                <a:solidFill>
                  <a:srgbClr val="8020E0"/>
                </a:solidFill>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20E0"/>
                </a:solidFill>
                <a:effectLst/>
                <a:latin typeface="Courier New" panose="02070309020205020404" pitchFamily="49" charset="0"/>
                <a:cs typeface="Courier New" panose="02070309020205020404" pitchFamily="49" charset="0"/>
              </a:rPr>
              <a:t>frac</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{\delta \phi}{\delta x} = -u </a:t>
            </a: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equation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0399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Maths - Display Summary </a:t>
            </a:r>
          </a:p>
        </p:txBody>
      </p:sp>
      <p:sp>
        <p:nvSpPr>
          <p:cNvPr id="14" name="Chevron 13"/>
          <p:cNvSpPr/>
          <p:nvPr/>
        </p:nvSpPr>
        <p:spPr>
          <a:xfrm>
            <a:off x="1975105"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hevron 1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Chevron 1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24" name="Rectangle 1"/>
          <p:cNvSpPr>
            <a:spLocks noChangeArrowheads="1"/>
          </p:cNvSpPr>
          <p:nvPr/>
        </p:nvSpPr>
        <p:spPr bwMode="auto">
          <a:xfrm>
            <a:off x="1462262" y="1753251"/>
            <a:ext cx="8126082" cy="301621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We can write </a:t>
            </a:r>
            <a:endParaRPr lang="en-US" altLang="en-US" sz="2800" dirty="0">
              <a:solidFill>
                <a:srgbClr val="50505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a:t>
            </a:r>
            <a:r>
              <a:rPr lang="en-US" altLang="en-US" sz="2800" dirty="0">
                <a:solidFill>
                  <a:srgbClr val="8020E0"/>
                </a:solidFill>
                <a:latin typeface="Courier New" panose="02070309020205020404" pitchFamily="49" charset="0"/>
                <a:cs typeface="Courier New" panose="02070309020205020404" pitchFamily="49" charset="0"/>
              </a:rPr>
              <a:t>\Omega = \sum_{k=1}^n \</a:t>
            </a:r>
            <a:r>
              <a:rPr lang="en-US" altLang="en-US" sz="2800" dirty="0" err="1">
                <a:solidFill>
                  <a:srgbClr val="8020E0"/>
                </a:solidFill>
                <a:latin typeface="Courier New" panose="02070309020205020404" pitchFamily="49" charset="0"/>
                <a:cs typeface="Courier New" panose="02070309020205020404" pitchFamily="49" charset="0"/>
              </a:rPr>
              <a:t>omega_k</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dirty="0">
                <a:ln>
                  <a:noFill/>
                </a:ln>
                <a:solidFill>
                  <a:srgbClr val="8020E0"/>
                </a:solidFill>
                <a:effectLst/>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2800" dirty="0">
                <a:solidFill>
                  <a:srgbClr val="505050"/>
                </a:solidFill>
                <a:latin typeface="Courier New" panose="02070309020205020404" pitchFamily="49" charset="0"/>
                <a:cs typeface="Courier New" panose="02070309020205020404" pitchFamily="49" charset="0"/>
              </a:rPr>
              <a:t>In text, or we can write</a:t>
            </a: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equation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20E0"/>
                </a:solidFill>
                <a:effectLst/>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2800" dirty="0">
                <a:solidFill>
                  <a:srgbClr val="8020E0"/>
                </a:solidFill>
                <a:latin typeface="Courier New" panose="02070309020205020404" pitchFamily="49" charset="0"/>
                <a:cs typeface="Courier New" panose="02070309020205020404" pitchFamily="49" charset="0"/>
              </a:rPr>
              <a:t>	\Omega = \sum_{k=1}^n \</a:t>
            </a:r>
            <a:r>
              <a:rPr lang="en-US" altLang="en-US" sz="2800" dirty="0" err="1">
                <a:solidFill>
                  <a:srgbClr val="8020E0"/>
                </a:solidFill>
                <a:latin typeface="Courier New" panose="02070309020205020404" pitchFamily="49" charset="0"/>
                <a:cs typeface="Courier New" panose="02070309020205020404" pitchFamily="49" charset="0"/>
              </a:rPr>
              <a:t>omega_k</a:t>
            </a:r>
            <a:endParaRPr lang="en-US" altLang="en-US" sz="2800" dirty="0">
              <a:solidFill>
                <a:srgbClr val="8020E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equation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to display 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64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Formatting</a:t>
            </a:r>
          </a:p>
        </p:txBody>
      </p:sp>
      <p:sp>
        <p:nvSpPr>
          <p:cNvPr id="3" name="Content Placeholder 2"/>
          <p:cNvSpPr>
            <a:spLocks noGrp="1"/>
          </p:cNvSpPr>
          <p:nvPr>
            <p:ph idx="1"/>
          </p:nvPr>
        </p:nvSpPr>
        <p:spPr/>
        <p:txBody>
          <a:bodyPr/>
          <a:lstStyle/>
          <a:p>
            <a:r>
              <a:rPr lang="en-AU" dirty="0"/>
              <a:t>Abstracts</a:t>
            </a:r>
          </a:p>
          <a:p>
            <a:r>
              <a:rPr lang="en-AU" dirty="0"/>
              <a:t>Paragraphs and newlines</a:t>
            </a:r>
          </a:p>
          <a:p>
            <a:r>
              <a:rPr lang="en-AU" dirty="0"/>
              <a:t>Chapters and sections</a:t>
            </a:r>
          </a:p>
          <a:p>
            <a:r>
              <a:rPr lang="en-AU" dirty="0"/>
              <a:t>Tables </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908988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26"/>
            <a:ext cx="9692640" cy="1325562"/>
          </a:xfrm>
        </p:spPr>
        <p:txBody>
          <a:bodyPr/>
          <a:lstStyle/>
          <a:p>
            <a:r>
              <a:rPr lang="en-AU" dirty="0"/>
              <a:t>Abstracts</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4" name="Rectangle 1"/>
          <p:cNvSpPr>
            <a:spLocks noChangeArrowheads="1"/>
          </p:cNvSpPr>
          <p:nvPr/>
        </p:nvSpPr>
        <p:spPr bwMode="auto">
          <a:xfrm>
            <a:off x="1261873" y="1610964"/>
            <a:ext cx="8640578" cy="430887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abstract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This is the</a:t>
            </a: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 abstract of my thesis. A compulsory thesis means I have the right to be an elitist to all the other engineering majors.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abstract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4450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Paragraphs and newlines</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4" name="Rectangle 1"/>
          <p:cNvSpPr>
            <a:spLocks noChangeArrowheads="1"/>
          </p:cNvSpPr>
          <p:nvPr/>
        </p:nvSpPr>
        <p:spPr bwMode="auto">
          <a:xfrm>
            <a:off x="1261873" y="1631520"/>
            <a:ext cx="8640578" cy="430887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This </a:t>
            </a:r>
            <a:r>
              <a:rPr lang="en-US" altLang="en-US" sz="2800" dirty="0">
                <a:solidFill>
                  <a:srgbClr val="2020C0"/>
                </a:solidFill>
                <a:latin typeface="Courier New" panose="02070309020205020404" pitchFamily="49" charset="0"/>
                <a:cs typeface="Courier New" panose="02070309020205020404" pitchFamily="49" charset="0"/>
              </a:rPr>
              <a:t>is 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y first paragraph.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020C0"/>
                </a:solidFill>
                <a:latin typeface="Courier New" panose="02070309020205020404" pitchFamily="49" charset="0"/>
                <a:cs typeface="Courier New" panose="02070309020205020404" pitchFamily="49" charset="0"/>
              </a:rPr>
              <a:t>This is still my first paragraph.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020C0"/>
                </a:solidFill>
                <a:latin typeface="Courier New" panose="02070309020205020404" pitchFamily="49" charset="0"/>
                <a:cs typeface="Courier New" panose="02070309020205020404" pitchFamily="49" charset="0"/>
              </a:rPr>
              <a:t>My second paragraph.\\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My third paragraph.</a:t>
            </a:r>
          </a:p>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err="1">
                <a:solidFill>
                  <a:srgbClr val="C00000"/>
                </a:solidFill>
                <a:latin typeface="Courier New" panose="02070309020205020404" pitchFamily="49" charset="0"/>
                <a:cs typeface="Courier New" panose="02070309020205020404" pitchFamily="49" charset="0"/>
              </a:rPr>
              <a:t>newpage</a:t>
            </a:r>
            <a:endParaRPr lang="en-US" altLang="en-US" sz="2800" dirty="0">
              <a:solidFill>
                <a:srgbClr val="C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My fourth paragraph on a new page.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56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Chapters and Sections I </a:t>
            </a:r>
          </a:p>
        </p:txBody>
      </p:sp>
      <p:sp>
        <p:nvSpPr>
          <p:cNvPr id="4" name="Rectangle 1"/>
          <p:cNvSpPr>
            <a:spLocks noChangeArrowheads="1"/>
          </p:cNvSpPr>
          <p:nvPr/>
        </p:nvSpPr>
        <p:spPr bwMode="auto">
          <a:xfrm>
            <a:off x="1261872" y="1906765"/>
            <a:ext cx="9857231" cy="387798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chapter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First Chapter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Introduction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This is the first section.   Lorem ipsum dolor sit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amet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consectetuer</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adipiscing</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elit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Etiam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lobortisfacilisis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sem.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Nullam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mi et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neque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pharetra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sollicitudin</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Praesent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imperdietmi</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ante.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Donec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ullamcorper</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felis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non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sodales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t>
            </a:r>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377656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Chapters and Sections II</a:t>
            </a:r>
          </a:p>
        </p:txBody>
      </p:sp>
      <p:sp>
        <p:nvSpPr>
          <p:cNvPr id="4" name="Rectangle 1"/>
          <p:cNvSpPr>
            <a:spLocks noChangeArrowheads="1"/>
          </p:cNvSpPr>
          <p:nvPr/>
        </p:nvSpPr>
        <p:spPr bwMode="auto">
          <a:xfrm>
            <a:off x="1261872" y="1953518"/>
            <a:ext cx="9857231" cy="387798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Second 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Lorem ipsum dolor sit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amet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consectetuer</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adipiscing</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elit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Etiam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lobortis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facilisissem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Nullam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mi et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neque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pharetra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sollicitudin</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Praesent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imperdiet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mi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necante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subsection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First Subsection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Praesent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imperdietmi</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nec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ante.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Donec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ullamcorper</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felis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non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sodales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t>
            </a:r>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614953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Chapters and Sections III</a:t>
            </a:r>
          </a:p>
        </p:txBody>
      </p:sp>
      <p:sp>
        <p:nvSpPr>
          <p:cNvPr id="4" name="Rectangle 1"/>
          <p:cNvSpPr>
            <a:spLocks noChangeArrowheads="1"/>
          </p:cNvSpPr>
          <p:nvPr/>
        </p:nvSpPr>
        <p:spPr bwMode="auto">
          <a:xfrm>
            <a:off x="1261872" y="1969829"/>
            <a:ext cx="9857231" cy="129266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section</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t>
            </a:r>
            <a:r>
              <a:rPr lang="en-US" altLang="en-US" sz="2800" dirty="0">
                <a:solidFill>
                  <a:srgbClr val="E02020"/>
                </a:solidFill>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Unnumbered 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505050"/>
                </a:solidFill>
                <a:effectLst/>
                <a:latin typeface="Courier New" panose="02070309020205020404" pitchFamily="49" charset="0"/>
                <a:cs typeface="Courier New" panose="02070309020205020404" pitchFamily="49" charset="0"/>
              </a:rPr>
              <a:t> </a:t>
            </a:r>
            <a:r>
              <a:rPr lang="en-US" altLang="en-US" sz="2800" dirty="0">
                <a:solidFill>
                  <a:srgbClr val="2020C0"/>
                </a:solidFill>
                <a:latin typeface="Courier New" panose="02070309020205020404" pitchFamily="49" charset="0"/>
                <a:cs typeface="Courier New" panose="02070309020205020404" pitchFamily="49" charset="0"/>
              </a:rPr>
              <a:t>Lorem ipsum dolor sit </a:t>
            </a:r>
            <a:r>
              <a:rPr lang="en-US" altLang="en-US" sz="2800" dirty="0" err="1">
                <a:solidFill>
                  <a:srgbClr val="2020C0"/>
                </a:solidFill>
                <a:latin typeface="Courier New" panose="02070309020205020404" pitchFamily="49" charset="0"/>
                <a:cs typeface="Courier New" panose="02070309020205020404" pitchFamily="49" charset="0"/>
              </a:rPr>
              <a:t>amet</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consectetuer</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adipiscing</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elit</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Etiam</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lobortis</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facilisissem</a:t>
            </a:r>
            <a:r>
              <a:rPr lang="en-US" altLang="en-US" sz="2800" dirty="0">
                <a:solidFill>
                  <a:srgbClr val="2020C0"/>
                </a:solidFill>
                <a:latin typeface="Courier New" panose="02070309020205020404" pitchFamily="49" charset="0"/>
                <a:cs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94292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AU" dirty="0"/>
              <a:t>Chapters and section depth</a:t>
            </a:r>
          </a:p>
        </p:txBody>
      </p:sp>
      <p:sp>
        <p:nvSpPr>
          <p:cNvPr id="3" name="Content Placeholder 2"/>
          <p:cNvSpPr>
            <a:spLocks noGrp="1"/>
          </p:cNvSpPr>
          <p:nvPr>
            <p:ph idx="1"/>
          </p:nvPr>
        </p:nvSpPr>
        <p:spPr>
          <a:xfrm>
            <a:off x="6762750" y="2190604"/>
            <a:ext cx="3024570" cy="2876696"/>
          </a:xfrm>
        </p:spPr>
        <p:txBody>
          <a:bodyPr/>
          <a:lstStyle/>
          <a:p>
            <a:pPr marL="0" indent="0">
              <a:buNone/>
            </a:pPr>
            <a:r>
              <a:rPr lang="en-AU" dirty="0"/>
              <a:t>Note that </a:t>
            </a:r>
            <a:r>
              <a:rPr lang="en-AU" b="1" dirty="0"/>
              <a:t>\part </a:t>
            </a:r>
            <a:r>
              <a:rPr lang="en-AU" dirty="0"/>
              <a:t>and </a:t>
            </a:r>
            <a:r>
              <a:rPr lang="en-AU" b="1" dirty="0"/>
              <a:t>\chapter</a:t>
            </a:r>
            <a:r>
              <a:rPr lang="en-AU" dirty="0"/>
              <a:t> are only available in </a:t>
            </a:r>
            <a:r>
              <a:rPr lang="en-AU" i="1" dirty="0"/>
              <a:t>report</a:t>
            </a:r>
            <a:r>
              <a:rPr lang="en-AU" dirty="0"/>
              <a:t> and </a:t>
            </a:r>
            <a:r>
              <a:rPr lang="en-AU" i="1" dirty="0"/>
              <a:t>book</a:t>
            </a:r>
            <a:r>
              <a:rPr lang="en-AU" dirty="0"/>
              <a:t> classes</a:t>
            </a:r>
          </a:p>
        </p:txBody>
      </p:sp>
      <p:pic>
        <p:nvPicPr>
          <p:cNvPr id="7" name="Picture 6"/>
          <p:cNvPicPr>
            <a:picLocks noChangeAspect="1"/>
          </p:cNvPicPr>
          <p:nvPr/>
        </p:nvPicPr>
        <p:blipFill>
          <a:blip r:embed="rId3"/>
          <a:stretch>
            <a:fillRect/>
          </a:stretch>
        </p:blipFill>
        <p:spPr>
          <a:xfrm>
            <a:off x="1261872" y="1829304"/>
            <a:ext cx="4538662" cy="3713451"/>
          </a:xfrm>
          <a:prstGeom prst="rect">
            <a:avLst/>
          </a:prstGeom>
        </p:spPr>
      </p:pic>
      <p:sp>
        <p:nvSpPr>
          <p:cNvPr id="8" name="Chevron 7"/>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Pentagon 9"/>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hevron 10"/>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Chevron 11"/>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4"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5"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6"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7"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227899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438A-28BE-419F-BBF7-E5667E31A16C}"/>
              </a:ext>
            </a:extLst>
          </p:cNvPr>
          <p:cNvSpPr>
            <a:spLocks noGrp="1"/>
          </p:cNvSpPr>
          <p:nvPr>
            <p:ph type="title"/>
          </p:nvPr>
        </p:nvSpPr>
        <p:spPr/>
        <p:txBody>
          <a:bodyPr/>
          <a:lstStyle/>
          <a:p>
            <a:r>
              <a:rPr lang="en-AU" dirty="0"/>
              <a:t>Types of Documents</a:t>
            </a:r>
          </a:p>
        </p:txBody>
      </p:sp>
      <p:sp>
        <p:nvSpPr>
          <p:cNvPr id="3" name="Content Placeholder 2">
            <a:extLst>
              <a:ext uri="{FF2B5EF4-FFF2-40B4-BE49-F238E27FC236}">
                <a16:creationId xmlns:a16="http://schemas.microsoft.com/office/drawing/2014/main" id="{116AB4FF-141E-419B-B85D-12F7C4569606}"/>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9C50227-0ADC-46AF-A3B0-B0737F687F5B}"/>
              </a:ext>
            </a:extLst>
          </p:cNvPr>
          <p:cNvPicPr>
            <a:picLocks noChangeAspect="1"/>
          </p:cNvPicPr>
          <p:nvPr/>
        </p:nvPicPr>
        <p:blipFill rotWithShape="1">
          <a:blip r:embed="rId3"/>
          <a:srcRect t="10075"/>
          <a:stretch/>
        </p:blipFill>
        <p:spPr>
          <a:xfrm>
            <a:off x="-31426" y="1959429"/>
            <a:ext cx="12279236" cy="3443785"/>
          </a:xfrm>
          <a:prstGeom prst="rect">
            <a:avLst/>
          </a:prstGeom>
        </p:spPr>
      </p:pic>
    </p:spTree>
    <p:extLst>
      <p:ext uri="{BB962C8B-B14F-4D97-AF65-F5344CB8AC3E}">
        <p14:creationId xmlns:p14="http://schemas.microsoft.com/office/powerpoint/2010/main" val="22555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Structure of the Night</a:t>
            </a:r>
          </a:p>
        </p:txBody>
      </p:sp>
      <p:sp>
        <p:nvSpPr>
          <p:cNvPr id="3" name="Content Placeholder 2"/>
          <p:cNvSpPr>
            <a:spLocks noGrp="1"/>
          </p:cNvSpPr>
          <p:nvPr>
            <p:ph idx="1"/>
          </p:nvPr>
        </p:nvSpPr>
        <p:spPr/>
        <p:txBody>
          <a:bodyPr>
            <a:normAutofit/>
          </a:bodyPr>
          <a:lstStyle/>
          <a:p>
            <a:r>
              <a:rPr lang="en-AU" sz="2800" dirty="0"/>
              <a:t>Document structure</a:t>
            </a:r>
          </a:p>
          <a:p>
            <a:r>
              <a:rPr lang="en-AU" sz="2800" dirty="0"/>
              <a:t>Tables</a:t>
            </a:r>
          </a:p>
          <a:p>
            <a:r>
              <a:rPr lang="en-AU" sz="2800" dirty="0"/>
              <a:t>Lists</a:t>
            </a:r>
          </a:p>
          <a:p>
            <a:r>
              <a:rPr lang="en-AU" sz="2800" dirty="0"/>
              <a:t>Bibliography &amp; citation</a:t>
            </a:r>
          </a:p>
          <a:p>
            <a:endParaRPr lang="en-AU" sz="2800" dirty="0"/>
          </a:p>
          <a:p>
            <a:endParaRPr lang="en-AU" sz="2800" dirty="0"/>
          </a:p>
          <a:p>
            <a:endParaRPr lang="en-AU" sz="2800" dirty="0"/>
          </a:p>
        </p:txBody>
      </p:sp>
      <p:sp>
        <p:nvSpPr>
          <p:cNvPr id="14" name="Chevron 1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8" name="Chevron 2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3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3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3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3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668225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A6AC-19CF-4D69-94E4-7696D6623FB8}"/>
              </a:ext>
            </a:extLst>
          </p:cNvPr>
          <p:cNvSpPr>
            <a:spLocks noGrp="1"/>
          </p:cNvSpPr>
          <p:nvPr>
            <p:ph type="title"/>
          </p:nvPr>
        </p:nvSpPr>
        <p:spPr/>
        <p:txBody>
          <a:bodyPr/>
          <a:lstStyle/>
          <a:p>
            <a:r>
              <a:rPr lang="en-AU" dirty="0"/>
              <a:t>Document Class options</a:t>
            </a:r>
          </a:p>
        </p:txBody>
      </p:sp>
      <p:sp>
        <p:nvSpPr>
          <p:cNvPr id="3" name="Content Placeholder 2">
            <a:extLst>
              <a:ext uri="{FF2B5EF4-FFF2-40B4-BE49-F238E27FC236}">
                <a16:creationId xmlns:a16="http://schemas.microsoft.com/office/drawing/2014/main" id="{D11C01EB-C4F0-4C61-8D03-AB02B5CF3454}"/>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FE0AE98F-ECF4-4CA4-A98D-95FA0629DEDA}"/>
              </a:ext>
            </a:extLst>
          </p:cNvPr>
          <p:cNvPicPr>
            <a:picLocks noChangeAspect="1"/>
          </p:cNvPicPr>
          <p:nvPr/>
        </p:nvPicPr>
        <p:blipFill rotWithShape="1">
          <a:blip r:embed="rId3"/>
          <a:srcRect t="5523"/>
          <a:stretch/>
        </p:blipFill>
        <p:spPr>
          <a:xfrm>
            <a:off x="0" y="1952624"/>
            <a:ext cx="12269692" cy="4469441"/>
          </a:xfrm>
          <a:prstGeom prst="rect">
            <a:avLst/>
          </a:prstGeom>
        </p:spPr>
      </p:pic>
    </p:spTree>
    <p:extLst>
      <p:ext uri="{BB962C8B-B14F-4D97-AF65-F5344CB8AC3E}">
        <p14:creationId xmlns:p14="http://schemas.microsoft.com/office/powerpoint/2010/main" val="779499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Tables I </a:t>
            </a:r>
          </a:p>
        </p:txBody>
      </p:sp>
      <p:sp>
        <p:nvSpPr>
          <p:cNvPr id="6" name="Rectangle 1"/>
          <p:cNvSpPr>
            <a:spLocks noChangeArrowheads="1"/>
          </p:cNvSpPr>
          <p:nvPr/>
        </p:nvSpPr>
        <p:spPr bwMode="auto">
          <a:xfrm>
            <a:off x="2372265" y="2215936"/>
            <a:ext cx="6115050" cy="301621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center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tabular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cell1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cell2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cell3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cell4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cell5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cell6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cell7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cell8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cell9 </a:t>
            </a: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tabular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center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Chevron 7"/>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Pentagon 9"/>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hevron 10"/>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Chevron 11"/>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4"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5"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6"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7"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135696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Tables II</a:t>
            </a:r>
          </a:p>
        </p:txBody>
      </p:sp>
      <p:sp>
        <p:nvSpPr>
          <p:cNvPr id="6" name="Rectangle 1"/>
          <p:cNvSpPr>
            <a:spLocks noChangeArrowheads="1"/>
          </p:cNvSpPr>
          <p:nvPr/>
        </p:nvSpPr>
        <p:spPr bwMode="auto">
          <a:xfrm>
            <a:off x="2372265" y="1785050"/>
            <a:ext cx="6115050" cy="387798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center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tabular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c|c</a:t>
            </a:r>
            <a:r>
              <a:rPr lang="en-US" altLang="en-US" sz="2800" dirty="0" err="1">
                <a:solidFill>
                  <a:srgbClr val="2020C0"/>
                </a:solidFill>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a:t>
            </a:r>
            <a:r>
              <a:rPr lang="en-US" altLang="en-US" sz="2800" dirty="0">
                <a:solidFill>
                  <a:srgbClr val="2020C0"/>
                </a:solidFill>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2800" dirty="0">
                <a:solidFill>
                  <a:srgbClr val="E02020"/>
                </a:solidFill>
                <a:latin typeface="Courier New" panose="02070309020205020404" pitchFamily="49" charset="0"/>
                <a:cs typeface="Courier New" panose="02070309020205020404" pitchFamily="49" charset="0"/>
              </a:rPr>
              <a:t>	\</a:t>
            </a:r>
            <a:r>
              <a:rPr lang="en-US" altLang="en-US" sz="2800" dirty="0" err="1">
                <a:solidFill>
                  <a:srgbClr val="800000"/>
                </a:solidFill>
                <a:latin typeface="Courier New" panose="02070309020205020404" pitchFamily="49" charset="0"/>
                <a:cs typeface="Courier New" panose="02070309020205020404" pitchFamily="49" charset="0"/>
              </a:rPr>
              <a:t>hline</a:t>
            </a:r>
            <a:r>
              <a:rPr lang="en-US" altLang="en-US" sz="1400" dirty="0"/>
              <a:t> </a:t>
            </a:r>
            <a:endParaRPr lang="en-US" altLang="en-US" sz="2800" dirty="0">
              <a:solidFill>
                <a:srgbClr val="E0202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cell1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cell2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cell3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cell4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cell5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cell6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cell7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cell8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&amp;</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cell9 </a:t>
            </a:r>
          </a:p>
          <a:p>
            <a:pPr lvl="0" defTabSz="914400" eaLnBrk="0" fontAlgn="base" hangingPunct="0">
              <a:spcBef>
                <a:spcPct val="0"/>
              </a:spcBef>
              <a:spcAft>
                <a:spcPct val="0"/>
              </a:spcAft>
            </a:pPr>
            <a:r>
              <a:rPr lang="en-US" altLang="en-US" sz="2800" dirty="0">
                <a:solidFill>
                  <a:srgbClr val="E02020"/>
                </a:solidFill>
                <a:latin typeface="Courier New" panose="02070309020205020404" pitchFamily="49" charset="0"/>
                <a:cs typeface="Courier New" panose="02070309020205020404" pitchFamily="49" charset="0"/>
              </a:rPr>
              <a:t>	\</a:t>
            </a:r>
            <a:r>
              <a:rPr lang="en-US" altLang="en-US" sz="2800" dirty="0" err="1">
                <a:solidFill>
                  <a:srgbClr val="800000"/>
                </a:solidFill>
                <a:latin typeface="Courier New" panose="02070309020205020404" pitchFamily="49" charset="0"/>
                <a:cs typeface="Courier New" panose="02070309020205020404" pitchFamily="49" charset="0"/>
              </a:rPr>
              <a:t>hline</a:t>
            </a:r>
            <a:r>
              <a:rPr lang="en-US" altLang="en-US" sz="1400" dirty="0"/>
              <a:t> </a:t>
            </a: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tabular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center</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Chevron 7"/>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Pentagon 9"/>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hevron 10"/>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Chevron 11"/>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4"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5"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6"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7"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3" name="Rectangle 1"/>
          <p:cNvSpPr>
            <a:spLocks noChangeArrowheads="1"/>
          </p:cNvSpPr>
          <p:nvPr/>
        </p:nvSpPr>
        <p:spPr bwMode="auto">
          <a:xfrm>
            <a:off x="0" y="90100"/>
            <a:ext cx="65" cy="27699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4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Tables III</a:t>
            </a:r>
          </a:p>
        </p:txBody>
      </p:sp>
      <p:sp>
        <p:nvSpPr>
          <p:cNvPr id="8" name="Chevron 7"/>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Pentagon 9"/>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hevron 10"/>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Chevron 11"/>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4"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5"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6"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7"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3" name="Rectangle 1"/>
          <p:cNvSpPr>
            <a:spLocks noChangeArrowheads="1"/>
          </p:cNvSpPr>
          <p:nvPr/>
        </p:nvSpPr>
        <p:spPr bwMode="auto">
          <a:xfrm>
            <a:off x="0" y="90100"/>
            <a:ext cx="65" cy="27699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2372400" y="2526599"/>
            <a:ext cx="5753682" cy="129266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caption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Table to test captions and labels</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label</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table:data</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9971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Lists - unordered</a:t>
            </a:r>
          </a:p>
        </p:txBody>
      </p:sp>
      <p:sp>
        <p:nvSpPr>
          <p:cNvPr id="4" name="Rectangle 1"/>
          <p:cNvSpPr>
            <a:spLocks noChangeArrowheads="1"/>
          </p:cNvSpPr>
          <p:nvPr/>
        </p:nvSpPr>
        <p:spPr bwMode="auto">
          <a:xfrm>
            <a:off x="947283" y="2044244"/>
            <a:ext cx="10007229" cy="3447098"/>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2020C0"/>
                </a:solidFill>
                <a:latin typeface="Courier New" panose="02070309020205020404" pitchFamily="49" charset="0"/>
                <a:cs typeface="Courier New" panose="02070309020205020404" pitchFamily="49" charset="0"/>
              </a:rPr>
              <a:t>Things to do on my CSSE2310 assignment:</a:t>
            </a:r>
          </a:p>
          <a:p>
            <a:pPr lvl="0" defTabSz="914400" eaLnBrk="0" fontAlgn="base" hangingPunct="0">
              <a:spcBef>
                <a:spcPct val="0"/>
              </a:spcBef>
              <a:spcAft>
                <a:spcPct val="0"/>
              </a:spcAf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itemize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item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write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item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debug code</a:t>
            </a:r>
          </a:p>
          <a:p>
            <a:pPr defTabSz="914400" eaLnBrk="0" fontAlgn="base" hangingPunct="0">
              <a:spcBef>
                <a:spcPct val="0"/>
              </a:spcBef>
              <a:spcAft>
                <a:spcPct val="0"/>
              </a:spcAft>
            </a:pPr>
            <a:r>
              <a:rPr lang="en-US" altLang="en-US" sz="2800" dirty="0">
                <a:solidFill>
                  <a:srgbClr val="E02020"/>
                </a:solidFill>
                <a:latin typeface="Courier New" panose="02070309020205020404" pitchFamily="49" charset="0"/>
                <a:cs typeface="Courier New" panose="02070309020205020404" pitchFamily="49" charset="0"/>
              </a:rPr>
              <a:t>	\</a:t>
            </a:r>
            <a:r>
              <a:rPr lang="en-US" altLang="en-US" sz="2800" dirty="0">
                <a:solidFill>
                  <a:srgbClr val="800000"/>
                </a:solidFill>
                <a:latin typeface="Courier New" panose="02070309020205020404" pitchFamily="49" charset="0"/>
                <a:cs typeface="Courier New" panose="02070309020205020404" pitchFamily="49" charset="0"/>
              </a:rPr>
              <a:t>item</a:t>
            </a:r>
            <a:r>
              <a:rPr lang="en-US" altLang="en-US" sz="2800" dirty="0">
                <a:solidFill>
                  <a:srgbClr val="2020C0"/>
                </a:solidFill>
                <a:latin typeface="Courier New" panose="02070309020205020404" pitchFamily="49" charset="0"/>
                <a:cs typeface="Courier New" panose="02070309020205020404" pitchFamily="49" charset="0"/>
              </a:rPr>
              <a:t> cry because I didn’t properly learn 	</a:t>
            </a:r>
            <a:r>
              <a:rPr lang="en-US" altLang="en-US" sz="2800" dirty="0" err="1">
                <a:solidFill>
                  <a:srgbClr val="2020C0"/>
                </a:solidFill>
                <a:latin typeface="Courier New" panose="02070309020205020404" pitchFamily="49" charset="0"/>
                <a:cs typeface="Courier New" panose="02070309020205020404" pitchFamily="49" charset="0"/>
              </a:rPr>
              <a:t>gdb</a:t>
            </a:r>
            <a:r>
              <a:rPr lang="en-US" altLang="en-US" sz="2800" dirty="0">
                <a:solidFill>
                  <a:srgbClr val="2020C0"/>
                </a:solidFill>
                <a:latin typeface="Courier New" panose="02070309020205020404" pitchFamily="49" charset="0"/>
                <a:cs typeface="Courier New" panose="02070309020205020404" pitchFamily="49" charset="0"/>
              </a:rPr>
              <a:t> and </a:t>
            </a:r>
            <a:r>
              <a:rPr lang="en-US" altLang="en-US" sz="2800" dirty="0" err="1">
                <a:solidFill>
                  <a:srgbClr val="2020C0"/>
                </a:solidFill>
                <a:latin typeface="Courier New" panose="02070309020205020404" pitchFamily="49" charset="0"/>
                <a:cs typeface="Courier New" panose="02070309020205020404" pitchFamily="49" charset="0"/>
              </a:rPr>
              <a:t>valgrind</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a:solidFill>
                  <a:srgbClr val="800000"/>
                </a:solidFill>
                <a:latin typeface="Courier New" panose="02070309020205020404" pitchFamily="49" charset="0"/>
                <a:cs typeface="Courier New" panose="02070309020205020404" pitchFamily="49" charset="0"/>
              </a:rPr>
              <a:t>&amp;</a:t>
            </a:r>
            <a:r>
              <a:rPr lang="en-US" altLang="en-US" sz="2800" dirty="0">
                <a:solidFill>
                  <a:srgbClr val="2020C0"/>
                </a:solidFill>
                <a:latin typeface="Courier New" panose="02070309020205020404" pitchFamily="49" charset="0"/>
                <a:cs typeface="Courier New" panose="02070309020205020404" pitchFamily="49" charset="0"/>
              </a:rPr>
              <a:t> </a:t>
            </a:r>
            <a:r>
              <a:rPr lang="en-US" altLang="en-US" sz="2800" dirty="0" err="1">
                <a:solidFill>
                  <a:srgbClr val="2020C0"/>
                </a:solidFill>
                <a:latin typeface="Courier New" panose="02070309020205020404" pitchFamily="49" charset="0"/>
                <a:cs typeface="Courier New" panose="02070309020205020404" pitchFamily="49" charset="0"/>
              </a:rPr>
              <a:t>stackoverflow</a:t>
            </a:r>
            <a:r>
              <a:rPr lang="en-US" altLang="en-US" sz="2800" dirty="0">
                <a:solidFill>
                  <a:srgbClr val="2020C0"/>
                </a:solidFill>
                <a:latin typeface="Courier New" panose="02070309020205020404" pitchFamily="49" charset="0"/>
                <a:cs typeface="Courier New" panose="02070309020205020404" pitchFamily="49" charset="0"/>
              </a:rPr>
              <a:t> isn’t 	helping</a:t>
            </a: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itemize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647179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Lists - ordered</a:t>
            </a:r>
          </a:p>
        </p:txBody>
      </p:sp>
      <p:sp>
        <p:nvSpPr>
          <p:cNvPr id="3" name="Content Placeholder 2"/>
          <p:cNvSpPr>
            <a:spLocks noGrp="1"/>
          </p:cNvSpPr>
          <p:nvPr>
            <p:ph idx="1"/>
          </p:nvPr>
        </p:nvSpPr>
        <p:spPr/>
        <p:txBody>
          <a:bodyPr/>
          <a:lstStyle/>
          <a:p>
            <a:endParaRPr lang="en-AU"/>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5" name="Rectangle 1"/>
          <p:cNvSpPr>
            <a:spLocks noChangeArrowheads="1"/>
          </p:cNvSpPr>
          <p:nvPr/>
        </p:nvSpPr>
        <p:spPr bwMode="auto">
          <a:xfrm>
            <a:off x="938992" y="2518320"/>
            <a:ext cx="9521952" cy="2154436"/>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2020C0"/>
                </a:solidFill>
                <a:latin typeface="Courier New" panose="02070309020205020404" pitchFamily="49" charset="0"/>
                <a:cs typeface="Courier New" panose="02070309020205020404" pitchFamily="49" charset="0"/>
              </a:rPr>
              <a:t>Expectations of me showing off Latex skills:</a:t>
            </a:r>
            <a:endPar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enumerate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item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Friends:</a:t>
            </a: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 “Much wow!” :surprised:</a:t>
            </a: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item</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Grills:</a:t>
            </a: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dirty="0" err="1">
                <a:ln>
                  <a:noFill/>
                </a:ln>
                <a:solidFill>
                  <a:srgbClr val="2020C0"/>
                </a:solidFill>
                <a:effectLst/>
                <a:latin typeface="Courier New" panose="02070309020205020404" pitchFamily="49" charset="0"/>
                <a:cs typeface="Courier New" panose="02070309020205020404" pitchFamily="49" charset="0"/>
              </a:rPr>
              <a:t>Wanna</a:t>
            </a: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 hang??” :</a:t>
            </a:r>
            <a:r>
              <a:rPr kumimoji="0" lang="en-US" altLang="en-US" sz="2800" b="0" i="0" u="none" strike="noStrike" cap="none" normalizeH="0" dirty="0" err="1">
                <a:ln>
                  <a:noFill/>
                </a:ln>
                <a:solidFill>
                  <a:srgbClr val="2020C0"/>
                </a:solidFill>
                <a:effectLst/>
                <a:latin typeface="Courier New" panose="02070309020205020404" pitchFamily="49" charset="0"/>
                <a:cs typeface="Courier New" panose="02070309020205020404" pitchFamily="49" charset="0"/>
              </a:rPr>
              <a:t>winkyface</a:t>
            </a:r>
            <a:r>
              <a:rPr kumimoji="0" lang="en-US" altLang="en-US" sz="2800" b="0" i="0" u="none" strike="noStrike" cap="none" normalizeH="0" dirty="0">
                <a:ln>
                  <a:noFill/>
                </a:ln>
                <a:solidFill>
                  <a:srgbClr val="2020C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enumerate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504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1" y="0"/>
            <a:ext cx="9692640" cy="1325562"/>
          </a:xfrm>
        </p:spPr>
        <p:txBody>
          <a:bodyPr/>
          <a:lstStyle/>
          <a:p>
            <a:r>
              <a:rPr lang="en-AU" dirty="0"/>
              <a:t>Table of Contents (for </a:t>
            </a:r>
            <a:r>
              <a:rPr lang="en-AU" dirty="0" err="1"/>
              <a:t>LaTeX</a:t>
            </a:r>
            <a:r>
              <a:rPr lang="en-AU" dirty="0"/>
              <a:t>)</a:t>
            </a:r>
          </a:p>
        </p:txBody>
      </p:sp>
      <p:sp>
        <p:nvSpPr>
          <p:cNvPr id="4" name="Rectangle 1"/>
          <p:cNvSpPr>
            <a:spLocks noChangeArrowheads="1"/>
          </p:cNvSpPr>
          <p:nvPr/>
        </p:nvSpPr>
        <p:spPr bwMode="auto">
          <a:xfrm>
            <a:off x="2159127" y="2377411"/>
            <a:ext cx="6800850" cy="2154436"/>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maketitle</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tableofcontents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section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Introduction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339137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PDA, PDEs and PDFs</a:t>
            </a:r>
          </a:p>
        </p:txBody>
      </p:sp>
      <p:sp>
        <p:nvSpPr>
          <p:cNvPr id="3" name="Content Placeholder 2"/>
          <p:cNvSpPr>
            <a:spLocks noGrp="1"/>
          </p:cNvSpPr>
          <p:nvPr>
            <p:ph idx="1"/>
          </p:nvPr>
        </p:nvSpPr>
        <p:spPr/>
        <p:txBody>
          <a:bodyPr>
            <a:normAutofit/>
          </a:bodyPr>
          <a:lstStyle/>
          <a:p>
            <a:r>
              <a:rPr lang="en-AU" sz="2800" dirty="0"/>
              <a:t>Exporting result</a:t>
            </a:r>
          </a:p>
        </p:txBody>
      </p:sp>
      <p:pic>
        <p:nvPicPr>
          <p:cNvPr id="4" name="Picture 3"/>
          <p:cNvPicPr>
            <a:picLocks noChangeAspect="1"/>
          </p:cNvPicPr>
          <p:nvPr/>
        </p:nvPicPr>
        <p:blipFill>
          <a:blip r:embed="rId3"/>
          <a:stretch>
            <a:fillRect/>
          </a:stretch>
        </p:blipFill>
        <p:spPr>
          <a:xfrm>
            <a:off x="475517" y="3167795"/>
            <a:ext cx="4629150" cy="1952625"/>
          </a:xfrm>
          <a:prstGeom prst="rect">
            <a:avLst/>
          </a:prstGeom>
        </p:spPr>
      </p:pic>
      <p:sp>
        <p:nvSpPr>
          <p:cNvPr id="5" name="Rectangle 4"/>
          <p:cNvSpPr/>
          <p:nvPr/>
        </p:nvSpPr>
        <p:spPr>
          <a:xfrm>
            <a:off x="2836984" y="3411415"/>
            <a:ext cx="468923" cy="49236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98807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static.highsnobiety.com/wp-content/uploads/2017/03/17105839/netflix-star-ratings-thumbs-up-1-480x3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051" y="894251"/>
            <a:ext cx="7539922" cy="50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76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Advanced</a:t>
            </a:r>
          </a:p>
        </p:txBody>
      </p:sp>
      <p:sp>
        <p:nvSpPr>
          <p:cNvPr id="3" name="Content Placeholder 2"/>
          <p:cNvSpPr>
            <a:spLocks noGrp="1"/>
          </p:cNvSpPr>
          <p:nvPr>
            <p:ph idx="1"/>
          </p:nvPr>
        </p:nvSpPr>
        <p:spPr/>
        <p:txBody>
          <a:bodyPr>
            <a:normAutofit/>
          </a:bodyPr>
          <a:lstStyle/>
          <a:p>
            <a:r>
              <a:rPr lang="en-AU" sz="2800" dirty="0" err="1"/>
              <a:t>amsmath</a:t>
            </a:r>
            <a:r>
              <a:rPr lang="en-AU" sz="2800" dirty="0"/>
              <a:t>, </a:t>
            </a:r>
            <a:r>
              <a:rPr lang="en-AU" sz="2800" dirty="0" err="1"/>
              <a:t>mathtools</a:t>
            </a:r>
            <a:r>
              <a:rPr lang="en-AU" sz="2800" dirty="0"/>
              <a:t>, </a:t>
            </a:r>
            <a:r>
              <a:rPr lang="en-AU" sz="2800" dirty="0" err="1"/>
              <a:t>amsthm</a:t>
            </a:r>
            <a:r>
              <a:rPr lang="en-AU" sz="2800" dirty="0"/>
              <a:t>, </a:t>
            </a:r>
            <a:r>
              <a:rPr lang="en-AU" sz="2800" dirty="0" err="1"/>
              <a:t>amssymb</a:t>
            </a:r>
            <a:r>
              <a:rPr lang="en-AU" sz="2800" dirty="0"/>
              <a:t> – math symbols &amp; tools packages</a:t>
            </a:r>
          </a:p>
          <a:p>
            <a:r>
              <a:rPr lang="en-AU" sz="2800" dirty="0" err="1"/>
              <a:t>biblatex</a:t>
            </a:r>
            <a:r>
              <a:rPr lang="en-AU" sz="2800" dirty="0"/>
              <a:t> – bibliography package </a:t>
            </a:r>
          </a:p>
          <a:p>
            <a:r>
              <a:rPr lang="en-AU" sz="2800" dirty="0"/>
              <a:t>babel – languages package</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57279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hevron 42"/>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 name="Title 1"/>
          <p:cNvSpPr>
            <a:spLocks noGrp="1"/>
          </p:cNvSpPr>
          <p:nvPr>
            <p:ph type="title"/>
          </p:nvPr>
        </p:nvSpPr>
        <p:spPr/>
        <p:txBody>
          <a:bodyPr/>
          <a:lstStyle/>
          <a:p>
            <a:r>
              <a:rPr lang="en-AU" dirty="0"/>
              <a:t>Structure of the Night</a:t>
            </a:r>
          </a:p>
        </p:txBody>
      </p:sp>
      <p:sp>
        <p:nvSpPr>
          <p:cNvPr id="3" name="Content Placeholder 2"/>
          <p:cNvSpPr>
            <a:spLocks noGrp="1"/>
          </p:cNvSpPr>
          <p:nvPr>
            <p:ph idx="1"/>
          </p:nvPr>
        </p:nvSpPr>
        <p:spPr/>
        <p:txBody>
          <a:bodyPr>
            <a:normAutofit/>
          </a:bodyPr>
          <a:lstStyle/>
          <a:p>
            <a:r>
              <a:rPr lang="en-AU" sz="2800" dirty="0"/>
              <a:t>Packages and libraries</a:t>
            </a:r>
          </a:p>
          <a:p>
            <a:r>
              <a:rPr lang="en-AU" sz="2800" dirty="0"/>
              <a:t>Some meaty maths</a:t>
            </a:r>
          </a:p>
          <a:p>
            <a:r>
              <a:rPr lang="en-AU" sz="2800" dirty="0"/>
              <a:t>Some useful packages</a:t>
            </a:r>
          </a:p>
          <a:p>
            <a:r>
              <a:rPr lang="en-AU" sz="2800" dirty="0"/>
              <a:t>Practical interactions</a:t>
            </a:r>
          </a:p>
          <a:p>
            <a:r>
              <a:rPr lang="en-AU" sz="2800" dirty="0"/>
              <a:t>Challenge </a:t>
            </a:r>
          </a:p>
          <a:p>
            <a:endParaRPr lang="en-AU" sz="2800" dirty="0"/>
          </a:p>
          <a:p>
            <a:endParaRPr lang="en-AU" sz="2800" dirty="0"/>
          </a:p>
        </p:txBody>
      </p:sp>
      <p:sp>
        <p:nvSpPr>
          <p:cNvPr id="34" name="Chevron 3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5" name="Chevron 3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6" name="Pentagon 3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Chevron 3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8"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39"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40"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41"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42"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320383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589514"/>
            <a:ext cx="8566181" cy="4111767"/>
          </a:xfrm>
        </p:spPr>
      </p:pic>
    </p:spTree>
    <p:extLst>
      <p:ext uri="{BB962C8B-B14F-4D97-AF65-F5344CB8AC3E}">
        <p14:creationId xmlns:p14="http://schemas.microsoft.com/office/powerpoint/2010/main" val="1581610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Maths packages I</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15" name="Picture 14"/>
          <p:cNvPicPr>
            <a:picLocks noChangeAspect="1"/>
          </p:cNvPicPr>
          <p:nvPr/>
        </p:nvPicPr>
        <p:blipFill>
          <a:blip r:embed="rId3"/>
          <a:stretch>
            <a:fillRect/>
          </a:stretch>
        </p:blipFill>
        <p:spPr>
          <a:xfrm>
            <a:off x="1" y="2421474"/>
            <a:ext cx="11220450" cy="2335746"/>
          </a:xfrm>
          <a:prstGeom prst="rect">
            <a:avLst/>
          </a:prstGeom>
        </p:spPr>
      </p:pic>
    </p:spTree>
    <p:extLst>
      <p:ext uri="{BB962C8B-B14F-4D97-AF65-F5344CB8AC3E}">
        <p14:creationId xmlns:p14="http://schemas.microsoft.com/office/powerpoint/2010/main" val="1529740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Maths packages II</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17" name="Picture 16"/>
          <p:cNvPicPr>
            <a:picLocks noChangeAspect="1"/>
          </p:cNvPicPr>
          <p:nvPr/>
        </p:nvPicPr>
        <p:blipFill>
          <a:blip r:embed="rId3"/>
          <a:stretch>
            <a:fillRect/>
          </a:stretch>
        </p:blipFill>
        <p:spPr>
          <a:xfrm>
            <a:off x="1452147" y="2089750"/>
            <a:ext cx="8820808" cy="3179316"/>
          </a:xfrm>
          <a:prstGeom prst="rect">
            <a:avLst/>
          </a:prstGeom>
        </p:spPr>
      </p:pic>
    </p:spTree>
    <p:extLst>
      <p:ext uri="{BB962C8B-B14F-4D97-AF65-F5344CB8AC3E}">
        <p14:creationId xmlns:p14="http://schemas.microsoft.com/office/powerpoint/2010/main" val="43803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Maths packages III</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3" name="Picture 2"/>
          <p:cNvPicPr>
            <a:picLocks noChangeAspect="1"/>
          </p:cNvPicPr>
          <p:nvPr/>
        </p:nvPicPr>
        <p:blipFill rotWithShape="1">
          <a:blip r:embed="rId3"/>
          <a:srcRect r="9410"/>
          <a:stretch/>
        </p:blipFill>
        <p:spPr>
          <a:xfrm>
            <a:off x="1208598" y="1833874"/>
            <a:ext cx="7899811" cy="4043094"/>
          </a:xfrm>
          <a:prstGeom prst="rect">
            <a:avLst/>
          </a:prstGeom>
        </p:spPr>
      </p:pic>
    </p:spTree>
    <p:extLst>
      <p:ext uri="{BB962C8B-B14F-4D97-AF65-F5344CB8AC3E}">
        <p14:creationId xmlns:p14="http://schemas.microsoft.com/office/powerpoint/2010/main" val="94368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Maths packages IV</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14" name="Picture 13"/>
          <p:cNvPicPr>
            <a:picLocks noChangeAspect="1"/>
          </p:cNvPicPr>
          <p:nvPr/>
        </p:nvPicPr>
        <p:blipFill>
          <a:blip r:embed="rId3"/>
          <a:stretch>
            <a:fillRect/>
          </a:stretch>
        </p:blipFill>
        <p:spPr>
          <a:xfrm>
            <a:off x="1261872" y="1833874"/>
            <a:ext cx="8360959" cy="3465938"/>
          </a:xfrm>
          <a:prstGeom prst="rect">
            <a:avLst/>
          </a:prstGeom>
        </p:spPr>
      </p:pic>
    </p:spTree>
    <p:extLst>
      <p:ext uri="{BB962C8B-B14F-4D97-AF65-F5344CB8AC3E}">
        <p14:creationId xmlns:p14="http://schemas.microsoft.com/office/powerpoint/2010/main" val="1655037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babel I</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5" name="Rectangle 3"/>
          <p:cNvSpPr>
            <a:spLocks noChangeArrowheads="1"/>
          </p:cNvSpPr>
          <p:nvPr/>
        </p:nvSpPr>
        <p:spPr bwMode="auto">
          <a:xfrm>
            <a:off x="602051" y="1753250"/>
            <a:ext cx="9857232" cy="387798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documentclass</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C08020"/>
                </a:solidFill>
                <a:effectLst/>
                <a:latin typeface="Courier New" panose="02070309020205020404" pitchFamily="49" charset="0"/>
                <a:cs typeface="Courier New" panose="02070309020205020404" pitchFamily="49" charset="0"/>
              </a:rPr>
              <a:t>french</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article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usepackage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cs typeface="Courier New" panose="02070309020205020404" pitchFamily="49" charset="0"/>
              </a:rPr>
              <a:t>utf8</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inputenc</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usepackage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08020"/>
                </a:solidFill>
                <a:effectLst/>
                <a:latin typeface="Courier New" panose="02070309020205020404" pitchFamily="49" charset="0"/>
                <a:cs typeface="Courier New" panose="02070309020205020404" pitchFamily="49" charset="0"/>
              </a:rPr>
              <a:t>T1</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fontenc</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usepackage</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babel</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tableofcontents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020C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document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3901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a:t>babel II</a:t>
            </a:r>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27650" name="Picture 2" descr="Image result for langu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082" y="3964637"/>
            <a:ext cx="2584808" cy="14782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p:cNvSpPr>
            <a:spLocks noChangeArrowheads="1"/>
          </p:cNvSpPr>
          <p:nvPr/>
        </p:nvSpPr>
        <p:spPr bwMode="auto">
          <a:xfrm>
            <a:off x="682424" y="1833874"/>
            <a:ext cx="9857232" cy="172354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\begin</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a</a:t>
            </a:r>
            <a:r>
              <a:rPr kumimoji="0" lang="en-US" altLang="en-US" sz="2800" b="0" i="0" u="none" strike="noStrike" cap="none" normalizeH="0" baseline="0" dirty="0">
                <a:ln>
                  <a:noFill/>
                </a:ln>
                <a:solidFill>
                  <a:srgbClr val="3A3AA2"/>
                </a:solidFill>
                <a:effectLst/>
                <a:latin typeface="Courier New" panose="02070309020205020404" pitchFamily="49" charset="0"/>
                <a:cs typeface="Courier New" panose="02070309020205020404" pitchFamily="49" charset="0"/>
              </a:rPr>
              <a:t>bstr</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act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Ceci</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est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un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bref</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résumé du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contenu</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du document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écrit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en</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2020C0"/>
                </a:solidFill>
                <a:effectLst/>
                <a:latin typeface="Courier New" panose="02070309020205020404" pitchFamily="49" charset="0"/>
                <a:cs typeface="Courier New" panose="02070309020205020404" pitchFamily="49" charset="0"/>
              </a:rPr>
              <a:t>français</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\end</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D0"/>
                </a:solidFill>
                <a:effectLst/>
                <a:latin typeface="Courier New" panose="02070309020205020404" pitchFamily="49" charset="0"/>
                <a:cs typeface="Courier New" panose="02070309020205020404" pitchFamily="49" charset="0"/>
              </a:rPr>
              <a:t>abstract</a:t>
            </a:r>
            <a:r>
              <a:rPr kumimoji="0" lang="en-US" altLang="en-US" sz="2800" b="0" i="0" u="none" strike="noStrike" cap="none" normalizeH="0" baseline="0" dirty="0">
                <a:ln>
                  <a:noFill/>
                </a:ln>
                <a:solidFill>
                  <a:srgbClr val="E0202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942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AU" dirty="0" err="1"/>
              <a:t>biblatex</a:t>
            </a:r>
            <a:endParaRPr lang="en-AU" dirty="0"/>
          </a:p>
        </p:txBody>
      </p:sp>
      <p:sp>
        <p:nvSpPr>
          <p:cNvPr id="4" name="Chevron 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Chevron 4"/>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Pentagon 5"/>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hevron 6"/>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Chevron 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
        <p:nvSpPr>
          <p:cNvPr id="15" name="Content Placeholder 14">
            <a:extLst>
              <a:ext uri="{FF2B5EF4-FFF2-40B4-BE49-F238E27FC236}">
                <a16:creationId xmlns:a16="http://schemas.microsoft.com/office/drawing/2014/main" id="{C9E9E56F-7597-44B4-A399-F0411B7133D9}"/>
              </a:ext>
            </a:extLst>
          </p:cNvPr>
          <p:cNvSpPr>
            <a:spLocks noGrp="1"/>
          </p:cNvSpPr>
          <p:nvPr>
            <p:ph idx="1"/>
          </p:nvPr>
        </p:nvSpPr>
        <p:spPr/>
        <p:txBody>
          <a:bodyPr/>
          <a:lstStyle/>
          <a:p>
            <a:endParaRPr lang="en-AU"/>
          </a:p>
        </p:txBody>
      </p:sp>
      <p:sp>
        <p:nvSpPr>
          <p:cNvPr id="16" name="Rectangle 1">
            <a:extLst>
              <a:ext uri="{FF2B5EF4-FFF2-40B4-BE49-F238E27FC236}">
                <a16:creationId xmlns:a16="http://schemas.microsoft.com/office/drawing/2014/main" id="{E0E21735-26D0-4526-8A66-358A0F493BA7}"/>
              </a:ext>
            </a:extLst>
          </p:cNvPr>
          <p:cNvSpPr>
            <a:spLocks noChangeArrowheads="1"/>
          </p:cNvSpPr>
          <p:nvPr/>
        </p:nvSpPr>
        <p:spPr bwMode="auto">
          <a:xfrm>
            <a:off x="938992" y="1786299"/>
            <a:ext cx="9333963" cy="344709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err="1">
                <a:solidFill>
                  <a:srgbClr val="C00000"/>
                </a:solidFill>
                <a:latin typeface="Courier New" panose="02070309020205020404" pitchFamily="49" charset="0"/>
                <a:cs typeface="Courier New" panose="02070309020205020404" pitchFamily="49" charset="0"/>
              </a:rPr>
              <a:t>documentclass</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a:solidFill>
                  <a:srgbClr val="2020C0"/>
                </a:solidFill>
                <a:latin typeface="Courier New" panose="02070309020205020404" pitchFamily="49" charset="0"/>
                <a:cs typeface="Courier New" panose="02070309020205020404" pitchFamily="49" charset="0"/>
              </a:rPr>
              <a:t>abstract</a:t>
            </a:r>
            <a:r>
              <a:rPr lang="en-US" altLang="en-US" sz="2800" dirty="0">
                <a:solidFill>
                  <a:srgbClr val="E02020"/>
                </a:solidFill>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err="1">
                <a:solidFill>
                  <a:srgbClr val="C00000"/>
                </a:solidFill>
                <a:latin typeface="Courier New" panose="02070309020205020404" pitchFamily="49" charset="0"/>
                <a:cs typeface="Courier New" panose="02070309020205020404" pitchFamily="49" charset="0"/>
              </a:rPr>
              <a:t>usepackage</a:t>
            </a: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a:solidFill>
                  <a:srgbClr val="2020C0"/>
                </a:solidFill>
                <a:latin typeface="Courier New" panose="02070309020205020404" pitchFamily="49" charset="0"/>
                <a:cs typeface="Courier New" panose="02070309020205020404" pitchFamily="49" charset="0"/>
              </a:rPr>
              <a:t>style=numeric-comp</a:t>
            </a: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err="1">
                <a:solidFill>
                  <a:srgbClr val="2020C0"/>
                </a:solidFill>
                <a:latin typeface="Courier New" panose="02070309020205020404" pitchFamily="49" charset="0"/>
                <a:cs typeface="Courier New" panose="02070309020205020404" pitchFamily="49" charset="0"/>
              </a:rPr>
              <a:t>biblatex</a:t>
            </a:r>
            <a:r>
              <a:rPr lang="en-US" altLang="en-US" sz="2800" dirty="0">
                <a:solidFill>
                  <a:srgbClr val="E02020"/>
                </a:solidFill>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err="1">
                <a:solidFill>
                  <a:srgbClr val="C00000"/>
                </a:solidFill>
                <a:latin typeface="Courier New" panose="02070309020205020404" pitchFamily="49" charset="0"/>
                <a:cs typeface="Courier New" panose="02070309020205020404" pitchFamily="49" charset="0"/>
              </a:rPr>
              <a:t>printbibliography</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a:solidFill>
                  <a:srgbClr val="D46565"/>
                </a:solidFill>
                <a:latin typeface="Courier New" panose="02070309020205020404" pitchFamily="49" charset="0"/>
                <a:cs typeface="Courier New" panose="02070309020205020404" pitchFamily="49" charset="0"/>
              </a:rPr>
              <a:t>&lt;</a:t>
            </a:r>
            <a:r>
              <a:rPr kumimoji="0" lang="en-US" altLang="en-US" sz="2800" b="0" i="0" u="none" strike="noStrike" cap="none" normalizeH="0" baseline="0" dirty="0">
                <a:ln>
                  <a:noFill/>
                </a:ln>
                <a:solidFill>
                  <a:srgbClr val="2020C0"/>
                </a:solidFill>
                <a:effectLst/>
                <a:latin typeface="Courier New" panose="02070309020205020404" pitchFamily="49" charset="0"/>
                <a:cs typeface="Courier New" panose="02070309020205020404" pitchFamily="49" charset="0"/>
              </a:rPr>
              <a:t>d</a:t>
            </a:r>
            <a:r>
              <a:rPr lang="en-US" altLang="en-US" sz="2800" dirty="0">
                <a:solidFill>
                  <a:srgbClr val="2020C0"/>
                </a:solidFill>
                <a:latin typeface="Courier New" panose="02070309020205020404" pitchFamily="49" charset="0"/>
                <a:cs typeface="Courier New" panose="02070309020205020404" pitchFamily="49" charset="0"/>
              </a:rPr>
              <a:t>atabase</a:t>
            </a:r>
            <a:r>
              <a:rPr lang="en-US" altLang="en-US" sz="2800" dirty="0">
                <a:solidFill>
                  <a:srgbClr val="E02020"/>
                </a:solidFill>
                <a:latin typeface="Courier New" panose="02070309020205020404" pitchFamily="49" charset="0"/>
                <a:cs typeface="Courier New" panose="02070309020205020404" pitchFamily="49" charset="0"/>
              </a:rPr>
              <a:t>&gt;}</a:t>
            </a:r>
            <a:r>
              <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rPr>
              <a:t> </a:t>
            </a:r>
            <a:r>
              <a:rPr lang="en-US" altLang="en-US" sz="2800" i="1" dirty="0">
                <a:solidFill>
                  <a:srgbClr val="2C922C"/>
                </a:solidFill>
                <a:latin typeface="Courier New" panose="02070309020205020404" pitchFamily="49" charset="0"/>
                <a:cs typeface="Courier New" panose="02070309020205020404" pitchFamily="49" charset="0"/>
              </a:rPr>
              <a:t>% or </a:t>
            </a:r>
            <a:endPar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2800" i="1" dirty="0">
                <a:solidFill>
                  <a:srgbClr val="2C922C"/>
                </a:solidFill>
                <a:latin typeface="Courier New" panose="02070309020205020404" pitchFamily="49" charset="0"/>
                <a:cs typeface="Courier New" panose="02070309020205020404" pitchFamily="49" charset="0"/>
              </a:rPr>
              <a:t>% \</a:t>
            </a:r>
            <a:r>
              <a:rPr lang="en-US" altLang="en-US" sz="2800" i="1" dirty="0" err="1">
                <a:solidFill>
                  <a:srgbClr val="2C922C"/>
                </a:solidFill>
                <a:latin typeface="Courier New" panose="02070309020205020404" pitchFamily="49" charset="0"/>
                <a:cs typeface="Courier New" panose="02070309020205020404" pitchFamily="49" charset="0"/>
              </a:rPr>
              <a:t>addbibresource</a:t>
            </a:r>
            <a:r>
              <a:rPr lang="en-US" altLang="en-US" sz="2800" i="1" dirty="0">
                <a:solidFill>
                  <a:srgbClr val="2C922C"/>
                </a:solidFill>
                <a:latin typeface="Courier New" panose="02070309020205020404" pitchFamily="49" charset="0"/>
                <a:cs typeface="Courier New" panose="02070309020205020404" pitchFamily="49" charset="0"/>
              </a:rPr>
              <a:t>{&lt;database&gt;.&lt;extension&gt;}</a:t>
            </a:r>
          </a:p>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\begin</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a:solidFill>
                  <a:srgbClr val="2020C0"/>
                </a:solidFill>
                <a:latin typeface="Courier New" panose="02070309020205020404" pitchFamily="49" charset="0"/>
                <a:cs typeface="Courier New" panose="02070309020205020404" pitchFamily="49" charset="0"/>
              </a:rPr>
              <a:t>document</a:t>
            </a:r>
            <a:r>
              <a:rPr lang="en-US" altLang="en-US" sz="2800" dirty="0">
                <a:solidFill>
                  <a:srgbClr val="E02020"/>
                </a:solidFill>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\cite</a:t>
            </a:r>
            <a:r>
              <a:rPr lang="en-US" altLang="en-US" sz="2800" dirty="0">
                <a:solidFill>
                  <a:srgbClr val="E02020"/>
                </a:solidFill>
                <a:latin typeface="Courier New" panose="02070309020205020404" pitchFamily="49" charset="0"/>
                <a:cs typeface="Courier New" panose="02070309020205020404" pitchFamily="49" charset="0"/>
              </a:rPr>
              <a:t> {</a:t>
            </a:r>
            <a:r>
              <a:rPr lang="en-US" altLang="en-US" sz="2800" dirty="0">
                <a:solidFill>
                  <a:srgbClr val="D46565"/>
                </a:solidFill>
                <a:latin typeface="Courier New" panose="02070309020205020404" pitchFamily="49" charset="0"/>
                <a:cs typeface="Courier New" panose="02070309020205020404" pitchFamily="49" charset="0"/>
              </a:rPr>
              <a:t>&lt;</a:t>
            </a:r>
            <a:r>
              <a:rPr lang="en-US" altLang="en-US" sz="2800" dirty="0">
                <a:solidFill>
                  <a:srgbClr val="2020C0"/>
                </a:solidFill>
                <a:latin typeface="Courier New" panose="02070309020205020404" pitchFamily="49" charset="0"/>
                <a:cs typeface="Courier New" panose="02070309020205020404" pitchFamily="49" charset="0"/>
              </a:rPr>
              <a:t>some-ref</a:t>
            </a:r>
            <a:r>
              <a:rPr lang="en-US" altLang="en-US" sz="2800" dirty="0">
                <a:solidFill>
                  <a:srgbClr val="E02020"/>
                </a:solidFill>
                <a:latin typeface="Courier New" panose="02070309020205020404" pitchFamily="49" charset="0"/>
                <a:cs typeface="Courier New" panose="02070309020205020404" pitchFamily="49" charset="0"/>
              </a:rPr>
              <a:t>&gt;}</a:t>
            </a:r>
            <a:r>
              <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a:t>
            </a:r>
            <a:r>
              <a:rPr lang="en-US" altLang="en-US" sz="2800" dirty="0" err="1">
                <a:solidFill>
                  <a:srgbClr val="C00000"/>
                </a:solidFill>
                <a:latin typeface="Courier New" panose="02070309020205020404" pitchFamily="49" charset="0"/>
                <a:cs typeface="Courier New" panose="02070309020205020404" pitchFamily="49" charset="0"/>
              </a:rPr>
              <a:t>printbibliography</a:t>
            </a:r>
            <a:r>
              <a:rPr kumimoji="0" lang="en-US" altLang="en-US" sz="2800" b="0" i="0" u="none" strike="noStrike" cap="none" normalizeH="0" baseline="0" dirty="0">
                <a:ln>
                  <a:noFill/>
                </a:ln>
                <a:solidFill>
                  <a:srgbClr val="303336"/>
                </a:solidFill>
                <a:effectLst/>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2800" dirty="0">
                <a:solidFill>
                  <a:srgbClr val="C00000"/>
                </a:solidFill>
                <a:latin typeface="Courier New" panose="02070309020205020404" pitchFamily="49" charset="0"/>
                <a:cs typeface="Courier New" panose="02070309020205020404" pitchFamily="49" charset="0"/>
              </a:rPr>
              <a:t>\end</a:t>
            </a:r>
            <a:r>
              <a:rPr lang="en-US" altLang="en-US" sz="2800" dirty="0">
                <a:solidFill>
                  <a:srgbClr val="E02020"/>
                </a:solidFill>
                <a:latin typeface="Courier New" panose="02070309020205020404" pitchFamily="49" charset="0"/>
                <a:cs typeface="Courier New" panose="02070309020205020404" pitchFamily="49" charset="0"/>
              </a:rPr>
              <a:t>{</a:t>
            </a:r>
            <a:r>
              <a:rPr lang="en-US" altLang="en-US" sz="2800" dirty="0">
                <a:solidFill>
                  <a:srgbClr val="2020C0"/>
                </a:solidFill>
                <a:latin typeface="Courier New" panose="02070309020205020404" pitchFamily="49" charset="0"/>
                <a:cs typeface="Courier New" panose="02070309020205020404" pitchFamily="49" charset="0"/>
              </a:rPr>
              <a:t>document</a:t>
            </a:r>
            <a:r>
              <a:rPr lang="en-US" altLang="en-US" sz="2800" dirty="0">
                <a:solidFill>
                  <a:srgbClr val="E02020"/>
                </a:solidFill>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66511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Matlab</a:t>
            </a:r>
            <a:r>
              <a:rPr lang="en-AU" dirty="0"/>
              <a:t> &amp; </a:t>
            </a:r>
            <a:r>
              <a:rPr lang="en-AU" dirty="0" err="1"/>
              <a:t>LaTeX</a:t>
            </a:r>
            <a:r>
              <a:rPr lang="en-AU" dirty="0"/>
              <a:t> I</a:t>
            </a:r>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442912" y="2071687"/>
            <a:ext cx="10714797" cy="3148013"/>
          </a:xfrm>
          <a:prstGeom prst="rect">
            <a:avLst/>
          </a:prstGeom>
        </p:spPr>
      </p:pic>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2602451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Matlab</a:t>
            </a:r>
            <a:r>
              <a:rPr lang="en-AU" dirty="0"/>
              <a:t> &amp; </a:t>
            </a:r>
            <a:r>
              <a:rPr lang="en-AU" dirty="0" err="1"/>
              <a:t>LaTeX</a:t>
            </a:r>
            <a:r>
              <a:rPr lang="en-AU" dirty="0"/>
              <a:t> II</a:t>
            </a:r>
          </a:p>
        </p:txBody>
      </p:sp>
      <p:sp>
        <p:nvSpPr>
          <p:cNvPr id="3" name="Content Placeholder 2"/>
          <p:cNvSpPr>
            <a:spLocks noGrp="1"/>
          </p:cNvSpPr>
          <p:nvPr>
            <p:ph idx="1"/>
          </p:nvPr>
        </p:nvSpPr>
        <p:spPr/>
        <p:txBody>
          <a:bodyPr/>
          <a:lstStyle/>
          <a:p>
            <a:endParaRPr lang="en-AU"/>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15" name="Picture 14"/>
          <p:cNvPicPr>
            <a:picLocks noChangeAspect="1"/>
          </p:cNvPicPr>
          <p:nvPr/>
        </p:nvPicPr>
        <p:blipFill>
          <a:blip r:embed="rId2"/>
          <a:stretch>
            <a:fillRect/>
          </a:stretch>
        </p:blipFill>
        <p:spPr>
          <a:xfrm>
            <a:off x="2912719" y="1787259"/>
            <a:ext cx="4987836" cy="3826011"/>
          </a:xfrm>
          <a:prstGeom prst="rect">
            <a:avLst/>
          </a:prstGeom>
        </p:spPr>
      </p:pic>
    </p:spTree>
    <p:extLst>
      <p:ext uri="{BB962C8B-B14F-4D97-AF65-F5344CB8AC3E}">
        <p14:creationId xmlns:p14="http://schemas.microsoft.com/office/powerpoint/2010/main" val="75918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mgix.bustle.com/2017/1/28/512bb10e-913a-48cf-a41a-40d1bc9980a5.jpg?w=614&amp;fit=max&amp;auto=format&amp;q=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131" y="678295"/>
            <a:ext cx="5720031" cy="564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4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Matlab</a:t>
            </a:r>
            <a:r>
              <a:rPr lang="en-AU" dirty="0"/>
              <a:t> &amp; </a:t>
            </a:r>
            <a:r>
              <a:rPr lang="en-AU" dirty="0" err="1"/>
              <a:t>LaTeX</a:t>
            </a:r>
            <a:r>
              <a:rPr lang="en-AU" dirty="0"/>
              <a:t> III</a:t>
            </a:r>
          </a:p>
        </p:txBody>
      </p:sp>
      <p:sp>
        <p:nvSpPr>
          <p:cNvPr id="3" name="Content Placeholder 2"/>
          <p:cNvSpPr>
            <a:spLocks noGrp="1"/>
          </p:cNvSpPr>
          <p:nvPr>
            <p:ph idx="1"/>
          </p:nvPr>
        </p:nvSpPr>
        <p:spPr/>
        <p:txBody>
          <a:bodyPr/>
          <a:lstStyle/>
          <a:p>
            <a:endParaRPr lang="en-AU"/>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16" name="Picture 15"/>
          <p:cNvPicPr>
            <a:picLocks noChangeAspect="1"/>
          </p:cNvPicPr>
          <p:nvPr/>
        </p:nvPicPr>
        <p:blipFill>
          <a:blip r:embed="rId2"/>
          <a:stretch>
            <a:fillRect/>
          </a:stretch>
        </p:blipFill>
        <p:spPr>
          <a:xfrm>
            <a:off x="1044073" y="2357173"/>
            <a:ext cx="9228882" cy="2043378"/>
          </a:xfrm>
          <a:prstGeom prst="rect">
            <a:avLst/>
          </a:prstGeom>
        </p:spPr>
      </p:pic>
    </p:spTree>
    <p:extLst>
      <p:ext uri="{BB962C8B-B14F-4D97-AF65-F5344CB8AC3E}">
        <p14:creationId xmlns:p14="http://schemas.microsoft.com/office/powerpoint/2010/main" val="582061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Matlab</a:t>
            </a:r>
            <a:r>
              <a:rPr lang="en-AU" dirty="0"/>
              <a:t> &amp; </a:t>
            </a:r>
            <a:r>
              <a:rPr lang="en-AU" dirty="0" err="1"/>
              <a:t>LaTeX</a:t>
            </a:r>
            <a:r>
              <a:rPr lang="en-AU" dirty="0"/>
              <a:t> IV</a:t>
            </a:r>
          </a:p>
        </p:txBody>
      </p:sp>
      <p:sp>
        <p:nvSpPr>
          <p:cNvPr id="3" name="Content Placeholder 2"/>
          <p:cNvSpPr>
            <a:spLocks noGrp="1"/>
          </p:cNvSpPr>
          <p:nvPr>
            <p:ph idx="1"/>
          </p:nvPr>
        </p:nvSpPr>
        <p:spPr/>
        <p:txBody>
          <a:bodyPr/>
          <a:lstStyle/>
          <a:p>
            <a:endParaRPr lang="en-AU"/>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17" name="Picture 16"/>
          <p:cNvPicPr>
            <a:picLocks noChangeAspect="1"/>
          </p:cNvPicPr>
          <p:nvPr/>
        </p:nvPicPr>
        <p:blipFill>
          <a:blip r:embed="rId2"/>
          <a:stretch>
            <a:fillRect/>
          </a:stretch>
        </p:blipFill>
        <p:spPr>
          <a:xfrm>
            <a:off x="2892315" y="1787259"/>
            <a:ext cx="5086203" cy="3973912"/>
          </a:xfrm>
          <a:prstGeom prst="rect">
            <a:avLst/>
          </a:prstGeom>
        </p:spPr>
      </p:pic>
    </p:spTree>
    <p:extLst>
      <p:ext uri="{BB962C8B-B14F-4D97-AF65-F5344CB8AC3E}">
        <p14:creationId xmlns:p14="http://schemas.microsoft.com/office/powerpoint/2010/main" val="3821767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Matlab</a:t>
            </a:r>
            <a:r>
              <a:rPr lang="en-AU" dirty="0"/>
              <a:t> &amp; </a:t>
            </a:r>
            <a:r>
              <a:rPr lang="en-AU" dirty="0" err="1"/>
              <a:t>LaTeX</a:t>
            </a:r>
            <a:r>
              <a:rPr lang="en-AU" dirty="0"/>
              <a:t> V</a:t>
            </a:r>
          </a:p>
        </p:txBody>
      </p:sp>
      <p:sp>
        <p:nvSpPr>
          <p:cNvPr id="3" name="Content Placeholder 2"/>
          <p:cNvSpPr>
            <a:spLocks noGrp="1"/>
          </p:cNvSpPr>
          <p:nvPr>
            <p:ph idx="1"/>
          </p:nvPr>
        </p:nvSpPr>
        <p:spPr/>
        <p:txBody>
          <a:bodyPr/>
          <a:lstStyle/>
          <a:p>
            <a:endParaRPr lang="en-AU"/>
          </a:p>
        </p:txBody>
      </p:sp>
      <p:sp>
        <p:nvSpPr>
          <p:cNvPr id="5" name="Chevron 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Chevron 5"/>
          <p:cNvSpPr/>
          <p:nvPr/>
        </p:nvSpPr>
        <p:spPr>
          <a:xfrm>
            <a:off x="3950210"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 name="Pentagon 6"/>
          <p:cNvSpPr/>
          <p:nvPr/>
        </p:nvSpPr>
        <p:spPr>
          <a:xfrm>
            <a:off x="0" y="5950800"/>
            <a:ext cx="2372265" cy="908648"/>
          </a:xfrm>
          <a:prstGeom prst="homePlate">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hevron 7"/>
          <p:cNvSpPr/>
          <p:nvPr/>
        </p:nvSpPr>
        <p:spPr>
          <a:xfrm>
            <a:off x="5925450" y="5950800"/>
            <a:ext cx="2372400" cy="907200"/>
          </a:xfrm>
          <a:prstGeom prst="chevron">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Chevron 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1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1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1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1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pic>
        <p:nvPicPr>
          <p:cNvPr id="4" name="Picture 3"/>
          <p:cNvPicPr>
            <a:picLocks noChangeAspect="1"/>
          </p:cNvPicPr>
          <p:nvPr/>
        </p:nvPicPr>
        <p:blipFill>
          <a:blip r:embed="rId2"/>
          <a:stretch>
            <a:fillRect/>
          </a:stretch>
        </p:blipFill>
        <p:spPr>
          <a:xfrm>
            <a:off x="2643066" y="1691322"/>
            <a:ext cx="5951871" cy="4120526"/>
          </a:xfrm>
          <a:prstGeom prst="rect">
            <a:avLst/>
          </a:prstGeom>
        </p:spPr>
      </p:pic>
    </p:spTree>
    <p:extLst>
      <p:ext uri="{BB962C8B-B14F-4D97-AF65-F5344CB8AC3E}">
        <p14:creationId xmlns:p14="http://schemas.microsoft.com/office/powerpoint/2010/main" val="856334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EA75-5B12-4AF0-A37C-1087A17AABBC}"/>
              </a:ext>
            </a:extLst>
          </p:cNvPr>
          <p:cNvSpPr>
            <a:spLocks noGrp="1"/>
          </p:cNvSpPr>
          <p:nvPr>
            <p:ph type="title"/>
          </p:nvPr>
        </p:nvSpPr>
        <p:spPr/>
        <p:txBody>
          <a:bodyPr/>
          <a:lstStyle/>
          <a:p>
            <a:r>
              <a:rPr lang="en-AU" dirty="0"/>
              <a:t>Challenge</a:t>
            </a:r>
          </a:p>
        </p:txBody>
      </p:sp>
      <p:sp>
        <p:nvSpPr>
          <p:cNvPr id="3" name="Content Placeholder 2">
            <a:extLst>
              <a:ext uri="{FF2B5EF4-FFF2-40B4-BE49-F238E27FC236}">
                <a16:creationId xmlns:a16="http://schemas.microsoft.com/office/drawing/2014/main" id="{1C9A8FAE-A896-4FCB-8512-C53D0C228553}"/>
              </a:ext>
            </a:extLst>
          </p:cNvPr>
          <p:cNvSpPr>
            <a:spLocks noGrp="1"/>
          </p:cNvSpPr>
          <p:nvPr>
            <p:ph idx="1"/>
          </p:nvPr>
        </p:nvSpPr>
        <p:spPr/>
        <p:txBody>
          <a:bodyPr>
            <a:normAutofit/>
          </a:bodyPr>
          <a:lstStyle/>
          <a:p>
            <a:r>
              <a:rPr lang="en-AU" sz="2800" dirty="0"/>
              <a:t>Create a Thesis template:</a:t>
            </a:r>
          </a:p>
          <a:p>
            <a:pPr lvl="1"/>
            <a:r>
              <a:rPr lang="en-AU" sz="2600" dirty="0">
                <a:hlinkClick r:id="rId2"/>
              </a:rPr>
              <a:t>http://www.itee.uq.edu.au/thesis/submission-information</a:t>
            </a:r>
            <a:r>
              <a:rPr lang="en-AU" sz="2600" dirty="0"/>
              <a:t> (for ITEE students)</a:t>
            </a:r>
          </a:p>
          <a:p>
            <a:pPr lvl="1"/>
            <a:r>
              <a:rPr lang="en-AU" sz="2600" dirty="0">
                <a:hlinkClick r:id="rId3"/>
              </a:rPr>
              <a:t>http://www.mechmining.uq.edu.au/mech-mining-thesis-submission</a:t>
            </a:r>
            <a:r>
              <a:rPr lang="en-AU" sz="2600" dirty="0"/>
              <a:t> (for </a:t>
            </a:r>
            <a:r>
              <a:rPr lang="en-AU" sz="2600" dirty="0" err="1"/>
              <a:t>SoMME</a:t>
            </a:r>
            <a:r>
              <a:rPr lang="en-AU" sz="2600" dirty="0"/>
              <a:t> students)</a:t>
            </a:r>
          </a:p>
          <a:p>
            <a:pPr lvl="1"/>
            <a:endParaRPr lang="en-AU" sz="2600" dirty="0"/>
          </a:p>
          <a:p>
            <a:r>
              <a:rPr lang="en-AU" sz="2800" dirty="0"/>
              <a:t>Create a report template</a:t>
            </a:r>
          </a:p>
        </p:txBody>
      </p:sp>
    </p:spTree>
    <p:extLst>
      <p:ext uri="{BB962C8B-B14F-4D97-AF65-F5344CB8AC3E}">
        <p14:creationId xmlns:p14="http://schemas.microsoft.com/office/powerpoint/2010/main" val="70084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LaTeX</a:t>
            </a:r>
            <a:r>
              <a:rPr lang="en-AU" dirty="0"/>
              <a:t> Memes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4708" y="2169436"/>
            <a:ext cx="2857500" cy="3714750"/>
          </a:xfrm>
        </p:spPr>
      </p:pic>
      <p:sp>
        <p:nvSpPr>
          <p:cNvPr id="4" name="Rectangle 3"/>
          <p:cNvSpPr/>
          <p:nvPr/>
        </p:nvSpPr>
        <p:spPr>
          <a:xfrm>
            <a:off x="6229266" y="3277901"/>
            <a:ext cx="2725426" cy="523220"/>
          </a:xfrm>
          <a:prstGeom prst="rect">
            <a:avLst/>
          </a:prstGeom>
        </p:spPr>
        <p:txBody>
          <a:bodyPr wrap="none">
            <a:spAutoFit/>
          </a:bodyPr>
          <a:lstStyle/>
          <a:p>
            <a:r>
              <a:rPr lang="en-AU" sz="2800" dirty="0"/>
              <a:t>badness10000/</a:t>
            </a:r>
          </a:p>
        </p:txBody>
      </p:sp>
      <p:pic>
        <p:nvPicPr>
          <p:cNvPr id="1026" name="Picture 2" descr="Image result for facebook icon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7602" y="2934879"/>
            <a:ext cx="1209265" cy="120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06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1261872" y="1828800"/>
            <a:ext cx="8595360" cy="4351337"/>
          </a:xfrm>
        </p:spPr>
        <p:txBody>
          <a:bodyPr>
            <a:normAutofit/>
          </a:bodyPr>
          <a:lstStyle/>
          <a:p>
            <a:r>
              <a:rPr lang="en-AU" sz="2500" dirty="0">
                <a:hlinkClick r:id="rId2"/>
              </a:rPr>
              <a:t>https://www.sharelatex.com/learn/Learn_LaTeX_in_30_minutes</a:t>
            </a:r>
            <a:endParaRPr lang="en-AU" sz="2500" dirty="0"/>
          </a:p>
          <a:p>
            <a:r>
              <a:rPr lang="en-AU" sz="2500" dirty="0">
                <a:hlinkClick r:id="rId3"/>
              </a:rPr>
              <a:t>https://www.latex-project.org/about/</a:t>
            </a:r>
            <a:endParaRPr lang="en-AU" sz="2500" dirty="0"/>
          </a:p>
          <a:p>
            <a:r>
              <a:rPr lang="en-AU" sz="2500" dirty="0">
                <a:hlinkClick r:id="rId4"/>
              </a:rPr>
              <a:t>https://tobi.oetiker.ch/lshort/lshort.pdf</a:t>
            </a:r>
            <a:endParaRPr lang="en-AU" sz="2500" dirty="0"/>
          </a:p>
          <a:p>
            <a:r>
              <a:rPr lang="en-AU" sz="2500" dirty="0">
                <a:hlinkClick r:id="rId5"/>
              </a:rPr>
              <a:t>http://www.math.harvard.edu/texman/</a:t>
            </a:r>
            <a:r>
              <a:rPr lang="en-AU" sz="2500" dirty="0"/>
              <a:t> </a:t>
            </a:r>
          </a:p>
          <a:p>
            <a:r>
              <a:rPr lang="en-AU" sz="2500" dirty="0">
                <a:hlinkClick r:id="rId6"/>
              </a:rPr>
              <a:t>https://www.overleaf.com/latex/learn/free-online-introduction-to-latex-part-1#.Wp5PV-huaUk</a:t>
            </a:r>
            <a:endParaRPr lang="en-AU" sz="2500" dirty="0"/>
          </a:p>
          <a:p>
            <a:endParaRPr lang="en-AU" sz="2500" dirty="0"/>
          </a:p>
        </p:txBody>
      </p:sp>
    </p:spTree>
    <p:extLst>
      <p:ext uri="{BB962C8B-B14F-4D97-AF65-F5344CB8AC3E}">
        <p14:creationId xmlns:p14="http://schemas.microsoft.com/office/powerpoint/2010/main" val="1729831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0FCD-95FB-4750-8986-CDA88A86C0D2}"/>
              </a:ext>
            </a:extLst>
          </p:cNvPr>
          <p:cNvSpPr>
            <a:spLocks noGrp="1"/>
          </p:cNvSpPr>
          <p:nvPr>
            <p:ph type="title"/>
          </p:nvPr>
        </p:nvSpPr>
        <p:spPr/>
        <p:txBody>
          <a:bodyPr/>
          <a:lstStyle/>
          <a:p>
            <a:r>
              <a:rPr lang="en-AU" dirty="0" err="1"/>
              <a:t>Quicksheets</a:t>
            </a:r>
            <a:endParaRPr lang="en-AU" dirty="0"/>
          </a:p>
        </p:txBody>
      </p:sp>
      <p:sp>
        <p:nvSpPr>
          <p:cNvPr id="3" name="Content Placeholder 2">
            <a:extLst>
              <a:ext uri="{FF2B5EF4-FFF2-40B4-BE49-F238E27FC236}">
                <a16:creationId xmlns:a16="http://schemas.microsoft.com/office/drawing/2014/main" id="{816A8795-824E-431C-83E9-3C21E87FAA4C}"/>
              </a:ext>
            </a:extLst>
          </p:cNvPr>
          <p:cNvSpPr>
            <a:spLocks noGrp="1"/>
          </p:cNvSpPr>
          <p:nvPr>
            <p:ph idx="1"/>
          </p:nvPr>
        </p:nvSpPr>
        <p:spPr/>
        <p:txBody>
          <a:bodyPr/>
          <a:lstStyle/>
          <a:p>
            <a:r>
              <a:rPr lang="en-AU" sz="2800" dirty="0"/>
              <a:t>Maths cheat sheet:</a:t>
            </a:r>
          </a:p>
          <a:p>
            <a:pPr lvl="1"/>
            <a:r>
              <a:rPr lang="en-AU" sz="2500" dirty="0">
                <a:hlinkClick r:id="rId2"/>
              </a:rPr>
              <a:t>https://reu.dimacs.rutgers.edu/Symbols.pdf</a:t>
            </a:r>
            <a:endParaRPr lang="en-AU" sz="2500" dirty="0"/>
          </a:p>
          <a:p>
            <a:r>
              <a:rPr lang="en-AU" sz="2800" dirty="0"/>
              <a:t>General cheat sheet</a:t>
            </a:r>
          </a:p>
          <a:p>
            <a:pPr lvl="1"/>
            <a:r>
              <a:rPr lang="en-AU" sz="2500" dirty="0">
                <a:hlinkClick r:id="rId3"/>
              </a:rPr>
              <a:t>https://people.cs.umass.edu/~freedman/resources/Freedman_LaTeXCheatSheet.pdf</a:t>
            </a:r>
            <a:r>
              <a:rPr lang="en-AU" sz="2500" dirty="0"/>
              <a:t> </a:t>
            </a:r>
          </a:p>
        </p:txBody>
      </p:sp>
    </p:spTree>
    <p:extLst>
      <p:ext uri="{BB962C8B-B14F-4D97-AF65-F5344CB8AC3E}">
        <p14:creationId xmlns:p14="http://schemas.microsoft.com/office/powerpoint/2010/main" val="416687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cdnimg.webstaurantstore.com/images/products/extra_large/36974/441671.jpg">
            <a:extLst>
              <a:ext uri="{FF2B5EF4-FFF2-40B4-BE49-F238E27FC236}">
                <a16:creationId xmlns:a16="http://schemas.microsoft.com/office/drawing/2014/main" id="{F161C9A0-077B-4AD2-B3F6-82177E6EA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067" y="714554"/>
            <a:ext cx="5617234" cy="561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85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LaTeX</a:t>
            </a:r>
            <a:endParaRPr lang="en-AU" dirty="0"/>
          </a:p>
        </p:txBody>
      </p:sp>
      <p:sp>
        <p:nvSpPr>
          <p:cNvPr id="3" name="Content Placeholder 2"/>
          <p:cNvSpPr>
            <a:spLocks noGrp="1"/>
          </p:cNvSpPr>
          <p:nvPr>
            <p:ph idx="1"/>
          </p:nvPr>
        </p:nvSpPr>
        <p:spPr/>
        <p:txBody>
          <a:bodyPr>
            <a:normAutofit/>
          </a:bodyPr>
          <a:lstStyle/>
          <a:p>
            <a:r>
              <a:rPr lang="en-AU" sz="2800" dirty="0"/>
              <a:t>Lay-</a:t>
            </a:r>
            <a:r>
              <a:rPr lang="en-AU" sz="2800" dirty="0" err="1"/>
              <a:t>tek</a:t>
            </a:r>
            <a:r>
              <a:rPr lang="en-AU" sz="2800" dirty="0"/>
              <a:t> or </a:t>
            </a:r>
            <a:r>
              <a:rPr lang="en-AU" sz="2800" dirty="0" err="1"/>
              <a:t>lah-tek</a:t>
            </a:r>
            <a:endParaRPr lang="en-AU" sz="2800" dirty="0"/>
          </a:p>
          <a:p>
            <a:r>
              <a:rPr lang="en-AU" sz="2800" dirty="0"/>
              <a:t>WYSIWYM</a:t>
            </a:r>
          </a:p>
          <a:p>
            <a:endParaRPr lang="en-AU" sz="2800" dirty="0"/>
          </a:p>
        </p:txBody>
      </p:sp>
      <p:sp>
        <p:nvSpPr>
          <p:cNvPr id="15" name="Chevron 14"/>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hevron 15"/>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Pentagon 16"/>
          <p:cNvSpPr/>
          <p:nvPr/>
        </p:nvSpPr>
        <p:spPr>
          <a:xfrm>
            <a:off x="0" y="5950800"/>
            <a:ext cx="2372265" cy="90864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17"/>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Chevron 18"/>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0"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1"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2"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3"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4"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39854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it is </a:t>
            </a:r>
          </a:p>
        </p:txBody>
      </p:sp>
      <p:sp>
        <p:nvSpPr>
          <p:cNvPr id="3" name="Content Placeholder 2"/>
          <p:cNvSpPr>
            <a:spLocks noGrp="1"/>
          </p:cNvSpPr>
          <p:nvPr>
            <p:ph idx="1"/>
          </p:nvPr>
        </p:nvSpPr>
        <p:spPr/>
        <p:txBody>
          <a:bodyPr>
            <a:normAutofit/>
          </a:bodyPr>
          <a:lstStyle/>
          <a:p>
            <a:r>
              <a:rPr lang="en-AU" sz="2800" dirty="0"/>
              <a:t>Document preparation</a:t>
            </a:r>
          </a:p>
          <a:p>
            <a:r>
              <a:rPr lang="en-AU" sz="2800" dirty="0"/>
              <a:t>Typesetting</a:t>
            </a:r>
          </a:p>
          <a:p>
            <a:r>
              <a:rPr lang="en-AU" sz="2800" dirty="0"/>
              <a:t>Professional finish</a:t>
            </a:r>
          </a:p>
          <a:p>
            <a:r>
              <a:rPr lang="en-AU" sz="2800" dirty="0"/>
              <a:t>Free software license – </a:t>
            </a:r>
          </a:p>
          <a:p>
            <a:pPr lvl="1"/>
            <a:r>
              <a:rPr lang="en-AU" sz="2800" dirty="0"/>
              <a:t>latex-project.org/lppl.txt</a:t>
            </a:r>
          </a:p>
          <a:p>
            <a:endParaRPr lang="en-AU" sz="2800" dirty="0"/>
          </a:p>
        </p:txBody>
      </p:sp>
      <p:sp>
        <p:nvSpPr>
          <p:cNvPr id="14" name="Chevron 13"/>
          <p:cNvSpPr/>
          <p:nvPr/>
        </p:nvSpPr>
        <p:spPr>
          <a:xfrm>
            <a:off x="1975105" y="5950800"/>
            <a:ext cx="2372400" cy="907200"/>
          </a:xfrm>
          <a:prstGeom prst="chevron">
            <a:avLst/>
          </a:prstGeom>
          <a:solidFill>
            <a:srgbClr val="6F6F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Chevron 14"/>
          <p:cNvSpPr/>
          <p:nvPr/>
        </p:nvSpPr>
        <p:spPr>
          <a:xfrm>
            <a:off x="395021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Pentagon 15"/>
          <p:cNvSpPr/>
          <p:nvPr/>
        </p:nvSpPr>
        <p:spPr>
          <a:xfrm>
            <a:off x="0" y="5950800"/>
            <a:ext cx="2372265" cy="90864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hevron 16"/>
          <p:cNvSpPr/>
          <p:nvPr/>
        </p:nvSpPr>
        <p:spPr>
          <a:xfrm>
            <a:off x="5925450" y="59508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Chevron 17"/>
          <p:cNvSpPr/>
          <p:nvPr/>
        </p:nvSpPr>
        <p:spPr>
          <a:xfrm>
            <a:off x="7900555" y="5954400"/>
            <a:ext cx="2372400" cy="90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Title 1"/>
          <p:cNvSpPr txBox="1">
            <a:spLocks/>
          </p:cNvSpPr>
          <p:nvPr/>
        </p:nvSpPr>
        <p:spPr>
          <a:xfrm>
            <a:off x="415723" y="6012728"/>
            <a:ext cx="1046539"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Intro</a:t>
            </a:r>
            <a:endParaRPr lang="en-AU" sz="3600" dirty="0">
              <a:solidFill>
                <a:schemeClr val="bg1"/>
              </a:solidFill>
            </a:endParaRPr>
          </a:p>
        </p:txBody>
      </p:sp>
      <p:sp>
        <p:nvSpPr>
          <p:cNvPr id="20" name="Title 1"/>
          <p:cNvSpPr txBox="1">
            <a:spLocks/>
          </p:cNvSpPr>
          <p:nvPr/>
        </p:nvSpPr>
        <p:spPr>
          <a:xfrm>
            <a:off x="2643066" y="6093352"/>
            <a:ext cx="1371910" cy="5291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5900" dirty="0">
                <a:solidFill>
                  <a:schemeClr val="bg1"/>
                </a:solidFill>
              </a:rPr>
              <a:t>Syntax</a:t>
            </a:r>
            <a:endParaRPr lang="en-AU" sz="3600" dirty="0">
              <a:solidFill>
                <a:schemeClr val="bg1"/>
              </a:solidFill>
            </a:endParaRPr>
          </a:p>
        </p:txBody>
      </p:sp>
      <p:sp>
        <p:nvSpPr>
          <p:cNvPr id="21" name="Title 1"/>
          <p:cNvSpPr txBox="1">
            <a:spLocks/>
          </p:cNvSpPr>
          <p:nvPr/>
        </p:nvSpPr>
        <p:spPr>
          <a:xfrm>
            <a:off x="4539597" y="6050337"/>
            <a:ext cx="1791641"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Format</a:t>
            </a:r>
          </a:p>
        </p:txBody>
      </p:sp>
      <p:sp>
        <p:nvSpPr>
          <p:cNvPr id="22" name="Title 1"/>
          <p:cNvSpPr txBox="1">
            <a:spLocks/>
          </p:cNvSpPr>
          <p:nvPr/>
        </p:nvSpPr>
        <p:spPr>
          <a:xfrm>
            <a:off x="6372772" y="6050337"/>
            <a:ext cx="1753310" cy="60977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3000" dirty="0">
                <a:solidFill>
                  <a:schemeClr val="bg1"/>
                </a:solidFill>
              </a:rPr>
              <a:t>Advanced</a:t>
            </a:r>
            <a:endParaRPr lang="en-AU" sz="2800" dirty="0">
              <a:solidFill>
                <a:schemeClr val="bg1"/>
              </a:solidFill>
            </a:endParaRPr>
          </a:p>
        </p:txBody>
      </p:sp>
      <p:sp>
        <p:nvSpPr>
          <p:cNvPr id="23" name="Title 1"/>
          <p:cNvSpPr txBox="1">
            <a:spLocks/>
          </p:cNvSpPr>
          <p:nvPr/>
        </p:nvSpPr>
        <p:spPr>
          <a:xfrm>
            <a:off x="8580927" y="6053499"/>
            <a:ext cx="1321524" cy="609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sz="2800" dirty="0">
                <a:solidFill>
                  <a:schemeClr val="bg1"/>
                </a:solidFill>
              </a:rPr>
              <a:t>Pizza</a:t>
            </a:r>
          </a:p>
        </p:txBody>
      </p:sp>
    </p:spTree>
    <p:extLst>
      <p:ext uri="{BB962C8B-B14F-4D97-AF65-F5344CB8AC3E}">
        <p14:creationId xmlns:p14="http://schemas.microsoft.com/office/powerpoint/2010/main" val="158174919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2605</TotalTime>
  <Words>2290</Words>
  <Application>Microsoft Office PowerPoint</Application>
  <PresentationFormat>Widescreen</PresentationFormat>
  <Paragraphs>637</Paragraphs>
  <Slides>66</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Century Schoolbook</vt:lpstr>
      <vt:lpstr>Courier New</vt:lpstr>
      <vt:lpstr>Wingdings 2</vt:lpstr>
      <vt:lpstr>View</vt:lpstr>
      <vt:lpstr>EBESS and MESS Presents: Learn to LaTeX</vt:lpstr>
      <vt:lpstr>Structure of the Night</vt:lpstr>
      <vt:lpstr>Structure of the Night</vt:lpstr>
      <vt:lpstr>Structure of the Night</vt:lpstr>
      <vt:lpstr>Structure of the Night</vt:lpstr>
      <vt:lpstr>PowerPoint Presentation</vt:lpstr>
      <vt:lpstr>PowerPoint Presentation</vt:lpstr>
      <vt:lpstr>What is LaTeX</vt:lpstr>
      <vt:lpstr>What it is </vt:lpstr>
      <vt:lpstr>PowerPoint Presentation</vt:lpstr>
      <vt:lpstr>What it isn’t</vt:lpstr>
      <vt:lpstr>FAQ</vt:lpstr>
      <vt:lpstr>Motivation</vt:lpstr>
      <vt:lpstr>PowerPoint Presentation</vt:lpstr>
      <vt:lpstr>Basic Syntax </vt:lpstr>
      <vt:lpstr>Let’s Get Started!</vt:lpstr>
      <vt:lpstr>Document Structure</vt:lpstr>
      <vt:lpstr>Preamble</vt:lpstr>
      <vt:lpstr>Main Body</vt:lpstr>
      <vt:lpstr>PowerPoint Presentation</vt:lpstr>
      <vt:lpstr>Bold, italics and underlining</vt:lpstr>
      <vt:lpstr>Emphasis I </vt:lpstr>
      <vt:lpstr>Emphasis II</vt:lpstr>
      <vt:lpstr>Emphasis III</vt:lpstr>
      <vt:lpstr>PowerPoint Presentation</vt:lpstr>
      <vt:lpstr>Images I</vt:lpstr>
      <vt:lpstr>Images II</vt:lpstr>
      <vt:lpstr>Mathematics (and curlyboys)</vt:lpstr>
      <vt:lpstr>Maths - Inline</vt:lpstr>
      <vt:lpstr>Maths - Display</vt:lpstr>
      <vt:lpstr>Maths - Display Summary </vt:lpstr>
      <vt:lpstr>Formatting</vt:lpstr>
      <vt:lpstr>Abstracts</vt:lpstr>
      <vt:lpstr>Paragraphs and newlines</vt:lpstr>
      <vt:lpstr>Chapters and Sections I </vt:lpstr>
      <vt:lpstr>Chapters and Sections II</vt:lpstr>
      <vt:lpstr>Chapters and Sections III</vt:lpstr>
      <vt:lpstr>Chapters and section depth</vt:lpstr>
      <vt:lpstr>Types of Documents</vt:lpstr>
      <vt:lpstr>Document Class options</vt:lpstr>
      <vt:lpstr>Creating Tables I </vt:lpstr>
      <vt:lpstr>Creating Tables II</vt:lpstr>
      <vt:lpstr>Creating Tables III</vt:lpstr>
      <vt:lpstr>Lists - unordered</vt:lpstr>
      <vt:lpstr>Lists - ordered</vt:lpstr>
      <vt:lpstr>Table of Contents (for LaTeX)</vt:lpstr>
      <vt:lpstr>PDA, PDEs and PDFs</vt:lpstr>
      <vt:lpstr>PowerPoint Presentation</vt:lpstr>
      <vt:lpstr>Advanced</vt:lpstr>
      <vt:lpstr>PowerPoint Presentation</vt:lpstr>
      <vt:lpstr>Maths packages I</vt:lpstr>
      <vt:lpstr>Maths packages II</vt:lpstr>
      <vt:lpstr>Maths packages III</vt:lpstr>
      <vt:lpstr>Maths packages IV</vt:lpstr>
      <vt:lpstr>babel I</vt:lpstr>
      <vt:lpstr>babel II</vt:lpstr>
      <vt:lpstr>biblatex</vt:lpstr>
      <vt:lpstr>Matlab &amp; LaTeX I</vt:lpstr>
      <vt:lpstr>Matlab &amp; LaTeX II</vt:lpstr>
      <vt:lpstr>Matlab &amp; LaTeX III</vt:lpstr>
      <vt:lpstr>Matlab &amp; LaTeX IV</vt:lpstr>
      <vt:lpstr>Matlab &amp; LaTeX V</vt:lpstr>
      <vt:lpstr>Challenge</vt:lpstr>
      <vt:lpstr>LaTeX Memes</vt:lpstr>
      <vt:lpstr>References</vt:lpstr>
      <vt:lpstr>Quicksheets</vt:lpstr>
    </vt:vector>
  </TitlesOfParts>
  <Company>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EBESS Presents: A uni student’s guide to LaTeX</dc:title>
  <dc:creator>Joshua Tambunan</dc:creator>
  <cp:lastModifiedBy>Joshua Tambunan</cp:lastModifiedBy>
  <cp:revision>78</cp:revision>
  <dcterms:created xsi:type="dcterms:W3CDTF">2018-03-06T07:57:20Z</dcterms:created>
  <dcterms:modified xsi:type="dcterms:W3CDTF">2018-03-13T07:19:08Z</dcterms:modified>
</cp:coreProperties>
</file>