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8"/>
  </p:notesMasterIdLst>
  <p:sldIdLst>
    <p:sldId id="256" r:id="rId2"/>
    <p:sldId id="260" r:id="rId3"/>
    <p:sldId id="257" r:id="rId4"/>
    <p:sldId id="259" r:id="rId5"/>
    <p:sldId id="280" r:id="rId6"/>
    <p:sldId id="281" r:id="rId7"/>
    <p:sldId id="282" r:id="rId8"/>
    <p:sldId id="261" r:id="rId9"/>
    <p:sldId id="262" r:id="rId10"/>
    <p:sldId id="284" r:id="rId11"/>
    <p:sldId id="263" r:id="rId12"/>
    <p:sldId id="286" r:id="rId13"/>
    <p:sldId id="264" r:id="rId14"/>
    <p:sldId id="266" r:id="rId15"/>
    <p:sldId id="285" r:id="rId16"/>
    <p:sldId id="267" r:id="rId1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656" autoAdjust="0"/>
  </p:normalViewPr>
  <p:slideViewPr>
    <p:cSldViewPr>
      <p:cViewPr varScale="1">
        <p:scale>
          <a:sx n="93" d="100"/>
          <a:sy n="93" d="100"/>
        </p:scale>
        <p:origin x="-1061" y="-53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9E93EB-B296-43F3-8654-D76AB93589D6}" type="datetimeFigureOut">
              <a:rPr lang="en-US" smtClean="0"/>
              <a:pPr/>
              <a:t>12/21/2023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5FDE4A-AEE4-4208-85E5-9C546FE5C7F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NLP: Natural Language Processing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5FDE4A-AEE4-4208-85E5-9C546FE5C7FA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 Roman Urdu Data Citation: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Sharf,Zareen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(2018). Roman Urdu Data Set. UCI Machine Learning Repository. https://doi.org/10.24432/C58325.</a:t>
            </a:r>
            <a:endParaRPr lang="en-US" sz="1200" b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5FDE4A-AEE4-4208-85E5-9C546FE5C7FA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Note: Results may vary from run to run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5FDE4A-AEE4-4208-85E5-9C546FE5C7FA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Note: Results may vary from run to run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5FDE4A-AEE4-4208-85E5-9C546FE5C7FA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Note: Results may vary from run to run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5FDE4A-AEE4-4208-85E5-9C546FE5C7FA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Note: Results may vary from run to run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5FDE4A-AEE4-4208-85E5-9C546FE5C7FA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Note: Results may vary from run to run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5FDE4A-AEE4-4208-85E5-9C546FE5C7FA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Note: Results may vary from run to run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5FDE4A-AEE4-4208-85E5-9C546FE5C7FA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5FDE4A-AEE4-4208-85E5-9C546FE5C7FA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269923"/>
            <a:ext cx="7406640" cy="1104138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387548"/>
            <a:ext cx="7406640" cy="131445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A631471-81C9-4C17-8678-09E21B123DC6}" type="datetime1">
              <a:rPr lang="en-US" smtClean="0"/>
              <a:pPr/>
              <a:t>12/21/2023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060352"/>
            <a:ext cx="210312" cy="157734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008762"/>
            <a:ext cx="64008" cy="48006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27CCFD-DD7B-44F5-851E-E843F9ED5033}" type="datetime1">
              <a:rPr lang="en-US" smtClean="0"/>
              <a:pPr/>
              <a:t>12/21/2023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05979"/>
            <a:ext cx="1828800" cy="4388644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05980"/>
            <a:ext cx="5562600" cy="4388644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5458C6D-38E2-4C89-A53D-F8486ACAF87F}" type="datetime1">
              <a:rPr lang="en-US" smtClean="0"/>
              <a:pPr/>
              <a:t>12/21/2023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ACAEA30-E193-4F74-878E-F26C3E918DC3}" type="datetime1">
              <a:rPr lang="en-US" smtClean="0"/>
              <a:pPr/>
              <a:t>12/21/2023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41"/>
            <a:ext cx="6858000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1950244"/>
            <a:ext cx="6400800" cy="17145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800100"/>
            <a:ext cx="6400800" cy="1132284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5397BA9-92E0-4598-A4BD-B2C6A8C7BE99}" type="datetime1">
              <a:rPr lang="en-US" smtClean="0"/>
              <a:pPr/>
              <a:t>12/21/2023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110992"/>
            <a:ext cx="210312" cy="157734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059403"/>
            <a:ext cx="64008" cy="48006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05740"/>
            <a:ext cx="7498080" cy="85725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143000"/>
            <a:ext cx="3657600" cy="34975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143000"/>
            <a:ext cx="3657600" cy="34975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70F2116-27FA-42D1-B1D0-257DF9DA3F2D}" type="datetime1">
              <a:rPr lang="en-US" smtClean="0"/>
              <a:pPr/>
              <a:t>12/21/2023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70252"/>
            <a:ext cx="8229600" cy="85725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46209"/>
            <a:ext cx="4023360" cy="48006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246209"/>
            <a:ext cx="4023360" cy="48006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727002"/>
            <a:ext cx="4023360" cy="30861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727002"/>
            <a:ext cx="4023360" cy="30861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A997C7D-5A96-41DE-B2FC-A0B888A09778}" type="datetime1">
              <a:rPr lang="en-US" smtClean="0"/>
              <a:pPr/>
              <a:t>12/21/2023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05740"/>
            <a:ext cx="7498080" cy="85725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E218ED6-9E4D-44DE-9089-2C3A566105F6}" type="datetime1">
              <a:rPr lang="en-US" smtClean="0"/>
              <a:pPr/>
              <a:t>12/21/2023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51435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2950C6A-8E44-4BD8-A4B0-E160A775DF35}" type="datetime1">
              <a:rPr lang="en-US" smtClean="0"/>
              <a:pPr/>
              <a:t>12/21/2023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41"/>
            <a:ext cx="73152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2583"/>
            <a:ext cx="3810000" cy="871538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055223"/>
            <a:ext cx="3810000" cy="523875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8153400" cy="299442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79005D7-6415-448C-9D45-7C649F2A67CA}" type="datetime1">
              <a:rPr lang="en-US" smtClean="0"/>
              <a:pPr/>
              <a:t>12/21/2023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800100"/>
            <a:ext cx="2743200" cy="14859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E6D3416-FCEA-40AE-832F-0F9CC0B1024F}" type="datetime1">
              <a:rPr lang="en-US" smtClean="0"/>
              <a:pPr/>
              <a:t>12/21/2023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800100"/>
            <a:ext cx="4572000" cy="3429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857253"/>
            <a:ext cx="4419600" cy="2635898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715756"/>
            <a:ext cx="685800" cy="153233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702589"/>
            <a:ext cx="649224" cy="153233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3600450"/>
            <a:ext cx="4419600" cy="5715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611941"/>
            <a:ext cx="1638887" cy="1229165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7" y="15827"/>
            <a:ext cx="1702191" cy="1276643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791308"/>
            <a:ext cx="1125717" cy="826968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41"/>
            <a:ext cx="8131127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05978"/>
            <a:ext cx="7498080" cy="85725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085850"/>
            <a:ext cx="7498080" cy="360045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4729162"/>
            <a:ext cx="2133600" cy="357188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8492EFF9-DA9D-486B-A42C-2A799EE08F6C}" type="datetime1">
              <a:rPr lang="en-US" smtClean="0"/>
              <a:pPr/>
              <a:t>12/21/2023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4729162"/>
            <a:ext cx="2895600" cy="357188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4729162"/>
            <a:ext cx="457200" cy="357188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41"/>
            <a:ext cx="73152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Case Study</a:t>
            </a:r>
            <a:br>
              <a:rPr lang="en-US" dirty="0" smtClean="0"/>
            </a:br>
            <a:r>
              <a:rPr lang="en-US" sz="3100" dirty="0" smtClean="0"/>
              <a:t>Roman Urdu Sentiment Identification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2266950"/>
            <a:ext cx="7406640" cy="131445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Senior Data Scientist Role - Amazon </a:t>
            </a:r>
            <a:r>
              <a:rPr lang="en-US" dirty="0" err="1" smtClean="0"/>
              <a:t>Pxt</a:t>
            </a:r>
            <a:r>
              <a:rPr lang="en-US" dirty="0" smtClean="0"/>
              <a:t> Group</a:t>
            </a:r>
          </a:p>
          <a:p>
            <a:r>
              <a:rPr lang="en-US" dirty="0" smtClean="0"/>
              <a:t>Joseph Girsch</a:t>
            </a:r>
          </a:p>
          <a:p>
            <a:r>
              <a:rPr lang="en-US" dirty="0" smtClean="0"/>
              <a:t>12/22/2023</a:t>
            </a:r>
            <a:endParaRPr lang="en-US" dirty="0"/>
          </a:p>
        </p:txBody>
      </p:sp>
      <p:pic>
        <p:nvPicPr>
          <p:cNvPr id="36866" name="Picture 2" descr="File:Amazon logo.sv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72400" y="209550"/>
            <a:ext cx="1199211" cy="271463"/>
          </a:xfrm>
          <a:prstGeom prst="rect">
            <a:avLst/>
          </a:prstGeom>
          <a:noFill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Feature Importances for Negative Sentiment Prediction</a:t>
            </a:r>
            <a:endParaRPr lang="en-US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295400" y="1143000"/>
            <a:ext cx="2743200" cy="3497580"/>
          </a:xfrm>
        </p:spPr>
        <p:txBody>
          <a:bodyPr>
            <a:normAutofit/>
          </a:bodyPr>
          <a:lstStyle/>
          <a:p>
            <a:r>
              <a:rPr lang="en-US" sz="1800" dirty="0" smtClean="0"/>
              <a:t>Displayed on the right are the strongest predictors of Negative </a:t>
            </a:r>
            <a:r>
              <a:rPr lang="en-US" sz="1800" i="1" dirty="0" smtClean="0"/>
              <a:t>Roman Urdu </a:t>
            </a:r>
            <a:r>
              <a:rPr lang="en-US" sz="1800" dirty="0" smtClean="0"/>
              <a:t>Sentiment.</a:t>
            </a:r>
          </a:p>
          <a:p>
            <a:pPr lvl="1"/>
            <a:r>
              <a:rPr lang="en-US" sz="1400" dirty="0" smtClean="0"/>
              <a:t>Translation courtesy of the </a:t>
            </a:r>
            <a:r>
              <a:rPr lang="en-US" sz="1400" dirty="0" err="1" smtClean="0"/>
              <a:t>OpenAI</a:t>
            </a:r>
            <a:r>
              <a:rPr lang="en-US" sz="1400" dirty="0" smtClean="0"/>
              <a:t> API. </a:t>
            </a:r>
          </a:p>
          <a:p>
            <a:r>
              <a:rPr lang="en-US" sz="1800" dirty="0" smtClean="0"/>
              <a:t>As one can see, Social Media can be a scary place in any language. </a:t>
            </a:r>
            <a:endParaRPr lang="en-US" sz="1800" dirty="0"/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91000" y="1136748"/>
            <a:ext cx="4743450" cy="352391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7" name="Picture 2" descr="File:Amazon logo.sv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772400" y="209550"/>
            <a:ext cx="1199211" cy="2714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en-US" b="1" dirty="0" smtClean="0"/>
              <a:t>Limitation</a:t>
            </a:r>
            <a:r>
              <a:rPr lang="en-US" dirty="0" smtClean="0"/>
              <a:t>: </a:t>
            </a:r>
          </a:p>
          <a:p>
            <a:pPr lvl="1"/>
            <a:r>
              <a:rPr lang="en-US" dirty="0" smtClean="0"/>
              <a:t>What amounts to about 20,000 rows of corrupted sentence fragments is not a large body of text to train a language model in the grand scheme of machine learning.</a:t>
            </a:r>
          </a:p>
          <a:p>
            <a:pPr lvl="0"/>
            <a:endParaRPr lang="en-US" dirty="0" smtClean="0"/>
          </a:p>
          <a:p>
            <a:pPr lvl="0"/>
            <a:r>
              <a:rPr lang="en-US" b="1" dirty="0" smtClean="0"/>
              <a:t>Potential Solutions for Future</a:t>
            </a:r>
            <a:r>
              <a:rPr lang="en-US" dirty="0" smtClean="0"/>
              <a:t>: </a:t>
            </a:r>
          </a:p>
          <a:p>
            <a:pPr lvl="1"/>
            <a:r>
              <a:rPr lang="en-US" dirty="0" smtClean="0"/>
              <a:t>Perhaps a larger corpus of </a:t>
            </a:r>
            <a:r>
              <a:rPr lang="en-US" i="1" dirty="0" smtClean="0"/>
              <a:t>Roman Urdu</a:t>
            </a:r>
            <a:r>
              <a:rPr lang="en-US" dirty="0" smtClean="0"/>
              <a:t> text could be scraped from the web to improve sentiment prediction accuracy.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5" name="Picture 2" descr="File:Amazon logo.sv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72400" y="209550"/>
            <a:ext cx="1199211" cy="2714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Roman Urdu, while not currently well supported by language services, can be successfully modeled when used with AI-powered large language models.</a:t>
            </a:r>
          </a:p>
          <a:p>
            <a:r>
              <a:rPr lang="en-US" dirty="0" smtClean="0"/>
              <a:t>All machine learning models tested perform roughly on par with each other.</a:t>
            </a:r>
          </a:p>
          <a:p>
            <a:r>
              <a:rPr lang="en-US" dirty="0" smtClean="0"/>
              <a:t>More data is required to greatly increase prediction accuracy</a:t>
            </a:r>
          </a:p>
          <a:p>
            <a:r>
              <a:rPr lang="en-US" dirty="0" smtClean="0"/>
              <a:t>A binary Negative Sentiment detection model has higher accuracy for the same set of data than its multiclass counterpart.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5" name="Picture 2" descr="File:Amazon logo.sv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72400" y="209550"/>
            <a:ext cx="1199211" cy="2714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Implications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96646" indent="-514350">
              <a:buFont typeface="+mj-lt"/>
              <a:buAutoNum type="arabicPeriod"/>
            </a:pPr>
            <a:r>
              <a:rPr lang="en-US" dirty="0" err="1" smtClean="0"/>
              <a:t>OpenAI</a:t>
            </a:r>
            <a:r>
              <a:rPr lang="en-US" dirty="0" smtClean="0"/>
              <a:t> API can act as a substitute for the ‘</a:t>
            </a:r>
            <a:r>
              <a:rPr lang="en-US" dirty="0" err="1" smtClean="0"/>
              <a:t>langdetect</a:t>
            </a:r>
            <a:r>
              <a:rPr lang="en-US" dirty="0" smtClean="0"/>
              <a:t>’ Python package or AWS’ Comprehend service until they support </a:t>
            </a:r>
            <a:r>
              <a:rPr lang="en-US" i="1" dirty="0" smtClean="0"/>
              <a:t>Roman Urdu </a:t>
            </a:r>
            <a:r>
              <a:rPr lang="en-US" dirty="0" smtClean="0"/>
              <a:t>language detection.</a:t>
            </a:r>
          </a:p>
          <a:p>
            <a:pPr marL="596646" indent="-514350">
              <a:buFont typeface="+mj-lt"/>
              <a:buAutoNum type="arabicPeriod"/>
            </a:pPr>
            <a:r>
              <a:rPr lang="en-US" dirty="0" smtClean="0"/>
              <a:t>The simplified binary Negative Sentiment detection model requires less data to be accurate.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5" name="Picture 2" descr="File:Amazon logo.sv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72400" y="209550"/>
            <a:ext cx="1199211" cy="2714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Lessons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123950"/>
            <a:ext cx="3593592" cy="3848100"/>
          </a:xfrm>
        </p:spPr>
        <p:txBody>
          <a:bodyPr>
            <a:normAutofit fontScale="47500" lnSpcReduction="20000"/>
          </a:bodyPr>
          <a:lstStyle/>
          <a:p>
            <a:pPr marL="596646" indent="-514350"/>
            <a:r>
              <a:rPr lang="en-US" i="1" dirty="0" smtClean="0"/>
              <a:t>Urdu</a:t>
            </a:r>
            <a:r>
              <a:rPr lang="en-US" dirty="0" smtClean="0"/>
              <a:t> and </a:t>
            </a:r>
            <a:r>
              <a:rPr lang="en-US" i="1" dirty="0" smtClean="0"/>
              <a:t>Roman Urdu</a:t>
            </a:r>
            <a:r>
              <a:rPr lang="en-US" dirty="0" smtClean="0"/>
              <a:t> are distinct languages. </a:t>
            </a:r>
          </a:p>
          <a:p>
            <a:pPr marL="870966" lvl="1" indent="-514350"/>
            <a:r>
              <a:rPr lang="en-US" dirty="0" smtClean="0"/>
              <a:t>I built and debugged a language detection model using boto3 only to realize that </a:t>
            </a:r>
            <a:r>
              <a:rPr lang="en-US" i="1" dirty="0" smtClean="0"/>
              <a:t>Roman Urdu</a:t>
            </a:r>
            <a:r>
              <a:rPr lang="en-US" dirty="0" smtClean="0"/>
              <a:t> wasn’t supported. </a:t>
            </a:r>
          </a:p>
          <a:p>
            <a:pPr marL="596646" indent="-514350"/>
            <a:r>
              <a:rPr lang="en-US" dirty="0" smtClean="0"/>
              <a:t>The chart on the right shows that no tradeoff exists between total accuracy and negative sentiment accuracy when adjusting </a:t>
            </a:r>
            <a:r>
              <a:rPr lang="en-US" dirty="0" err="1" smtClean="0"/>
              <a:t>class_weight</a:t>
            </a:r>
            <a:r>
              <a:rPr lang="en-US" dirty="0" smtClean="0"/>
              <a:t> toward the Negative Sentiment. </a:t>
            </a:r>
          </a:p>
          <a:p>
            <a:pPr marL="870966" lvl="1" indent="-514350"/>
            <a:r>
              <a:rPr lang="en-US" dirty="0" smtClean="0"/>
              <a:t>In fact adjusting the </a:t>
            </a:r>
            <a:r>
              <a:rPr lang="en-US" dirty="0" err="1" smtClean="0"/>
              <a:t>class_weight</a:t>
            </a:r>
            <a:r>
              <a:rPr lang="en-US" dirty="0" smtClean="0"/>
              <a:t> even gave a slight boost to both Accuracy measures before both began to degrade after Negative Sentiment exceeded a </a:t>
            </a:r>
            <a:r>
              <a:rPr lang="en-US" dirty="0" err="1" smtClean="0"/>
              <a:t>class_weight</a:t>
            </a:r>
            <a:r>
              <a:rPr lang="en-US" dirty="0" smtClean="0"/>
              <a:t> value of 1.2. </a:t>
            </a:r>
          </a:p>
          <a:p>
            <a:pPr marL="870966" lvl="1" indent="-514350"/>
            <a:endParaRPr lang="en-US" dirty="0" smtClean="0"/>
          </a:p>
          <a:p>
            <a:pPr marL="596646" indent="-514350">
              <a:buFont typeface="+mj-lt"/>
              <a:buAutoNum type="arabicPeriod"/>
            </a:pPr>
            <a:endParaRPr lang="en-US" dirty="0" smtClean="0"/>
          </a:p>
          <a:p>
            <a:pPr marL="596646" indent="-514350">
              <a:buFont typeface="+mj-lt"/>
              <a:buAutoNum type="arabicPeriod"/>
            </a:pPr>
            <a:endParaRPr lang="en-US" dirty="0"/>
          </a:p>
        </p:txBody>
      </p:sp>
      <p:pic>
        <p:nvPicPr>
          <p:cNvPr id="4" name="Content Placeholder 3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5105400" y="1428750"/>
            <a:ext cx="3810000" cy="2514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6" name="Picture 2" descr="File:Amazon logo.sv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772400" y="209550"/>
            <a:ext cx="1199211" cy="2714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Packages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Sklearn</a:t>
            </a:r>
            <a:endParaRPr lang="en-US" dirty="0" smtClean="0"/>
          </a:p>
          <a:p>
            <a:r>
              <a:rPr lang="en-US" dirty="0" err="1" smtClean="0"/>
              <a:t>lightGBM</a:t>
            </a:r>
            <a:endParaRPr lang="en-US" dirty="0" smtClean="0"/>
          </a:p>
          <a:p>
            <a:r>
              <a:rPr lang="en-US" dirty="0" err="1" smtClean="0"/>
              <a:t>OpenAI</a:t>
            </a:r>
            <a:endParaRPr lang="en-US" dirty="0" smtClean="0"/>
          </a:p>
          <a:p>
            <a:r>
              <a:rPr lang="en-US" dirty="0" smtClean="0"/>
              <a:t>Matplotlib</a:t>
            </a:r>
          </a:p>
          <a:p>
            <a:r>
              <a:rPr lang="en-US" dirty="0" smtClean="0"/>
              <a:t>Re</a:t>
            </a:r>
          </a:p>
          <a:p>
            <a:r>
              <a:rPr lang="en-US" dirty="0" smtClean="0"/>
              <a:t>Pandas</a:t>
            </a:r>
          </a:p>
          <a:p>
            <a:r>
              <a:rPr lang="en-US" dirty="0" err="1" smtClean="0"/>
              <a:t>Numpy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5" name="Picture 2" descr="File:Amazon logo.sv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72400" y="209550"/>
            <a:ext cx="1199211" cy="2714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596646" indent="-514350">
              <a:buFont typeface="+mj-lt"/>
              <a:buAutoNum type="arabicPeriod"/>
            </a:pPr>
            <a:r>
              <a:rPr lang="en-US" dirty="0" smtClean="0"/>
              <a:t>Case Study Overview</a:t>
            </a:r>
          </a:p>
          <a:p>
            <a:pPr marL="596646" indent="-514350">
              <a:buFont typeface="+mj-lt"/>
              <a:buAutoNum type="arabicPeriod"/>
            </a:pPr>
            <a:r>
              <a:rPr lang="en-US" dirty="0" smtClean="0"/>
              <a:t>Data Overview</a:t>
            </a:r>
          </a:p>
          <a:p>
            <a:pPr marL="596646" indent="-514350">
              <a:buFont typeface="+mj-lt"/>
              <a:buAutoNum type="arabicPeriod"/>
            </a:pPr>
            <a:r>
              <a:rPr lang="en-US" dirty="0" smtClean="0"/>
              <a:t>Data Cleaning Summary</a:t>
            </a:r>
          </a:p>
          <a:p>
            <a:pPr marL="596646" indent="-514350">
              <a:buFont typeface="+mj-lt"/>
              <a:buAutoNum type="arabicPeriod"/>
            </a:pPr>
            <a:r>
              <a:rPr lang="en-US" dirty="0" smtClean="0"/>
              <a:t>Language Detection</a:t>
            </a:r>
          </a:p>
          <a:p>
            <a:pPr marL="596646" indent="-514350">
              <a:buFont typeface="+mj-lt"/>
              <a:buAutoNum type="arabicPeriod"/>
            </a:pPr>
            <a:r>
              <a:rPr lang="en-US" dirty="0" smtClean="0"/>
              <a:t>Feature Extraction</a:t>
            </a:r>
          </a:p>
          <a:p>
            <a:pPr marL="596646" indent="-514350">
              <a:buFont typeface="+mj-lt"/>
              <a:buAutoNum type="arabicPeriod"/>
            </a:pPr>
            <a:r>
              <a:rPr lang="en-US" dirty="0" smtClean="0"/>
              <a:t>Model Development</a:t>
            </a:r>
          </a:p>
          <a:p>
            <a:pPr marL="596646" indent="-514350">
              <a:buFont typeface="+mj-lt"/>
              <a:buAutoNum type="arabicPeriod"/>
            </a:pPr>
            <a:r>
              <a:rPr lang="en-US" dirty="0" smtClean="0"/>
              <a:t>Results</a:t>
            </a:r>
          </a:p>
          <a:p>
            <a:pPr marL="596646" indent="-514350">
              <a:buFont typeface="+mj-lt"/>
              <a:buAutoNum type="arabicPeriod"/>
            </a:pPr>
            <a:r>
              <a:rPr lang="en-US" dirty="0" smtClean="0"/>
              <a:t>Feature Importances for Negative Sentiment Prediction</a:t>
            </a:r>
          </a:p>
          <a:p>
            <a:pPr marL="596646" indent="-514350">
              <a:buFont typeface="+mj-lt"/>
              <a:buAutoNum type="arabicPeriod"/>
            </a:pPr>
            <a:r>
              <a:rPr lang="en-US" dirty="0" smtClean="0"/>
              <a:t>Data Limitations</a:t>
            </a:r>
          </a:p>
          <a:p>
            <a:pPr marL="596646" indent="-514350">
              <a:buFont typeface="+mj-lt"/>
              <a:buAutoNum type="arabicPeriod"/>
            </a:pPr>
            <a:r>
              <a:rPr lang="en-US" dirty="0" smtClean="0"/>
              <a:t>Business Implications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5" name="Picture 2" descr="File:Amazon logo.sv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72400" y="209550"/>
            <a:ext cx="1199211" cy="2714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085850"/>
            <a:ext cx="7022592" cy="3600450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 smtClean="0"/>
              <a:t>Goal</a:t>
            </a:r>
            <a:r>
              <a:rPr lang="en-US" dirty="0" smtClean="0"/>
              <a:t>: Train a sentiment classifier for the social media posts of the under-resourced </a:t>
            </a:r>
            <a:r>
              <a:rPr lang="en-US" i="1" dirty="0" smtClean="0"/>
              <a:t>Roman Urdu</a:t>
            </a:r>
            <a:r>
              <a:rPr lang="en-US" dirty="0" smtClean="0"/>
              <a:t> language.</a:t>
            </a:r>
          </a:p>
          <a:p>
            <a:pPr lvl="1"/>
            <a:r>
              <a:rPr lang="en-US" dirty="0" smtClean="0"/>
              <a:t>Special focus on Negative sentiment over Positive or Neutral sentiments.  </a:t>
            </a:r>
          </a:p>
          <a:p>
            <a:pPr lvl="1"/>
            <a:endParaRPr lang="en-US" dirty="0" smtClean="0"/>
          </a:p>
          <a:p>
            <a:r>
              <a:rPr lang="en-US" b="1" dirty="0" smtClean="0"/>
              <a:t>Challenges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Provided data is contaminated and requires processing.</a:t>
            </a:r>
          </a:p>
          <a:p>
            <a:pPr lvl="1"/>
            <a:r>
              <a:rPr lang="en-US" dirty="0" smtClean="0"/>
              <a:t>Traditional NLP tools do not  support </a:t>
            </a:r>
            <a:r>
              <a:rPr lang="en-US" i="1" dirty="0" smtClean="0"/>
              <a:t>Roman Urdu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6" name="Picture 2" descr="File:Amazon logo.sv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72400" y="209550"/>
            <a:ext cx="1199211" cy="2714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085850"/>
            <a:ext cx="3898392" cy="360045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The </a:t>
            </a:r>
            <a:r>
              <a:rPr lang="en-US" sz="2000" i="1" dirty="0" smtClean="0"/>
              <a:t>Roman Urdu</a:t>
            </a:r>
            <a:r>
              <a:rPr lang="en-US" sz="2000" dirty="0" smtClean="0"/>
              <a:t> data set is a limited corpus containing 20,229 records</a:t>
            </a:r>
          </a:p>
          <a:p>
            <a:r>
              <a:rPr lang="en-US" sz="2000" dirty="0" smtClean="0"/>
              <a:t>When processed, each record contains two columns:</a:t>
            </a:r>
          </a:p>
          <a:p>
            <a:pPr lvl="1"/>
            <a:r>
              <a:rPr lang="en-US" sz="1600" dirty="0" smtClean="0"/>
              <a:t>A ‘Text’ column containing the corpus of social media posts</a:t>
            </a:r>
          </a:p>
          <a:p>
            <a:pPr lvl="1"/>
            <a:r>
              <a:rPr lang="en-US" sz="1600" dirty="0" smtClean="0"/>
              <a:t>A ‘Sentiment’ column containing the general sentiment of the row (Positive, Neutral, or Negative)</a:t>
            </a:r>
          </a:p>
          <a:p>
            <a:pPr lvl="1"/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6250199" y="1123949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Corpus sample</a:t>
            </a:r>
            <a:endParaRPr lang="en-US" u="sng" dirty="0"/>
          </a:p>
        </p:txBody>
      </p: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5000" y="1504950"/>
            <a:ext cx="3032321" cy="990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5791200" y="2876550"/>
          <a:ext cx="2514600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7300"/>
                <a:gridCol w="1257300"/>
              </a:tblGrid>
              <a:tr h="24765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Sentiment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Row Count</a:t>
                      </a:r>
                      <a:endParaRPr lang="en-US" sz="1600" dirty="0"/>
                    </a:p>
                  </a:txBody>
                  <a:tcPr/>
                </a:tc>
              </a:tr>
              <a:tr h="24765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Positive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6,013</a:t>
                      </a:r>
                      <a:endParaRPr lang="en-US" sz="1600" dirty="0"/>
                    </a:p>
                  </a:txBody>
                  <a:tcPr/>
                </a:tc>
              </a:tr>
              <a:tr h="24765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Neutral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8,929</a:t>
                      </a:r>
                      <a:endParaRPr lang="en-US" sz="1600" dirty="0"/>
                    </a:p>
                  </a:txBody>
                  <a:tcPr/>
                </a:tc>
              </a:tr>
              <a:tr h="24765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Negative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5,287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8" name="Picture 2" descr="File:Amazon logo.sv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772400" y="209550"/>
            <a:ext cx="1199211" cy="2714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Cleaning Summary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1435100" y="1085850"/>
          <a:ext cx="7499350" cy="294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49675"/>
                <a:gridCol w="3749675"/>
              </a:tblGrid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400"/>
                        </a:spcBef>
                        <a:spcAft>
                          <a:spcPts val="2400"/>
                        </a:spcAft>
                      </a:pPr>
                      <a:r>
                        <a:rPr lang="en-US" sz="2400" b="1" dirty="0">
                          <a:solidFill>
                            <a:srgbClr val="222222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Observation</a:t>
                      </a:r>
                      <a:endParaRPr lang="en-US" sz="24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400"/>
                        </a:spcBef>
                        <a:spcAft>
                          <a:spcPts val="2400"/>
                        </a:spcAft>
                      </a:pPr>
                      <a:r>
                        <a:rPr lang="en-US" sz="2400" b="1" dirty="0" smtClean="0">
                          <a:solidFill>
                            <a:srgbClr val="222222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Action Taken</a:t>
                      </a:r>
                      <a:endParaRPr lang="en-US" sz="24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2400"/>
                        </a:spcBef>
                        <a:spcAft>
                          <a:spcPts val="2400"/>
                        </a:spcAft>
                      </a:pPr>
                      <a:r>
                        <a:rPr lang="en-US" sz="1600" dirty="0" smtClean="0">
                          <a:solidFill>
                            <a:srgbClr val="222222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No </a:t>
                      </a:r>
                      <a:r>
                        <a:rPr lang="en-US" sz="1600" dirty="0">
                          <a:solidFill>
                            <a:srgbClr val="222222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field </a:t>
                      </a:r>
                      <a:r>
                        <a:rPr lang="en-US" sz="1600" dirty="0" smtClean="0">
                          <a:solidFill>
                            <a:srgbClr val="222222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headers</a:t>
                      </a:r>
                      <a:endParaRPr lang="en-US" sz="16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2400"/>
                        </a:spcBef>
                        <a:spcAft>
                          <a:spcPts val="2400"/>
                        </a:spcAft>
                      </a:pPr>
                      <a:r>
                        <a:rPr lang="en-US" sz="1600" dirty="0" smtClean="0">
                          <a:solidFill>
                            <a:srgbClr val="222222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Designate field names</a:t>
                      </a:r>
                      <a:endParaRPr lang="en-US" sz="16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2400"/>
                        </a:spcBef>
                        <a:spcAft>
                          <a:spcPts val="2400"/>
                        </a:spcAft>
                      </a:pPr>
                      <a:r>
                        <a:rPr lang="en-US" sz="1600" dirty="0" smtClean="0">
                          <a:solidFill>
                            <a:srgbClr val="222222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Corrupted Sentiment values</a:t>
                      </a:r>
                      <a:endParaRPr lang="en-US" sz="16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2400"/>
                        </a:spcBef>
                        <a:spcAft>
                          <a:spcPts val="2400"/>
                        </a:spcAft>
                      </a:pPr>
                      <a:r>
                        <a:rPr lang="en-US" sz="1600" dirty="0" err="1" smtClean="0">
                          <a:solidFill>
                            <a:srgbClr val="222222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Regex</a:t>
                      </a:r>
                      <a:r>
                        <a:rPr lang="en-US" sz="1600" dirty="0" smtClean="0">
                          <a:solidFill>
                            <a:srgbClr val="222222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222222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to </a:t>
                      </a:r>
                      <a:r>
                        <a:rPr lang="en-US" sz="1600" dirty="0" smtClean="0">
                          <a:solidFill>
                            <a:srgbClr val="222222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streamline</a:t>
                      </a:r>
                      <a:endParaRPr lang="en-US" sz="16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2400"/>
                        </a:spcBef>
                        <a:spcAft>
                          <a:spcPts val="2400"/>
                        </a:spcAft>
                      </a:pPr>
                      <a:r>
                        <a:rPr lang="en-US" sz="1600" dirty="0" smtClean="0">
                          <a:solidFill>
                            <a:srgbClr val="222222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112 text rows containing only blank values</a:t>
                      </a:r>
                      <a:endParaRPr lang="en-US" sz="16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2400"/>
                        </a:spcBef>
                        <a:spcAft>
                          <a:spcPts val="2400"/>
                        </a:spcAft>
                      </a:pPr>
                      <a:r>
                        <a:rPr lang="en-US" sz="1600" baseline="0" dirty="0" smtClean="0">
                          <a:solidFill>
                            <a:srgbClr val="222222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Rows d</a:t>
                      </a:r>
                      <a:r>
                        <a:rPr lang="en-US" sz="1600" dirty="0" smtClean="0">
                          <a:solidFill>
                            <a:srgbClr val="222222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eleted</a:t>
                      </a:r>
                      <a:endParaRPr lang="en-US" sz="16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2400"/>
                        </a:spcBef>
                        <a:spcAft>
                          <a:spcPts val="2400"/>
                        </a:spcAft>
                      </a:pPr>
                      <a:r>
                        <a:rPr lang="en-US" sz="1600" dirty="0">
                          <a:solidFill>
                            <a:srgbClr val="222222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All blank rows have a ‘Neutral’ </a:t>
                      </a:r>
                      <a:r>
                        <a:rPr lang="en-US" sz="1600" dirty="0" smtClean="0">
                          <a:solidFill>
                            <a:srgbClr val="222222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sentiment</a:t>
                      </a:r>
                      <a:endParaRPr lang="en-US" sz="16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2400"/>
                        </a:spcBef>
                        <a:spcAft>
                          <a:spcPts val="2400"/>
                        </a:spcAft>
                      </a:pPr>
                      <a:r>
                        <a:rPr lang="en-US" sz="1600" dirty="0">
                          <a:solidFill>
                            <a:srgbClr val="222222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Nothing. Blank answers are valid responses and imply ‘Neutral’ </a:t>
                      </a:r>
                      <a:r>
                        <a:rPr lang="en-US" sz="1600" dirty="0" smtClean="0">
                          <a:solidFill>
                            <a:srgbClr val="222222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sentiment</a:t>
                      </a:r>
                      <a:endParaRPr lang="en-US" sz="16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2400"/>
                        </a:spcBef>
                        <a:spcAft>
                          <a:spcPts val="2400"/>
                        </a:spcAft>
                      </a:pPr>
                      <a:r>
                        <a:rPr lang="en-US" sz="1600" dirty="0">
                          <a:solidFill>
                            <a:srgbClr val="222222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The 3</a:t>
                      </a:r>
                      <a:r>
                        <a:rPr lang="en-US" sz="1600" baseline="30000" dirty="0">
                          <a:solidFill>
                            <a:srgbClr val="222222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rd</a:t>
                      </a:r>
                      <a:r>
                        <a:rPr lang="en-US" sz="1600" dirty="0">
                          <a:solidFill>
                            <a:srgbClr val="222222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 column is 99.96% </a:t>
                      </a:r>
                      <a:r>
                        <a:rPr lang="en-US" sz="1600" dirty="0" smtClean="0">
                          <a:solidFill>
                            <a:srgbClr val="222222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null</a:t>
                      </a:r>
                      <a:endParaRPr lang="en-US" sz="16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2400"/>
                        </a:spcBef>
                        <a:spcAft>
                          <a:spcPts val="2400"/>
                        </a:spcAft>
                      </a:pPr>
                      <a:r>
                        <a:rPr lang="en-US" sz="1600" dirty="0" smtClean="0">
                          <a:solidFill>
                            <a:srgbClr val="222222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Dropped </a:t>
                      </a:r>
                      <a:r>
                        <a:rPr lang="en-US" sz="1600" dirty="0">
                          <a:solidFill>
                            <a:srgbClr val="222222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the </a:t>
                      </a:r>
                      <a:r>
                        <a:rPr lang="en-US" sz="1600" dirty="0" smtClean="0">
                          <a:solidFill>
                            <a:srgbClr val="222222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column</a:t>
                      </a:r>
                      <a:endParaRPr lang="en-US" sz="16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2400"/>
                        </a:spcBef>
                        <a:spcAft>
                          <a:spcPts val="2400"/>
                        </a:spcAft>
                      </a:pPr>
                      <a:r>
                        <a:rPr lang="en-US" sz="1600" dirty="0" smtClean="0">
                          <a:solidFill>
                            <a:srgbClr val="222222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Rows with other</a:t>
                      </a:r>
                      <a:r>
                        <a:rPr lang="en-US" sz="1600" baseline="0" dirty="0" smtClean="0">
                          <a:solidFill>
                            <a:srgbClr val="222222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 languages</a:t>
                      </a:r>
                      <a:endParaRPr lang="en-US" sz="16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2400"/>
                        </a:spcBef>
                        <a:spcAft>
                          <a:spcPts val="2400"/>
                        </a:spcAft>
                      </a:pPr>
                      <a:r>
                        <a:rPr lang="en-US" sz="1600" b="1" u="none" dirty="0" smtClean="0">
                          <a:solidFill>
                            <a:srgbClr val="222222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Intermediate </a:t>
                      </a:r>
                      <a:r>
                        <a:rPr lang="en-US" sz="1600" b="1" u="none" dirty="0">
                          <a:solidFill>
                            <a:srgbClr val="222222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language detection </a:t>
                      </a:r>
                      <a:r>
                        <a:rPr lang="en-US" sz="1600" b="1" u="none" dirty="0" smtClean="0">
                          <a:solidFill>
                            <a:srgbClr val="222222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step required.</a:t>
                      </a:r>
                      <a:endParaRPr lang="en-US" sz="1600" b="1" u="none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447800" y="4400550"/>
            <a:ext cx="70104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Remaining rows after processing and removing duplicates: 19,648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7" name="Picture 2" descr="File:Amazon logo.sv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72400" y="209550"/>
            <a:ext cx="1199211" cy="2714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 smtClean="0"/>
              <a:t>Challenge:</a:t>
            </a:r>
            <a:r>
              <a:rPr lang="en-US" dirty="0" smtClean="0"/>
              <a:t> While language detection is supported for the Urdu language itself by Python’s ‘</a:t>
            </a:r>
            <a:r>
              <a:rPr lang="en-US" dirty="0" err="1" smtClean="0"/>
              <a:t>langdetect</a:t>
            </a:r>
            <a:r>
              <a:rPr lang="en-US" dirty="0" smtClean="0"/>
              <a:t>’ and the AWS’ Comprehend service, no commonly known package or service supports the </a:t>
            </a:r>
            <a:r>
              <a:rPr lang="en-US" i="1" dirty="0" smtClean="0"/>
              <a:t>Roman</a:t>
            </a:r>
            <a:r>
              <a:rPr lang="en-US" dirty="0" smtClean="0"/>
              <a:t> </a:t>
            </a:r>
            <a:r>
              <a:rPr lang="en-US" i="1" dirty="0" smtClean="0"/>
              <a:t>script </a:t>
            </a:r>
            <a:r>
              <a:rPr lang="en-US" dirty="0" smtClean="0"/>
              <a:t>of the Urdu language. </a:t>
            </a:r>
          </a:p>
          <a:p>
            <a:endParaRPr lang="en-US" dirty="0" smtClean="0"/>
          </a:p>
          <a:p>
            <a:r>
              <a:rPr lang="en-US" b="1" dirty="0" smtClean="0"/>
              <a:t>Solution:</a:t>
            </a:r>
            <a:r>
              <a:rPr lang="en-US" dirty="0" smtClean="0"/>
              <a:t> Wrap batches of the corpus in prompt text and systematically loop through </a:t>
            </a:r>
            <a:r>
              <a:rPr lang="en-US" dirty="0" err="1" smtClean="0"/>
              <a:t>OpenAI’s</a:t>
            </a:r>
            <a:r>
              <a:rPr lang="en-US" dirty="0" smtClean="0"/>
              <a:t> API to determine each row’s dominant language.</a:t>
            </a:r>
          </a:p>
          <a:p>
            <a:pPr lvl="1"/>
            <a:r>
              <a:rPr lang="en-US" dirty="0" smtClean="0"/>
              <a:t>Roman Urdu: 18,870*</a:t>
            </a:r>
          </a:p>
          <a:p>
            <a:pPr lvl="1"/>
            <a:r>
              <a:rPr lang="en-US" dirty="0" smtClean="0"/>
              <a:t>Other languages removed: 778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791200" y="4705350"/>
            <a:ext cx="32496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*Results varies slightly from run to run </a:t>
            </a:r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7" name="Picture 2" descr="File:Amazon logo.sv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72400" y="209550"/>
            <a:ext cx="1199211" cy="2714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Extraction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47750"/>
            <a:ext cx="4736592" cy="3695700"/>
          </a:xfrm>
        </p:spPr>
        <p:txBody>
          <a:bodyPr>
            <a:normAutofit fontScale="85000" lnSpcReduction="20000"/>
          </a:bodyPr>
          <a:lstStyle/>
          <a:p>
            <a:pPr marL="365760" lvl="1" indent="-283464"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US" sz="2400" dirty="0" smtClean="0"/>
              <a:t>Primary source of features: TF-IDF Vectorizer.</a:t>
            </a:r>
          </a:p>
          <a:p>
            <a:pPr marL="576072" lvl="3" indent="-283464">
              <a:spcBef>
                <a:spcPts val="600"/>
              </a:spcBef>
              <a:buClr>
                <a:schemeClr val="accent1"/>
              </a:buClr>
              <a:buSzPct val="80000"/>
              <a:buFont typeface="Courier New" pitchFamily="49" charset="0"/>
              <a:buChar char="o"/>
            </a:pPr>
            <a:r>
              <a:rPr lang="en-US" dirty="0" smtClean="0"/>
              <a:t>A TF-IDF (Term Frequency-Inverse Document Frequency) vectorizer converts the </a:t>
            </a:r>
            <a:r>
              <a:rPr lang="en-US" i="1" dirty="0" smtClean="0"/>
              <a:t>Roman Urdu</a:t>
            </a:r>
            <a:r>
              <a:rPr lang="en-US" dirty="0" smtClean="0"/>
              <a:t> text into numerical features that machine learning algorithms can work with effectively.</a:t>
            </a:r>
          </a:p>
          <a:p>
            <a:pPr marL="576072" lvl="3" indent="-283464">
              <a:spcBef>
                <a:spcPts val="600"/>
              </a:spcBef>
              <a:buClr>
                <a:schemeClr val="accent1"/>
              </a:buClr>
              <a:buSzPct val="80000"/>
              <a:buFont typeface="Courier New" pitchFamily="49" charset="0"/>
              <a:buChar char="o"/>
            </a:pPr>
            <a:r>
              <a:rPr lang="en-US" dirty="0" smtClean="0"/>
              <a:t>See notes for more detailed explanation of TF-IDF Vectorizer.</a:t>
            </a:r>
          </a:p>
          <a:p>
            <a:pPr marL="365760" lvl="1" indent="-283464"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US" sz="2400" dirty="0" smtClean="0"/>
              <a:t>Text length was discovered to be a differentiating feature between Neutral sentiments and Positive or Negative sentiments, as seen in chart on right.</a:t>
            </a:r>
          </a:p>
          <a:p>
            <a:pPr marL="365760" lvl="1" indent="-283464">
              <a:spcBef>
                <a:spcPts val="600"/>
              </a:spcBef>
              <a:buSzPct val="80000"/>
              <a:buFont typeface="Wingdings 2"/>
              <a:buChar char=""/>
            </a:pPr>
            <a:endParaRPr lang="en-US" dirty="0" smtClean="0"/>
          </a:p>
        </p:txBody>
      </p:sp>
      <p:pic>
        <p:nvPicPr>
          <p:cNvPr id="4301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0" y="1504950"/>
            <a:ext cx="2908300" cy="2730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6" name="Picture 2" descr="File:Amazon logo.sv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772400" y="209550"/>
            <a:ext cx="1199211" cy="2714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085850"/>
            <a:ext cx="7498080" cy="1943100"/>
          </a:xfrm>
        </p:spPr>
        <p:txBody>
          <a:bodyPr>
            <a:normAutofit lnSpcReduction="10000"/>
          </a:bodyPr>
          <a:lstStyle/>
          <a:p>
            <a:pPr>
              <a:spcAft>
                <a:spcPts val="300"/>
              </a:spcAft>
            </a:pPr>
            <a:r>
              <a:rPr lang="en-US" sz="1800" dirty="0" smtClean="0"/>
              <a:t>A sample of four models were evaluated for this case study. </a:t>
            </a:r>
          </a:p>
          <a:p>
            <a:pPr lvl="1">
              <a:spcAft>
                <a:spcPts val="300"/>
              </a:spcAft>
            </a:pPr>
            <a:r>
              <a:rPr lang="en-US" sz="1600" dirty="0" smtClean="0"/>
              <a:t>Models were evaluated on an 80/20 training-test split using the micro-accuracy metric. </a:t>
            </a:r>
          </a:p>
          <a:p>
            <a:pPr lvl="1">
              <a:spcAft>
                <a:spcPts val="300"/>
              </a:spcAft>
            </a:pPr>
            <a:r>
              <a:rPr lang="en-US" sz="1600" dirty="0" smtClean="0"/>
              <a:t>Model hyperparameters were tuned using the grid search cross validation technique. </a:t>
            </a:r>
          </a:p>
          <a:p>
            <a:pPr>
              <a:spcAft>
                <a:spcPts val="300"/>
              </a:spcAft>
            </a:pPr>
            <a:r>
              <a:rPr lang="en-US" sz="1800" dirty="0" smtClean="0"/>
              <a:t>Metrics shown below.</a:t>
            </a:r>
          </a:p>
          <a:p>
            <a:pPr>
              <a:spcAft>
                <a:spcPts val="300"/>
              </a:spcAft>
            </a:pPr>
            <a:endParaRPr lang="en-US" dirty="0" smtClean="0"/>
          </a:p>
          <a:p>
            <a:pPr>
              <a:spcAft>
                <a:spcPts val="300"/>
              </a:spcAft>
            </a:pPr>
            <a:endParaRPr lang="en-US" dirty="0" smtClean="0"/>
          </a:p>
          <a:p>
            <a:pPr>
              <a:spcAft>
                <a:spcPts val="300"/>
              </a:spcAft>
            </a:pPr>
            <a:endParaRPr lang="en-US" dirty="0" smtClean="0"/>
          </a:p>
          <a:p>
            <a:pPr>
              <a:spcAft>
                <a:spcPts val="300"/>
              </a:spcAft>
            </a:pPr>
            <a:endParaRPr lang="en-US" dirty="0" smtClean="0"/>
          </a:p>
          <a:p>
            <a:pPr>
              <a:spcAft>
                <a:spcPts val="300"/>
              </a:spcAft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057400" y="2952750"/>
          <a:ext cx="6705600" cy="200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/>
                <a:gridCol w="1143000"/>
                <a:gridCol w="1219200"/>
                <a:gridCol w="1219200"/>
                <a:gridCol w="1371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Model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Micro-accuracy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“Negative” Accuracy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Weighted F1-Score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“Negative” F1-Score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LinearSVC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0.630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0.763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0.629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0.588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/>
                        <a:t>LGBMClassifier</a:t>
                      </a: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0.621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0.765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0.617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0.541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SGDClassifier</a:t>
                      </a:r>
                      <a:endParaRPr lang="en-US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0.649</a:t>
                      </a:r>
                      <a:endParaRPr lang="en-US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0.792</a:t>
                      </a:r>
                      <a:endParaRPr lang="en-US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0.647</a:t>
                      </a:r>
                      <a:endParaRPr lang="en-US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0.589</a:t>
                      </a:r>
                      <a:endParaRPr lang="en-US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/>
                        <a:t>LogisticRegression</a:t>
                      </a: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0.634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0.782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0.632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0.584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Oval 4"/>
          <p:cNvSpPr/>
          <p:nvPr/>
        </p:nvSpPr>
        <p:spPr>
          <a:xfrm>
            <a:off x="1981200" y="4171950"/>
            <a:ext cx="1524000" cy="381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810000" y="4171950"/>
            <a:ext cx="838200" cy="381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876800" y="4171950"/>
            <a:ext cx="838200" cy="381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096000" y="4171950"/>
            <a:ext cx="838200" cy="381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315200" y="4171950"/>
            <a:ext cx="838200" cy="381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11" name="Picture 2" descr="File:Amazon logo.sv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72400" y="209550"/>
            <a:ext cx="1199211" cy="2714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085850"/>
            <a:ext cx="2831592" cy="3600450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SGDClassifier</a:t>
            </a:r>
            <a:r>
              <a:rPr lang="en-US" dirty="0" smtClean="0"/>
              <a:t> had the best performance of all the models (64.9% Accuracy). </a:t>
            </a:r>
          </a:p>
          <a:p>
            <a:r>
              <a:rPr lang="en-US" dirty="0" smtClean="0"/>
              <a:t>However, if the stakeholders were willing to accept distinguishing only between </a:t>
            </a:r>
            <a:r>
              <a:rPr lang="en-US" b="1" dirty="0" smtClean="0"/>
              <a:t>Negative</a:t>
            </a:r>
            <a:r>
              <a:rPr lang="en-US" dirty="0" smtClean="0"/>
              <a:t> and </a:t>
            </a:r>
            <a:r>
              <a:rPr lang="en-US" b="1" dirty="0" smtClean="0"/>
              <a:t>non-Negative</a:t>
            </a:r>
            <a:r>
              <a:rPr lang="en-US" dirty="0" smtClean="0"/>
              <a:t> sentiments, Accuracy could be increased from 64.9% to </a:t>
            </a:r>
            <a:r>
              <a:rPr lang="en-US" b="1" dirty="0" smtClean="0"/>
              <a:t>79.2%.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94290" y="742950"/>
            <a:ext cx="4391090" cy="3276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8" name="Oval 7"/>
          <p:cNvSpPr/>
          <p:nvPr/>
        </p:nvSpPr>
        <p:spPr>
          <a:xfrm>
            <a:off x="6172200" y="1733550"/>
            <a:ext cx="304800" cy="304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848600" y="1352550"/>
            <a:ext cx="304800" cy="304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hape 10"/>
          <p:cNvCxnSpPr>
            <a:endCxn id="9" idx="2"/>
          </p:cNvCxnSpPr>
          <p:nvPr/>
        </p:nvCxnSpPr>
        <p:spPr>
          <a:xfrm flipV="1">
            <a:off x="6400800" y="1504950"/>
            <a:ext cx="1447800" cy="260164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 rot="21354346">
            <a:off x="6485040" y="1176564"/>
            <a:ext cx="144935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3 labels to 2 labels</a:t>
            </a:r>
            <a:endParaRPr 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4724400" y="4349175"/>
            <a:ext cx="403860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Little difference in real performance between the four models. </a:t>
            </a:r>
            <a:endParaRPr lang="en-US" sz="1600" dirty="0"/>
          </a:p>
        </p:txBody>
      </p:sp>
      <p:cxnSp>
        <p:nvCxnSpPr>
          <p:cNvPr id="26" name="Straight Arrow Connector 25"/>
          <p:cNvCxnSpPr>
            <a:stCxn id="24" idx="0"/>
          </p:cNvCxnSpPr>
          <p:nvPr/>
        </p:nvCxnSpPr>
        <p:spPr>
          <a:xfrm flipH="1" flipV="1">
            <a:off x="6248400" y="3790951"/>
            <a:ext cx="495300" cy="55822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12" name="Picture 2" descr="File:Amazon logo.sv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772400" y="209550"/>
            <a:ext cx="1199211" cy="2714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384</TotalTime>
  <Words>935</Words>
  <Application>Microsoft Office PowerPoint</Application>
  <PresentationFormat>On-screen Show (16:9)</PresentationFormat>
  <Paragraphs>171</Paragraphs>
  <Slides>16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Solstice</vt:lpstr>
      <vt:lpstr>Case Study Roman Urdu Sentiment Identification </vt:lpstr>
      <vt:lpstr>Outline</vt:lpstr>
      <vt:lpstr>Case Study Overview</vt:lpstr>
      <vt:lpstr>Data Overview</vt:lpstr>
      <vt:lpstr>Data Cleaning Summary</vt:lpstr>
      <vt:lpstr>Language Detection</vt:lpstr>
      <vt:lpstr>Feature Extraction</vt:lpstr>
      <vt:lpstr>Model Development</vt:lpstr>
      <vt:lpstr>Results</vt:lpstr>
      <vt:lpstr>Feature Importances for Negative Sentiment Prediction</vt:lpstr>
      <vt:lpstr>Data Limitations</vt:lpstr>
      <vt:lpstr>Summary</vt:lpstr>
      <vt:lpstr>Business Implications</vt:lpstr>
      <vt:lpstr>Backup</vt:lpstr>
      <vt:lpstr>Lessons Learned</vt:lpstr>
      <vt:lpstr>Python Packages Used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Silent Gaming</dc:creator>
  <cp:lastModifiedBy>Silent Gaming</cp:lastModifiedBy>
  <cp:revision>60</cp:revision>
  <dcterms:created xsi:type="dcterms:W3CDTF">2006-08-16T00:00:00Z</dcterms:created>
  <dcterms:modified xsi:type="dcterms:W3CDTF">2023-12-21T17:54:49Z</dcterms:modified>
</cp:coreProperties>
</file>