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81" r:id="rId3"/>
    <p:sldId id="269" r:id="rId4"/>
    <p:sldId id="257" r:id="rId5"/>
    <p:sldId id="270" r:id="rId6"/>
    <p:sldId id="271" r:id="rId7"/>
    <p:sldId id="274" r:id="rId8"/>
    <p:sldId id="275" r:id="rId9"/>
    <p:sldId id="276" r:id="rId10"/>
    <p:sldId id="272" r:id="rId11"/>
    <p:sldId id="273" r:id="rId12"/>
    <p:sldId id="279" r:id="rId13"/>
    <p:sldId id="280" r:id="rId14"/>
    <p:sldId id="28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116" autoAdjust="0"/>
  </p:normalViewPr>
  <p:slideViewPr>
    <p:cSldViewPr snapToGrid="0">
      <p:cViewPr varScale="1">
        <p:scale>
          <a:sx n="62" d="100"/>
          <a:sy n="62" d="100"/>
        </p:scale>
        <p:origin x="-2678" y="-8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426CD-2738-40F2-8FBB-EDB15BF28301}" type="datetimeFigureOut">
              <a:rPr lang="en-US" smtClean="0"/>
              <a:pPr/>
              <a:t>12/10/2022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27AF3D-1FC5-4522-8AEA-2EC283D5DDEA}" type="slidenum">
              <a:rPr lang="en-US" smtClean="0"/>
              <a:pPr/>
              <a:t>‹#›</a:t>
            </a:fld>
            <a:endParaRPr lang="en-US"/>
          </a:p>
        </p:txBody>
      </p:sp>
    </p:spTree>
    <p:extLst>
      <p:ext uri="{BB962C8B-B14F-4D97-AF65-F5344CB8AC3E}">
        <p14:creationId xmlns="" xmlns:p14="http://schemas.microsoft.com/office/powerpoint/2010/main" val="2881060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dirty="0" smtClean="0">
                <a:solidFill>
                  <a:schemeClr val="tx1"/>
                </a:solidFill>
              </a:rPr>
              <a:t>Objectives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Responses to Survey Questions were coded on a -2 to +2 scale, with 0 representing missing or ‘unsure’ responses.</a:t>
            </a:r>
            <a:endParaRPr lang="en-US" sz="1200" b="1" dirty="0" smtClean="0">
              <a:solidFill>
                <a:schemeClr val="tx1"/>
              </a:solidFill>
            </a:endParaRPr>
          </a:p>
          <a:p>
            <a:r>
              <a:rPr lang="en-US" sz="1200" dirty="0" smtClean="0">
                <a:solidFill>
                  <a:schemeClr val="tx1"/>
                </a:solidFill>
              </a:rPr>
              <a:t>Identify and summarize key themes in responses to the Survey questions</a:t>
            </a:r>
          </a:p>
          <a:p>
            <a:r>
              <a:rPr lang="en-US" sz="1200" dirty="0" smtClean="0">
                <a:solidFill>
                  <a:schemeClr val="tx1"/>
                </a:solidFill>
              </a:rPr>
              <a:t>Tie themes to descriptive demographic variables (rank, location, job role, time period, etc.) to contextualize morale findings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Because the Survey data was so rich, the analysis team thought it would be beneficial to find any themes and groups of respondents who answered the questions similarly in order to add more context to morale findings. The Survey data touches on many topics known to contribute to morale (recall: Organizational Climate)</a:t>
            </a:r>
          </a:p>
          <a:p>
            <a:r>
              <a:rPr lang="en-US" sz="1200" b="1" dirty="0" smtClean="0">
                <a:solidFill>
                  <a:schemeClr val="tx1"/>
                </a:solidFill>
              </a:rPr>
              <a:t>Cluster Analysis </a:t>
            </a:r>
            <a:r>
              <a:rPr lang="en-US" sz="1200" dirty="0" smtClean="0">
                <a:solidFill>
                  <a:schemeClr val="tx1"/>
                </a:solidFill>
              </a:rPr>
              <a:t>was used to </a:t>
            </a:r>
            <a:r>
              <a:rPr lang="en-US" sz="1200" b="1" dirty="0" smtClean="0">
                <a:solidFill>
                  <a:schemeClr val="tx1"/>
                </a:solidFill>
              </a:rPr>
              <a:t>summarize </a:t>
            </a:r>
            <a:r>
              <a:rPr lang="en-US" sz="1200" dirty="0" smtClean="0">
                <a:solidFill>
                  <a:schemeClr val="tx1"/>
                </a:solidFill>
              </a:rPr>
              <a:t>the factors identified in EFA to categorize each respondent into unique groups (“clusters”) of respondents</a:t>
            </a:r>
          </a:p>
          <a:p>
            <a:r>
              <a:rPr lang="en-US" sz="1200" dirty="0" smtClean="0">
                <a:solidFill>
                  <a:schemeClr val="tx1"/>
                </a:solidFill>
              </a:rPr>
              <a:t>Thus, if a unit or wing is flagged for low morale,  </a:t>
            </a:r>
          </a:p>
          <a:p>
            <a:pPr marL="0" indent="0">
              <a:buNone/>
            </a:pPr>
            <a:endParaRPr lang="en-US" b="1" dirty="0" smtClean="0">
              <a:solidFill>
                <a:schemeClr val="tx1"/>
              </a:solidFill>
            </a:endParaRPr>
          </a:p>
          <a:p>
            <a:pPr marL="0" indent="0">
              <a:buNone/>
            </a:pPr>
            <a:endParaRPr lang="en-US" b="1" dirty="0" smtClean="0">
              <a:solidFill>
                <a:schemeClr val="tx1"/>
              </a:solidFill>
            </a:endParaRPr>
          </a:p>
          <a:p>
            <a:pPr marL="0" indent="0">
              <a:buNone/>
            </a:pPr>
            <a:r>
              <a:rPr lang="en-US" b="1" dirty="0" smtClean="0">
                <a:solidFill>
                  <a:schemeClr val="tx1"/>
                </a:solidFill>
              </a:rPr>
              <a:t>Data</a:t>
            </a:r>
          </a:p>
          <a:p>
            <a:pPr marL="0" indent="0">
              <a:buNone/>
            </a:pPr>
            <a:r>
              <a:rPr lang="en-US" dirty="0" err="1" smtClean="0">
                <a:solidFill>
                  <a:schemeClr val="tx1"/>
                </a:solidFill>
              </a:rPr>
              <a:t>Respndent</a:t>
            </a:r>
            <a:r>
              <a:rPr lang="en-US" dirty="0" smtClean="0">
                <a:solidFill>
                  <a:schemeClr val="tx1"/>
                </a:solidFill>
              </a:rPr>
              <a:t> data from 10,815 unique respondents and 154 Survey questions from 2013 through 2021. The following elements were excluded </a:t>
            </a:r>
          </a:p>
          <a:p>
            <a:pPr lvl="1"/>
            <a:r>
              <a:rPr lang="en-US" b="1" dirty="0" smtClean="0">
                <a:solidFill>
                  <a:schemeClr val="tx1"/>
                </a:solidFill>
              </a:rPr>
              <a:t>Respondents </a:t>
            </a:r>
            <a:r>
              <a:rPr lang="en-US" dirty="0" smtClean="0">
                <a:solidFill>
                  <a:schemeClr val="tx1"/>
                </a:solidFill>
              </a:rPr>
              <a:t>who were not military members (-7 questions and -1,963 respondents)</a:t>
            </a:r>
          </a:p>
          <a:p>
            <a:pPr lvl="1"/>
            <a:r>
              <a:rPr lang="en-US" b="1" dirty="0" smtClean="0">
                <a:solidFill>
                  <a:schemeClr val="tx1"/>
                </a:solidFill>
              </a:rPr>
              <a:t>Survey Questions</a:t>
            </a:r>
            <a:r>
              <a:rPr lang="en-US" dirty="0" smtClean="0">
                <a:solidFill>
                  <a:schemeClr val="tx1"/>
                </a:solidFill>
              </a:rPr>
              <a:t> whose responses were not streamlined were excluded (-17 questions)</a:t>
            </a:r>
            <a:endParaRPr lang="en-US" b="1" dirty="0" smtClean="0">
              <a:solidFill>
                <a:schemeClr val="tx1"/>
              </a:solidFill>
            </a:endParaRPr>
          </a:p>
          <a:p>
            <a:pPr lvl="1"/>
            <a:r>
              <a:rPr lang="en-US" b="1" dirty="0" smtClean="0">
                <a:solidFill>
                  <a:schemeClr val="tx1"/>
                </a:solidFill>
              </a:rPr>
              <a:t>Respondents</a:t>
            </a:r>
            <a:r>
              <a:rPr lang="en-US" dirty="0" smtClean="0">
                <a:solidFill>
                  <a:schemeClr val="tx1"/>
                </a:solidFill>
              </a:rPr>
              <a:t> who did not answer more than </a:t>
            </a:r>
            <a:r>
              <a:rPr lang="en-US" b="1" dirty="0" smtClean="0">
                <a:solidFill>
                  <a:schemeClr val="tx1"/>
                </a:solidFill>
              </a:rPr>
              <a:t>50% </a:t>
            </a:r>
            <a:r>
              <a:rPr lang="en-US" dirty="0" smtClean="0">
                <a:solidFill>
                  <a:schemeClr val="tx1"/>
                </a:solidFill>
              </a:rPr>
              <a:t>of the questions were excluded (- 295 respondents)</a:t>
            </a:r>
          </a:p>
          <a:p>
            <a:pPr lvl="1"/>
            <a:r>
              <a:rPr lang="en-US" b="1" dirty="0" smtClean="0">
                <a:solidFill>
                  <a:schemeClr val="tx1"/>
                </a:solidFill>
              </a:rPr>
              <a:t>Survey Questions</a:t>
            </a:r>
            <a:r>
              <a:rPr lang="en-US" dirty="0" smtClean="0">
                <a:solidFill>
                  <a:schemeClr val="tx1"/>
                </a:solidFill>
              </a:rPr>
              <a:t> that were not answered more than </a:t>
            </a:r>
            <a:r>
              <a:rPr lang="en-US" b="1" dirty="0" smtClean="0">
                <a:solidFill>
                  <a:schemeClr val="tx1"/>
                </a:solidFill>
              </a:rPr>
              <a:t>50% </a:t>
            </a:r>
            <a:r>
              <a:rPr lang="en-US" dirty="0" smtClean="0">
                <a:solidFill>
                  <a:schemeClr val="tx1"/>
                </a:solidFill>
              </a:rPr>
              <a:t>of the time were excluded (-68 questions)</a:t>
            </a:r>
          </a:p>
          <a:p>
            <a:pPr marL="0" indent="-17463">
              <a:buNone/>
            </a:pPr>
            <a:r>
              <a:rPr lang="en-US" dirty="0" smtClean="0">
                <a:solidFill>
                  <a:schemeClr val="tx1"/>
                </a:solidFill>
              </a:rPr>
              <a:t>Leaving 62 Survey questions from 8,552 unique respondents which were included in this analysis</a:t>
            </a:r>
          </a:p>
          <a:p>
            <a:pPr marL="0" indent="-17463">
              <a:buNone/>
            </a:pPr>
            <a:r>
              <a:rPr lang="en-US" dirty="0" smtClean="0">
                <a:solidFill>
                  <a:schemeClr val="tx1"/>
                </a:solidFill>
              </a:rPr>
              <a:t>Responses to Survey Questions were coded on a -2 to +2 scale, with 0 representing missing or ‘unsure’ responses.</a:t>
            </a:r>
          </a:p>
          <a:p>
            <a:pPr marL="0" marR="0" lvl="0" indent="-17463"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Each Survey question was phrased in a positive sense leading to a high percentage of agreement between questions.</a:t>
            </a:r>
          </a:p>
          <a:p>
            <a:endParaRPr lang="en-US" dirty="0"/>
          </a:p>
        </p:txBody>
      </p:sp>
      <p:sp>
        <p:nvSpPr>
          <p:cNvPr id="4" name="Slide Number Placeholder 3"/>
          <p:cNvSpPr>
            <a:spLocks noGrp="1"/>
          </p:cNvSpPr>
          <p:nvPr>
            <p:ph type="sldNum" sz="quarter" idx="10"/>
          </p:nvPr>
        </p:nvSpPr>
        <p:spPr/>
        <p:txBody>
          <a:bodyPr/>
          <a:lstStyle/>
          <a:p>
            <a:fld id="{B227AF3D-1FC5-4522-8AEA-2EC283D5DDEA}" type="slidenum">
              <a:rPr lang="en-US" smtClean="0"/>
              <a:pPr/>
              <a:t>4</a:t>
            </a:fld>
            <a:endParaRPr lang="en-US"/>
          </a:p>
        </p:txBody>
      </p:sp>
    </p:spTree>
    <p:extLst>
      <p:ext uri="{BB962C8B-B14F-4D97-AF65-F5344CB8AC3E}">
        <p14:creationId xmlns="" xmlns:p14="http://schemas.microsoft.com/office/powerpoint/2010/main" val="2309457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27AF3D-1FC5-4522-8AEA-2EC283D5DDEA}" type="slidenum">
              <a:rPr lang="en-US" smtClean="0"/>
              <a:pPr/>
              <a:t>14</a:t>
            </a:fld>
            <a:endParaRPr lang="en-US"/>
          </a:p>
        </p:txBody>
      </p:sp>
    </p:spTree>
    <p:extLst>
      <p:ext uri="{BB962C8B-B14F-4D97-AF65-F5344CB8AC3E}">
        <p14:creationId xmlns="" xmlns:p14="http://schemas.microsoft.com/office/powerpoint/2010/main" val="233423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27AF3D-1FC5-4522-8AEA-2EC283D5DDEA}" type="slidenum">
              <a:rPr lang="en-US" smtClean="0"/>
              <a:pPr/>
              <a:t>6</a:t>
            </a:fld>
            <a:endParaRPr lang="en-US"/>
          </a:p>
        </p:txBody>
      </p:sp>
    </p:spTree>
    <p:extLst>
      <p:ext uri="{BB962C8B-B14F-4D97-AF65-F5344CB8AC3E}">
        <p14:creationId xmlns="" xmlns:p14="http://schemas.microsoft.com/office/powerpoint/2010/main" val="941234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Clusters were analyzed</a:t>
            </a:r>
            <a:r>
              <a:rPr lang="en-US" baseline="0" dirty="0" smtClean="0"/>
              <a:t> based on the 9 factors alone (morale-agnostic). Morale was only assessed after the fact by assessing the other characteristics of each cluster.</a:t>
            </a:r>
            <a:endParaRPr lang="en-US" dirty="0" smtClean="0"/>
          </a:p>
          <a:p>
            <a:endParaRPr lang="en-US" dirty="0"/>
          </a:p>
        </p:txBody>
      </p:sp>
      <p:sp>
        <p:nvSpPr>
          <p:cNvPr id="4" name="Slide Number Placeholder 3"/>
          <p:cNvSpPr>
            <a:spLocks noGrp="1"/>
          </p:cNvSpPr>
          <p:nvPr>
            <p:ph type="sldNum" sz="quarter" idx="10"/>
          </p:nvPr>
        </p:nvSpPr>
        <p:spPr/>
        <p:txBody>
          <a:bodyPr/>
          <a:lstStyle/>
          <a:p>
            <a:fld id="{B227AF3D-1FC5-4522-8AEA-2EC283D5DDEA}" type="slidenum">
              <a:rPr lang="en-US" smtClean="0"/>
              <a:pPr/>
              <a:t>7</a:t>
            </a:fld>
            <a:endParaRPr lang="en-US"/>
          </a:p>
        </p:txBody>
      </p:sp>
    </p:spTree>
    <p:extLst>
      <p:ext uri="{BB962C8B-B14F-4D97-AF65-F5344CB8AC3E}">
        <p14:creationId xmlns="" xmlns:p14="http://schemas.microsoft.com/office/powerpoint/2010/main" val="2037070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Highest ranks have the highest group morale and score positive on every question. </a:t>
            </a:r>
          </a:p>
          <a:p>
            <a:r>
              <a:rPr lang="en-US" dirty="0" smtClean="0"/>
              <a:t>The Lowest ranks have the least group morale and score negative on every question. </a:t>
            </a:r>
          </a:p>
          <a:p>
            <a:endParaRPr lang="en-US" dirty="0" smtClean="0"/>
          </a:p>
          <a:p>
            <a:r>
              <a:rPr lang="en-US" dirty="0" smtClean="0"/>
              <a:t>Then it gets interesting. Of the 2</a:t>
            </a:r>
            <a:r>
              <a:rPr lang="en-US" baseline="30000" dirty="0" smtClean="0"/>
              <a:t>nd</a:t>
            </a:r>
            <a:r>
              <a:rPr lang="en-US" dirty="0" smtClean="0"/>
              <a:t>, 3</a:t>
            </a:r>
            <a:r>
              <a:rPr lang="en-US" baseline="30000" dirty="0" smtClean="0"/>
              <a:t>rd</a:t>
            </a:r>
            <a:r>
              <a:rPr lang="en-US" dirty="0" smtClean="0"/>
              <a:t>, 4</a:t>
            </a:r>
            <a:r>
              <a:rPr lang="en-US" baseline="30000" dirty="0" smtClean="0"/>
              <a:t>th</a:t>
            </a:r>
            <a:r>
              <a:rPr lang="en-US" dirty="0" smtClean="0"/>
              <a:t>, and 5</a:t>
            </a:r>
            <a:r>
              <a:rPr lang="en-US" baseline="30000" dirty="0" smtClean="0"/>
              <a:t>th</a:t>
            </a:r>
            <a:r>
              <a:rPr lang="en-US" dirty="0" smtClean="0"/>
              <a:t>, clusters with the least group morale, their dissatisfaction</a:t>
            </a:r>
            <a:r>
              <a:rPr lang="en-US" baseline="0" dirty="0" smtClean="0"/>
              <a:t> can be traced to (largely) a single topic! Whether its lack in: Leadership Discipline Fairness, A Predictable Schedule, A Concerned Supervisor, or Adequate Training. </a:t>
            </a:r>
          </a:p>
          <a:p>
            <a:endParaRPr lang="en-US" baseline="0" dirty="0" smtClean="0"/>
          </a:p>
          <a:p>
            <a:pPr marL="171450" indent="-171450">
              <a:buFont typeface="Arial" panose="020B0604020202020204" pitchFamily="34" charset="0"/>
              <a:buChar char="•"/>
            </a:pPr>
            <a:r>
              <a:rPr lang="en-US" sz="1400" b="1" dirty="0" smtClean="0"/>
              <a:t>Shown below are the clusters identified using the Gaussian Mixture model to cluster the data using the previously identified 9 factors of Survey data, which has been standardized (scaled so that the population mean is 0). Rank, group morale (Y), and count per officer rank are included as descriptive columns. Data is sorted with the highest Group Morale values at the top. The green and red highlights identify the highest and lowest values of each respective column.</a:t>
            </a:r>
          </a:p>
          <a:p>
            <a:pPr marL="628650" lvl="1" indent="-171450">
              <a:buFont typeface="Arial" panose="020B0604020202020204" pitchFamily="34" charset="0"/>
              <a:buChar char="•"/>
            </a:pPr>
            <a:r>
              <a:rPr lang="en-US" sz="1400" b="1" dirty="0" smtClean="0"/>
              <a:t>Five clusters resulted in the most stable and are displayed below.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227AF3D-1FC5-4522-8AEA-2EC283D5DDEA}" type="slidenum">
              <a:rPr lang="en-US" smtClean="0"/>
              <a:pPr/>
              <a:t>8</a:t>
            </a:fld>
            <a:endParaRPr lang="en-US"/>
          </a:p>
        </p:txBody>
      </p:sp>
    </p:spTree>
    <p:extLst>
      <p:ext uri="{BB962C8B-B14F-4D97-AF65-F5344CB8AC3E}">
        <p14:creationId xmlns="" xmlns:p14="http://schemas.microsoft.com/office/powerpoint/2010/main" val="2707088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Highest ranks have the highest group morale and score positive on every question. </a:t>
            </a:r>
          </a:p>
          <a:p>
            <a:r>
              <a:rPr lang="en-US" dirty="0" smtClean="0"/>
              <a:t>The Lowest ranks have the least group morale and score negative on every question. </a:t>
            </a:r>
          </a:p>
          <a:p>
            <a:endParaRPr lang="en-US" dirty="0" smtClean="0"/>
          </a:p>
          <a:p>
            <a:r>
              <a:rPr lang="en-US" dirty="0" smtClean="0"/>
              <a:t>Then it gets interesting. Of the 2</a:t>
            </a:r>
            <a:r>
              <a:rPr lang="en-US" baseline="30000" dirty="0" smtClean="0"/>
              <a:t>nd</a:t>
            </a:r>
            <a:r>
              <a:rPr lang="en-US" dirty="0" smtClean="0"/>
              <a:t>, 3</a:t>
            </a:r>
            <a:r>
              <a:rPr lang="en-US" baseline="30000" dirty="0" smtClean="0"/>
              <a:t>rd</a:t>
            </a:r>
            <a:r>
              <a:rPr lang="en-US" dirty="0" smtClean="0"/>
              <a:t>, 4</a:t>
            </a:r>
            <a:r>
              <a:rPr lang="en-US" baseline="30000" dirty="0" smtClean="0"/>
              <a:t>th</a:t>
            </a:r>
            <a:r>
              <a:rPr lang="en-US" dirty="0" smtClean="0"/>
              <a:t>, and 5</a:t>
            </a:r>
            <a:r>
              <a:rPr lang="en-US" baseline="30000" dirty="0" smtClean="0"/>
              <a:t>th</a:t>
            </a:r>
            <a:r>
              <a:rPr lang="en-US" dirty="0" smtClean="0"/>
              <a:t>, clusters with the least group morale, their dissatisfaction</a:t>
            </a:r>
            <a:r>
              <a:rPr lang="en-US" baseline="0" dirty="0" smtClean="0"/>
              <a:t> can be traced to (largely) a single topic! Whether its lack in: Leadership Discipline Fairness, A Predictable Schedule, A Concerned Supervisor, or Adequate Training. </a:t>
            </a:r>
          </a:p>
          <a:p>
            <a:endParaRPr lang="en-US" baseline="0" dirty="0" smtClean="0"/>
          </a:p>
          <a:p>
            <a:pPr marL="171450" indent="-171450">
              <a:buFont typeface="Arial" panose="020B0604020202020204" pitchFamily="34" charset="0"/>
              <a:buChar char="•"/>
            </a:pPr>
            <a:r>
              <a:rPr lang="en-US" sz="1400" b="1" dirty="0" smtClean="0"/>
              <a:t>Shown below are the clusters identified using the Gaussian Mixture model to cluster the data using the previously identified 9 factors of Survey data, which has been standardized (scaled so that the population mean is 0). Rank, group morale (Y), and count per officer rank are included as descriptive columns. Data is sorted with the highest Group Morale values at the top. The green and red highlights identify the highest and lowest values of each respective column.</a:t>
            </a:r>
          </a:p>
          <a:p>
            <a:pPr marL="628650" lvl="1" indent="-171450">
              <a:buFont typeface="Arial" panose="020B0604020202020204" pitchFamily="34" charset="0"/>
              <a:buChar char="•"/>
            </a:pPr>
            <a:r>
              <a:rPr lang="en-US" sz="1400" b="1" dirty="0" smtClean="0"/>
              <a:t>Five clusters resulted in the most stable and are displayed below. </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227AF3D-1FC5-4522-8AEA-2EC283D5DDEA}" type="slidenum">
              <a:rPr lang="en-US" smtClean="0"/>
              <a:pPr/>
              <a:t>9</a:t>
            </a:fld>
            <a:endParaRPr lang="en-US"/>
          </a:p>
        </p:txBody>
      </p:sp>
    </p:spTree>
    <p:extLst>
      <p:ext uri="{BB962C8B-B14F-4D97-AF65-F5344CB8AC3E}">
        <p14:creationId xmlns="" xmlns:p14="http://schemas.microsoft.com/office/powerpoint/2010/main" val="1687579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Highest ranks have the highest group morale and score positive on every question. </a:t>
            </a:r>
          </a:p>
          <a:p>
            <a:r>
              <a:rPr lang="en-US" dirty="0" smtClean="0"/>
              <a:t>The Lowest ranks have the least group morale and score negative on every question. </a:t>
            </a:r>
          </a:p>
          <a:p>
            <a:endParaRPr lang="en-US" dirty="0" smtClean="0"/>
          </a:p>
          <a:p>
            <a:r>
              <a:rPr lang="en-US" dirty="0" smtClean="0"/>
              <a:t>Then it gets interesting. Of the 2</a:t>
            </a:r>
            <a:r>
              <a:rPr lang="en-US" baseline="30000" dirty="0" smtClean="0"/>
              <a:t>nd</a:t>
            </a:r>
            <a:r>
              <a:rPr lang="en-US" dirty="0" smtClean="0"/>
              <a:t>, 3</a:t>
            </a:r>
            <a:r>
              <a:rPr lang="en-US" baseline="30000" dirty="0" smtClean="0"/>
              <a:t>rd</a:t>
            </a:r>
            <a:r>
              <a:rPr lang="en-US" dirty="0" smtClean="0"/>
              <a:t>, 4</a:t>
            </a:r>
            <a:r>
              <a:rPr lang="en-US" baseline="30000" dirty="0" smtClean="0"/>
              <a:t>th</a:t>
            </a:r>
            <a:r>
              <a:rPr lang="en-US" dirty="0" smtClean="0"/>
              <a:t>, and 5</a:t>
            </a:r>
            <a:r>
              <a:rPr lang="en-US" baseline="30000" dirty="0" smtClean="0"/>
              <a:t>th</a:t>
            </a:r>
            <a:r>
              <a:rPr lang="en-US" dirty="0" smtClean="0"/>
              <a:t>, clusters with the least group morale, their dissatisfaction</a:t>
            </a:r>
            <a:r>
              <a:rPr lang="en-US" baseline="0" dirty="0" smtClean="0"/>
              <a:t> can be traced to (largely) a single topic! Whether its lack in: Leadership Discipline Fairness, A Predictable Schedule, A Concerned Supervisor, or Adequate Training. </a:t>
            </a:r>
          </a:p>
          <a:p>
            <a:endParaRPr lang="en-US" baseline="0" dirty="0" smtClean="0"/>
          </a:p>
          <a:p>
            <a:pPr marL="171450" indent="-171450">
              <a:buFont typeface="Arial" panose="020B0604020202020204" pitchFamily="34" charset="0"/>
              <a:buChar char="•"/>
            </a:pPr>
            <a:r>
              <a:rPr lang="en-US" sz="1400" b="1" dirty="0" smtClean="0"/>
              <a:t>Shown below are the clusters identified using the Gaussian Mixture model to cluster the data using the previously identified 9 factors of Survey data, which has been standardized (scaled so that the population mean is 0). Rank, group morale (Y), and count per officer rank are included as descriptive columns. Data is sorted with the highest Group Morale values at the top. The green and red highlights identify the highest and lowest values of each respective column.</a:t>
            </a:r>
          </a:p>
          <a:p>
            <a:pPr marL="628650" lvl="1" indent="-171450">
              <a:buFont typeface="Arial" panose="020B0604020202020204" pitchFamily="34" charset="0"/>
              <a:buChar char="•"/>
            </a:pPr>
            <a:r>
              <a:rPr lang="en-US" sz="1400" b="1" dirty="0" smtClean="0"/>
              <a:t>Five clusters resulted in the most stable and are displayed below.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227AF3D-1FC5-4522-8AEA-2EC283D5DDEA}" type="slidenum">
              <a:rPr lang="en-US" smtClean="0"/>
              <a:pPr/>
              <a:t>10</a:t>
            </a:fld>
            <a:endParaRPr lang="en-US"/>
          </a:p>
        </p:txBody>
      </p:sp>
    </p:spTree>
    <p:extLst>
      <p:ext uri="{BB962C8B-B14F-4D97-AF65-F5344CB8AC3E}">
        <p14:creationId xmlns="" xmlns:p14="http://schemas.microsoft.com/office/powerpoint/2010/main" val="1832179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Highest ranks have the highest group morale and score positive on every question. </a:t>
            </a:r>
          </a:p>
          <a:p>
            <a:r>
              <a:rPr lang="en-US" dirty="0" smtClean="0"/>
              <a:t>The Lowest ranks have the least group morale and score negative on every question. </a:t>
            </a:r>
          </a:p>
          <a:p>
            <a:endParaRPr lang="en-US" dirty="0" smtClean="0"/>
          </a:p>
          <a:p>
            <a:r>
              <a:rPr lang="en-US" dirty="0" smtClean="0"/>
              <a:t>Then it gets interesting. Of the 2</a:t>
            </a:r>
            <a:r>
              <a:rPr lang="en-US" baseline="30000" dirty="0" smtClean="0"/>
              <a:t>nd</a:t>
            </a:r>
            <a:r>
              <a:rPr lang="en-US" dirty="0" smtClean="0"/>
              <a:t>, 3</a:t>
            </a:r>
            <a:r>
              <a:rPr lang="en-US" baseline="30000" dirty="0" smtClean="0"/>
              <a:t>rd</a:t>
            </a:r>
            <a:r>
              <a:rPr lang="en-US" dirty="0" smtClean="0"/>
              <a:t>, 4</a:t>
            </a:r>
            <a:r>
              <a:rPr lang="en-US" baseline="30000" dirty="0" smtClean="0"/>
              <a:t>th</a:t>
            </a:r>
            <a:r>
              <a:rPr lang="en-US" dirty="0" smtClean="0"/>
              <a:t>, and 5</a:t>
            </a:r>
            <a:r>
              <a:rPr lang="en-US" baseline="30000" dirty="0" smtClean="0"/>
              <a:t>th</a:t>
            </a:r>
            <a:r>
              <a:rPr lang="en-US" dirty="0" smtClean="0"/>
              <a:t>, clusters with the least group morale, their dissatisfaction</a:t>
            </a:r>
            <a:r>
              <a:rPr lang="en-US" baseline="0" dirty="0" smtClean="0"/>
              <a:t> can be traced to (largely) a single topic! Whether its lack in: Leadership Discipline Fairness, A Predictable Schedule, A Concerned Supervisor, or Adequate Training. </a:t>
            </a:r>
          </a:p>
          <a:p>
            <a:endParaRPr lang="en-US" baseline="0" dirty="0" smtClean="0"/>
          </a:p>
          <a:p>
            <a:pPr marL="171450" indent="-171450">
              <a:buFont typeface="Arial" panose="020B0604020202020204" pitchFamily="34" charset="0"/>
              <a:buChar char="•"/>
            </a:pPr>
            <a:r>
              <a:rPr lang="en-US" sz="1400" b="1" dirty="0" smtClean="0"/>
              <a:t>Shown below are the clusters identified using the Gaussian Mixture model to cluster the data using the previously identified 9 factors of Survey data, which has been standardized (scaled so that the population mean is 0). Rank, group morale (Y), and count per officer rank are included as descriptive columns. Data is sorted with the highest Group Morale values at the top. The green and red highlights identify the highest and lowest values of each respective column.</a:t>
            </a:r>
          </a:p>
          <a:p>
            <a:pPr marL="628650" lvl="1" indent="-171450">
              <a:buFont typeface="Arial" panose="020B0604020202020204" pitchFamily="34" charset="0"/>
              <a:buChar char="•"/>
            </a:pPr>
            <a:r>
              <a:rPr lang="en-US" sz="1400" b="1" dirty="0" smtClean="0"/>
              <a:t>Five clusters resulted in the most stable and are displayed below.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227AF3D-1FC5-4522-8AEA-2EC283D5DDEA}" type="slidenum">
              <a:rPr lang="en-US" smtClean="0"/>
              <a:pPr/>
              <a:t>11</a:t>
            </a:fld>
            <a:endParaRPr lang="en-US"/>
          </a:p>
        </p:txBody>
      </p:sp>
    </p:spTree>
    <p:extLst>
      <p:ext uri="{BB962C8B-B14F-4D97-AF65-F5344CB8AC3E}">
        <p14:creationId xmlns="" xmlns:p14="http://schemas.microsoft.com/office/powerpoint/2010/main" val="3377396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Highest ranks have the highest group morale and score positive on every question. </a:t>
            </a:r>
          </a:p>
          <a:p>
            <a:r>
              <a:rPr lang="en-US" dirty="0" smtClean="0"/>
              <a:t>The Lowest ranks have the least group morale and score negative on every question. </a:t>
            </a:r>
          </a:p>
          <a:p>
            <a:endParaRPr lang="en-US" dirty="0" smtClean="0"/>
          </a:p>
          <a:p>
            <a:r>
              <a:rPr lang="en-US" dirty="0" smtClean="0"/>
              <a:t>Then it gets interesting. Of the 2</a:t>
            </a:r>
            <a:r>
              <a:rPr lang="en-US" baseline="30000" dirty="0" smtClean="0"/>
              <a:t>nd</a:t>
            </a:r>
            <a:r>
              <a:rPr lang="en-US" dirty="0" smtClean="0"/>
              <a:t>, 3</a:t>
            </a:r>
            <a:r>
              <a:rPr lang="en-US" baseline="30000" dirty="0" smtClean="0"/>
              <a:t>rd</a:t>
            </a:r>
            <a:r>
              <a:rPr lang="en-US" dirty="0" smtClean="0"/>
              <a:t>, 4</a:t>
            </a:r>
            <a:r>
              <a:rPr lang="en-US" baseline="30000" dirty="0" smtClean="0"/>
              <a:t>th</a:t>
            </a:r>
            <a:r>
              <a:rPr lang="en-US" dirty="0" smtClean="0"/>
              <a:t>, and 5</a:t>
            </a:r>
            <a:r>
              <a:rPr lang="en-US" baseline="30000" dirty="0" smtClean="0"/>
              <a:t>th</a:t>
            </a:r>
            <a:r>
              <a:rPr lang="en-US" dirty="0" smtClean="0"/>
              <a:t>, clusters with the least group morale, their dissatisfaction</a:t>
            </a:r>
            <a:r>
              <a:rPr lang="en-US" baseline="0" dirty="0" smtClean="0"/>
              <a:t> can be traced to (largely) a single topic! Whether its lack in: Leadership Discipline Fairness, A Predictable Schedule, A Concerned Supervisor, or Adequate Training. </a:t>
            </a:r>
          </a:p>
          <a:p>
            <a:endParaRPr lang="en-US" baseline="0" dirty="0" smtClean="0"/>
          </a:p>
          <a:p>
            <a:pPr marL="171450" indent="-171450">
              <a:buFont typeface="Arial" panose="020B0604020202020204" pitchFamily="34" charset="0"/>
              <a:buChar char="•"/>
            </a:pPr>
            <a:r>
              <a:rPr lang="en-US" sz="1400" b="1" dirty="0" smtClean="0"/>
              <a:t>Shown below are the clusters identified using the Gaussian Mixture model to cluster the data using the previously identified 9 factors of Survey data, which has been standardized (scaled so that the population mean is 0). Rank, group morale (Y), and count per officer rank are included as descriptive columns. Data is sorted with the highest Group Morale values at the top. The green and red highlights identify the highest and lowest values of each respective column.</a:t>
            </a:r>
          </a:p>
          <a:p>
            <a:pPr marL="628650" lvl="1" indent="-171450">
              <a:buFont typeface="Arial" panose="020B0604020202020204" pitchFamily="34" charset="0"/>
              <a:buChar char="•"/>
            </a:pPr>
            <a:r>
              <a:rPr lang="en-US" sz="1400" b="1" dirty="0" smtClean="0"/>
              <a:t>Five clusters resulted in the most stable and are displayed below.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227AF3D-1FC5-4522-8AEA-2EC283D5DDEA}" type="slidenum">
              <a:rPr lang="en-US" smtClean="0"/>
              <a:pPr/>
              <a:t>12</a:t>
            </a:fld>
            <a:endParaRPr lang="en-US"/>
          </a:p>
        </p:txBody>
      </p:sp>
    </p:spTree>
    <p:extLst>
      <p:ext uri="{BB962C8B-B14F-4D97-AF65-F5344CB8AC3E}">
        <p14:creationId xmlns="" xmlns:p14="http://schemas.microsoft.com/office/powerpoint/2010/main" val="1690751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Highest ranks have the highest group morale and score positive on every question. </a:t>
            </a:r>
          </a:p>
          <a:p>
            <a:r>
              <a:rPr lang="en-US" dirty="0" smtClean="0"/>
              <a:t>The Lowest ranks have the least group morale and score negative on every question. </a:t>
            </a:r>
          </a:p>
          <a:p>
            <a:endParaRPr lang="en-US" dirty="0" smtClean="0"/>
          </a:p>
          <a:p>
            <a:r>
              <a:rPr lang="en-US" dirty="0" smtClean="0"/>
              <a:t>Then it gets interesting. Of the 2</a:t>
            </a:r>
            <a:r>
              <a:rPr lang="en-US" baseline="30000" dirty="0" smtClean="0"/>
              <a:t>nd</a:t>
            </a:r>
            <a:r>
              <a:rPr lang="en-US" dirty="0" smtClean="0"/>
              <a:t>, 3</a:t>
            </a:r>
            <a:r>
              <a:rPr lang="en-US" baseline="30000" dirty="0" smtClean="0"/>
              <a:t>rd</a:t>
            </a:r>
            <a:r>
              <a:rPr lang="en-US" dirty="0" smtClean="0"/>
              <a:t>, 4</a:t>
            </a:r>
            <a:r>
              <a:rPr lang="en-US" baseline="30000" dirty="0" smtClean="0"/>
              <a:t>th</a:t>
            </a:r>
            <a:r>
              <a:rPr lang="en-US" dirty="0" smtClean="0"/>
              <a:t>, and 5</a:t>
            </a:r>
            <a:r>
              <a:rPr lang="en-US" baseline="30000" dirty="0" smtClean="0"/>
              <a:t>th</a:t>
            </a:r>
            <a:r>
              <a:rPr lang="en-US" dirty="0" smtClean="0"/>
              <a:t>, clusters with the least group morale, their dissatisfaction</a:t>
            </a:r>
            <a:r>
              <a:rPr lang="en-US" baseline="0" dirty="0" smtClean="0"/>
              <a:t> can be traced to (largely) a single topic! Whether its lack in: Leadership Discipline Fairness, A Predictable Schedule, A Concerned Supervisor, or Adequate Training. </a:t>
            </a:r>
          </a:p>
          <a:p>
            <a:endParaRPr lang="en-US" baseline="0" dirty="0" smtClean="0"/>
          </a:p>
          <a:p>
            <a:pPr marL="171450" indent="-171450">
              <a:buFont typeface="Arial" panose="020B0604020202020204" pitchFamily="34" charset="0"/>
              <a:buChar char="•"/>
            </a:pPr>
            <a:r>
              <a:rPr lang="en-US" sz="1400" b="1" dirty="0" smtClean="0"/>
              <a:t>Shown below are the clusters identified using the Gaussian Mixture model to cluster the data using the previously identified 9 factors of Survey data, which has been standardized (scaled so that the population mean is 0). Rank, group morale (Y), and count per officer rank are included as descriptive columns. Data is sorted with the highest Group Morale values at the top. The green and red highlights identify the highest and lowest values of each respective column.</a:t>
            </a:r>
          </a:p>
          <a:p>
            <a:pPr marL="628650" lvl="1" indent="-171450">
              <a:buFont typeface="Arial" panose="020B0604020202020204" pitchFamily="34" charset="0"/>
              <a:buChar char="•"/>
            </a:pPr>
            <a:r>
              <a:rPr lang="en-US" sz="1400" b="1" dirty="0" smtClean="0"/>
              <a:t>Five clusters resulted in the most stable and are displayed below.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227AF3D-1FC5-4522-8AEA-2EC283D5DDEA}" type="slidenum">
              <a:rPr lang="en-US" smtClean="0"/>
              <a:pPr/>
              <a:t>13</a:t>
            </a:fld>
            <a:endParaRPr lang="en-US"/>
          </a:p>
        </p:txBody>
      </p:sp>
    </p:spTree>
    <p:extLst>
      <p:ext uri="{BB962C8B-B14F-4D97-AF65-F5344CB8AC3E}">
        <p14:creationId xmlns="" xmlns:p14="http://schemas.microsoft.com/office/powerpoint/2010/main" val="233423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9A2FF5-E615-4F56-B216-F36BB379EC4E}" type="datetimeFigureOut">
              <a:rPr lang="en-US" smtClean="0"/>
              <a:pPr/>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7DFD5-0CD4-4CED-9B6A-1BEE95EBEDCF}" type="slidenum">
              <a:rPr lang="en-US" smtClean="0"/>
              <a:pPr/>
              <a:t>‹#›</a:t>
            </a:fld>
            <a:endParaRPr lang="en-US"/>
          </a:p>
        </p:txBody>
      </p:sp>
    </p:spTree>
    <p:extLst>
      <p:ext uri="{BB962C8B-B14F-4D97-AF65-F5344CB8AC3E}">
        <p14:creationId xmlns="" xmlns:p14="http://schemas.microsoft.com/office/powerpoint/2010/main" val="147612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9A2FF5-E615-4F56-B216-F36BB379EC4E}" type="datetimeFigureOut">
              <a:rPr lang="en-US" smtClean="0"/>
              <a:pPr/>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7DFD5-0CD4-4CED-9B6A-1BEE95EBEDCF}" type="slidenum">
              <a:rPr lang="en-US" smtClean="0"/>
              <a:pPr/>
              <a:t>‹#›</a:t>
            </a:fld>
            <a:endParaRPr lang="en-US"/>
          </a:p>
        </p:txBody>
      </p:sp>
    </p:spTree>
    <p:extLst>
      <p:ext uri="{BB962C8B-B14F-4D97-AF65-F5344CB8AC3E}">
        <p14:creationId xmlns="" xmlns:p14="http://schemas.microsoft.com/office/powerpoint/2010/main" val="3553298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9A2FF5-E615-4F56-B216-F36BB379EC4E}" type="datetimeFigureOut">
              <a:rPr lang="en-US" smtClean="0"/>
              <a:pPr/>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7DFD5-0CD4-4CED-9B6A-1BEE95EBEDCF}" type="slidenum">
              <a:rPr lang="en-US" smtClean="0"/>
              <a:pPr/>
              <a:t>‹#›</a:t>
            </a:fld>
            <a:endParaRPr lang="en-US"/>
          </a:p>
        </p:txBody>
      </p:sp>
    </p:spTree>
    <p:extLst>
      <p:ext uri="{BB962C8B-B14F-4D97-AF65-F5344CB8AC3E}">
        <p14:creationId xmlns="" xmlns:p14="http://schemas.microsoft.com/office/powerpoint/2010/main" val="146947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9A2FF5-E615-4F56-B216-F36BB379EC4E}" type="datetimeFigureOut">
              <a:rPr lang="en-US" smtClean="0"/>
              <a:pPr/>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7DFD5-0CD4-4CED-9B6A-1BEE95EBEDCF}" type="slidenum">
              <a:rPr lang="en-US" smtClean="0"/>
              <a:pPr/>
              <a:t>‹#›</a:t>
            </a:fld>
            <a:endParaRPr lang="en-US"/>
          </a:p>
        </p:txBody>
      </p:sp>
    </p:spTree>
    <p:extLst>
      <p:ext uri="{BB962C8B-B14F-4D97-AF65-F5344CB8AC3E}">
        <p14:creationId xmlns="" xmlns:p14="http://schemas.microsoft.com/office/powerpoint/2010/main" val="2197172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9A2FF5-E615-4F56-B216-F36BB379EC4E}" type="datetimeFigureOut">
              <a:rPr lang="en-US" smtClean="0"/>
              <a:pPr/>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7DFD5-0CD4-4CED-9B6A-1BEE95EBEDCF}" type="slidenum">
              <a:rPr lang="en-US" smtClean="0"/>
              <a:pPr/>
              <a:t>‹#›</a:t>
            </a:fld>
            <a:endParaRPr lang="en-US"/>
          </a:p>
        </p:txBody>
      </p:sp>
    </p:spTree>
    <p:extLst>
      <p:ext uri="{BB962C8B-B14F-4D97-AF65-F5344CB8AC3E}">
        <p14:creationId xmlns="" xmlns:p14="http://schemas.microsoft.com/office/powerpoint/2010/main" val="3988175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9A2FF5-E615-4F56-B216-F36BB379EC4E}" type="datetimeFigureOut">
              <a:rPr lang="en-US" smtClean="0"/>
              <a:pPr/>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B7DFD5-0CD4-4CED-9B6A-1BEE95EBEDCF}" type="slidenum">
              <a:rPr lang="en-US" smtClean="0"/>
              <a:pPr/>
              <a:t>‹#›</a:t>
            </a:fld>
            <a:endParaRPr lang="en-US"/>
          </a:p>
        </p:txBody>
      </p:sp>
    </p:spTree>
    <p:extLst>
      <p:ext uri="{BB962C8B-B14F-4D97-AF65-F5344CB8AC3E}">
        <p14:creationId xmlns="" xmlns:p14="http://schemas.microsoft.com/office/powerpoint/2010/main" val="87662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9A2FF5-E615-4F56-B216-F36BB379EC4E}" type="datetimeFigureOut">
              <a:rPr lang="en-US" smtClean="0"/>
              <a:pPr/>
              <a:t>12/10/2022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B7DFD5-0CD4-4CED-9B6A-1BEE95EBEDCF}" type="slidenum">
              <a:rPr lang="en-US" smtClean="0"/>
              <a:pPr/>
              <a:t>‹#›</a:t>
            </a:fld>
            <a:endParaRPr lang="en-US"/>
          </a:p>
        </p:txBody>
      </p:sp>
    </p:spTree>
    <p:extLst>
      <p:ext uri="{BB962C8B-B14F-4D97-AF65-F5344CB8AC3E}">
        <p14:creationId xmlns="" xmlns:p14="http://schemas.microsoft.com/office/powerpoint/2010/main" val="3579137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9A2FF5-E615-4F56-B216-F36BB379EC4E}" type="datetimeFigureOut">
              <a:rPr lang="en-US" smtClean="0"/>
              <a:pPr/>
              <a:t>12/10/2022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B7DFD5-0CD4-4CED-9B6A-1BEE95EBEDCF}" type="slidenum">
              <a:rPr lang="en-US" smtClean="0"/>
              <a:pPr/>
              <a:t>‹#›</a:t>
            </a:fld>
            <a:endParaRPr lang="en-US"/>
          </a:p>
        </p:txBody>
      </p:sp>
    </p:spTree>
    <p:extLst>
      <p:ext uri="{BB962C8B-B14F-4D97-AF65-F5344CB8AC3E}">
        <p14:creationId xmlns="" xmlns:p14="http://schemas.microsoft.com/office/powerpoint/2010/main" val="3230706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9A2FF5-E615-4F56-B216-F36BB379EC4E}" type="datetimeFigureOut">
              <a:rPr lang="en-US" smtClean="0"/>
              <a:pPr/>
              <a:t>12/10/2022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B7DFD5-0CD4-4CED-9B6A-1BEE95EBEDCF}" type="slidenum">
              <a:rPr lang="en-US" smtClean="0"/>
              <a:pPr/>
              <a:t>‹#›</a:t>
            </a:fld>
            <a:endParaRPr lang="en-US"/>
          </a:p>
        </p:txBody>
      </p:sp>
    </p:spTree>
    <p:extLst>
      <p:ext uri="{BB962C8B-B14F-4D97-AF65-F5344CB8AC3E}">
        <p14:creationId xmlns="" xmlns:p14="http://schemas.microsoft.com/office/powerpoint/2010/main" val="4294452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49A2FF5-E615-4F56-B216-F36BB379EC4E}" type="datetimeFigureOut">
              <a:rPr lang="en-US" smtClean="0"/>
              <a:pPr/>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B7DFD5-0CD4-4CED-9B6A-1BEE95EBEDCF}" type="slidenum">
              <a:rPr lang="en-US" smtClean="0"/>
              <a:pPr/>
              <a:t>‹#›</a:t>
            </a:fld>
            <a:endParaRPr lang="en-US"/>
          </a:p>
        </p:txBody>
      </p:sp>
    </p:spTree>
    <p:extLst>
      <p:ext uri="{BB962C8B-B14F-4D97-AF65-F5344CB8AC3E}">
        <p14:creationId xmlns="" xmlns:p14="http://schemas.microsoft.com/office/powerpoint/2010/main" val="3205835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49A2FF5-E615-4F56-B216-F36BB379EC4E}" type="datetimeFigureOut">
              <a:rPr lang="en-US" smtClean="0"/>
              <a:pPr/>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B7DFD5-0CD4-4CED-9B6A-1BEE95EBEDCF}" type="slidenum">
              <a:rPr lang="en-US" smtClean="0"/>
              <a:pPr/>
              <a:t>‹#›</a:t>
            </a:fld>
            <a:endParaRPr lang="en-US"/>
          </a:p>
        </p:txBody>
      </p:sp>
    </p:spTree>
    <p:extLst>
      <p:ext uri="{BB962C8B-B14F-4D97-AF65-F5344CB8AC3E}">
        <p14:creationId xmlns="" xmlns:p14="http://schemas.microsoft.com/office/powerpoint/2010/main" val="131951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9A2FF5-E615-4F56-B216-F36BB379EC4E}" type="datetimeFigureOut">
              <a:rPr lang="en-US" smtClean="0"/>
              <a:pPr/>
              <a:t>12/10/2022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B7DFD5-0CD4-4CED-9B6A-1BEE95EBEDCF}" type="slidenum">
              <a:rPr lang="en-US" smtClean="0"/>
              <a:pPr/>
              <a:t>‹#›</a:t>
            </a:fld>
            <a:endParaRPr lang="en-US"/>
          </a:p>
        </p:txBody>
      </p:sp>
    </p:spTree>
    <p:extLst>
      <p:ext uri="{BB962C8B-B14F-4D97-AF65-F5344CB8AC3E}">
        <p14:creationId xmlns="" xmlns:p14="http://schemas.microsoft.com/office/powerpoint/2010/main" val="1897558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b="1" dirty="0" smtClean="0">
                <a:solidFill>
                  <a:srgbClr val="002C73"/>
                </a:solidFill>
                <a:latin typeface="Arial" panose="020B0604020202020204"/>
              </a:rPr>
              <a:t>Air Force Survey </a:t>
            </a:r>
            <a:r>
              <a:rPr lang="en-US" sz="3600" b="1" dirty="0">
                <a:solidFill>
                  <a:srgbClr val="002C73"/>
                </a:solidFill>
                <a:latin typeface="Arial" panose="020B0604020202020204"/>
              </a:rPr>
              <a:t>Analysis</a:t>
            </a:r>
            <a:endParaRPr lang="en-US" dirty="0"/>
          </a:p>
        </p:txBody>
      </p:sp>
      <p:sp>
        <p:nvSpPr>
          <p:cNvPr id="4" name="Slide Number Placeholder 1"/>
          <p:cNvSpPr txBox="1">
            <a:spLocks/>
          </p:cNvSpPr>
          <p:nvPr/>
        </p:nvSpPr>
        <p:spPr>
          <a:xfrm>
            <a:off x="11440302" y="6500474"/>
            <a:ext cx="381000" cy="357526"/>
          </a:xfrm>
          <a:prstGeom prst="rect">
            <a:avLst/>
          </a:prstGeom>
        </p:spPr>
        <p:txBody>
          <a:bodyPr vert="horz" lIns="0" tIns="0" rIns="0" bIns="0" rtlCol="0" anchor="ctr"/>
          <a:lstStyle>
            <a:defPPr>
              <a:defRPr lang="en-US"/>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EBCDCBD-78E1-0D41-A999-31B5EBF8E02C}" type="slidenum">
              <a:rPr lang="en-US" smtClean="0">
                <a:solidFill>
                  <a:srgbClr val="3E8EDE"/>
                </a:solidFill>
                <a:latin typeface="Arial" panose="020B0604020202020204"/>
              </a:rPr>
              <a:pPr/>
              <a:t>1</a:t>
            </a:fld>
            <a:endParaRPr lang="en-US" dirty="0">
              <a:solidFill>
                <a:srgbClr val="3E8EDE"/>
              </a:solidFill>
              <a:latin typeface="Arial" panose="020B0604020202020204"/>
            </a:endParaRPr>
          </a:p>
        </p:txBody>
      </p:sp>
      <p:sp>
        <p:nvSpPr>
          <p:cNvPr id="5" name="Subtitle 4"/>
          <p:cNvSpPr>
            <a:spLocks noGrp="1"/>
          </p:cNvSpPr>
          <p:nvPr>
            <p:ph type="subTitle" idx="1"/>
          </p:nvPr>
        </p:nvSpPr>
        <p:spPr/>
        <p:txBody>
          <a:bodyPr/>
          <a:lstStyle/>
          <a:p>
            <a:r>
              <a:rPr lang="en-US" dirty="0" smtClean="0"/>
              <a:t>(Sanitized Results)</a:t>
            </a:r>
            <a:endParaRPr lang="en-US" dirty="0"/>
          </a:p>
        </p:txBody>
      </p:sp>
      <p:sp>
        <p:nvSpPr>
          <p:cNvPr id="6" name="Subtitle 2"/>
          <p:cNvSpPr txBox="1">
            <a:spLocks/>
          </p:cNvSpPr>
          <p:nvPr/>
        </p:nvSpPr>
        <p:spPr>
          <a:xfrm>
            <a:off x="568412" y="6054810"/>
            <a:ext cx="10812162" cy="56841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tabLst/>
              <a:defRPr/>
            </a:pPr>
            <a:r>
              <a:rPr kumimoji="0" lang="en-US" b="0" i="1" u="none" strike="noStrike" kern="1200" cap="none" spc="0" normalizeH="0" baseline="0" noProof="0" dirty="0" smtClean="0">
                <a:ln>
                  <a:noFill/>
                </a:ln>
                <a:solidFill>
                  <a:schemeClr val="tx1"/>
                </a:solidFill>
                <a:effectLst/>
                <a:uLnTx/>
                <a:uFillTx/>
                <a:latin typeface="+mn-lt"/>
                <a:ea typeface="+mn-ea"/>
                <a:cs typeface="+mn-cs"/>
              </a:rPr>
              <a:t>Names of </a:t>
            </a:r>
            <a:r>
              <a:rPr kumimoji="0" lang="en-US" b="0" i="1" u="none" strike="noStrike" kern="1200" cap="none" spc="0" normalizeH="0" baseline="0" noProof="0" dirty="0" smtClean="0">
                <a:ln>
                  <a:noFill/>
                </a:ln>
                <a:solidFill>
                  <a:schemeClr val="tx1"/>
                </a:solidFill>
                <a:effectLst/>
                <a:uLnTx/>
                <a:uFillTx/>
                <a:latin typeface="+mn-lt"/>
                <a:ea typeface="+mn-ea"/>
                <a:cs typeface="+mn-cs"/>
              </a:rPr>
              <a:t>USAF units, service member unit identification, </a:t>
            </a:r>
            <a:r>
              <a:rPr kumimoji="0" lang="en-US" b="0" i="1" u="none" strike="noStrike" kern="1200" cap="none" spc="0" normalizeH="0" baseline="0" noProof="0" dirty="0" smtClean="0">
                <a:ln>
                  <a:noFill/>
                </a:ln>
                <a:solidFill>
                  <a:schemeClr val="tx1"/>
                </a:solidFill>
                <a:effectLst/>
                <a:uLnTx/>
                <a:uFillTx/>
                <a:latin typeface="+mn-lt"/>
                <a:ea typeface="+mn-ea"/>
                <a:cs typeface="+mn-cs"/>
              </a:rPr>
              <a:t>and </a:t>
            </a:r>
            <a:r>
              <a:rPr kumimoji="0" lang="en-US" b="0" i="1" u="none" strike="noStrike" kern="1200" cap="none" spc="0" normalizeH="0" baseline="0" noProof="0" dirty="0" smtClean="0">
                <a:ln>
                  <a:noFill/>
                </a:ln>
                <a:solidFill>
                  <a:schemeClr val="tx1"/>
                </a:solidFill>
                <a:effectLst/>
                <a:uLnTx/>
                <a:uFillTx/>
                <a:latin typeface="+mn-lt"/>
                <a:ea typeface="+mn-ea"/>
                <a:cs typeface="+mn-cs"/>
              </a:rPr>
              <a:t>descriptions </a:t>
            </a:r>
            <a:r>
              <a:rPr kumimoji="0" lang="en-US" b="0" i="1" u="none" strike="noStrike" kern="1200" cap="none" spc="0" normalizeH="0" baseline="0" noProof="0" dirty="0" smtClean="0">
                <a:ln>
                  <a:noFill/>
                </a:ln>
                <a:solidFill>
                  <a:schemeClr val="tx1"/>
                </a:solidFill>
                <a:effectLst/>
                <a:uLnTx/>
                <a:uFillTx/>
                <a:latin typeface="+mn-lt"/>
                <a:ea typeface="+mn-ea"/>
                <a:cs typeface="+mn-cs"/>
              </a:rPr>
              <a:t>of source data were changed or removed to preserve </a:t>
            </a:r>
            <a:r>
              <a:rPr kumimoji="0" lang="en-US" b="0" i="1" u="none" strike="noStrike" kern="1200" cap="none" spc="0" normalizeH="0" baseline="0" noProof="0" dirty="0" smtClean="0">
                <a:ln>
                  <a:noFill/>
                </a:ln>
                <a:solidFill>
                  <a:schemeClr val="tx1"/>
                </a:solidFill>
                <a:effectLst/>
                <a:uLnTx/>
                <a:uFillTx/>
                <a:latin typeface="+mn-lt"/>
                <a:ea typeface="+mn-ea"/>
                <a:cs typeface="+mn-cs"/>
              </a:rPr>
              <a:t>privacy.</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2127827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0231578" y="3381638"/>
          <a:ext cx="1873588" cy="2294388"/>
        </p:xfrm>
        <a:graphic>
          <a:graphicData uri="http://schemas.openxmlformats.org/drawingml/2006/table">
            <a:tbl>
              <a:tblPr firstRow="1" bandRow="1"/>
              <a:tblGrid>
                <a:gridCol w="725508">
                  <a:extLst>
                    <a:ext uri="{9D8B030D-6E8A-4147-A177-3AD203B41FA5}">
                      <a16:colId xmlns="" xmlns:a16="http://schemas.microsoft.com/office/drawing/2014/main" val="1508063901"/>
                    </a:ext>
                  </a:extLst>
                </a:gridCol>
                <a:gridCol w="1148080">
                  <a:extLst>
                    <a:ext uri="{9D8B030D-6E8A-4147-A177-3AD203B41FA5}">
                      <a16:colId xmlns="" xmlns:a16="http://schemas.microsoft.com/office/drawing/2014/main" val="3090672104"/>
                    </a:ext>
                  </a:extLst>
                </a:gridCol>
              </a:tblGrid>
              <a:tr h="668268">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Group</a:t>
                      </a:r>
                      <a:r>
                        <a:rPr lang="en-US" sz="1100" baseline="0" dirty="0" smtClean="0"/>
                        <a:t> Morale </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Cluster </a:t>
                      </a:r>
                    </a:p>
                    <a:p>
                      <a:pPr algn="ctr"/>
                      <a:r>
                        <a:rPr lang="en-US" sz="1100" dirty="0" smtClean="0"/>
                        <a:t>Size (%)</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extLst>
                  <a:ext uri="{0D108BD9-81ED-4DB2-BD59-A6C34878D82A}">
                    <a16:rowId xmlns="" xmlns:a16="http://schemas.microsoft.com/office/drawing/2014/main" val="3610002424"/>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algn="ctr" defTabSz="914400" rtl="0" eaLnBrk="1" latinLnBrk="0" hangingPunct="1"/>
                      <a:r>
                        <a:rPr lang="en-US" sz="1400" kern="1200" dirty="0" smtClean="0">
                          <a:solidFill>
                            <a:schemeClr val="dk1"/>
                          </a:solidFill>
                          <a:latin typeface="+mn-lt"/>
                          <a:ea typeface="+mn-ea"/>
                          <a:cs typeface="+mn-cs"/>
                        </a:rPr>
                        <a:t>0.29</a:t>
                      </a:r>
                      <a:endParaRPr lang="en-US" sz="1400" kern="1200" dirty="0">
                        <a:solidFill>
                          <a:schemeClr val="dk1"/>
                        </a:solidFill>
                        <a:latin typeface="+mn-lt"/>
                        <a:ea typeface="+mn-ea"/>
                        <a:cs typeface="+mn-cs"/>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3337 (42%)</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extLst>
                  <a:ext uri="{0D108BD9-81ED-4DB2-BD59-A6C34878D82A}">
                    <a16:rowId xmlns="" xmlns:a16="http://schemas.microsoft.com/office/drawing/2014/main" val="2681791223"/>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b="0" dirty="0" smtClean="0"/>
                        <a:t>0.02</a:t>
                      </a:r>
                      <a:endParaRPr lang="en-US" sz="140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2958 (38%)</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extLst>
                  <a:ext uri="{0D108BD9-81ED-4DB2-BD59-A6C34878D82A}">
                    <a16:rowId xmlns="" xmlns:a16="http://schemas.microsoft.com/office/drawing/2014/main" val="4195045114"/>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b="0" dirty="0" smtClean="0"/>
                        <a:t>-0.4</a:t>
                      </a:r>
                      <a:endParaRPr lang="en-US" sz="140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729 (9%)</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extLst>
                  <a:ext uri="{0D108BD9-81ED-4DB2-BD59-A6C34878D82A}">
                    <a16:rowId xmlns="" xmlns:a16="http://schemas.microsoft.com/office/drawing/2014/main" val="472973660"/>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b="0" dirty="0" smtClean="0"/>
                        <a:t>-0.59</a:t>
                      </a:r>
                      <a:endParaRPr lang="en-US" sz="140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455 (6%)</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extLst>
                  <a:ext uri="{0D108BD9-81ED-4DB2-BD59-A6C34878D82A}">
                    <a16:rowId xmlns="" xmlns:a16="http://schemas.microsoft.com/office/drawing/2014/main" val="3225000059"/>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b="0" dirty="0" smtClean="0"/>
                        <a:t>-1.2</a:t>
                      </a:r>
                      <a:endParaRPr lang="en-US" sz="140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388 (5%)</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extLst>
                  <a:ext uri="{0D108BD9-81ED-4DB2-BD59-A6C34878D82A}">
                    <a16:rowId xmlns="" xmlns:a16="http://schemas.microsoft.com/office/drawing/2014/main" val="2214676789"/>
                  </a:ext>
                </a:extLst>
              </a:tr>
            </a:tbl>
          </a:graphicData>
        </a:graphic>
      </p:graphicFrame>
      <p:sp>
        <p:nvSpPr>
          <p:cNvPr id="5" name="Title 1"/>
          <p:cNvSpPr txBox="1">
            <a:spLocks/>
          </p:cNvSpPr>
          <p:nvPr/>
        </p:nvSpPr>
        <p:spPr>
          <a:xfrm>
            <a:off x="457200" y="419100"/>
            <a:ext cx="11277600" cy="762000"/>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3600" b="1" kern="1200" baseline="0">
                <a:solidFill>
                  <a:schemeClr val="accent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smtClean="0">
                <a:ln>
                  <a:noFill/>
                </a:ln>
                <a:solidFill>
                  <a:srgbClr val="002C73"/>
                </a:solidFill>
                <a:effectLst/>
                <a:uLnTx/>
                <a:uFillTx/>
                <a:latin typeface="Arial" panose="020B0604020202020204"/>
                <a:ea typeface="+mj-ea"/>
                <a:cs typeface="+mj-cs"/>
              </a:rPr>
              <a:t>Cluster Analysis: Results</a:t>
            </a:r>
            <a:endParaRPr kumimoji="0" lang="en-US" sz="3600" b="1" i="0" u="none" strike="noStrike" kern="1200" cap="none" spc="0" normalizeH="0" baseline="0" noProof="0" dirty="0">
              <a:ln>
                <a:noFill/>
              </a:ln>
              <a:solidFill>
                <a:srgbClr val="002C73"/>
              </a:solidFill>
              <a:effectLst/>
              <a:uLnTx/>
              <a:uFillTx/>
              <a:latin typeface="Arial" panose="020B0604020202020204"/>
              <a:ea typeface="+mj-ea"/>
              <a:cs typeface="+mj-cs"/>
            </a:endParaRPr>
          </a:p>
        </p:txBody>
      </p:sp>
      <p:graphicFrame>
        <p:nvGraphicFramePr>
          <p:cNvPr id="6" name="Table 5"/>
          <p:cNvGraphicFramePr>
            <a:graphicFrameLocks noGrp="1"/>
          </p:cNvGraphicFramePr>
          <p:nvPr>
            <p:extLst/>
          </p:nvPr>
        </p:nvGraphicFramePr>
        <p:xfrm>
          <a:off x="278336" y="3381638"/>
          <a:ext cx="9609944" cy="2294388"/>
        </p:xfrm>
        <a:graphic>
          <a:graphicData uri="http://schemas.openxmlformats.org/drawingml/2006/table">
            <a:tbl>
              <a:tblPr firstRow="1" bandRow="1"/>
              <a:tblGrid>
                <a:gridCol w="784753">
                  <a:extLst>
                    <a:ext uri="{9D8B030D-6E8A-4147-A177-3AD203B41FA5}">
                      <a16:colId xmlns="" xmlns:a16="http://schemas.microsoft.com/office/drawing/2014/main" val="1508063901"/>
                    </a:ext>
                  </a:extLst>
                </a:gridCol>
                <a:gridCol w="933813">
                  <a:extLst>
                    <a:ext uri="{9D8B030D-6E8A-4147-A177-3AD203B41FA5}">
                      <a16:colId xmlns="" xmlns:a16="http://schemas.microsoft.com/office/drawing/2014/main" val="1523184351"/>
                    </a:ext>
                  </a:extLst>
                </a:gridCol>
                <a:gridCol w="1126504">
                  <a:extLst>
                    <a:ext uri="{9D8B030D-6E8A-4147-A177-3AD203B41FA5}">
                      <a16:colId xmlns="" xmlns:a16="http://schemas.microsoft.com/office/drawing/2014/main" val="4244681461"/>
                    </a:ext>
                  </a:extLst>
                </a:gridCol>
                <a:gridCol w="948357">
                  <a:extLst>
                    <a:ext uri="{9D8B030D-6E8A-4147-A177-3AD203B41FA5}">
                      <a16:colId xmlns="" xmlns:a16="http://schemas.microsoft.com/office/drawing/2014/main" val="516372816"/>
                    </a:ext>
                  </a:extLst>
                </a:gridCol>
                <a:gridCol w="948357">
                  <a:extLst>
                    <a:ext uri="{9D8B030D-6E8A-4147-A177-3AD203B41FA5}">
                      <a16:colId xmlns="" xmlns:a16="http://schemas.microsoft.com/office/drawing/2014/main" val="465805424"/>
                    </a:ext>
                  </a:extLst>
                </a:gridCol>
                <a:gridCol w="948357">
                  <a:extLst>
                    <a:ext uri="{9D8B030D-6E8A-4147-A177-3AD203B41FA5}">
                      <a16:colId xmlns="" xmlns:a16="http://schemas.microsoft.com/office/drawing/2014/main" val="1814795859"/>
                    </a:ext>
                  </a:extLst>
                </a:gridCol>
                <a:gridCol w="948357">
                  <a:extLst>
                    <a:ext uri="{9D8B030D-6E8A-4147-A177-3AD203B41FA5}">
                      <a16:colId xmlns="" xmlns:a16="http://schemas.microsoft.com/office/drawing/2014/main" val="1213534476"/>
                    </a:ext>
                  </a:extLst>
                </a:gridCol>
                <a:gridCol w="948357">
                  <a:extLst>
                    <a:ext uri="{9D8B030D-6E8A-4147-A177-3AD203B41FA5}">
                      <a16:colId xmlns="" xmlns:a16="http://schemas.microsoft.com/office/drawing/2014/main" val="4206994076"/>
                    </a:ext>
                  </a:extLst>
                </a:gridCol>
                <a:gridCol w="948357">
                  <a:extLst>
                    <a:ext uri="{9D8B030D-6E8A-4147-A177-3AD203B41FA5}">
                      <a16:colId xmlns="" xmlns:a16="http://schemas.microsoft.com/office/drawing/2014/main" val="1949231507"/>
                    </a:ext>
                  </a:extLst>
                </a:gridCol>
                <a:gridCol w="1074732">
                  <a:extLst>
                    <a:ext uri="{9D8B030D-6E8A-4147-A177-3AD203B41FA5}">
                      <a16:colId xmlns="" xmlns:a16="http://schemas.microsoft.com/office/drawing/2014/main" val="94859038"/>
                    </a:ext>
                  </a:extLst>
                </a:gridCol>
              </a:tblGrid>
              <a:tr h="668268">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Cluster</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Leadership</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Strategic Plan</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Additional Duties</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Equipment</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Duty Schedule</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Supervisor</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Adequate Training</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Sufficient Personnel</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Sexual Harassment /Suicide</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extLst>
                  <a:ext uri="{0D108BD9-81ED-4DB2-BD59-A6C34878D82A}">
                    <a16:rowId xmlns="" xmlns:a16="http://schemas.microsoft.com/office/drawing/2014/main" val="3610002424"/>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1</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0.46</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0.34</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0.07</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0.31</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0.13</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0.36</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0.28</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0.08</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0.75</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extLst>
                  <a:ext uri="{0D108BD9-81ED-4DB2-BD59-A6C34878D82A}">
                    <a16:rowId xmlns="" xmlns:a16="http://schemas.microsoft.com/office/drawing/2014/main" val="2681791223"/>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2</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-0.08</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-0.05</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0.11</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-0.13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0.31</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-0.09</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0.03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0.11</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-0.28</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extLst>
                  <a:ext uri="{0D108BD9-81ED-4DB2-BD59-A6C34878D82A}">
                    <a16:rowId xmlns="" xmlns:a16="http://schemas.microsoft.com/office/drawing/2014/main" val="4195045114"/>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-0.39</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-0.28</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-0.23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-0.22</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-0.97</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-0.25</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0.33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-0.19</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-0.6</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extLst>
                  <a:ext uri="{0D108BD9-81ED-4DB2-BD59-A6C34878D82A}">
                    <a16:rowId xmlns="" xmlns:a16="http://schemas.microsoft.com/office/drawing/2014/main" val="472973660"/>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4</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-0.84</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-0.69</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-0.5</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-0.38</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-0.24</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-0.7</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-2.26</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-0.57</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-0.75</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extLst>
                  <a:ext uri="{0D108BD9-81ED-4DB2-BD59-A6C34878D82A}">
                    <a16:rowId xmlns="" xmlns:a16="http://schemas.microsoft.com/office/drawing/2014/main" val="3225000059"/>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5</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-1.59</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-1.16</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-0.42</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-0.82</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-1.33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-1.13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-0.58</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-0.51</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-2.3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extLst>
                  <a:ext uri="{0D108BD9-81ED-4DB2-BD59-A6C34878D82A}">
                    <a16:rowId xmlns="" xmlns:a16="http://schemas.microsoft.com/office/drawing/2014/main" val="2214676789"/>
                  </a:ext>
                </a:extLst>
              </a:tr>
            </a:tbl>
          </a:graphicData>
        </a:graphic>
      </p:graphicFrame>
      <p:sp>
        <p:nvSpPr>
          <p:cNvPr id="7" name="TextBox 6"/>
          <p:cNvSpPr txBox="1"/>
          <p:nvPr/>
        </p:nvSpPr>
        <p:spPr>
          <a:xfrm>
            <a:off x="4907204" y="2773696"/>
            <a:ext cx="1116331" cy="400110"/>
          </a:xfrm>
          <a:prstGeom prst="rect">
            <a:avLst/>
          </a:prstGeom>
          <a:noFill/>
          <a:ln w="19050">
            <a:noFill/>
          </a:ln>
        </p:spPr>
        <p:txBody>
          <a:bodyPr wrap="square" rtlCol="0">
            <a:spAutoFit/>
          </a:bodyPr>
          <a:lstStyle/>
          <a:p>
            <a:r>
              <a:rPr lang="en-US" sz="2000" b="1" dirty="0">
                <a:solidFill>
                  <a:srgbClr val="000000"/>
                </a:solidFill>
                <a:latin typeface="Arial" panose="020B0604020202020204"/>
              </a:rPr>
              <a:t>Factors</a:t>
            </a:r>
          </a:p>
        </p:txBody>
      </p:sp>
      <p:sp>
        <p:nvSpPr>
          <p:cNvPr id="8" name="Right Brace 7"/>
          <p:cNvSpPr/>
          <p:nvPr/>
        </p:nvSpPr>
        <p:spPr>
          <a:xfrm rot="5400000" flipH="1">
            <a:off x="5399160" y="-1032807"/>
            <a:ext cx="132421" cy="8718818"/>
          </a:xfrm>
          <a:prstGeom prst="rightBrace">
            <a:avLst>
              <a:gd name="adj1" fmla="val 8333"/>
              <a:gd name="adj2" fmla="val 50085"/>
            </a:avLst>
          </a:prstGeom>
          <a:noFill/>
          <a:ln w="38100" cap="flat" cmpd="sng" algn="ctr">
            <a:solidFill>
              <a:srgbClr val="002C7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 name="Rectangle 8"/>
          <p:cNvSpPr/>
          <p:nvPr/>
        </p:nvSpPr>
        <p:spPr>
          <a:xfrm>
            <a:off x="1368313" y="5905651"/>
            <a:ext cx="9867900" cy="523220"/>
          </a:xfrm>
          <a:prstGeom prst="rect">
            <a:avLst/>
          </a:prstGeom>
          <a:ln>
            <a:solidFill>
              <a:srgbClr val="000000"/>
            </a:solidFill>
            <a:prstDash val="dash"/>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Arial" panose="020B0604020202020204"/>
              </a:rPr>
              <a:t>Average factor </a:t>
            </a:r>
            <a:r>
              <a:rPr kumimoji="0" lang="en-US" sz="1400" b="0" i="0" u="none" strike="noStrike" kern="0" cap="none" spc="0" normalizeH="0" baseline="0" noProof="0" dirty="0">
                <a:ln>
                  <a:noFill/>
                </a:ln>
                <a:solidFill>
                  <a:srgbClr val="000000"/>
                </a:solidFill>
                <a:effectLst/>
                <a:uLnTx/>
                <a:uFillTx/>
                <a:latin typeface="Arial" panose="020B0604020202020204"/>
              </a:rPr>
              <a:t>scores </a:t>
            </a:r>
            <a:r>
              <a:rPr kumimoji="0" lang="en-US" sz="1400" b="0" i="0" u="none" strike="noStrike" kern="0" cap="none" spc="0" normalizeH="0" baseline="0" noProof="0" dirty="0" smtClean="0">
                <a:ln>
                  <a:noFill/>
                </a:ln>
                <a:solidFill>
                  <a:srgbClr val="000000"/>
                </a:solidFill>
                <a:effectLst/>
                <a:uLnTx/>
                <a:uFillTx/>
                <a:latin typeface="Arial" panose="020B0604020202020204"/>
              </a:rPr>
              <a:t>and mean group morale were </a:t>
            </a:r>
            <a:r>
              <a:rPr kumimoji="0" lang="en-US" sz="1400" b="0" i="0" u="none" strike="noStrike" kern="0" cap="none" spc="0" normalizeH="0" baseline="0" noProof="0" dirty="0">
                <a:ln>
                  <a:noFill/>
                </a:ln>
                <a:solidFill>
                  <a:srgbClr val="000000"/>
                </a:solidFill>
                <a:effectLst/>
                <a:uLnTx/>
                <a:uFillTx/>
                <a:latin typeface="Arial" panose="020B0604020202020204"/>
              </a:rPr>
              <a:t>standardized so that the population mean is 0.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Arial" panose="020B0604020202020204"/>
              </a:rPr>
              <a:t>A factor score of 1 means that cluster’s average score for that factor is one standard deviation above the population </a:t>
            </a:r>
            <a:r>
              <a:rPr kumimoji="0" lang="en-US" sz="1400" b="0" i="0" u="none" strike="noStrike" kern="0" cap="none" spc="0" normalizeH="0" baseline="0" noProof="0" dirty="0">
                <a:ln>
                  <a:noFill/>
                </a:ln>
                <a:solidFill>
                  <a:srgbClr val="000000"/>
                </a:solidFill>
                <a:effectLst/>
                <a:uLnTx/>
                <a:uFillTx/>
                <a:latin typeface="Arial" panose="020B0604020202020204"/>
              </a:rPr>
              <a:t>mean. </a:t>
            </a:r>
          </a:p>
        </p:txBody>
      </p:sp>
      <p:sp>
        <p:nvSpPr>
          <p:cNvPr id="10" name="TextBox 9"/>
          <p:cNvSpPr txBox="1"/>
          <p:nvPr/>
        </p:nvSpPr>
        <p:spPr>
          <a:xfrm>
            <a:off x="10348287" y="2657082"/>
            <a:ext cx="1633127" cy="523220"/>
          </a:xfrm>
          <a:prstGeom prst="rect">
            <a:avLst/>
          </a:prstGeom>
          <a:noFill/>
          <a:ln w="19050">
            <a:noFill/>
          </a:ln>
        </p:spPr>
        <p:txBody>
          <a:bodyPr wrap="square" rtlCol="0">
            <a:spAutoFit/>
          </a:bodyPr>
          <a:lstStyle/>
          <a:p>
            <a:pPr algn="ctr"/>
            <a:r>
              <a:rPr lang="en-US" sz="1400" b="1" dirty="0">
                <a:solidFill>
                  <a:srgbClr val="000000"/>
                </a:solidFill>
                <a:latin typeface="Arial" panose="020B0604020202020204"/>
              </a:rPr>
              <a:t>Descriptive </a:t>
            </a:r>
          </a:p>
          <a:p>
            <a:pPr algn="ctr"/>
            <a:r>
              <a:rPr lang="en-US" sz="1400" b="1" dirty="0">
                <a:solidFill>
                  <a:srgbClr val="000000"/>
                </a:solidFill>
                <a:latin typeface="Arial" panose="020B0604020202020204"/>
              </a:rPr>
              <a:t>Features</a:t>
            </a:r>
          </a:p>
        </p:txBody>
      </p:sp>
      <p:sp>
        <p:nvSpPr>
          <p:cNvPr id="11" name="Right Brace 10"/>
          <p:cNvSpPr/>
          <p:nvPr/>
        </p:nvSpPr>
        <p:spPr>
          <a:xfrm rot="5400000" flipH="1">
            <a:off x="11106017" y="2449120"/>
            <a:ext cx="92600" cy="1787265"/>
          </a:xfrm>
          <a:prstGeom prst="rightBrace">
            <a:avLst>
              <a:gd name="adj1" fmla="val 8333"/>
              <a:gd name="adj2" fmla="val 50085"/>
            </a:avLst>
          </a:prstGeom>
          <a:noFill/>
          <a:ln w="38100" cap="flat" cmpd="sng" algn="ctr">
            <a:solidFill>
              <a:srgbClr val="002C7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 name="TextBox 11"/>
          <p:cNvSpPr txBox="1"/>
          <p:nvPr/>
        </p:nvSpPr>
        <p:spPr>
          <a:xfrm>
            <a:off x="2570401" y="1133806"/>
            <a:ext cx="6693671" cy="1323439"/>
          </a:xfrm>
          <a:prstGeom prst="rect">
            <a:avLst/>
          </a:prstGeom>
          <a:solidFill>
            <a:srgbClr val="FFFFFF"/>
          </a:solidFill>
          <a:ln w="57150">
            <a:solidFill>
              <a:srgbClr val="D7414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sng" strike="noStrike" kern="0" cap="none" spc="0" normalizeH="0" baseline="0" noProof="0" dirty="0">
                <a:ln>
                  <a:noFill/>
                </a:ln>
                <a:solidFill>
                  <a:srgbClr val="000000"/>
                </a:solidFill>
                <a:effectLst/>
                <a:uLnTx/>
                <a:uFillTx/>
                <a:latin typeface="Arial" panose="020B0604020202020204"/>
              </a:rPr>
              <a:t>Cluster 2 (38%)</a:t>
            </a:r>
            <a:r>
              <a:rPr kumimoji="0" lang="en-US" sz="2000" b="1" i="0" u="none" strike="noStrike" kern="0" cap="none" spc="0" normalizeH="0" baseline="0" noProof="0" dirty="0">
                <a:ln>
                  <a:noFill/>
                </a:ln>
                <a:solidFill>
                  <a:srgbClr val="000000"/>
                </a:solidFill>
                <a:effectLst/>
                <a:uLnTx/>
                <a:uFillTx/>
                <a:latin typeface="Arial" panose="020B0604020202020204"/>
              </a:rPr>
              <a:t>: “Content with Schedule” Cluster: </a:t>
            </a:r>
            <a:r>
              <a:rPr kumimoji="0" lang="en-US" sz="2000" b="0" i="0" u="none" strike="noStrike" kern="0" cap="none" spc="0" normalizeH="0" baseline="0" noProof="0" dirty="0">
                <a:ln>
                  <a:noFill/>
                </a:ln>
                <a:solidFill>
                  <a:srgbClr val="000000"/>
                </a:solidFill>
                <a:effectLst/>
                <a:uLnTx/>
                <a:uFillTx/>
                <a:latin typeface="Arial" panose="020B0604020202020204"/>
              </a:rPr>
              <a:t>Second largest cluster with largely average responses; notably content with their workload and schedule predictability. </a:t>
            </a:r>
          </a:p>
        </p:txBody>
      </p:sp>
      <p:sp>
        <p:nvSpPr>
          <p:cNvPr id="14" name="Slide Number Placeholder 2"/>
          <p:cNvSpPr txBox="1">
            <a:spLocks/>
          </p:cNvSpPr>
          <p:nvPr/>
        </p:nvSpPr>
        <p:spPr>
          <a:xfrm>
            <a:off x="11440302" y="6500474"/>
            <a:ext cx="381000" cy="357526"/>
          </a:xfrm>
          <a:prstGeom prst="rect">
            <a:avLst/>
          </a:prstGeom>
        </p:spPr>
        <p:txBody>
          <a:bodyPr vert="horz" lIns="0" tIns="0" rIns="0" bIns="0" rtlCol="0" anchor="ctr"/>
          <a:lstStyle>
            <a:defPPr>
              <a:defRPr lang="en-US"/>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EBCDCBD-78E1-0D41-A999-31B5EBF8E02C}" type="slidenum">
              <a:rPr lang="en-US" smtClean="0">
                <a:solidFill>
                  <a:srgbClr val="3E8EDE"/>
                </a:solidFill>
                <a:latin typeface="Arial" panose="020B0604020202020204"/>
              </a:rPr>
              <a:pPr/>
              <a:t>10</a:t>
            </a:fld>
            <a:endParaRPr lang="en-US" dirty="0">
              <a:solidFill>
                <a:srgbClr val="3E8EDE"/>
              </a:solidFill>
              <a:latin typeface="Arial" panose="020B0604020202020204"/>
            </a:endParaRPr>
          </a:p>
        </p:txBody>
      </p:sp>
      <p:sp>
        <p:nvSpPr>
          <p:cNvPr id="15" name="Rectangle 14"/>
          <p:cNvSpPr/>
          <p:nvPr/>
        </p:nvSpPr>
        <p:spPr>
          <a:xfrm>
            <a:off x="278336" y="4380927"/>
            <a:ext cx="11826830" cy="323850"/>
          </a:xfrm>
          <a:prstGeom prst="rect">
            <a:avLst/>
          </a:prstGeom>
          <a:noFill/>
          <a:ln w="28575" cap="flat" cmpd="sng" algn="ctr">
            <a:solidFill>
              <a:srgbClr val="D7414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25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6" name="Oval 15"/>
          <p:cNvSpPr/>
          <p:nvPr/>
        </p:nvSpPr>
        <p:spPr>
          <a:xfrm>
            <a:off x="457200" y="4392127"/>
            <a:ext cx="385606" cy="312650"/>
          </a:xfrm>
          <a:prstGeom prst="ellipse">
            <a:avLst/>
          </a:prstGeom>
          <a:noFill/>
          <a:ln w="38100" cap="flat" cmpd="sng" algn="ctr">
            <a:solidFill>
              <a:srgbClr val="D7414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475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cxnSp>
        <p:nvCxnSpPr>
          <p:cNvPr id="17" name="Straight Connector 16"/>
          <p:cNvCxnSpPr>
            <a:endCxn id="16" idx="7"/>
          </p:cNvCxnSpPr>
          <p:nvPr/>
        </p:nvCxnSpPr>
        <p:spPr>
          <a:xfrm flipH="1">
            <a:off x="786335" y="2457245"/>
            <a:ext cx="5130904" cy="1980669"/>
          </a:xfrm>
          <a:prstGeom prst="line">
            <a:avLst/>
          </a:prstGeom>
          <a:noFill/>
          <a:ln w="28575" cap="flat" cmpd="sng" algn="ctr">
            <a:solidFill>
              <a:srgbClr val="D74141"/>
            </a:solidFill>
            <a:prstDash val="solid"/>
            <a:miter lim="800000"/>
          </a:ln>
          <a:effectLst/>
        </p:spPr>
      </p:cxnSp>
    </p:spTree>
    <p:extLst>
      <p:ext uri="{BB962C8B-B14F-4D97-AF65-F5344CB8AC3E}">
        <p14:creationId xmlns="" xmlns:p14="http://schemas.microsoft.com/office/powerpoint/2010/main" val="231568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0231578" y="3381638"/>
          <a:ext cx="1873588" cy="2294388"/>
        </p:xfrm>
        <a:graphic>
          <a:graphicData uri="http://schemas.openxmlformats.org/drawingml/2006/table">
            <a:tbl>
              <a:tblPr firstRow="1" bandRow="1"/>
              <a:tblGrid>
                <a:gridCol w="725508">
                  <a:extLst>
                    <a:ext uri="{9D8B030D-6E8A-4147-A177-3AD203B41FA5}">
                      <a16:colId xmlns="" xmlns:a16="http://schemas.microsoft.com/office/drawing/2014/main" val="1508063901"/>
                    </a:ext>
                  </a:extLst>
                </a:gridCol>
                <a:gridCol w="1148080">
                  <a:extLst>
                    <a:ext uri="{9D8B030D-6E8A-4147-A177-3AD203B41FA5}">
                      <a16:colId xmlns="" xmlns:a16="http://schemas.microsoft.com/office/drawing/2014/main" val="3090672104"/>
                    </a:ext>
                  </a:extLst>
                </a:gridCol>
              </a:tblGrid>
              <a:tr h="668268">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Group</a:t>
                      </a:r>
                      <a:r>
                        <a:rPr lang="en-US" sz="1100" baseline="0" dirty="0" smtClean="0"/>
                        <a:t> Morale </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Cluster </a:t>
                      </a:r>
                    </a:p>
                    <a:p>
                      <a:pPr algn="ctr"/>
                      <a:r>
                        <a:rPr lang="en-US" sz="1100" dirty="0" smtClean="0"/>
                        <a:t>Size (%)</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extLst>
                  <a:ext uri="{0D108BD9-81ED-4DB2-BD59-A6C34878D82A}">
                    <a16:rowId xmlns="" xmlns:a16="http://schemas.microsoft.com/office/drawing/2014/main" val="3610002424"/>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algn="ctr" defTabSz="914400" rtl="0" eaLnBrk="1" latinLnBrk="0" hangingPunct="1"/>
                      <a:r>
                        <a:rPr lang="en-US" sz="1400" kern="1200" dirty="0" smtClean="0">
                          <a:solidFill>
                            <a:schemeClr val="dk1"/>
                          </a:solidFill>
                          <a:latin typeface="+mn-lt"/>
                          <a:ea typeface="+mn-ea"/>
                          <a:cs typeface="+mn-cs"/>
                        </a:rPr>
                        <a:t>0.29</a:t>
                      </a:r>
                      <a:endParaRPr lang="en-US" sz="1400" kern="1200" dirty="0">
                        <a:solidFill>
                          <a:schemeClr val="dk1"/>
                        </a:solidFill>
                        <a:latin typeface="+mn-lt"/>
                        <a:ea typeface="+mn-ea"/>
                        <a:cs typeface="+mn-cs"/>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3337 (42%)</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extLst>
                  <a:ext uri="{0D108BD9-81ED-4DB2-BD59-A6C34878D82A}">
                    <a16:rowId xmlns="" xmlns:a16="http://schemas.microsoft.com/office/drawing/2014/main" val="2681791223"/>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b="0" dirty="0" smtClean="0"/>
                        <a:t>0.02</a:t>
                      </a:r>
                      <a:endParaRPr lang="en-US" sz="140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2958 (38%)</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extLst>
                  <a:ext uri="{0D108BD9-81ED-4DB2-BD59-A6C34878D82A}">
                    <a16:rowId xmlns="" xmlns:a16="http://schemas.microsoft.com/office/drawing/2014/main" val="4195045114"/>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b="0" dirty="0" smtClean="0"/>
                        <a:t>-0.4</a:t>
                      </a:r>
                      <a:endParaRPr lang="en-US" sz="140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729 (9%)</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extLst>
                  <a:ext uri="{0D108BD9-81ED-4DB2-BD59-A6C34878D82A}">
                    <a16:rowId xmlns="" xmlns:a16="http://schemas.microsoft.com/office/drawing/2014/main" val="472973660"/>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b="0" dirty="0" smtClean="0"/>
                        <a:t>-0.59</a:t>
                      </a:r>
                      <a:endParaRPr lang="en-US" sz="140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455 (6%)</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extLst>
                  <a:ext uri="{0D108BD9-81ED-4DB2-BD59-A6C34878D82A}">
                    <a16:rowId xmlns="" xmlns:a16="http://schemas.microsoft.com/office/drawing/2014/main" val="3225000059"/>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b="0" dirty="0" smtClean="0"/>
                        <a:t>-1.2</a:t>
                      </a:r>
                      <a:endParaRPr lang="en-US" sz="140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388 (5%)</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extLst>
                  <a:ext uri="{0D108BD9-81ED-4DB2-BD59-A6C34878D82A}">
                    <a16:rowId xmlns="" xmlns:a16="http://schemas.microsoft.com/office/drawing/2014/main" val="2214676789"/>
                  </a:ext>
                </a:extLst>
              </a:tr>
            </a:tbl>
          </a:graphicData>
        </a:graphic>
      </p:graphicFrame>
      <p:sp>
        <p:nvSpPr>
          <p:cNvPr id="5" name="Title 1"/>
          <p:cNvSpPr txBox="1">
            <a:spLocks/>
          </p:cNvSpPr>
          <p:nvPr/>
        </p:nvSpPr>
        <p:spPr>
          <a:xfrm>
            <a:off x="457200" y="419100"/>
            <a:ext cx="11277600" cy="762000"/>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3600" b="1" kern="1200" baseline="0">
                <a:solidFill>
                  <a:schemeClr val="accent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smtClean="0">
                <a:ln>
                  <a:noFill/>
                </a:ln>
                <a:solidFill>
                  <a:srgbClr val="002C73"/>
                </a:solidFill>
                <a:effectLst/>
                <a:uLnTx/>
                <a:uFillTx/>
                <a:latin typeface="Arial" panose="020B0604020202020204"/>
                <a:ea typeface="+mj-ea"/>
                <a:cs typeface="+mj-cs"/>
              </a:rPr>
              <a:t>Cluster Analysis: Results</a:t>
            </a:r>
            <a:endParaRPr kumimoji="0" lang="en-US" sz="3600" b="1" i="0" u="none" strike="noStrike" kern="1200" cap="none" spc="0" normalizeH="0" baseline="0" noProof="0" dirty="0">
              <a:ln>
                <a:noFill/>
              </a:ln>
              <a:solidFill>
                <a:srgbClr val="002C73"/>
              </a:solidFill>
              <a:effectLst/>
              <a:uLnTx/>
              <a:uFillTx/>
              <a:latin typeface="Arial" panose="020B0604020202020204"/>
              <a:ea typeface="+mj-ea"/>
              <a:cs typeface="+mj-cs"/>
            </a:endParaRPr>
          </a:p>
        </p:txBody>
      </p:sp>
      <p:graphicFrame>
        <p:nvGraphicFramePr>
          <p:cNvPr id="6" name="Table 5"/>
          <p:cNvGraphicFramePr>
            <a:graphicFrameLocks noGrp="1"/>
          </p:cNvGraphicFramePr>
          <p:nvPr>
            <p:extLst/>
          </p:nvPr>
        </p:nvGraphicFramePr>
        <p:xfrm>
          <a:off x="278336" y="3381638"/>
          <a:ext cx="9609944" cy="2294388"/>
        </p:xfrm>
        <a:graphic>
          <a:graphicData uri="http://schemas.openxmlformats.org/drawingml/2006/table">
            <a:tbl>
              <a:tblPr firstRow="1" bandRow="1"/>
              <a:tblGrid>
                <a:gridCol w="784753">
                  <a:extLst>
                    <a:ext uri="{9D8B030D-6E8A-4147-A177-3AD203B41FA5}">
                      <a16:colId xmlns="" xmlns:a16="http://schemas.microsoft.com/office/drawing/2014/main" val="1508063901"/>
                    </a:ext>
                  </a:extLst>
                </a:gridCol>
                <a:gridCol w="933813">
                  <a:extLst>
                    <a:ext uri="{9D8B030D-6E8A-4147-A177-3AD203B41FA5}">
                      <a16:colId xmlns="" xmlns:a16="http://schemas.microsoft.com/office/drawing/2014/main" val="1523184351"/>
                    </a:ext>
                  </a:extLst>
                </a:gridCol>
                <a:gridCol w="1126504">
                  <a:extLst>
                    <a:ext uri="{9D8B030D-6E8A-4147-A177-3AD203B41FA5}">
                      <a16:colId xmlns="" xmlns:a16="http://schemas.microsoft.com/office/drawing/2014/main" val="4244681461"/>
                    </a:ext>
                  </a:extLst>
                </a:gridCol>
                <a:gridCol w="948357">
                  <a:extLst>
                    <a:ext uri="{9D8B030D-6E8A-4147-A177-3AD203B41FA5}">
                      <a16:colId xmlns="" xmlns:a16="http://schemas.microsoft.com/office/drawing/2014/main" val="516372816"/>
                    </a:ext>
                  </a:extLst>
                </a:gridCol>
                <a:gridCol w="948357">
                  <a:extLst>
                    <a:ext uri="{9D8B030D-6E8A-4147-A177-3AD203B41FA5}">
                      <a16:colId xmlns="" xmlns:a16="http://schemas.microsoft.com/office/drawing/2014/main" val="465805424"/>
                    </a:ext>
                  </a:extLst>
                </a:gridCol>
                <a:gridCol w="948357">
                  <a:extLst>
                    <a:ext uri="{9D8B030D-6E8A-4147-A177-3AD203B41FA5}">
                      <a16:colId xmlns="" xmlns:a16="http://schemas.microsoft.com/office/drawing/2014/main" val="1814795859"/>
                    </a:ext>
                  </a:extLst>
                </a:gridCol>
                <a:gridCol w="948357">
                  <a:extLst>
                    <a:ext uri="{9D8B030D-6E8A-4147-A177-3AD203B41FA5}">
                      <a16:colId xmlns="" xmlns:a16="http://schemas.microsoft.com/office/drawing/2014/main" val="1213534476"/>
                    </a:ext>
                  </a:extLst>
                </a:gridCol>
                <a:gridCol w="948357">
                  <a:extLst>
                    <a:ext uri="{9D8B030D-6E8A-4147-A177-3AD203B41FA5}">
                      <a16:colId xmlns="" xmlns:a16="http://schemas.microsoft.com/office/drawing/2014/main" val="4206994076"/>
                    </a:ext>
                  </a:extLst>
                </a:gridCol>
                <a:gridCol w="948357">
                  <a:extLst>
                    <a:ext uri="{9D8B030D-6E8A-4147-A177-3AD203B41FA5}">
                      <a16:colId xmlns="" xmlns:a16="http://schemas.microsoft.com/office/drawing/2014/main" val="1949231507"/>
                    </a:ext>
                  </a:extLst>
                </a:gridCol>
                <a:gridCol w="1074732">
                  <a:extLst>
                    <a:ext uri="{9D8B030D-6E8A-4147-A177-3AD203B41FA5}">
                      <a16:colId xmlns="" xmlns:a16="http://schemas.microsoft.com/office/drawing/2014/main" val="94859038"/>
                    </a:ext>
                  </a:extLst>
                </a:gridCol>
              </a:tblGrid>
              <a:tr h="668268">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Cluster</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Leadership</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Strategic Plan</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Additional Duties</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Equipment</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Duty Schedule</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Supervisor</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Adequate Training</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Sufficient Personnel</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Sexual Harassment /Suicide</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extLst>
                  <a:ext uri="{0D108BD9-81ED-4DB2-BD59-A6C34878D82A}">
                    <a16:rowId xmlns="" xmlns:a16="http://schemas.microsoft.com/office/drawing/2014/main" val="3610002424"/>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1</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0.46</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0.34</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0.07</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0.31</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0.13</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0.36</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0.28</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0.08</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0.75</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extLst>
                  <a:ext uri="{0D108BD9-81ED-4DB2-BD59-A6C34878D82A}">
                    <a16:rowId xmlns="" xmlns:a16="http://schemas.microsoft.com/office/drawing/2014/main" val="2681791223"/>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2</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-0.08</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-0.05</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0.11</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-0.13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0.31</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-0.09</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0.03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0.11</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-0.28</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extLst>
                  <a:ext uri="{0D108BD9-81ED-4DB2-BD59-A6C34878D82A}">
                    <a16:rowId xmlns="" xmlns:a16="http://schemas.microsoft.com/office/drawing/2014/main" val="4195045114"/>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-0.39</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-0.28</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-0.23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-0.22</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-0.97</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-0.25</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0.33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-0.19</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-0.6</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extLst>
                  <a:ext uri="{0D108BD9-81ED-4DB2-BD59-A6C34878D82A}">
                    <a16:rowId xmlns="" xmlns:a16="http://schemas.microsoft.com/office/drawing/2014/main" val="472973660"/>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4</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-0.84</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-0.69</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-0.5</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-0.38</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-0.24</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-0.7</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-2.26</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-0.57</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-0.75</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extLst>
                  <a:ext uri="{0D108BD9-81ED-4DB2-BD59-A6C34878D82A}">
                    <a16:rowId xmlns="" xmlns:a16="http://schemas.microsoft.com/office/drawing/2014/main" val="3225000059"/>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5</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-1.59</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-1.16</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-0.42</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-0.82</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-1.33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-1.13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-0.58</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-0.51</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-2.3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extLst>
                  <a:ext uri="{0D108BD9-81ED-4DB2-BD59-A6C34878D82A}">
                    <a16:rowId xmlns="" xmlns:a16="http://schemas.microsoft.com/office/drawing/2014/main" val="2214676789"/>
                  </a:ext>
                </a:extLst>
              </a:tr>
            </a:tbl>
          </a:graphicData>
        </a:graphic>
      </p:graphicFrame>
      <p:sp>
        <p:nvSpPr>
          <p:cNvPr id="7" name="TextBox 6"/>
          <p:cNvSpPr txBox="1"/>
          <p:nvPr/>
        </p:nvSpPr>
        <p:spPr>
          <a:xfrm>
            <a:off x="4907204" y="2773696"/>
            <a:ext cx="1116331" cy="400110"/>
          </a:xfrm>
          <a:prstGeom prst="rect">
            <a:avLst/>
          </a:prstGeom>
          <a:noFill/>
          <a:ln w="19050">
            <a:noFill/>
          </a:ln>
        </p:spPr>
        <p:txBody>
          <a:bodyPr wrap="square" rtlCol="0">
            <a:spAutoFit/>
          </a:bodyPr>
          <a:lstStyle/>
          <a:p>
            <a:r>
              <a:rPr lang="en-US" sz="2000" b="1" dirty="0">
                <a:solidFill>
                  <a:srgbClr val="000000"/>
                </a:solidFill>
                <a:latin typeface="Arial" panose="020B0604020202020204"/>
              </a:rPr>
              <a:t>Factors</a:t>
            </a:r>
          </a:p>
        </p:txBody>
      </p:sp>
      <p:sp>
        <p:nvSpPr>
          <p:cNvPr id="8" name="Right Brace 7"/>
          <p:cNvSpPr/>
          <p:nvPr/>
        </p:nvSpPr>
        <p:spPr>
          <a:xfrm rot="5400000" flipH="1">
            <a:off x="5399160" y="-1032807"/>
            <a:ext cx="132421" cy="8718818"/>
          </a:xfrm>
          <a:prstGeom prst="rightBrace">
            <a:avLst>
              <a:gd name="adj1" fmla="val 8333"/>
              <a:gd name="adj2" fmla="val 50085"/>
            </a:avLst>
          </a:prstGeom>
          <a:noFill/>
          <a:ln w="38100" cap="flat" cmpd="sng" algn="ctr">
            <a:solidFill>
              <a:srgbClr val="002C7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 name="Rectangle 8"/>
          <p:cNvSpPr/>
          <p:nvPr/>
        </p:nvSpPr>
        <p:spPr>
          <a:xfrm>
            <a:off x="1368313" y="5905651"/>
            <a:ext cx="9867900" cy="523220"/>
          </a:xfrm>
          <a:prstGeom prst="rect">
            <a:avLst/>
          </a:prstGeom>
          <a:ln>
            <a:solidFill>
              <a:srgbClr val="000000"/>
            </a:solidFill>
            <a:prstDash val="dash"/>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Arial" panose="020B0604020202020204"/>
              </a:rPr>
              <a:t>Average factor </a:t>
            </a:r>
            <a:r>
              <a:rPr kumimoji="0" lang="en-US" sz="1400" b="0" i="0" u="none" strike="noStrike" kern="0" cap="none" spc="0" normalizeH="0" baseline="0" noProof="0" dirty="0">
                <a:ln>
                  <a:noFill/>
                </a:ln>
                <a:solidFill>
                  <a:srgbClr val="000000"/>
                </a:solidFill>
                <a:effectLst/>
                <a:uLnTx/>
                <a:uFillTx/>
                <a:latin typeface="Arial" panose="020B0604020202020204"/>
              </a:rPr>
              <a:t>scores </a:t>
            </a:r>
            <a:r>
              <a:rPr kumimoji="0" lang="en-US" sz="1400" b="0" i="0" u="none" strike="noStrike" kern="0" cap="none" spc="0" normalizeH="0" baseline="0" noProof="0" dirty="0" smtClean="0">
                <a:ln>
                  <a:noFill/>
                </a:ln>
                <a:solidFill>
                  <a:srgbClr val="000000"/>
                </a:solidFill>
                <a:effectLst/>
                <a:uLnTx/>
                <a:uFillTx/>
                <a:latin typeface="Arial" panose="020B0604020202020204"/>
              </a:rPr>
              <a:t>and mean group morale were </a:t>
            </a:r>
            <a:r>
              <a:rPr kumimoji="0" lang="en-US" sz="1400" b="0" i="0" u="none" strike="noStrike" kern="0" cap="none" spc="0" normalizeH="0" baseline="0" noProof="0" dirty="0">
                <a:ln>
                  <a:noFill/>
                </a:ln>
                <a:solidFill>
                  <a:srgbClr val="000000"/>
                </a:solidFill>
                <a:effectLst/>
                <a:uLnTx/>
                <a:uFillTx/>
                <a:latin typeface="Arial" panose="020B0604020202020204"/>
              </a:rPr>
              <a:t>standardized so that the population mean is 0.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Arial" panose="020B0604020202020204"/>
              </a:rPr>
              <a:t>A factor score of 1 means that cluster’s average score for that factor is one standard deviation above the population </a:t>
            </a:r>
            <a:r>
              <a:rPr kumimoji="0" lang="en-US" sz="1400" b="0" i="0" u="none" strike="noStrike" kern="0" cap="none" spc="0" normalizeH="0" baseline="0" noProof="0" dirty="0">
                <a:ln>
                  <a:noFill/>
                </a:ln>
                <a:solidFill>
                  <a:srgbClr val="000000"/>
                </a:solidFill>
                <a:effectLst/>
                <a:uLnTx/>
                <a:uFillTx/>
                <a:latin typeface="Arial" panose="020B0604020202020204"/>
              </a:rPr>
              <a:t>mean. </a:t>
            </a:r>
          </a:p>
        </p:txBody>
      </p:sp>
      <p:sp>
        <p:nvSpPr>
          <p:cNvPr id="10" name="TextBox 9"/>
          <p:cNvSpPr txBox="1"/>
          <p:nvPr/>
        </p:nvSpPr>
        <p:spPr>
          <a:xfrm>
            <a:off x="10348287" y="2657082"/>
            <a:ext cx="1633127" cy="523220"/>
          </a:xfrm>
          <a:prstGeom prst="rect">
            <a:avLst/>
          </a:prstGeom>
          <a:noFill/>
          <a:ln w="19050">
            <a:noFill/>
          </a:ln>
        </p:spPr>
        <p:txBody>
          <a:bodyPr wrap="square" rtlCol="0">
            <a:spAutoFit/>
          </a:bodyPr>
          <a:lstStyle/>
          <a:p>
            <a:pPr algn="ctr"/>
            <a:r>
              <a:rPr lang="en-US" sz="1400" b="1" dirty="0">
                <a:solidFill>
                  <a:srgbClr val="000000"/>
                </a:solidFill>
                <a:latin typeface="Arial" panose="020B0604020202020204"/>
              </a:rPr>
              <a:t>Descriptive </a:t>
            </a:r>
          </a:p>
          <a:p>
            <a:pPr algn="ctr"/>
            <a:r>
              <a:rPr lang="en-US" sz="1400" b="1" dirty="0">
                <a:solidFill>
                  <a:srgbClr val="000000"/>
                </a:solidFill>
                <a:latin typeface="Arial" panose="020B0604020202020204"/>
              </a:rPr>
              <a:t>Features</a:t>
            </a:r>
          </a:p>
        </p:txBody>
      </p:sp>
      <p:sp>
        <p:nvSpPr>
          <p:cNvPr id="11" name="Right Brace 10"/>
          <p:cNvSpPr/>
          <p:nvPr/>
        </p:nvSpPr>
        <p:spPr>
          <a:xfrm rot="5400000" flipH="1">
            <a:off x="11106017" y="2449120"/>
            <a:ext cx="92600" cy="1787265"/>
          </a:xfrm>
          <a:prstGeom prst="rightBrace">
            <a:avLst>
              <a:gd name="adj1" fmla="val 8333"/>
              <a:gd name="adj2" fmla="val 50085"/>
            </a:avLst>
          </a:prstGeom>
          <a:noFill/>
          <a:ln w="38100" cap="flat" cmpd="sng" algn="ctr">
            <a:solidFill>
              <a:srgbClr val="002C7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 name="TextBox 11"/>
          <p:cNvSpPr txBox="1"/>
          <p:nvPr/>
        </p:nvSpPr>
        <p:spPr>
          <a:xfrm>
            <a:off x="2570401" y="1133806"/>
            <a:ext cx="6693671" cy="1323439"/>
          </a:xfrm>
          <a:prstGeom prst="rect">
            <a:avLst/>
          </a:prstGeom>
          <a:solidFill>
            <a:srgbClr val="FFFFFF"/>
          </a:solidFill>
          <a:ln w="57150">
            <a:solidFill>
              <a:srgbClr val="009999"/>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sng" strike="noStrike" kern="0" cap="none" spc="0" normalizeH="0" baseline="0" noProof="0" dirty="0">
                <a:ln>
                  <a:noFill/>
                </a:ln>
                <a:solidFill>
                  <a:srgbClr val="000000"/>
                </a:solidFill>
                <a:effectLst/>
                <a:uLnTx/>
                <a:uFillTx/>
                <a:latin typeface="Arial" panose="020B0604020202020204"/>
              </a:rPr>
              <a:t>Cluster 3 (9%)</a:t>
            </a:r>
            <a:r>
              <a:rPr kumimoji="0" lang="en-US" sz="2000" b="1" i="0" u="none" strike="noStrike" kern="0" cap="none" spc="0" normalizeH="0" baseline="0" noProof="0" dirty="0">
                <a:ln>
                  <a:noFill/>
                </a:ln>
                <a:solidFill>
                  <a:srgbClr val="000000"/>
                </a:solidFill>
                <a:effectLst/>
                <a:uLnTx/>
                <a:uFillTx/>
                <a:latin typeface="Arial" panose="020B0604020202020204"/>
              </a:rPr>
              <a:t>: “Adequately Trained” Cluster: </a:t>
            </a:r>
            <a:r>
              <a:rPr kumimoji="0" lang="en-US" sz="2000" b="0" i="0" u="none" strike="noStrike" kern="0" cap="none" spc="0" normalizeH="0" baseline="0" noProof="0" dirty="0">
                <a:ln>
                  <a:noFill/>
                </a:ln>
                <a:solidFill>
                  <a:srgbClr val="000000"/>
                </a:solidFill>
                <a:effectLst/>
                <a:uLnTx/>
                <a:uFillTx/>
                <a:latin typeface="Arial" panose="020B0604020202020204"/>
              </a:rPr>
              <a:t> </a:t>
            </a:r>
            <a:r>
              <a:rPr kumimoji="0" lang="en-US" sz="2000" b="0" i="0" u="none" strike="noStrike" kern="0" cap="none" spc="0" normalizeH="0" baseline="0" noProof="0" dirty="0" smtClean="0">
                <a:ln>
                  <a:noFill/>
                </a:ln>
                <a:solidFill>
                  <a:srgbClr val="000000"/>
                </a:solidFill>
                <a:effectLst/>
                <a:uLnTx/>
                <a:uFillTx/>
                <a:latin typeface="Arial" panose="020B0604020202020204"/>
              </a:rPr>
              <a:t>Slightly </a:t>
            </a:r>
            <a:r>
              <a:rPr kumimoji="0" lang="en-US" sz="2000" b="0" i="0" u="none" strike="noStrike" kern="0" cap="none" spc="0" normalizeH="0" baseline="0" noProof="0" dirty="0">
                <a:ln>
                  <a:noFill/>
                </a:ln>
                <a:solidFill>
                  <a:srgbClr val="000000"/>
                </a:solidFill>
                <a:effectLst/>
                <a:uLnTx/>
                <a:uFillTx/>
                <a:latin typeface="Arial" panose="020B0604020202020204"/>
              </a:rPr>
              <a:t>negative scores across most factors except “feeling adequately trained for jobs”, where they had the highest average score and a low score for schedule predictability. </a:t>
            </a:r>
          </a:p>
        </p:txBody>
      </p:sp>
      <p:sp>
        <p:nvSpPr>
          <p:cNvPr id="14" name="Slide Number Placeholder 2"/>
          <p:cNvSpPr txBox="1">
            <a:spLocks/>
          </p:cNvSpPr>
          <p:nvPr/>
        </p:nvSpPr>
        <p:spPr>
          <a:xfrm>
            <a:off x="11440302" y="6500474"/>
            <a:ext cx="381000" cy="357526"/>
          </a:xfrm>
          <a:prstGeom prst="rect">
            <a:avLst/>
          </a:prstGeom>
        </p:spPr>
        <p:txBody>
          <a:bodyPr vert="horz" lIns="0" tIns="0" rIns="0" bIns="0" rtlCol="0" anchor="ctr"/>
          <a:lstStyle>
            <a:defPPr>
              <a:defRPr lang="en-US"/>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EBCDCBD-78E1-0D41-A999-31B5EBF8E02C}" type="slidenum">
              <a:rPr lang="en-US" smtClean="0">
                <a:solidFill>
                  <a:srgbClr val="3E8EDE"/>
                </a:solidFill>
                <a:latin typeface="Arial" panose="020B0604020202020204"/>
              </a:rPr>
              <a:pPr/>
              <a:t>11</a:t>
            </a:fld>
            <a:endParaRPr lang="en-US" dirty="0">
              <a:solidFill>
                <a:srgbClr val="3E8EDE"/>
              </a:solidFill>
              <a:latin typeface="Arial" panose="020B0604020202020204"/>
            </a:endParaRPr>
          </a:p>
        </p:txBody>
      </p:sp>
      <p:sp>
        <p:nvSpPr>
          <p:cNvPr id="15" name="Rectangle 14"/>
          <p:cNvSpPr/>
          <p:nvPr/>
        </p:nvSpPr>
        <p:spPr>
          <a:xfrm>
            <a:off x="278336" y="4704205"/>
            <a:ext cx="11826830" cy="323850"/>
          </a:xfrm>
          <a:prstGeom prst="rect">
            <a:avLst/>
          </a:prstGeom>
          <a:noFill/>
          <a:ln w="28575" cap="flat" cmpd="sng" algn="ctr">
            <a:solidFill>
              <a:srgbClr val="009999"/>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25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6" name="Oval 15"/>
          <p:cNvSpPr/>
          <p:nvPr/>
        </p:nvSpPr>
        <p:spPr>
          <a:xfrm>
            <a:off x="457200" y="4715405"/>
            <a:ext cx="385606" cy="312650"/>
          </a:xfrm>
          <a:prstGeom prst="ellipse">
            <a:avLst/>
          </a:prstGeom>
          <a:noFill/>
          <a:ln w="38100" cap="flat" cmpd="sng" algn="ctr">
            <a:solidFill>
              <a:srgbClr val="009999"/>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475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cxnSp>
        <p:nvCxnSpPr>
          <p:cNvPr id="17" name="Straight Connector 16"/>
          <p:cNvCxnSpPr>
            <a:endCxn id="16" idx="7"/>
          </p:cNvCxnSpPr>
          <p:nvPr/>
        </p:nvCxnSpPr>
        <p:spPr>
          <a:xfrm flipH="1">
            <a:off x="786335" y="2457245"/>
            <a:ext cx="5130904" cy="2303947"/>
          </a:xfrm>
          <a:prstGeom prst="line">
            <a:avLst/>
          </a:prstGeom>
          <a:noFill/>
          <a:ln w="28575" cap="flat" cmpd="sng" algn="ctr">
            <a:solidFill>
              <a:srgbClr val="009999"/>
            </a:solidFill>
            <a:prstDash val="solid"/>
            <a:miter lim="800000"/>
          </a:ln>
          <a:effectLst/>
        </p:spPr>
      </p:cxnSp>
    </p:spTree>
    <p:extLst>
      <p:ext uri="{BB962C8B-B14F-4D97-AF65-F5344CB8AC3E}">
        <p14:creationId xmlns="" xmlns:p14="http://schemas.microsoft.com/office/powerpoint/2010/main" val="372994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10231578" y="3381638"/>
          <a:ext cx="1873588" cy="2294388"/>
        </p:xfrm>
        <a:graphic>
          <a:graphicData uri="http://schemas.openxmlformats.org/drawingml/2006/table">
            <a:tbl>
              <a:tblPr firstRow="1" bandRow="1"/>
              <a:tblGrid>
                <a:gridCol w="725508">
                  <a:extLst>
                    <a:ext uri="{9D8B030D-6E8A-4147-A177-3AD203B41FA5}">
                      <a16:colId xmlns="" xmlns:a16="http://schemas.microsoft.com/office/drawing/2014/main" val="1508063901"/>
                    </a:ext>
                  </a:extLst>
                </a:gridCol>
                <a:gridCol w="1148080">
                  <a:extLst>
                    <a:ext uri="{9D8B030D-6E8A-4147-A177-3AD203B41FA5}">
                      <a16:colId xmlns="" xmlns:a16="http://schemas.microsoft.com/office/drawing/2014/main" val="3090672104"/>
                    </a:ext>
                  </a:extLst>
                </a:gridCol>
              </a:tblGrid>
              <a:tr h="668268">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Group</a:t>
                      </a:r>
                      <a:r>
                        <a:rPr lang="en-US" sz="1100" baseline="0" dirty="0" smtClean="0"/>
                        <a:t> Morale </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Cluster </a:t>
                      </a:r>
                    </a:p>
                    <a:p>
                      <a:pPr algn="ctr"/>
                      <a:r>
                        <a:rPr lang="en-US" sz="1100" dirty="0" smtClean="0"/>
                        <a:t>Size (%)</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extLst>
                  <a:ext uri="{0D108BD9-81ED-4DB2-BD59-A6C34878D82A}">
                    <a16:rowId xmlns="" xmlns:a16="http://schemas.microsoft.com/office/drawing/2014/main" val="3610002424"/>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algn="ctr" defTabSz="914400" rtl="0" eaLnBrk="1" latinLnBrk="0" hangingPunct="1"/>
                      <a:r>
                        <a:rPr lang="en-US" sz="1400" kern="1200" dirty="0" smtClean="0">
                          <a:solidFill>
                            <a:schemeClr val="dk1"/>
                          </a:solidFill>
                          <a:latin typeface="+mn-lt"/>
                          <a:ea typeface="+mn-ea"/>
                          <a:cs typeface="+mn-cs"/>
                        </a:rPr>
                        <a:t>0.29</a:t>
                      </a:r>
                      <a:endParaRPr lang="en-US" sz="1400" kern="1200" dirty="0">
                        <a:solidFill>
                          <a:schemeClr val="dk1"/>
                        </a:solidFill>
                        <a:latin typeface="+mn-lt"/>
                        <a:ea typeface="+mn-ea"/>
                        <a:cs typeface="+mn-cs"/>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3337 (42%)</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extLst>
                  <a:ext uri="{0D108BD9-81ED-4DB2-BD59-A6C34878D82A}">
                    <a16:rowId xmlns="" xmlns:a16="http://schemas.microsoft.com/office/drawing/2014/main" val="2681791223"/>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b="0" dirty="0" smtClean="0"/>
                        <a:t>0.02</a:t>
                      </a:r>
                      <a:endParaRPr lang="en-US" sz="140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2958 (38%)</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extLst>
                  <a:ext uri="{0D108BD9-81ED-4DB2-BD59-A6C34878D82A}">
                    <a16:rowId xmlns="" xmlns:a16="http://schemas.microsoft.com/office/drawing/2014/main" val="4195045114"/>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b="0" dirty="0" smtClean="0"/>
                        <a:t>-0.4</a:t>
                      </a:r>
                      <a:endParaRPr lang="en-US" sz="140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729 (9%)</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extLst>
                  <a:ext uri="{0D108BD9-81ED-4DB2-BD59-A6C34878D82A}">
                    <a16:rowId xmlns="" xmlns:a16="http://schemas.microsoft.com/office/drawing/2014/main" val="472973660"/>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b="0" dirty="0" smtClean="0"/>
                        <a:t>-0.59</a:t>
                      </a:r>
                      <a:endParaRPr lang="en-US" sz="140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455 (6%)</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extLst>
                  <a:ext uri="{0D108BD9-81ED-4DB2-BD59-A6C34878D82A}">
                    <a16:rowId xmlns="" xmlns:a16="http://schemas.microsoft.com/office/drawing/2014/main" val="3225000059"/>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b="0" dirty="0" smtClean="0"/>
                        <a:t>-1.2</a:t>
                      </a:r>
                      <a:endParaRPr lang="en-US" sz="140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388 (5%)</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extLst>
                  <a:ext uri="{0D108BD9-81ED-4DB2-BD59-A6C34878D82A}">
                    <a16:rowId xmlns="" xmlns:a16="http://schemas.microsoft.com/office/drawing/2014/main" val="2214676789"/>
                  </a:ext>
                </a:extLst>
              </a:tr>
            </a:tbl>
          </a:graphicData>
        </a:graphic>
      </p:graphicFrame>
      <p:sp>
        <p:nvSpPr>
          <p:cNvPr id="3" name="Title 1"/>
          <p:cNvSpPr txBox="1">
            <a:spLocks/>
          </p:cNvSpPr>
          <p:nvPr/>
        </p:nvSpPr>
        <p:spPr>
          <a:xfrm>
            <a:off x="457200" y="419100"/>
            <a:ext cx="11277600" cy="762000"/>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3600" b="1" kern="1200" baseline="0">
                <a:solidFill>
                  <a:schemeClr val="accent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smtClean="0">
                <a:ln>
                  <a:noFill/>
                </a:ln>
                <a:solidFill>
                  <a:srgbClr val="002C73"/>
                </a:solidFill>
                <a:effectLst/>
                <a:uLnTx/>
                <a:uFillTx/>
                <a:latin typeface="Arial" panose="020B0604020202020204"/>
                <a:ea typeface="+mj-ea"/>
                <a:cs typeface="+mj-cs"/>
              </a:rPr>
              <a:t>Cluster Analysis: Results</a:t>
            </a:r>
            <a:endParaRPr kumimoji="0" lang="en-US" sz="3600" b="1" i="0" u="none" strike="noStrike" kern="1200" cap="none" spc="0" normalizeH="0" baseline="0" noProof="0" dirty="0">
              <a:ln>
                <a:noFill/>
              </a:ln>
              <a:solidFill>
                <a:srgbClr val="002C73"/>
              </a:solidFill>
              <a:effectLst/>
              <a:uLnTx/>
              <a:uFillTx/>
              <a:latin typeface="Arial" panose="020B0604020202020204"/>
              <a:ea typeface="+mj-ea"/>
              <a:cs typeface="+mj-cs"/>
            </a:endParaRPr>
          </a:p>
        </p:txBody>
      </p:sp>
      <p:graphicFrame>
        <p:nvGraphicFramePr>
          <p:cNvPr id="4" name="Table 3"/>
          <p:cNvGraphicFramePr>
            <a:graphicFrameLocks noGrp="1"/>
          </p:cNvGraphicFramePr>
          <p:nvPr>
            <p:extLst/>
          </p:nvPr>
        </p:nvGraphicFramePr>
        <p:xfrm>
          <a:off x="278336" y="3381638"/>
          <a:ext cx="9609944" cy="2294388"/>
        </p:xfrm>
        <a:graphic>
          <a:graphicData uri="http://schemas.openxmlformats.org/drawingml/2006/table">
            <a:tbl>
              <a:tblPr firstRow="1" bandRow="1"/>
              <a:tblGrid>
                <a:gridCol w="784753">
                  <a:extLst>
                    <a:ext uri="{9D8B030D-6E8A-4147-A177-3AD203B41FA5}">
                      <a16:colId xmlns="" xmlns:a16="http://schemas.microsoft.com/office/drawing/2014/main" val="1508063901"/>
                    </a:ext>
                  </a:extLst>
                </a:gridCol>
                <a:gridCol w="933813">
                  <a:extLst>
                    <a:ext uri="{9D8B030D-6E8A-4147-A177-3AD203B41FA5}">
                      <a16:colId xmlns="" xmlns:a16="http://schemas.microsoft.com/office/drawing/2014/main" val="1523184351"/>
                    </a:ext>
                  </a:extLst>
                </a:gridCol>
                <a:gridCol w="1126504">
                  <a:extLst>
                    <a:ext uri="{9D8B030D-6E8A-4147-A177-3AD203B41FA5}">
                      <a16:colId xmlns="" xmlns:a16="http://schemas.microsoft.com/office/drawing/2014/main" val="4244681461"/>
                    </a:ext>
                  </a:extLst>
                </a:gridCol>
                <a:gridCol w="948357">
                  <a:extLst>
                    <a:ext uri="{9D8B030D-6E8A-4147-A177-3AD203B41FA5}">
                      <a16:colId xmlns="" xmlns:a16="http://schemas.microsoft.com/office/drawing/2014/main" val="516372816"/>
                    </a:ext>
                  </a:extLst>
                </a:gridCol>
                <a:gridCol w="948357">
                  <a:extLst>
                    <a:ext uri="{9D8B030D-6E8A-4147-A177-3AD203B41FA5}">
                      <a16:colId xmlns="" xmlns:a16="http://schemas.microsoft.com/office/drawing/2014/main" val="465805424"/>
                    </a:ext>
                  </a:extLst>
                </a:gridCol>
                <a:gridCol w="948357">
                  <a:extLst>
                    <a:ext uri="{9D8B030D-6E8A-4147-A177-3AD203B41FA5}">
                      <a16:colId xmlns="" xmlns:a16="http://schemas.microsoft.com/office/drawing/2014/main" val="1814795859"/>
                    </a:ext>
                  </a:extLst>
                </a:gridCol>
                <a:gridCol w="948357">
                  <a:extLst>
                    <a:ext uri="{9D8B030D-6E8A-4147-A177-3AD203B41FA5}">
                      <a16:colId xmlns="" xmlns:a16="http://schemas.microsoft.com/office/drawing/2014/main" val="1213534476"/>
                    </a:ext>
                  </a:extLst>
                </a:gridCol>
                <a:gridCol w="948357">
                  <a:extLst>
                    <a:ext uri="{9D8B030D-6E8A-4147-A177-3AD203B41FA5}">
                      <a16:colId xmlns="" xmlns:a16="http://schemas.microsoft.com/office/drawing/2014/main" val="4206994076"/>
                    </a:ext>
                  </a:extLst>
                </a:gridCol>
                <a:gridCol w="948357">
                  <a:extLst>
                    <a:ext uri="{9D8B030D-6E8A-4147-A177-3AD203B41FA5}">
                      <a16:colId xmlns="" xmlns:a16="http://schemas.microsoft.com/office/drawing/2014/main" val="1949231507"/>
                    </a:ext>
                  </a:extLst>
                </a:gridCol>
                <a:gridCol w="1074732">
                  <a:extLst>
                    <a:ext uri="{9D8B030D-6E8A-4147-A177-3AD203B41FA5}">
                      <a16:colId xmlns="" xmlns:a16="http://schemas.microsoft.com/office/drawing/2014/main" val="94859038"/>
                    </a:ext>
                  </a:extLst>
                </a:gridCol>
              </a:tblGrid>
              <a:tr h="668268">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Cluster</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Leadership</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Strategic Plan</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Additional Duties</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Equipment</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Duty Schedule</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Supervisor</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Adequate Training</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Sufficient Personnel</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Sexual Harassment /Suicide</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extLst>
                  <a:ext uri="{0D108BD9-81ED-4DB2-BD59-A6C34878D82A}">
                    <a16:rowId xmlns="" xmlns:a16="http://schemas.microsoft.com/office/drawing/2014/main" val="3610002424"/>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1</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0.46</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0.34</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0.07</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0.31</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0.13</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0.36</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0.28</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0.08</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0.75</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extLst>
                  <a:ext uri="{0D108BD9-81ED-4DB2-BD59-A6C34878D82A}">
                    <a16:rowId xmlns="" xmlns:a16="http://schemas.microsoft.com/office/drawing/2014/main" val="2681791223"/>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2</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-0.08</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-0.05</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0.11</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-0.13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0.31</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-0.09</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0.03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0.11</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-0.28</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extLst>
                  <a:ext uri="{0D108BD9-81ED-4DB2-BD59-A6C34878D82A}">
                    <a16:rowId xmlns="" xmlns:a16="http://schemas.microsoft.com/office/drawing/2014/main" val="4195045114"/>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-0.39</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-0.28</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-0.23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-0.22</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-0.97</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-0.25</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0.33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-0.19</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-0.6</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extLst>
                  <a:ext uri="{0D108BD9-81ED-4DB2-BD59-A6C34878D82A}">
                    <a16:rowId xmlns="" xmlns:a16="http://schemas.microsoft.com/office/drawing/2014/main" val="472973660"/>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4</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-0.84</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-0.69</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-0.5</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-0.38</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-0.24</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-0.7</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-2.26</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-0.57</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-0.75</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extLst>
                  <a:ext uri="{0D108BD9-81ED-4DB2-BD59-A6C34878D82A}">
                    <a16:rowId xmlns="" xmlns:a16="http://schemas.microsoft.com/office/drawing/2014/main" val="3225000059"/>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5</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-1.59</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-1.16</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-0.42</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-0.82</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-1.33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-1.13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-0.58</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-0.51</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-2.3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extLst>
                  <a:ext uri="{0D108BD9-81ED-4DB2-BD59-A6C34878D82A}">
                    <a16:rowId xmlns="" xmlns:a16="http://schemas.microsoft.com/office/drawing/2014/main" val="2214676789"/>
                  </a:ext>
                </a:extLst>
              </a:tr>
            </a:tbl>
          </a:graphicData>
        </a:graphic>
      </p:graphicFrame>
      <p:sp>
        <p:nvSpPr>
          <p:cNvPr id="5" name="TextBox 4"/>
          <p:cNvSpPr txBox="1"/>
          <p:nvPr/>
        </p:nvSpPr>
        <p:spPr>
          <a:xfrm>
            <a:off x="4907204" y="2773696"/>
            <a:ext cx="1116331" cy="400110"/>
          </a:xfrm>
          <a:prstGeom prst="rect">
            <a:avLst/>
          </a:prstGeom>
          <a:noFill/>
          <a:ln w="19050">
            <a:noFill/>
          </a:ln>
        </p:spPr>
        <p:txBody>
          <a:bodyPr wrap="square" rtlCol="0">
            <a:spAutoFit/>
          </a:bodyPr>
          <a:lstStyle/>
          <a:p>
            <a:r>
              <a:rPr lang="en-US" sz="2000" b="1" dirty="0">
                <a:solidFill>
                  <a:srgbClr val="000000"/>
                </a:solidFill>
                <a:latin typeface="Arial" panose="020B0604020202020204"/>
              </a:rPr>
              <a:t>Factors</a:t>
            </a:r>
          </a:p>
        </p:txBody>
      </p:sp>
      <p:sp>
        <p:nvSpPr>
          <p:cNvPr id="6" name="Right Brace 5"/>
          <p:cNvSpPr/>
          <p:nvPr/>
        </p:nvSpPr>
        <p:spPr>
          <a:xfrm rot="5400000" flipH="1">
            <a:off x="5399160" y="-1032807"/>
            <a:ext cx="132421" cy="8718818"/>
          </a:xfrm>
          <a:prstGeom prst="rightBrace">
            <a:avLst>
              <a:gd name="adj1" fmla="val 8333"/>
              <a:gd name="adj2" fmla="val 50085"/>
            </a:avLst>
          </a:prstGeom>
          <a:noFill/>
          <a:ln w="38100" cap="flat" cmpd="sng" algn="ctr">
            <a:solidFill>
              <a:srgbClr val="002C7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7" name="Rectangle 6"/>
          <p:cNvSpPr/>
          <p:nvPr/>
        </p:nvSpPr>
        <p:spPr>
          <a:xfrm>
            <a:off x="1368313" y="5905651"/>
            <a:ext cx="9867900" cy="523220"/>
          </a:xfrm>
          <a:prstGeom prst="rect">
            <a:avLst/>
          </a:prstGeom>
          <a:ln>
            <a:solidFill>
              <a:srgbClr val="000000"/>
            </a:solidFill>
            <a:prstDash val="dash"/>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Arial" panose="020B0604020202020204"/>
              </a:rPr>
              <a:t>Average factor </a:t>
            </a:r>
            <a:r>
              <a:rPr kumimoji="0" lang="en-US" sz="1400" b="0" i="0" u="none" strike="noStrike" kern="0" cap="none" spc="0" normalizeH="0" baseline="0" noProof="0" dirty="0">
                <a:ln>
                  <a:noFill/>
                </a:ln>
                <a:solidFill>
                  <a:srgbClr val="000000"/>
                </a:solidFill>
                <a:effectLst/>
                <a:uLnTx/>
                <a:uFillTx/>
                <a:latin typeface="Arial" panose="020B0604020202020204"/>
              </a:rPr>
              <a:t>scores </a:t>
            </a:r>
            <a:r>
              <a:rPr kumimoji="0" lang="en-US" sz="1400" b="0" i="0" u="none" strike="noStrike" kern="0" cap="none" spc="0" normalizeH="0" baseline="0" noProof="0" dirty="0" smtClean="0">
                <a:ln>
                  <a:noFill/>
                </a:ln>
                <a:solidFill>
                  <a:srgbClr val="000000"/>
                </a:solidFill>
                <a:effectLst/>
                <a:uLnTx/>
                <a:uFillTx/>
                <a:latin typeface="Arial" panose="020B0604020202020204"/>
              </a:rPr>
              <a:t>and mean group morale were </a:t>
            </a:r>
            <a:r>
              <a:rPr kumimoji="0" lang="en-US" sz="1400" b="0" i="0" u="none" strike="noStrike" kern="0" cap="none" spc="0" normalizeH="0" baseline="0" noProof="0" dirty="0">
                <a:ln>
                  <a:noFill/>
                </a:ln>
                <a:solidFill>
                  <a:srgbClr val="000000"/>
                </a:solidFill>
                <a:effectLst/>
                <a:uLnTx/>
                <a:uFillTx/>
                <a:latin typeface="Arial" panose="020B0604020202020204"/>
              </a:rPr>
              <a:t>standardized so that the population mean is 0.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Arial" panose="020B0604020202020204"/>
              </a:rPr>
              <a:t>A factor score of 1 means that cluster’s average score for that factor is one standard deviation above the population </a:t>
            </a:r>
            <a:r>
              <a:rPr kumimoji="0" lang="en-US" sz="1400" b="0" i="0" u="none" strike="noStrike" kern="0" cap="none" spc="0" normalizeH="0" baseline="0" noProof="0" dirty="0">
                <a:ln>
                  <a:noFill/>
                </a:ln>
                <a:solidFill>
                  <a:srgbClr val="000000"/>
                </a:solidFill>
                <a:effectLst/>
                <a:uLnTx/>
                <a:uFillTx/>
                <a:latin typeface="Arial" panose="020B0604020202020204"/>
              </a:rPr>
              <a:t>mean. </a:t>
            </a:r>
          </a:p>
        </p:txBody>
      </p:sp>
      <p:sp>
        <p:nvSpPr>
          <p:cNvPr id="8" name="TextBox 7"/>
          <p:cNvSpPr txBox="1"/>
          <p:nvPr/>
        </p:nvSpPr>
        <p:spPr>
          <a:xfrm>
            <a:off x="10348287" y="2657082"/>
            <a:ext cx="1633127" cy="523220"/>
          </a:xfrm>
          <a:prstGeom prst="rect">
            <a:avLst/>
          </a:prstGeom>
          <a:noFill/>
          <a:ln w="19050">
            <a:noFill/>
          </a:ln>
        </p:spPr>
        <p:txBody>
          <a:bodyPr wrap="square" rtlCol="0">
            <a:spAutoFit/>
          </a:bodyPr>
          <a:lstStyle/>
          <a:p>
            <a:pPr algn="ctr"/>
            <a:r>
              <a:rPr lang="en-US" sz="1400" b="1" dirty="0">
                <a:solidFill>
                  <a:srgbClr val="000000"/>
                </a:solidFill>
                <a:latin typeface="Arial" panose="020B0604020202020204"/>
              </a:rPr>
              <a:t>Descriptive </a:t>
            </a:r>
          </a:p>
          <a:p>
            <a:pPr algn="ctr"/>
            <a:r>
              <a:rPr lang="en-US" sz="1400" b="1" dirty="0">
                <a:solidFill>
                  <a:srgbClr val="000000"/>
                </a:solidFill>
                <a:latin typeface="Arial" panose="020B0604020202020204"/>
              </a:rPr>
              <a:t>Features</a:t>
            </a:r>
          </a:p>
        </p:txBody>
      </p:sp>
      <p:sp>
        <p:nvSpPr>
          <p:cNvPr id="9" name="Right Brace 8"/>
          <p:cNvSpPr/>
          <p:nvPr/>
        </p:nvSpPr>
        <p:spPr>
          <a:xfrm rot="5400000" flipH="1">
            <a:off x="11106017" y="2449120"/>
            <a:ext cx="92600" cy="1787265"/>
          </a:xfrm>
          <a:prstGeom prst="rightBrace">
            <a:avLst>
              <a:gd name="adj1" fmla="val 8333"/>
              <a:gd name="adj2" fmla="val 50085"/>
            </a:avLst>
          </a:prstGeom>
          <a:noFill/>
          <a:ln w="38100" cap="flat" cmpd="sng" algn="ctr">
            <a:solidFill>
              <a:srgbClr val="002C7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 name="TextBox 9"/>
          <p:cNvSpPr txBox="1"/>
          <p:nvPr/>
        </p:nvSpPr>
        <p:spPr>
          <a:xfrm>
            <a:off x="2570401" y="1133806"/>
            <a:ext cx="6693671" cy="1323439"/>
          </a:xfrm>
          <a:prstGeom prst="rect">
            <a:avLst/>
          </a:prstGeom>
          <a:solidFill>
            <a:srgbClr val="FFFFFF"/>
          </a:solidFill>
          <a:ln w="57150">
            <a:solidFill>
              <a:srgbClr val="996633"/>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sng" strike="noStrike" kern="0" cap="none" spc="0" normalizeH="0" baseline="0" noProof="0" dirty="0" smtClean="0">
                <a:ln>
                  <a:noFill/>
                </a:ln>
                <a:solidFill>
                  <a:srgbClr val="000000"/>
                </a:solidFill>
                <a:effectLst/>
                <a:uLnTx/>
                <a:uFillTx/>
                <a:latin typeface="Arial" panose="020B0604020202020204"/>
              </a:rPr>
              <a:t>Cluster </a:t>
            </a:r>
            <a:r>
              <a:rPr kumimoji="0" lang="en-US" sz="2000" b="1" i="0" u="sng" strike="noStrike" kern="0" cap="none" spc="0" normalizeH="0" baseline="0" noProof="0" dirty="0">
                <a:ln>
                  <a:noFill/>
                </a:ln>
                <a:solidFill>
                  <a:srgbClr val="000000"/>
                </a:solidFill>
                <a:effectLst/>
                <a:uLnTx/>
                <a:uFillTx/>
                <a:latin typeface="Arial" panose="020B0604020202020204"/>
              </a:rPr>
              <a:t>4 (6%)</a:t>
            </a:r>
            <a:r>
              <a:rPr kumimoji="0" lang="en-US" sz="2000" b="1" i="0" u="none" strike="noStrike" kern="0" cap="none" spc="0" normalizeH="0" baseline="0" noProof="0" dirty="0">
                <a:ln>
                  <a:noFill/>
                </a:ln>
                <a:solidFill>
                  <a:srgbClr val="000000"/>
                </a:solidFill>
                <a:effectLst/>
                <a:uLnTx/>
                <a:uFillTx/>
                <a:latin typeface="Arial" panose="020B0604020202020204"/>
              </a:rPr>
              <a:t>: “Undermanned &amp; Inadequately Trained” Cluster: </a:t>
            </a:r>
            <a:r>
              <a:rPr kumimoji="0" lang="en-US" sz="2000" b="0" i="0" u="none" strike="noStrike" kern="0" cap="none" spc="0" normalizeH="0" baseline="0" noProof="0" dirty="0" smtClean="0">
                <a:ln>
                  <a:noFill/>
                </a:ln>
                <a:solidFill>
                  <a:srgbClr val="000000"/>
                </a:solidFill>
                <a:effectLst/>
                <a:uLnTx/>
                <a:uFillTx/>
                <a:latin typeface="Arial" panose="020B0604020202020204"/>
              </a:rPr>
              <a:t>This </a:t>
            </a:r>
            <a:r>
              <a:rPr kumimoji="0" lang="en-US" sz="2000" b="0" i="0" u="none" strike="noStrike" kern="0" cap="none" spc="0" normalizeH="0" baseline="0" noProof="0" dirty="0">
                <a:ln>
                  <a:noFill/>
                </a:ln>
                <a:solidFill>
                  <a:srgbClr val="000000"/>
                </a:solidFill>
                <a:effectLst/>
                <a:uLnTx/>
                <a:uFillTx/>
                <a:latin typeface="Arial" panose="020B0604020202020204"/>
              </a:rPr>
              <a:t>cluster had the lowest scores for manning, training and having adequate time to complete daily workload. </a:t>
            </a:r>
          </a:p>
        </p:txBody>
      </p:sp>
      <p:sp>
        <p:nvSpPr>
          <p:cNvPr id="12" name="Slide Number Placeholder 2"/>
          <p:cNvSpPr txBox="1">
            <a:spLocks/>
          </p:cNvSpPr>
          <p:nvPr/>
        </p:nvSpPr>
        <p:spPr>
          <a:xfrm>
            <a:off x="11440302" y="6500474"/>
            <a:ext cx="381000" cy="357526"/>
          </a:xfrm>
          <a:prstGeom prst="rect">
            <a:avLst/>
          </a:prstGeom>
        </p:spPr>
        <p:txBody>
          <a:bodyPr vert="horz" lIns="0" tIns="0" rIns="0" bIns="0" rtlCol="0" anchor="ctr"/>
          <a:lstStyle>
            <a:defPPr>
              <a:defRPr lang="en-US"/>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EBCDCBD-78E1-0D41-A999-31B5EBF8E02C}" type="slidenum">
              <a:rPr lang="en-US" smtClean="0">
                <a:solidFill>
                  <a:srgbClr val="3E8EDE"/>
                </a:solidFill>
                <a:latin typeface="Arial" panose="020B0604020202020204"/>
              </a:rPr>
              <a:pPr/>
              <a:t>12</a:t>
            </a:fld>
            <a:endParaRPr lang="en-US" dirty="0">
              <a:solidFill>
                <a:srgbClr val="3E8EDE"/>
              </a:solidFill>
              <a:latin typeface="Arial" panose="020B0604020202020204"/>
            </a:endParaRPr>
          </a:p>
        </p:txBody>
      </p:sp>
      <p:sp>
        <p:nvSpPr>
          <p:cNvPr id="13" name="Rectangle 12"/>
          <p:cNvSpPr/>
          <p:nvPr/>
        </p:nvSpPr>
        <p:spPr>
          <a:xfrm>
            <a:off x="278336" y="5030772"/>
            <a:ext cx="11826830" cy="323850"/>
          </a:xfrm>
          <a:prstGeom prst="rect">
            <a:avLst/>
          </a:prstGeom>
          <a:noFill/>
          <a:ln w="28575" cap="flat" cmpd="sng" algn="ctr">
            <a:solidFill>
              <a:srgbClr val="996633"/>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25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4" name="Oval 13"/>
          <p:cNvSpPr/>
          <p:nvPr/>
        </p:nvSpPr>
        <p:spPr>
          <a:xfrm>
            <a:off x="457200" y="5041972"/>
            <a:ext cx="385606" cy="312650"/>
          </a:xfrm>
          <a:prstGeom prst="ellipse">
            <a:avLst/>
          </a:prstGeom>
          <a:noFill/>
          <a:ln w="38100" cap="flat" cmpd="sng" algn="ctr">
            <a:solidFill>
              <a:srgbClr val="996633"/>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475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cxnSp>
        <p:nvCxnSpPr>
          <p:cNvPr id="15" name="Straight Connector 14"/>
          <p:cNvCxnSpPr>
            <a:endCxn id="14" idx="7"/>
          </p:cNvCxnSpPr>
          <p:nvPr/>
        </p:nvCxnSpPr>
        <p:spPr>
          <a:xfrm flipH="1">
            <a:off x="786335" y="2457245"/>
            <a:ext cx="5130904" cy="2630514"/>
          </a:xfrm>
          <a:prstGeom prst="line">
            <a:avLst/>
          </a:prstGeom>
          <a:noFill/>
          <a:ln w="28575" cap="flat" cmpd="sng" algn="ctr">
            <a:solidFill>
              <a:srgbClr val="996633"/>
            </a:solidFill>
            <a:prstDash val="solid"/>
            <a:miter lim="800000"/>
          </a:ln>
          <a:effectLst/>
        </p:spPr>
      </p:cxnSp>
    </p:spTree>
    <p:extLst>
      <p:ext uri="{BB962C8B-B14F-4D97-AF65-F5344CB8AC3E}">
        <p14:creationId xmlns="" xmlns:p14="http://schemas.microsoft.com/office/powerpoint/2010/main" val="295148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extLst/>
          </p:nvPr>
        </p:nvGraphicFramePr>
        <p:xfrm>
          <a:off x="10231578" y="3381638"/>
          <a:ext cx="1873588" cy="2294388"/>
        </p:xfrm>
        <a:graphic>
          <a:graphicData uri="http://schemas.openxmlformats.org/drawingml/2006/table">
            <a:tbl>
              <a:tblPr firstRow="1" bandRow="1"/>
              <a:tblGrid>
                <a:gridCol w="725508">
                  <a:extLst>
                    <a:ext uri="{9D8B030D-6E8A-4147-A177-3AD203B41FA5}">
                      <a16:colId xmlns="" xmlns:a16="http://schemas.microsoft.com/office/drawing/2014/main" val="1508063901"/>
                    </a:ext>
                  </a:extLst>
                </a:gridCol>
                <a:gridCol w="1148080">
                  <a:extLst>
                    <a:ext uri="{9D8B030D-6E8A-4147-A177-3AD203B41FA5}">
                      <a16:colId xmlns="" xmlns:a16="http://schemas.microsoft.com/office/drawing/2014/main" val="3090672104"/>
                    </a:ext>
                  </a:extLst>
                </a:gridCol>
              </a:tblGrid>
              <a:tr h="668268">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Group</a:t>
                      </a:r>
                      <a:r>
                        <a:rPr lang="en-US" sz="1100" baseline="0" dirty="0" smtClean="0"/>
                        <a:t> Morale </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Cluster </a:t>
                      </a:r>
                    </a:p>
                    <a:p>
                      <a:pPr algn="ctr"/>
                      <a:r>
                        <a:rPr lang="en-US" sz="1100" dirty="0" smtClean="0"/>
                        <a:t>Size (%)</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extLst>
                  <a:ext uri="{0D108BD9-81ED-4DB2-BD59-A6C34878D82A}">
                    <a16:rowId xmlns="" xmlns:a16="http://schemas.microsoft.com/office/drawing/2014/main" val="3610002424"/>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algn="ctr" defTabSz="914400" rtl="0" eaLnBrk="1" latinLnBrk="0" hangingPunct="1"/>
                      <a:r>
                        <a:rPr lang="en-US" sz="1400" kern="1200" dirty="0" smtClean="0">
                          <a:solidFill>
                            <a:schemeClr val="dk1"/>
                          </a:solidFill>
                          <a:latin typeface="+mn-lt"/>
                          <a:ea typeface="+mn-ea"/>
                          <a:cs typeface="+mn-cs"/>
                        </a:rPr>
                        <a:t>0.29</a:t>
                      </a:r>
                      <a:endParaRPr lang="en-US" sz="1400" kern="1200" dirty="0">
                        <a:solidFill>
                          <a:schemeClr val="dk1"/>
                        </a:solidFill>
                        <a:latin typeface="+mn-lt"/>
                        <a:ea typeface="+mn-ea"/>
                        <a:cs typeface="+mn-cs"/>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3337 (42%)</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extLst>
                  <a:ext uri="{0D108BD9-81ED-4DB2-BD59-A6C34878D82A}">
                    <a16:rowId xmlns="" xmlns:a16="http://schemas.microsoft.com/office/drawing/2014/main" val="2681791223"/>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b="0" dirty="0" smtClean="0"/>
                        <a:t>0.02</a:t>
                      </a:r>
                      <a:endParaRPr lang="en-US" sz="140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2958 (38%)</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extLst>
                  <a:ext uri="{0D108BD9-81ED-4DB2-BD59-A6C34878D82A}">
                    <a16:rowId xmlns="" xmlns:a16="http://schemas.microsoft.com/office/drawing/2014/main" val="4195045114"/>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b="0" dirty="0" smtClean="0"/>
                        <a:t>-0.4</a:t>
                      </a:r>
                      <a:endParaRPr lang="en-US" sz="140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729 (9%)</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extLst>
                  <a:ext uri="{0D108BD9-81ED-4DB2-BD59-A6C34878D82A}">
                    <a16:rowId xmlns="" xmlns:a16="http://schemas.microsoft.com/office/drawing/2014/main" val="472973660"/>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b="0" dirty="0" smtClean="0"/>
                        <a:t>-0.59</a:t>
                      </a:r>
                      <a:endParaRPr lang="en-US" sz="140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455 (6%)</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extLst>
                  <a:ext uri="{0D108BD9-81ED-4DB2-BD59-A6C34878D82A}">
                    <a16:rowId xmlns="" xmlns:a16="http://schemas.microsoft.com/office/drawing/2014/main" val="3225000059"/>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b="0" dirty="0" smtClean="0"/>
                        <a:t>-1.2</a:t>
                      </a:r>
                      <a:endParaRPr lang="en-US" sz="140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388 (5%)</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extLst>
                  <a:ext uri="{0D108BD9-81ED-4DB2-BD59-A6C34878D82A}">
                    <a16:rowId xmlns="" xmlns:a16="http://schemas.microsoft.com/office/drawing/2014/main" val="2214676789"/>
                  </a:ext>
                </a:extLst>
              </a:tr>
            </a:tbl>
          </a:graphicData>
        </a:graphic>
      </p:graphicFrame>
      <p:sp>
        <p:nvSpPr>
          <p:cNvPr id="18" name="Title 1"/>
          <p:cNvSpPr txBox="1">
            <a:spLocks/>
          </p:cNvSpPr>
          <p:nvPr/>
        </p:nvSpPr>
        <p:spPr>
          <a:xfrm>
            <a:off x="457200" y="419100"/>
            <a:ext cx="11277600" cy="762000"/>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3600" b="1" kern="1200" baseline="0">
                <a:solidFill>
                  <a:schemeClr val="accent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smtClean="0">
                <a:ln>
                  <a:noFill/>
                </a:ln>
                <a:solidFill>
                  <a:srgbClr val="002C73"/>
                </a:solidFill>
                <a:effectLst/>
                <a:uLnTx/>
                <a:uFillTx/>
                <a:latin typeface="Arial" panose="020B0604020202020204"/>
                <a:ea typeface="+mj-ea"/>
                <a:cs typeface="+mj-cs"/>
              </a:rPr>
              <a:t>Cluster Analysis: Results</a:t>
            </a:r>
            <a:endParaRPr kumimoji="0" lang="en-US" sz="3600" b="1" i="0" u="none" strike="noStrike" kern="1200" cap="none" spc="0" normalizeH="0" baseline="0" noProof="0" dirty="0">
              <a:ln>
                <a:noFill/>
              </a:ln>
              <a:solidFill>
                <a:srgbClr val="002C73"/>
              </a:solidFill>
              <a:effectLst/>
              <a:uLnTx/>
              <a:uFillTx/>
              <a:latin typeface="Arial" panose="020B0604020202020204"/>
              <a:ea typeface="+mj-ea"/>
              <a:cs typeface="+mj-cs"/>
            </a:endParaRPr>
          </a:p>
        </p:txBody>
      </p:sp>
      <p:graphicFrame>
        <p:nvGraphicFramePr>
          <p:cNvPr id="19" name="Table 18"/>
          <p:cNvGraphicFramePr>
            <a:graphicFrameLocks noGrp="1"/>
          </p:cNvGraphicFramePr>
          <p:nvPr>
            <p:extLst/>
          </p:nvPr>
        </p:nvGraphicFramePr>
        <p:xfrm>
          <a:off x="278336" y="3381638"/>
          <a:ext cx="9609944" cy="2294388"/>
        </p:xfrm>
        <a:graphic>
          <a:graphicData uri="http://schemas.openxmlformats.org/drawingml/2006/table">
            <a:tbl>
              <a:tblPr firstRow="1" bandRow="1"/>
              <a:tblGrid>
                <a:gridCol w="784753">
                  <a:extLst>
                    <a:ext uri="{9D8B030D-6E8A-4147-A177-3AD203B41FA5}">
                      <a16:colId xmlns="" xmlns:a16="http://schemas.microsoft.com/office/drawing/2014/main" val="1508063901"/>
                    </a:ext>
                  </a:extLst>
                </a:gridCol>
                <a:gridCol w="933813">
                  <a:extLst>
                    <a:ext uri="{9D8B030D-6E8A-4147-A177-3AD203B41FA5}">
                      <a16:colId xmlns="" xmlns:a16="http://schemas.microsoft.com/office/drawing/2014/main" val="1523184351"/>
                    </a:ext>
                  </a:extLst>
                </a:gridCol>
                <a:gridCol w="1126504">
                  <a:extLst>
                    <a:ext uri="{9D8B030D-6E8A-4147-A177-3AD203B41FA5}">
                      <a16:colId xmlns="" xmlns:a16="http://schemas.microsoft.com/office/drawing/2014/main" val="4244681461"/>
                    </a:ext>
                  </a:extLst>
                </a:gridCol>
                <a:gridCol w="948357">
                  <a:extLst>
                    <a:ext uri="{9D8B030D-6E8A-4147-A177-3AD203B41FA5}">
                      <a16:colId xmlns="" xmlns:a16="http://schemas.microsoft.com/office/drawing/2014/main" val="516372816"/>
                    </a:ext>
                  </a:extLst>
                </a:gridCol>
                <a:gridCol w="948357">
                  <a:extLst>
                    <a:ext uri="{9D8B030D-6E8A-4147-A177-3AD203B41FA5}">
                      <a16:colId xmlns="" xmlns:a16="http://schemas.microsoft.com/office/drawing/2014/main" val="465805424"/>
                    </a:ext>
                  </a:extLst>
                </a:gridCol>
                <a:gridCol w="948357">
                  <a:extLst>
                    <a:ext uri="{9D8B030D-6E8A-4147-A177-3AD203B41FA5}">
                      <a16:colId xmlns="" xmlns:a16="http://schemas.microsoft.com/office/drawing/2014/main" val="1814795859"/>
                    </a:ext>
                  </a:extLst>
                </a:gridCol>
                <a:gridCol w="948357">
                  <a:extLst>
                    <a:ext uri="{9D8B030D-6E8A-4147-A177-3AD203B41FA5}">
                      <a16:colId xmlns="" xmlns:a16="http://schemas.microsoft.com/office/drawing/2014/main" val="1213534476"/>
                    </a:ext>
                  </a:extLst>
                </a:gridCol>
                <a:gridCol w="948357">
                  <a:extLst>
                    <a:ext uri="{9D8B030D-6E8A-4147-A177-3AD203B41FA5}">
                      <a16:colId xmlns="" xmlns:a16="http://schemas.microsoft.com/office/drawing/2014/main" val="4206994076"/>
                    </a:ext>
                  </a:extLst>
                </a:gridCol>
                <a:gridCol w="948357">
                  <a:extLst>
                    <a:ext uri="{9D8B030D-6E8A-4147-A177-3AD203B41FA5}">
                      <a16:colId xmlns="" xmlns:a16="http://schemas.microsoft.com/office/drawing/2014/main" val="1949231507"/>
                    </a:ext>
                  </a:extLst>
                </a:gridCol>
                <a:gridCol w="1074732">
                  <a:extLst>
                    <a:ext uri="{9D8B030D-6E8A-4147-A177-3AD203B41FA5}">
                      <a16:colId xmlns="" xmlns:a16="http://schemas.microsoft.com/office/drawing/2014/main" val="94859038"/>
                    </a:ext>
                  </a:extLst>
                </a:gridCol>
              </a:tblGrid>
              <a:tr h="668268">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Cluster</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Leadership</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Strategic Plan</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Additional Duties</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Equipment</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Duty Schedule</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Supervisor</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Adequate Training</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Sufficient Personnel</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Sexual Harassment /Suicide</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extLst>
                  <a:ext uri="{0D108BD9-81ED-4DB2-BD59-A6C34878D82A}">
                    <a16:rowId xmlns="" xmlns:a16="http://schemas.microsoft.com/office/drawing/2014/main" val="3610002424"/>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1</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0.46</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0.34</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0.07</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0.31</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0.13</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0.36</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0.28</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0.08</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0.75</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extLst>
                  <a:ext uri="{0D108BD9-81ED-4DB2-BD59-A6C34878D82A}">
                    <a16:rowId xmlns="" xmlns:a16="http://schemas.microsoft.com/office/drawing/2014/main" val="2681791223"/>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2</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-0.08</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-0.05</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0.11</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-0.13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0.31</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-0.09</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0.03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0.11</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-0.28</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extLst>
                  <a:ext uri="{0D108BD9-81ED-4DB2-BD59-A6C34878D82A}">
                    <a16:rowId xmlns="" xmlns:a16="http://schemas.microsoft.com/office/drawing/2014/main" val="4195045114"/>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-0.39</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-0.28</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-0.23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-0.22</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-0.97</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-0.25</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0.33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-0.19</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-0.6</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extLst>
                  <a:ext uri="{0D108BD9-81ED-4DB2-BD59-A6C34878D82A}">
                    <a16:rowId xmlns="" xmlns:a16="http://schemas.microsoft.com/office/drawing/2014/main" val="472973660"/>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4</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-0.84</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-0.69</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-0.5</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-0.38</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-0.24</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-0.7</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-2.26</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-0.57</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-0.75</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extLst>
                  <a:ext uri="{0D108BD9-81ED-4DB2-BD59-A6C34878D82A}">
                    <a16:rowId xmlns="" xmlns:a16="http://schemas.microsoft.com/office/drawing/2014/main" val="3225000059"/>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5</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-1.59</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-1.16</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-0.42</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-0.82</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-1.33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-1.13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-0.58</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-0.51</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-2.3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extLst>
                  <a:ext uri="{0D108BD9-81ED-4DB2-BD59-A6C34878D82A}">
                    <a16:rowId xmlns="" xmlns:a16="http://schemas.microsoft.com/office/drawing/2014/main" val="2214676789"/>
                  </a:ext>
                </a:extLst>
              </a:tr>
            </a:tbl>
          </a:graphicData>
        </a:graphic>
      </p:graphicFrame>
      <p:sp>
        <p:nvSpPr>
          <p:cNvPr id="20" name="TextBox 19"/>
          <p:cNvSpPr txBox="1"/>
          <p:nvPr/>
        </p:nvSpPr>
        <p:spPr>
          <a:xfrm>
            <a:off x="4907204" y="2773696"/>
            <a:ext cx="1116331" cy="400110"/>
          </a:xfrm>
          <a:prstGeom prst="rect">
            <a:avLst/>
          </a:prstGeom>
          <a:noFill/>
          <a:ln w="19050">
            <a:noFill/>
          </a:ln>
        </p:spPr>
        <p:txBody>
          <a:bodyPr wrap="square" rtlCol="0">
            <a:spAutoFit/>
          </a:bodyPr>
          <a:lstStyle/>
          <a:p>
            <a:r>
              <a:rPr lang="en-US" sz="2000" b="1" dirty="0">
                <a:solidFill>
                  <a:srgbClr val="000000"/>
                </a:solidFill>
                <a:latin typeface="Arial" panose="020B0604020202020204"/>
              </a:rPr>
              <a:t>Factors</a:t>
            </a:r>
          </a:p>
        </p:txBody>
      </p:sp>
      <p:sp>
        <p:nvSpPr>
          <p:cNvPr id="21" name="Right Brace 20"/>
          <p:cNvSpPr/>
          <p:nvPr/>
        </p:nvSpPr>
        <p:spPr>
          <a:xfrm rot="5400000" flipH="1">
            <a:off x="5399160" y="-1032807"/>
            <a:ext cx="132421" cy="8718818"/>
          </a:xfrm>
          <a:prstGeom prst="rightBrace">
            <a:avLst>
              <a:gd name="adj1" fmla="val 8333"/>
              <a:gd name="adj2" fmla="val 50085"/>
            </a:avLst>
          </a:prstGeom>
          <a:noFill/>
          <a:ln w="38100" cap="flat" cmpd="sng" algn="ctr">
            <a:solidFill>
              <a:srgbClr val="002C7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22" name="Rectangle 21"/>
          <p:cNvSpPr/>
          <p:nvPr/>
        </p:nvSpPr>
        <p:spPr>
          <a:xfrm>
            <a:off x="1368313" y="5905651"/>
            <a:ext cx="9867900" cy="523220"/>
          </a:xfrm>
          <a:prstGeom prst="rect">
            <a:avLst/>
          </a:prstGeom>
          <a:ln>
            <a:solidFill>
              <a:srgbClr val="000000"/>
            </a:solidFill>
            <a:prstDash val="dash"/>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Arial" panose="020B0604020202020204"/>
              </a:rPr>
              <a:t>Average factor </a:t>
            </a:r>
            <a:r>
              <a:rPr kumimoji="0" lang="en-US" sz="1400" b="0" i="0" u="none" strike="noStrike" kern="0" cap="none" spc="0" normalizeH="0" baseline="0" noProof="0" dirty="0">
                <a:ln>
                  <a:noFill/>
                </a:ln>
                <a:solidFill>
                  <a:srgbClr val="000000"/>
                </a:solidFill>
                <a:effectLst/>
                <a:uLnTx/>
                <a:uFillTx/>
                <a:latin typeface="Arial" panose="020B0604020202020204"/>
              </a:rPr>
              <a:t>scores </a:t>
            </a:r>
            <a:r>
              <a:rPr kumimoji="0" lang="en-US" sz="1400" b="0" i="0" u="none" strike="noStrike" kern="0" cap="none" spc="0" normalizeH="0" baseline="0" noProof="0" dirty="0" smtClean="0">
                <a:ln>
                  <a:noFill/>
                </a:ln>
                <a:solidFill>
                  <a:srgbClr val="000000"/>
                </a:solidFill>
                <a:effectLst/>
                <a:uLnTx/>
                <a:uFillTx/>
                <a:latin typeface="Arial" panose="020B0604020202020204"/>
              </a:rPr>
              <a:t>and mean group morale were </a:t>
            </a:r>
            <a:r>
              <a:rPr kumimoji="0" lang="en-US" sz="1400" b="0" i="0" u="none" strike="noStrike" kern="0" cap="none" spc="0" normalizeH="0" baseline="0" noProof="0" dirty="0">
                <a:ln>
                  <a:noFill/>
                </a:ln>
                <a:solidFill>
                  <a:srgbClr val="000000"/>
                </a:solidFill>
                <a:effectLst/>
                <a:uLnTx/>
                <a:uFillTx/>
                <a:latin typeface="Arial" panose="020B0604020202020204"/>
              </a:rPr>
              <a:t>standardized so that the population mean is 0.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Arial" panose="020B0604020202020204"/>
              </a:rPr>
              <a:t>A factor score of 1 means that cluster’s average score for that factor is one standard deviation above the population </a:t>
            </a:r>
            <a:r>
              <a:rPr kumimoji="0" lang="en-US" sz="1400" b="0" i="0" u="none" strike="noStrike" kern="0" cap="none" spc="0" normalizeH="0" baseline="0" noProof="0" dirty="0">
                <a:ln>
                  <a:noFill/>
                </a:ln>
                <a:solidFill>
                  <a:srgbClr val="000000"/>
                </a:solidFill>
                <a:effectLst/>
                <a:uLnTx/>
                <a:uFillTx/>
                <a:latin typeface="Arial" panose="020B0604020202020204"/>
              </a:rPr>
              <a:t>mean. </a:t>
            </a:r>
          </a:p>
        </p:txBody>
      </p:sp>
      <p:sp>
        <p:nvSpPr>
          <p:cNvPr id="23" name="TextBox 22"/>
          <p:cNvSpPr txBox="1"/>
          <p:nvPr/>
        </p:nvSpPr>
        <p:spPr>
          <a:xfrm>
            <a:off x="10348287" y="2657082"/>
            <a:ext cx="1633127" cy="523220"/>
          </a:xfrm>
          <a:prstGeom prst="rect">
            <a:avLst/>
          </a:prstGeom>
          <a:noFill/>
          <a:ln w="19050">
            <a:noFill/>
          </a:ln>
        </p:spPr>
        <p:txBody>
          <a:bodyPr wrap="square" rtlCol="0">
            <a:spAutoFit/>
          </a:bodyPr>
          <a:lstStyle/>
          <a:p>
            <a:pPr algn="ctr"/>
            <a:r>
              <a:rPr lang="en-US" sz="1400" b="1" dirty="0">
                <a:solidFill>
                  <a:srgbClr val="000000"/>
                </a:solidFill>
                <a:latin typeface="Arial" panose="020B0604020202020204"/>
              </a:rPr>
              <a:t>Descriptive </a:t>
            </a:r>
          </a:p>
          <a:p>
            <a:pPr algn="ctr"/>
            <a:r>
              <a:rPr lang="en-US" sz="1400" b="1" dirty="0">
                <a:solidFill>
                  <a:srgbClr val="000000"/>
                </a:solidFill>
                <a:latin typeface="Arial" panose="020B0604020202020204"/>
              </a:rPr>
              <a:t>Features</a:t>
            </a:r>
          </a:p>
        </p:txBody>
      </p:sp>
      <p:sp>
        <p:nvSpPr>
          <p:cNvPr id="24" name="Right Brace 23"/>
          <p:cNvSpPr/>
          <p:nvPr/>
        </p:nvSpPr>
        <p:spPr>
          <a:xfrm rot="5400000" flipH="1">
            <a:off x="11106017" y="2449120"/>
            <a:ext cx="92600" cy="1787265"/>
          </a:xfrm>
          <a:prstGeom prst="rightBrace">
            <a:avLst>
              <a:gd name="adj1" fmla="val 8333"/>
              <a:gd name="adj2" fmla="val 50085"/>
            </a:avLst>
          </a:prstGeom>
          <a:noFill/>
          <a:ln w="38100" cap="flat" cmpd="sng" algn="ctr">
            <a:solidFill>
              <a:srgbClr val="002C7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25" name="TextBox 24"/>
          <p:cNvSpPr txBox="1"/>
          <p:nvPr/>
        </p:nvSpPr>
        <p:spPr>
          <a:xfrm>
            <a:off x="2570401" y="1133806"/>
            <a:ext cx="6693671" cy="1631216"/>
          </a:xfrm>
          <a:prstGeom prst="rect">
            <a:avLst/>
          </a:prstGeom>
          <a:solidFill>
            <a:srgbClr val="FFFFFF"/>
          </a:solidFill>
          <a:ln w="57150">
            <a:solidFill>
              <a:srgbClr val="CC66FF"/>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sng" strike="noStrike" kern="0" cap="none" spc="0" normalizeH="0" baseline="0" noProof="0" dirty="0">
                <a:ln>
                  <a:noFill/>
                </a:ln>
                <a:solidFill>
                  <a:srgbClr val="000000"/>
                </a:solidFill>
                <a:effectLst/>
                <a:uLnTx/>
                <a:uFillTx/>
                <a:latin typeface="Arial" panose="020B0604020202020204"/>
              </a:rPr>
              <a:t>Cluster 5 (5%)</a:t>
            </a:r>
            <a:r>
              <a:rPr kumimoji="0" lang="en-US" sz="2000" b="1" i="0" u="none" strike="noStrike" kern="0" cap="none" spc="0" normalizeH="0" baseline="0" noProof="0" dirty="0">
                <a:ln>
                  <a:noFill/>
                </a:ln>
                <a:solidFill>
                  <a:srgbClr val="000000"/>
                </a:solidFill>
                <a:effectLst/>
                <a:uLnTx/>
                <a:uFillTx/>
                <a:latin typeface="Arial" panose="020B0604020202020204"/>
              </a:rPr>
              <a:t>: “Low Morale” Cluster: </a:t>
            </a:r>
            <a:endParaRPr kumimoji="0" lang="en-US" sz="2000" b="1" i="0" u="none" strike="noStrike" kern="0" cap="none" spc="0" normalizeH="0" baseline="0" noProof="0" dirty="0" smtClean="0">
              <a:ln>
                <a:noFill/>
              </a:ln>
              <a:solidFill>
                <a:srgbClr val="000000"/>
              </a:solidFill>
              <a:effectLst/>
              <a:uLnTx/>
              <a:uFillTx/>
              <a:latin typeface="Arial" panose="020B0604020202020204"/>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0000"/>
                </a:solidFill>
                <a:effectLst/>
                <a:uLnTx/>
                <a:uFillTx/>
                <a:latin typeface="Arial" panose="020B0604020202020204"/>
              </a:rPr>
              <a:t>Smallest </a:t>
            </a:r>
            <a:r>
              <a:rPr kumimoji="0" lang="en-US" sz="2000" b="0" i="0" u="none" strike="noStrike" kern="0" cap="none" spc="0" normalizeH="0" baseline="0" noProof="0" dirty="0">
                <a:ln>
                  <a:noFill/>
                </a:ln>
                <a:solidFill>
                  <a:srgbClr val="000000"/>
                </a:solidFill>
                <a:effectLst/>
                <a:uLnTx/>
                <a:uFillTx/>
                <a:latin typeface="Arial" panose="020B0604020202020204"/>
              </a:rPr>
              <a:t>cluster with disproportionately high rates of Security and E4-E6 ranks. Comparatively unfavorable responses in every factor, but  particularly unhappy with “Sexual Harassment / Suicide” and “Leadership” factors</a:t>
            </a:r>
          </a:p>
        </p:txBody>
      </p:sp>
      <p:sp>
        <p:nvSpPr>
          <p:cNvPr id="27" name="Slide Number Placeholder 2"/>
          <p:cNvSpPr txBox="1">
            <a:spLocks/>
          </p:cNvSpPr>
          <p:nvPr/>
        </p:nvSpPr>
        <p:spPr>
          <a:xfrm>
            <a:off x="11440302" y="6500474"/>
            <a:ext cx="381000" cy="357526"/>
          </a:xfrm>
          <a:prstGeom prst="rect">
            <a:avLst/>
          </a:prstGeom>
        </p:spPr>
        <p:txBody>
          <a:bodyPr vert="horz" lIns="0" tIns="0" rIns="0" bIns="0" rtlCol="0" anchor="ctr"/>
          <a:lstStyle>
            <a:defPPr>
              <a:defRPr lang="en-US"/>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EBCDCBD-78E1-0D41-A999-31B5EBF8E02C}" type="slidenum">
              <a:rPr lang="en-US" smtClean="0">
                <a:solidFill>
                  <a:srgbClr val="3E8EDE"/>
                </a:solidFill>
                <a:latin typeface="Arial" panose="020B0604020202020204"/>
              </a:rPr>
              <a:pPr/>
              <a:t>13</a:t>
            </a:fld>
            <a:endParaRPr lang="en-US" dirty="0">
              <a:solidFill>
                <a:srgbClr val="3E8EDE"/>
              </a:solidFill>
              <a:latin typeface="Arial" panose="020B0604020202020204"/>
            </a:endParaRPr>
          </a:p>
        </p:txBody>
      </p:sp>
      <p:sp>
        <p:nvSpPr>
          <p:cNvPr id="28" name="Rectangle 27"/>
          <p:cNvSpPr/>
          <p:nvPr/>
        </p:nvSpPr>
        <p:spPr>
          <a:xfrm>
            <a:off x="278336" y="5357343"/>
            <a:ext cx="11826830" cy="323850"/>
          </a:xfrm>
          <a:prstGeom prst="rect">
            <a:avLst/>
          </a:prstGeom>
          <a:noFill/>
          <a:ln w="28575" cap="flat" cmpd="sng" algn="ctr">
            <a:solidFill>
              <a:srgbClr val="CC66FF"/>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25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29" name="Oval 28"/>
          <p:cNvSpPr/>
          <p:nvPr/>
        </p:nvSpPr>
        <p:spPr>
          <a:xfrm>
            <a:off x="457200" y="5368543"/>
            <a:ext cx="385606" cy="312650"/>
          </a:xfrm>
          <a:prstGeom prst="ellipse">
            <a:avLst/>
          </a:prstGeom>
          <a:noFill/>
          <a:ln w="38100" cap="flat" cmpd="sng" algn="ctr">
            <a:solidFill>
              <a:srgbClr val="CC66FF"/>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475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cxnSp>
        <p:nvCxnSpPr>
          <p:cNvPr id="30" name="Straight Connector 29"/>
          <p:cNvCxnSpPr>
            <a:stCxn id="25" idx="2"/>
            <a:endCxn id="29" idx="7"/>
          </p:cNvCxnSpPr>
          <p:nvPr/>
        </p:nvCxnSpPr>
        <p:spPr>
          <a:xfrm flipH="1">
            <a:off x="786335" y="2765022"/>
            <a:ext cx="5130902" cy="2649308"/>
          </a:xfrm>
          <a:prstGeom prst="line">
            <a:avLst/>
          </a:prstGeom>
          <a:noFill/>
          <a:ln w="28575" cap="flat" cmpd="sng" algn="ctr">
            <a:solidFill>
              <a:srgbClr val="CC66FF"/>
            </a:solidFill>
            <a:prstDash val="solid"/>
            <a:miter lim="800000"/>
          </a:ln>
          <a:effectLst/>
        </p:spPr>
      </p:cxnSp>
    </p:spTree>
    <p:extLst>
      <p:ext uri="{BB962C8B-B14F-4D97-AF65-F5344CB8AC3E}">
        <p14:creationId xmlns="" xmlns:p14="http://schemas.microsoft.com/office/powerpoint/2010/main" val="24446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a:xfrm>
            <a:off x="457200" y="419100"/>
            <a:ext cx="11277600" cy="762000"/>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3600" b="1" kern="1200" baseline="0">
                <a:solidFill>
                  <a:schemeClr val="accent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002C73"/>
                </a:solidFill>
                <a:effectLst/>
                <a:uLnTx/>
                <a:uFillTx/>
                <a:latin typeface="Arial" panose="020B0604020202020204"/>
                <a:ea typeface="+mj-ea"/>
                <a:cs typeface="+mj-cs"/>
              </a:rPr>
              <a:t>Analysis</a:t>
            </a:r>
            <a:r>
              <a:rPr kumimoji="0" lang="en-US" sz="3600" b="1" i="0" u="none" strike="noStrike" kern="1200" cap="none" spc="0" normalizeH="0" noProof="0" dirty="0" smtClean="0">
                <a:ln>
                  <a:noFill/>
                </a:ln>
                <a:solidFill>
                  <a:srgbClr val="002C73"/>
                </a:solidFill>
                <a:effectLst/>
                <a:uLnTx/>
                <a:uFillTx/>
                <a:latin typeface="Arial" panose="020B0604020202020204"/>
                <a:ea typeface="+mj-ea"/>
                <a:cs typeface="+mj-cs"/>
              </a:rPr>
              <a:t> Results</a:t>
            </a:r>
            <a:endParaRPr kumimoji="0" lang="en-US" sz="3600" b="1" i="0" u="none" strike="noStrike" kern="1200" cap="none" spc="0" normalizeH="0" baseline="0" noProof="0" dirty="0">
              <a:ln>
                <a:noFill/>
              </a:ln>
              <a:solidFill>
                <a:srgbClr val="002C73"/>
              </a:solidFill>
              <a:effectLst/>
              <a:uLnTx/>
              <a:uFillTx/>
              <a:latin typeface="Arial" panose="020B0604020202020204"/>
              <a:ea typeface="+mj-ea"/>
              <a:cs typeface="+mj-cs"/>
            </a:endParaRPr>
          </a:p>
        </p:txBody>
      </p:sp>
      <p:sp>
        <p:nvSpPr>
          <p:cNvPr id="15" name="Content Placeholder 57"/>
          <p:cNvSpPr>
            <a:spLocks noGrp="1"/>
          </p:cNvSpPr>
          <p:nvPr>
            <p:ph idx="1"/>
          </p:nvPr>
        </p:nvSpPr>
        <p:spPr>
          <a:xfrm>
            <a:off x="825843" y="1479636"/>
            <a:ext cx="9476678" cy="4351338"/>
          </a:xfrm>
        </p:spPr>
        <p:txBody>
          <a:bodyPr>
            <a:normAutofit/>
          </a:bodyPr>
          <a:lstStyle/>
          <a:p>
            <a:pPr marL="514350" indent="-514350">
              <a:spcBef>
                <a:spcPct val="0"/>
              </a:spcBef>
              <a:buFont typeface="+mj-lt"/>
              <a:buAutoNum type="arabicPeriod"/>
              <a:defRPr/>
            </a:pPr>
            <a:r>
              <a:rPr lang="en-US" dirty="0" smtClean="0">
                <a:latin typeface="Arial" panose="020B0604020202020204"/>
              </a:rPr>
              <a:t>Most </a:t>
            </a:r>
            <a:r>
              <a:rPr lang="en-US" dirty="0" smtClean="0">
                <a:latin typeface="Arial" panose="020B0604020202020204"/>
              </a:rPr>
              <a:t>USAF service </a:t>
            </a:r>
            <a:r>
              <a:rPr lang="en-US" dirty="0" smtClean="0">
                <a:latin typeface="Arial" panose="020B0604020202020204"/>
              </a:rPr>
              <a:t>members have moderate to positive group </a:t>
            </a:r>
            <a:r>
              <a:rPr lang="en-US" dirty="0" smtClean="0">
                <a:latin typeface="Arial" panose="020B0604020202020204"/>
              </a:rPr>
              <a:t>morale.</a:t>
            </a:r>
          </a:p>
          <a:p>
            <a:pPr marL="971550" lvl="1" indent="-514350">
              <a:spcBef>
                <a:spcPct val="0"/>
              </a:spcBef>
              <a:defRPr/>
            </a:pPr>
            <a:r>
              <a:rPr lang="en-US" sz="2000" dirty="0" smtClean="0">
                <a:latin typeface="Arial" panose="020B0604020202020204"/>
              </a:rPr>
              <a:t>Minor deviations due to identified concerns </a:t>
            </a:r>
            <a:r>
              <a:rPr lang="en-US" sz="2000" dirty="0" smtClean="0">
                <a:latin typeface="Arial" panose="020B0604020202020204"/>
              </a:rPr>
              <a:t>regarding training, scheduling, or staffing issues (clusters 2, 3, and 4 respectively).</a:t>
            </a:r>
          </a:p>
          <a:p>
            <a:pPr marL="514350" indent="-514350">
              <a:spcBef>
                <a:spcPct val="0"/>
              </a:spcBef>
              <a:buFont typeface="+mj-lt"/>
              <a:buAutoNum type="arabicPeriod"/>
              <a:defRPr/>
            </a:pPr>
            <a:endParaRPr lang="en-US" dirty="0" smtClean="0">
              <a:latin typeface="Arial" panose="020B0604020202020204"/>
            </a:endParaRPr>
          </a:p>
          <a:p>
            <a:pPr marL="514350" indent="-514350">
              <a:spcBef>
                <a:spcPct val="0"/>
              </a:spcBef>
              <a:buFont typeface="+mj-lt"/>
              <a:buAutoNum type="arabicPeriod"/>
              <a:defRPr/>
            </a:pPr>
            <a:r>
              <a:rPr lang="en-US" dirty="0" smtClean="0">
                <a:latin typeface="Arial" panose="020B0604020202020204"/>
              </a:rPr>
              <a:t>Group Morale scores plummet in </a:t>
            </a:r>
            <a:r>
              <a:rPr lang="en-US" dirty="0" smtClean="0">
                <a:latin typeface="Arial" panose="020B0604020202020204"/>
              </a:rPr>
              <a:t>the smallest cluster that </a:t>
            </a:r>
            <a:r>
              <a:rPr lang="en-US" dirty="0" smtClean="0">
                <a:latin typeface="Arial" panose="020B0604020202020204"/>
              </a:rPr>
              <a:t>was </a:t>
            </a:r>
            <a:r>
              <a:rPr lang="en-US" dirty="0" smtClean="0">
                <a:latin typeface="Arial" panose="020B0604020202020204"/>
              </a:rPr>
              <a:t>the only cluster </a:t>
            </a:r>
            <a:r>
              <a:rPr lang="en-US" dirty="0" smtClean="0">
                <a:latin typeface="Arial" panose="020B0604020202020204"/>
              </a:rPr>
              <a:t>whose group morale scores were an </a:t>
            </a:r>
            <a:r>
              <a:rPr lang="en-US" dirty="0" smtClean="0">
                <a:latin typeface="Arial" panose="020B0604020202020204"/>
              </a:rPr>
              <a:t>entire standard deviation away from the </a:t>
            </a:r>
            <a:r>
              <a:rPr lang="en-US" dirty="0" smtClean="0">
                <a:latin typeface="Arial" panose="020B0604020202020204"/>
              </a:rPr>
              <a:t>mean.</a:t>
            </a:r>
          </a:p>
          <a:p>
            <a:pPr marL="971550" lvl="1" indent="-514350">
              <a:spcBef>
                <a:spcPct val="0"/>
              </a:spcBef>
              <a:defRPr/>
            </a:pPr>
            <a:r>
              <a:rPr lang="en-US" sz="2000" dirty="0" smtClean="0">
                <a:latin typeface="Arial" panose="020B0604020202020204"/>
              </a:rPr>
              <a:t>We saw</a:t>
            </a:r>
            <a:r>
              <a:rPr lang="en-US" sz="2000" dirty="0" smtClean="0">
                <a:latin typeface="Arial" panose="020B0604020202020204"/>
              </a:rPr>
              <a:t> </a:t>
            </a:r>
            <a:r>
              <a:rPr lang="en-US" sz="2000" dirty="0" smtClean="0">
                <a:latin typeface="Arial" panose="020B0604020202020204"/>
              </a:rPr>
              <a:t>major concerns regarding suicide and sexual </a:t>
            </a:r>
            <a:r>
              <a:rPr lang="en-US" sz="2000" dirty="0" smtClean="0">
                <a:latin typeface="Arial" panose="020B0604020202020204"/>
              </a:rPr>
              <a:t>harassment  with any service member associated with cluster 5.</a:t>
            </a:r>
            <a:endParaRPr lang="en-US" sz="2000" dirty="0" smtClean="0">
              <a:latin typeface="Arial" panose="020B0604020202020204"/>
            </a:endParaRPr>
          </a:p>
          <a:p>
            <a:pPr marL="0" lvl="0" indent="0">
              <a:spcBef>
                <a:spcPct val="0"/>
              </a:spcBef>
              <a:buNone/>
              <a:defRPr/>
            </a:pPr>
            <a:endParaRPr lang="en-US" dirty="0">
              <a:solidFill>
                <a:srgbClr val="002C73"/>
              </a:solidFill>
              <a:latin typeface="Arial" panose="020B0604020202020204"/>
            </a:endParaRPr>
          </a:p>
        </p:txBody>
      </p:sp>
      <p:sp>
        <p:nvSpPr>
          <p:cNvPr id="16" name="Slide Number Placeholder 2"/>
          <p:cNvSpPr txBox="1">
            <a:spLocks/>
          </p:cNvSpPr>
          <p:nvPr/>
        </p:nvSpPr>
        <p:spPr>
          <a:xfrm>
            <a:off x="11440302" y="6500474"/>
            <a:ext cx="381000" cy="357526"/>
          </a:xfrm>
          <a:prstGeom prst="rect">
            <a:avLst/>
          </a:prstGeom>
        </p:spPr>
        <p:txBody>
          <a:bodyPr vert="horz" lIns="0" tIns="0" rIns="0" bIns="0" rtlCol="0" anchor="ctr"/>
          <a:lstStyle>
            <a:defPPr>
              <a:defRPr lang="en-US"/>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EBCDCBD-78E1-0D41-A999-31B5EBF8E02C}" type="slidenum">
              <a:rPr lang="en-US" smtClean="0">
                <a:solidFill>
                  <a:srgbClr val="3E8EDE"/>
                </a:solidFill>
                <a:latin typeface="Arial" panose="020B0604020202020204"/>
              </a:rPr>
              <a:pPr/>
              <a:t>14</a:t>
            </a:fld>
            <a:endParaRPr lang="en-US" dirty="0">
              <a:solidFill>
                <a:srgbClr val="3E8EDE"/>
              </a:solidFill>
              <a:latin typeface="Arial" panose="020B0604020202020204"/>
            </a:endParaRPr>
          </a:p>
        </p:txBody>
      </p:sp>
    </p:spTree>
    <p:extLst>
      <p:ext uri="{BB962C8B-B14F-4D97-AF65-F5344CB8AC3E}">
        <p14:creationId xmlns="" xmlns:p14="http://schemas.microsoft.com/office/powerpoint/2010/main" val="2444602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C73"/>
                </a:solidFill>
                <a:latin typeface="Arial" panose="020B0604020202020204"/>
              </a:rPr>
              <a:t>Survey </a:t>
            </a:r>
            <a:r>
              <a:rPr lang="en-US" b="1" dirty="0" smtClean="0">
                <a:solidFill>
                  <a:srgbClr val="002C73"/>
                </a:solidFill>
                <a:latin typeface="Arial" panose="020B0604020202020204"/>
              </a:rPr>
              <a:t>Analysis Outline</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Processing Steps</a:t>
            </a:r>
            <a:endParaRPr lang="en-US" dirty="0" smtClean="0"/>
          </a:p>
          <a:p>
            <a:r>
              <a:rPr lang="en-US" dirty="0" smtClean="0"/>
              <a:t>Exploratory </a:t>
            </a:r>
            <a:r>
              <a:rPr lang="en-US" dirty="0" smtClean="0"/>
              <a:t>Factor Analysis </a:t>
            </a:r>
          </a:p>
          <a:p>
            <a:r>
              <a:rPr lang="en-US" dirty="0" smtClean="0"/>
              <a:t>Cluster </a:t>
            </a:r>
            <a:r>
              <a:rPr lang="en-US" dirty="0" smtClean="0"/>
              <a:t>Analysis</a:t>
            </a:r>
            <a:endParaRPr lang="en-US" dirty="0" smtClean="0"/>
          </a:p>
          <a:p>
            <a:r>
              <a:rPr lang="en-US" dirty="0" smtClean="0"/>
              <a:t>Analysis Results</a:t>
            </a:r>
            <a:endParaRPr lang="en-US" dirty="0" smtClean="0"/>
          </a:p>
          <a:p>
            <a:endParaRPr lang="en-US" dirty="0"/>
          </a:p>
        </p:txBody>
      </p:sp>
    </p:spTree>
    <p:extLst>
      <p:ext uri="{BB962C8B-B14F-4D97-AF65-F5344CB8AC3E}">
        <p14:creationId xmlns="" xmlns:p14="http://schemas.microsoft.com/office/powerpoint/2010/main" val="6833471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txBox="1">
            <a:spLocks/>
          </p:cNvSpPr>
          <p:nvPr/>
        </p:nvSpPr>
        <p:spPr>
          <a:xfrm>
            <a:off x="11440302" y="6500474"/>
            <a:ext cx="381000" cy="357526"/>
          </a:xfrm>
          <a:prstGeom prst="rect">
            <a:avLst/>
          </a:prstGeom>
        </p:spPr>
        <p:txBody>
          <a:bodyPr vert="horz" lIns="0" tIns="0" rIns="0" bIns="0" rtlCol="0" anchor="ctr"/>
          <a:lstStyle>
            <a:defPPr>
              <a:defRPr lang="en-US"/>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EBCDCBD-78E1-0D41-A999-31B5EBF8E02C}" type="slidenum">
              <a:rPr lang="en-US" smtClean="0">
                <a:solidFill>
                  <a:srgbClr val="3E8EDE"/>
                </a:solidFill>
                <a:latin typeface="Arial" panose="020B0604020202020204"/>
              </a:rPr>
              <a:pPr/>
              <a:t>3</a:t>
            </a:fld>
            <a:endParaRPr lang="en-US" dirty="0">
              <a:solidFill>
                <a:srgbClr val="3E8EDE"/>
              </a:solidFill>
              <a:latin typeface="Arial" panose="020B0604020202020204"/>
            </a:endParaRPr>
          </a:p>
        </p:txBody>
      </p:sp>
      <p:sp>
        <p:nvSpPr>
          <p:cNvPr id="20" name="Slide Number Placeholder 5"/>
          <p:cNvSpPr txBox="1">
            <a:spLocks/>
          </p:cNvSpPr>
          <p:nvPr/>
        </p:nvSpPr>
        <p:spPr>
          <a:xfrm>
            <a:off x="11440302" y="6500474"/>
            <a:ext cx="381000" cy="357526"/>
          </a:xfrm>
          <a:prstGeom prst="rect">
            <a:avLst/>
          </a:prstGeom>
        </p:spPr>
        <p:txBody>
          <a:bodyPr vert="horz" lIns="0" tIns="0" rIns="0" bIns="0" rtlCol="0" anchor="ctr"/>
          <a:lstStyle>
            <a:defPPr>
              <a:defRPr lang="en-US"/>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EBCDCBD-78E1-0D41-A999-31B5EBF8E02C}" type="slidenum">
              <a:rPr lang="en-US" smtClean="0">
                <a:solidFill>
                  <a:srgbClr val="3E8EDE"/>
                </a:solidFill>
                <a:latin typeface="Arial" panose="020B0604020202020204"/>
              </a:rPr>
              <a:pPr/>
              <a:t>3</a:t>
            </a:fld>
            <a:endParaRPr lang="en-US" dirty="0">
              <a:solidFill>
                <a:srgbClr val="3E8EDE"/>
              </a:solidFill>
              <a:latin typeface="Arial" panose="020B0604020202020204"/>
            </a:endParaRPr>
          </a:p>
        </p:txBody>
      </p:sp>
      <p:sp>
        <p:nvSpPr>
          <p:cNvPr id="21" name="Content Placeholder 2"/>
          <p:cNvSpPr>
            <a:spLocks noGrp="1"/>
          </p:cNvSpPr>
          <p:nvPr/>
        </p:nvSpPr>
        <p:spPr>
          <a:xfrm>
            <a:off x="457200" y="1538869"/>
            <a:ext cx="10330249" cy="4623392"/>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1000"/>
              </a:spcBef>
              <a:buFont typeface="Arial"/>
              <a:buChar char="•"/>
              <a:defRPr sz="2000" kern="1200">
                <a:solidFill>
                  <a:schemeClr val="tx2">
                    <a:lumMod val="75000"/>
                  </a:schemeClr>
                </a:solidFill>
                <a:latin typeface="+mn-lt"/>
                <a:ea typeface="+mn-ea"/>
                <a:cs typeface="+mn-cs"/>
              </a:defRPr>
            </a:lvl1pPr>
            <a:lvl2pPr marL="693738" indent="-246063" algn="l" defTabSz="914400" rtl="0" eaLnBrk="1" latinLnBrk="0" hangingPunct="1">
              <a:lnSpc>
                <a:spcPct val="100000"/>
              </a:lnSpc>
              <a:spcBef>
                <a:spcPts val="400"/>
              </a:spcBef>
              <a:buFont typeface=".AppleSystemUIFont" charset="-120"/>
              <a:buChar char="-"/>
              <a:tabLst/>
              <a:defRPr sz="1600" kern="1200">
                <a:solidFill>
                  <a:schemeClr val="tx2">
                    <a:lumMod val="75000"/>
                  </a:schemeClr>
                </a:solidFill>
                <a:latin typeface="+mn-lt"/>
                <a:ea typeface="+mn-ea"/>
                <a:cs typeface="+mn-cs"/>
              </a:defRPr>
            </a:lvl2pPr>
            <a:lvl3pPr marL="1150938" indent="-228600" algn="l" defTabSz="914400" rtl="0" eaLnBrk="1" latinLnBrk="0" hangingPunct="1">
              <a:lnSpc>
                <a:spcPct val="100000"/>
              </a:lnSpc>
              <a:spcBef>
                <a:spcPts val="400"/>
              </a:spcBef>
              <a:buSzPct val="80000"/>
              <a:buFont typeface="Wingdings" charset="2"/>
              <a:buChar char="§"/>
              <a:tabLst/>
              <a:defRPr sz="1600" kern="1200">
                <a:solidFill>
                  <a:schemeClr val="tx2">
                    <a:lumMod val="75000"/>
                  </a:schemeClr>
                </a:solidFill>
                <a:latin typeface="+mn-lt"/>
                <a:ea typeface="+mn-ea"/>
                <a:cs typeface="+mn-cs"/>
              </a:defRPr>
            </a:lvl3pPr>
            <a:lvl4pPr marL="1606550" indent="-227013" algn="l" defTabSz="914400" rtl="0" eaLnBrk="1" latinLnBrk="0" hangingPunct="1">
              <a:lnSpc>
                <a:spcPct val="100000"/>
              </a:lnSpc>
              <a:spcBef>
                <a:spcPts val="400"/>
              </a:spcBef>
              <a:buSzPct val="80000"/>
              <a:buFont typeface="Courier New" charset="0"/>
              <a:buChar char="o"/>
              <a:tabLst/>
              <a:defRPr sz="1600" kern="1200">
                <a:solidFill>
                  <a:schemeClr val="tx2">
                    <a:lumMod val="75000"/>
                  </a:schemeClr>
                </a:solidFill>
                <a:latin typeface="+mn-lt"/>
                <a:ea typeface="+mn-ea"/>
                <a:cs typeface="+mn-cs"/>
              </a:defRPr>
            </a:lvl4pPr>
            <a:lvl5pPr marL="2063750" indent="-228600" algn="l" defTabSz="914400" rtl="0" eaLnBrk="1" latinLnBrk="0" hangingPunct="1">
              <a:lnSpc>
                <a:spcPct val="100000"/>
              </a:lnSpc>
              <a:spcBef>
                <a:spcPts val="400"/>
              </a:spcBef>
              <a:buFont typeface="Arial"/>
              <a:buChar char="•"/>
              <a:tabLst/>
              <a:defRPr sz="1600" kern="1200" baseline="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400" dirty="0" smtClean="0">
                <a:solidFill>
                  <a:srgbClr val="000000"/>
                </a:solidFill>
                <a:latin typeface="Arial" panose="020B0604020202020204"/>
              </a:rPr>
              <a:t>United States Air Force (USAF) collected survey data from </a:t>
            </a:r>
            <a:r>
              <a:rPr lang="en-US" sz="2400" dirty="0" smtClean="0">
                <a:solidFill>
                  <a:srgbClr val="000000"/>
                </a:solidFill>
                <a:latin typeface="Arial" panose="020B0604020202020204"/>
              </a:rPr>
              <a:t>2013-2021 </a:t>
            </a:r>
            <a:r>
              <a:rPr lang="en-US" sz="2200" dirty="0" smtClean="0">
                <a:solidFill>
                  <a:srgbClr val="000000"/>
                </a:solidFill>
                <a:latin typeface="Arial" panose="020B0604020202020204"/>
              </a:rPr>
              <a:t>in order to </a:t>
            </a:r>
            <a:r>
              <a:rPr lang="en-US" sz="2400" dirty="0" smtClean="0">
                <a:solidFill>
                  <a:srgbClr val="000000"/>
                </a:solidFill>
                <a:latin typeface="Arial" panose="020B0604020202020204"/>
              </a:rPr>
              <a:t>identify overall trends in organizational climate</a:t>
            </a:r>
            <a:r>
              <a:rPr lang="en-US" sz="2400" dirty="0" smtClean="0">
                <a:solidFill>
                  <a:srgbClr val="000000"/>
                </a:solidFill>
                <a:latin typeface="Arial" panose="020B0604020202020204"/>
              </a:rPr>
              <a:t>. </a:t>
            </a:r>
          </a:p>
          <a:p>
            <a:pPr lvl="1"/>
            <a:r>
              <a:rPr lang="en-US" sz="1800" dirty="0" smtClean="0">
                <a:solidFill>
                  <a:srgbClr val="000000"/>
                </a:solidFill>
                <a:latin typeface="Arial" panose="020B0604020202020204"/>
              </a:rPr>
              <a:t>Service members answered a variety of questions related to their opinions on training, resources, morale, and leadership. </a:t>
            </a:r>
            <a:endParaRPr lang="en-US" sz="1800" dirty="0" smtClean="0">
              <a:solidFill>
                <a:srgbClr val="000000"/>
              </a:solidFill>
              <a:latin typeface="Arial" panose="020B0604020202020204"/>
            </a:endParaRPr>
          </a:p>
          <a:p>
            <a:pPr lvl="1"/>
            <a:r>
              <a:rPr lang="en-US" sz="1800" dirty="0" smtClean="0">
                <a:solidFill>
                  <a:srgbClr val="000000"/>
                </a:solidFill>
                <a:latin typeface="Arial" panose="020B0604020202020204"/>
              </a:rPr>
              <a:t>Questions </a:t>
            </a:r>
            <a:r>
              <a:rPr lang="en-US" sz="1800" dirty="0" smtClean="0">
                <a:solidFill>
                  <a:srgbClr val="000000"/>
                </a:solidFill>
                <a:latin typeface="Arial" panose="020B0604020202020204"/>
              </a:rPr>
              <a:t>changed over time, and servicemen were not required to answer all of the </a:t>
            </a:r>
            <a:r>
              <a:rPr lang="en-US" sz="1800" dirty="0" smtClean="0">
                <a:solidFill>
                  <a:srgbClr val="000000"/>
                </a:solidFill>
                <a:latin typeface="Arial" panose="020B0604020202020204"/>
              </a:rPr>
              <a:t>questions leading to a sparsity of responses</a:t>
            </a:r>
          </a:p>
          <a:p>
            <a:pPr lvl="1">
              <a:buNone/>
            </a:pPr>
            <a:endParaRPr lang="en-US" sz="1800" dirty="0" smtClean="0">
              <a:solidFill>
                <a:srgbClr val="000000"/>
              </a:solidFill>
              <a:latin typeface="Arial" panose="020B0604020202020204"/>
            </a:endParaRPr>
          </a:p>
          <a:p>
            <a:pPr lvl="0">
              <a:defRPr/>
            </a:pPr>
            <a:r>
              <a:rPr lang="en-US" sz="2400" u="sng" dirty="0" smtClean="0">
                <a:solidFill>
                  <a:srgbClr val="000000"/>
                </a:solidFill>
                <a:latin typeface="Arial" panose="020B0604020202020204"/>
              </a:rPr>
              <a:t>Our Objective</a:t>
            </a:r>
            <a:r>
              <a:rPr lang="en-US" sz="2400" b="1" dirty="0" smtClean="0">
                <a:solidFill>
                  <a:srgbClr val="000000"/>
                </a:solidFill>
                <a:latin typeface="Arial" panose="020B0604020202020204"/>
              </a:rPr>
              <a:t>: </a:t>
            </a:r>
            <a:r>
              <a:rPr lang="en-US" sz="2400" dirty="0" smtClean="0">
                <a:solidFill>
                  <a:srgbClr val="000000"/>
                </a:solidFill>
                <a:latin typeface="Arial" panose="020B0604020202020204"/>
              </a:rPr>
              <a:t>Contextualize morale findings with key themes found in the survey data</a:t>
            </a:r>
          </a:p>
          <a:p>
            <a:endParaRPr lang="en-US" sz="2400" dirty="0" smtClean="0">
              <a:solidFill>
                <a:srgbClr val="000000"/>
              </a:solidFill>
              <a:latin typeface="Arial" panose="020B0604020202020204"/>
            </a:endParaRPr>
          </a:p>
          <a:p>
            <a:endParaRPr lang="en-US" sz="2400" dirty="0" smtClean="0">
              <a:solidFill>
                <a:srgbClr val="000000"/>
              </a:solidFill>
              <a:latin typeface="Arial" panose="020B0604020202020204"/>
            </a:endParaRPr>
          </a:p>
        </p:txBody>
      </p:sp>
      <p:sp>
        <p:nvSpPr>
          <p:cNvPr id="23" name="Title 1"/>
          <p:cNvSpPr txBox="1">
            <a:spLocks/>
          </p:cNvSpPr>
          <p:nvPr/>
        </p:nvSpPr>
        <p:spPr>
          <a:xfrm>
            <a:off x="457200" y="419100"/>
            <a:ext cx="11277600" cy="762000"/>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3600" b="1" kern="1200" baseline="0">
                <a:solidFill>
                  <a:schemeClr val="accent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002C73"/>
                </a:solidFill>
                <a:effectLst/>
                <a:uLnTx/>
                <a:uFillTx/>
                <a:latin typeface="Arial" panose="020B0604020202020204"/>
                <a:ea typeface="+mj-ea"/>
                <a:cs typeface="+mj-cs"/>
              </a:rPr>
              <a:t>Introduction</a:t>
            </a:r>
            <a:endParaRPr kumimoji="0" lang="en-US" sz="3600" b="1" i="0" u="none" strike="noStrike" kern="1200" cap="none" spc="0" normalizeH="0" baseline="0" noProof="0" dirty="0">
              <a:ln>
                <a:noFill/>
              </a:ln>
              <a:solidFill>
                <a:srgbClr val="002C73"/>
              </a:solidFill>
              <a:effectLst/>
              <a:uLnTx/>
              <a:uFillTx/>
              <a:latin typeface="Arial" panose="020B0604020202020204"/>
              <a:ea typeface="+mj-ea"/>
              <a:cs typeface="+mj-cs"/>
            </a:endParaRPr>
          </a:p>
        </p:txBody>
      </p:sp>
    </p:spTree>
    <p:extLst>
      <p:ext uri="{BB962C8B-B14F-4D97-AF65-F5344CB8AC3E}">
        <p14:creationId xmlns="" xmlns:p14="http://schemas.microsoft.com/office/powerpoint/2010/main" val="39085175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p:cNvSpPr txBox="1">
            <a:spLocks/>
          </p:cNvSpPr>
          <p:nvPr/>
        </p:nvSpPr>
        <p:spPr>
          <a:xfrm>
            <a:off x="952500" y="1179514"/>
            <a:ext cx="7146471" cy="5030786"/>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1000"/>
              </a:spcBef>
              <a:buFont typeface="Arial"/>
              <a:buChar char="•"/>
              <a:defRPr sz="2000" kern="1200">
                <a:solidFill>
                  <a:schemeClr val="tx2">
                    <a:lumMod val="75000"/>
                  </a:schemeClr>
                </a:solidFill>
                <a:latin typeface="+mn-lt"/>
                <a:ea typeface="+mn-ea"/>
                <a:cs typeface="+mn-cs"/>
              </a:defRPr>
            </a:lvl1pPr>
            <a:lvl2pPr marL="693738" indent="-246063" algn="l" defTabSz="914400" rtl="0" eaLnBrk="1" latinLnBrk="0" hangingPunct="1">
              <a:lnSpc>
                <a:spcPct val="100000"/>
              </a:lnSpc>
              <a:spcBef>
                <a:spcPts val="400"/>
              </a:spcBef>
              <a:buFont typeface=".AppleSystemUIFont" charset="-120"/>
              <a:buChar char="-"/>
              <a:tabLst/>
              <a:defRPr sz="1600" kern="1200">
                <a:solidFill>
                  <a:schemeClr val="tx2">
                    <a:lumMod val="75000"/>
                  </a:schemeClr>
                </a:solidFill>
                <a:latin typeface="+mn-lt"/>
                <a:ea typeface="+mn-ea"/>
                <a:cs typeface="+mn-cs"/>
              </a:defRPr>
            </a:lvl2pPr>
            <a:lvl3pPr marL="1150938" indent="-228600" algn="l" defTabSz="914400" rtl="0" eaLnBrk="1" latinLnBrk="0" hangingPunct="1">
              <a:lnSpc>
                <a:spcPct val="100000"/>
              </a:lnSpc>
              <a:spcBef>
                <a:spcPts val="400"/>
              </a:spcBef>
              <a:buSzPct val="80000"/>
              <a:buFont typeface="Wingdings" charset="2"/>
              <a:buChar char="§"/>
              <a:tabLst/>
              <a:defRPr sz="1600" kern="1200">
                <a:solidFill>
                  <a:schemeClr val="tx2">
                    <a:lumMod val="75000"/>
                  </a:schemeClr>
                </a:solidFill>
                <a:latin typeface="+mn-lt"/>
                <a:ea typeface="+mn-ea"/>
                <a:cs typeface="+mn-cs"/>
              </a:defRPr>
            </a:lvl3pPr>
            <a:lvl4pPr marL="1606550" indent="-227013" algn="l" defTabSz="914400" rtl="0" eaLnBrk="1" latinLnBrk="0" hangingPunct="1">
              <a:lnSpc>
                <a:spcPct val="100000"/>
              </a:lnSpc>
              <a:spcBef>
                <a:spcPts val="400"/>
              </a:spcBef>
              <a:buSzPct val="80000"/>
              <a:buFont typeface="Courier New" charset="0"/>
              <a:buChar char="o"/>
              <a:tabLst/>
              <a:defRPr sz="1600" kern="1200">
                <a:solidFill>
                  <a:schemeClr val="tx2">
                    <a:lumMod val="75000"/>
                  </a:schemeClr>
                </a:solidFill>
                <a:latin typeface="+mn-lt"/>
                <a:ea typeface="+mn-ea"/>
                <a:cs typeface="+mn-cs"/>
              </a:defRPr>
            </a:lvl4pPr>
            <a:lvl5pPr marL="2063750" indent="-228600" algn="l" defTabSz="914400" rtl="0" eaLnBrk="1" latinLnBrk="0" hangingPunct="1">
              <a:lnSpc>
                <a:spcPct val="100000"/>
              </a:lnSpc>
              <a:spcBef>
                <a:spcPts val="400"/>
              </a:spcBef>
              <a:buFont typeface="Arial"/>
              <a:buChar char="•"/>
              <a:tabLst/>
              <a:defRPr sz="1600" kern="1200" baseline="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a:buNone/>
              <a:tabLst/>
              <a:defRPr/>
            </a:pPr>
            <a:r>
              <a:rPr kumimoji="0" lang="en-US" sz="2000" b="1" i="0" u="none" strike="noStrike" kern="1200" cap="none" spc="0" normalizeH="0" baseline="0" noProof="0" dirty="0" smtClean="0">
                <a:ln>
                  <a:noFill/>
                </a:ln>
                <a:solidFill>
                  <a:srgbClr val="000000"/>
                </a:solidFill>
                <a:effectLst/>
                <a:uLnTx/>
                <a:uFillTx/>
                <a:latin typeface="Arial" panose="020B0604020202020204"/>
                <a:ea typeface="+mn-ea"/>
                <a:cs typeface="+mn-cs"/>
              </a:rPr>
              <a:t>Methodology</a:t>
            </a:r>
            <a:r>
              <a:rPr kumimoji="0" lang="en-US" sz="2000" b="1" i="0" u="none" strike="noStrike" kern="1200" cap="none" spc="0" normalizeH="0" baseline="0" noProof="0" dirty="0" smtClean="0">
                <a:ln>
                  <a:noFill/>
                </a:ln>
                <a:solidFill>
                  <a:srgbClr val="000000"/>
                </a:solidFill>
                <a:effectLst/>
                <a:uLnTx/>
                <a:uFillTx/>
                <a:latin typeface="Arial" panose="020B0604020202020204"/>
                <a:ea typeface="+mn-ea"/>
                <a:cs typeface="+mn-cs"/>
              </a:rPr>
              <a:t>:</a:t>
            </a:r>
          </a:p>
          <a:p>
            <a:pPr marL="228600" marR="0" lvl="0" indent="-228600" algn="l" defTabSz="914400" rtl="0" eaLnBrk="1" fontAlgn="auto" latinLnBrk="0" hangingPunct="1">
              <a:lnSpc>
                <a:spcPct val="100000"/>
              </a:lnSpc>
              <a:spcBef>
                <a:spcPts val="1000"/>
              </a:spcBef>
              <a:spcAft>
                <a:spcPts val="0"/>
              </a:spcAft>
              <a:buClrTx/>
              <a:buSzTx/>
              <a:buFont typeface="Arial"/>
              <a:buChar char="•"/>
              <a:tabLst/>
              <a:defRPr/>
            </a:pPr>
            <a:r>
              <a:rPr kumimoji="0" lang="en-US" sz="2000" b="0" i="0" u="none" strike="noStrike" kern="1200" cap="none" spc="0" normalizeH="0" baseline="0" noProof="0" dirty="0" smtClean="0">
                <a:ln>
                  <a:noFill/>
                </a:ln>
                <a:solidFill>
                  <a:srgbClr val="000000"/>
                </a:solidFill>
                <a:effectLst/>
                <a:uLnTx/>
                <a:uFillTx/>
                <a:latin typeface="Arial" panose="020B0604020202020204"/>
                <a:ea typeface="+mn-ea"/>
                <a:cs typeface="+mn-cs"/>
              </a:rPr>
              <a:t>Filtered Respondents and Survey Questions (see sidebar on right)</a:t>
            </a:r>
          </a:p>
          <a:p>
            <a:pPr marL="228600" marR="0" lvl="0" indent="-228600" algn="l" defTabSz="914400" rtl="0" eaLnBrk="1" fontAlgn="auto" latinLnBrk="0" hangingPunct="1">
              <a:lnSpc>
                <a:spcPct val="100000"/>
              </a:lnSpc>
              <a:spcBef>
                <a:spcPts val="1000"/>
              </a:spcBef>
              <a:spcAft>
                <a:spcPts val="0"/>
              </a:spcAft>
              <a:buClrTx/>
              <a:buSzTx/>
              <a:buFont typeface="Arial"/>
              <a:buChar char="•"/>
              <a:tabLst/>
              <a:defRPr/>
            </a:pPr>
            <a:r>
              <a:rPr kumimoji="0" lang="en-US" sz="2000" b="0" i="0" u="none" strike="noStrike" kern="1200" cap="none" spc="0" normalizeH="0" baseline="0" noProof="0" dirty="0" smtClean="0">
                <a:ln>
                  <a:noFill/>
                </a:ln>
                <a:solidFill>
                  <a:srgbClr val="000000"/>
                </a:solidFill>
                <a:effectLst/>
                <a:uLnTx/>
                <a:uFillTx/>
                <a:latin typeface="Arial" panose="020B0604020202020204"/>
                <a:ea typeface="+mn-ea"/>
                <a:cs typeface="+mn-cs"/>
              </a:rPr>
              <a:t>Mapped Survey Question responses to numbers</a:t>
            </a:r>
          </a:p>
          <a:p>
            <a:pPr marL="228600" marR="0" lvl="0" indent="-228600" algn="l" defTabSz="914400" rtl="0" eaLnBrk="1" fontAlgn="auto" latinLnBrk="0" hangingPunct="1">
              <a:lnSpc>
                <a:spcPct val="100000"/>
              </a:lnSpc>
              <a:spcBef>
                <a:spcPts val="1000"/>
              </a:spcBef>
              <a:spcAft>
                <a:spcPts val="0"/>
              </a:spcAft>
              <a:buClrTx/>
              <a:buSzTx/>
              <a:buFont typeface="Arial"/>
              <a:buChar char="•"/>
              <a:tabLst/>
              <a:defRPr/>
            </a:pPr>
            <a:endParaRPr kumimoji="0" lang="en-US" sz="2000" b="0" i="0" u="none" strike="noStrike" kern="1200" cap="none" spc="0" normalizeH="0" baseline="0" noProof="0" dirty="0" smtClean="0">
              <a:ln>
                <a:noFill/>
              </a:ln>
              <a:solidFill>
                <a:srgbClr val="000000"/>
              </a:solidFill>
              <a:effectLst/>
              <a:uLnTx/>
              <a:uFillTx/>
              <a:latin typeface="Arial" panose="020B0604020202020204"/>
              <a:ea typeface="+mn-ea"/>
              <a:cs typeface="+mn-cs"/>
            </a:endParaRPr>
          </a:p>
          <a:p>
            <a:pPr marL="228600" marR="0" lvl="0" indent="-228600" algn="l" defTabSz="914400" rtl="0" eaLnBrk="1" fontAlgn="auto" latinLnBrk="0" hangingPunct="1">
              <a:lnSpc>
                <a:spcPct val="100000"/>
              </a:lnSpc>
              <a:spcBef>
                <a:spcPts val="1000"/>
              </a:spcBef>
              <a:spcAft>
                <a:spcPts val="0"/>
              </a:spcAft>
              <a:buClrTx/>
              <a:buSzTx/>
              <a:buFont typeface="Arial"/>
              <a:buChar char="•"/>
              <a:tabLst/>
              <a:defRPr/>
            </a:pPr>
            <a:endParaRPr kumimoji="0" lang="en-US" sz="2800" b="0" i="0" u="none" strike="noStrike" kern="1200" cap="none" spc="0" normalizeH="0" baseline="0" noProof="0" dirty="0" smtClean="0">
              <a:ln>
                <a:noFill/>
              </a:ln>
              <a:solidFill>
                <a:srgbClr val="000000"/>
              </a:solidFill>
              <a:effectLst/>
              <a:uLnTx/>
              <a:uFillTx/>
              <a:latin typeface="Arial" panose="020B0604020202020204"/>
              <a:ea typeface="+mn-ea"/>
              <a:cs typeface="+mn-cs"/>
            </a:endParaRPr>
          </a:p>
          <a:p>
            <a:pPr marL="228600" marR="0" lvl="0" indent="-228600" algn="l" defTabSz="914400" rtl="0" eaLnBrk="1" fontAlgn="auto" latinLnBrk="0" hangingPunct="1">
              <a:lnSpc>
                <a:spcPct val="100000"/>
              </a:lnSpc>
              <a:spcBef>
                <a:spcPts val="1000"/>
              </a:spcBef>
              <a:spcAft>
                <a:spcPts val="0"/>
              </a:spcAft>
              <a:buClrTx/>
              <a:buSzTx/>
              <a:buFont typeface="Arial"/>
              <a:buChar char="•"/>
              <a:tabLst/>
              <a:defRPr/>
            </a:pPr>
            <a:r>
              <a:rPr kumimoji="0" lang="en-US" sz="2000" b="0" i="0" u="none" strike="noStrike" kern="1200" cap="none" spc="0" normalizeH="0" baseline="0" noProof="0" dirty="0" smtClean="0">
                <a:ln>
                  <a:noFill/>
                </a:ln>
                <a:solidFill>
                  <a:srgbClr val="000000"/>
                </a:solidFill>
                <a:effectLst/>
                <a:uLnTx/>
                <a:uFillTx/>
                <a:latin typeface="Arial" panose="020B0604020202020204"/>
                <a:ea typeface="+mn-ea"/>
                <a:cs typeface="+mn-cs"/>
              </a:rPr>
              <a:t>After filtering, there were 62 unique but highly correlated </a:t>
            </a:r>
            <a:r>
              <a:rPr kumimoji="0" lang="en-US" sz="2000" b="0" i="0" u="none" strike="noStrike" kern="1200" cap="none" spc="0" normalizeH="0" baseline="0" noProof="0" dirty="0" smtClean="0">
                <a:ln>
                  <a:noFill/>
                </a:ln>
                <a:solidFill>
                  <a:srgbClr val="000000"/>
                </a:solidFill>
                <a:effectLst/>
                <a:uLnTx/>
                <a:uFillTx/>
                <a:latin typeface="Arial" panose="020B0604020202020204"/>
                <a:ea typeface="+mn-ea"/>
                <a:cs typeface="+mn-cs"/>
              </a:rPr>
              <a:t>(and somewhat sparse)</a:t>
            </a:r>
            <a:r>
              <a:rPr kumimoji="0" lang="en-US" sz="2000" b="0" i="0" u="none" strike="noStrike" kern="1200" cap="none" spc="0" normalizeH="0" noProof="0" dirty="0" smtClean="0">
                <a:ln>
                  <a:noFill/>
                </a:ln>
                <a:solidFill>
                  <a:srgbClr val="000000"/>
                </a:solidFill>
                <a:effectLst/>
                <a:uLnTx/>
                <a:uFillTx/>
                <a:latin typeface="Arial" panose="020B0604020202020204"/>
                <a:ea typeface="+mn-ea"/>
                <a:cs typeface="+mn-cs"/>
              </a:rPr>
              <a:t> </a:t>
            </a:r>
            <a:r>
              <a:rPr lang="en-US" dirty="0" smtClean="0">
                <a:solidFill>
                  <a:srgbClr val="000000"/>
                </a:solidFill>
                <a:latin typeface="Arial" panose="020B0604020202020204"/>
              </a:rPr>
              <a:t>survey responses</a:t>
            </a:r>
            <a:r>
              <a:rPr kumimoji="0" lang="en-US" sz="2000" b="0" i="0" u="none" strike="noStrike" kern="1200" cap="none" spc="0" normalizeH="0" baseline="0" noProof="0" dirty="0" smtClean="0">
                <a:ln>
                  <a:noFill/>
                </a:ln>
                <a:solidFill>
                  <a:srgbClr val="000000"/>
                </a:solidFill>
                <a:effectLst/>
                <a:uLnTx/>
                <a:uFillTx/>
                <a:latin typeface="Arial" panose="020B0604020202020204"/>
                <a:ea typeface="+mn-ea"/>
                <a:cs typeface="+mn-cs"/>
              </a:rPr>
              <a:t>.</a:t>
            </a:r>
          </a:p>
          <a:p>
            <a:pPr marL="228600" marR="0" lvl="0" indent="-228600" algn="l" defTabSz="914400" rtl="0" eaLnBrk="1" fontAlgn="auto" latinLnBrk="0" hangingPunct="1">
              <a:lnSpc>
                <a:spcPct val="100000"/>
              </a:lnSpc>
              <a:spcBef>
                <a:spcPts val="1000"/>
              </a:spcBef>
              <a:spcAft>
                <a:spcPts val="0"/>
              </a:spcAft>
              <a:buClrTx/>
              <a:buSzTx/>
              <a:buFont typeface="Arial"/>
              <a:buChar char="•"/>
              <a:tabLst/>
              <a:defRPr/>
            </a:pPr>
            <a:r>
              <a:rPr kumimoji="0" lang="en-US" sz="2000" b="0" i="0" u="none" strike="noStrike" kern="1200" cap="none" spc="0" normalizeH="0" baseline="0" noProof="0" dirty="0" smtClean="0">
                <a:ln>
                  <a:noFill/>
                </a:ln>
                <a:solidFill>
                  <a:srgbClr val="000000"/>
                </a:solidFill>
                <a:effectLst/>
                <a:uLnTx/>
                <a:uFillTx/>
                <a:latin typeface="Arial" panose="020B0604020202020204"/>
                <a:ea typeface="+mn-ea"/>
                <a:cs typeface="+mn-cs"/>
              </a:rPr>
              <a:t>This</a:t>
            </a:r>
            <a:r>
              <a:rPr kumimoji="0" lang="en-US" sz="2000" b="0" i="0" u="none" strike="noStrike" kern="1200" cap="none" spc="0" normalizeH="0" noProof="0" dirty="0" smtClean="0">
                <a:ln>
                  <a:noFill/>
                </a:ln>
                <a:solidFill>
                  <a:srgbClr val="000000"/>
                </a:solidFill>
                <a:effectLst/>
                <a:uLnTx/>
                <a:uFillTx/>
                <a:latin typeface="Arial" panose="020B0604020202020204"/>
                <a:ea typeface="+mn-ea"/>
                <a:cs typeface="+mn-cs"/>
              </a:rPr>
              <a:t> type of data </a:t>
            </a:r>
            <a:r>
              <a:rPr kumimoji="0" lang="en-US" sz="2000" b="0" i="0" u="none" strike="noStrike" kern="1200" cap="none" spc="0" normalizeH="0" baseline="0" noProof="0" dirty="0" smtClean="0">
                <a:ln>
                  <a:noFill/>
                </a:ln>
                <a:solidFill>
                  <a:srgbClr val="000000"/>
                </a:solidFill>
                <a:effectLst/>
                <a:uLnTx/>
                <a:uFillTx/>
                <a:latin typeface="Arial" panose="020B0604020202020204"/>
                <a:ea typeface="+mn-ea"/>
                <a:cs typeface="+mn-cs"/>
              </a:rPr>
              <a:t>requires </a:t>
            </a:r>
            <a:r>
              <a:rPr kumimoji="0" lang="en-US" sz="2000" b="0" i="0" u="none" strike="noStrike" kern="1200" cap="none" spc="0" normalizeH="0" baseline="0" noProof="0" dirty="0" smtClean="0">
                <a:ln>
                  <a:noFill/>
                </a:ln>
                <a:solidFill>
                  <a:srgbClr val="000000"/>
                </a:solidFill>
                <a:effectLst/>
                <a:uLnTx/>
                <a:uFillTx/>
                <a:latin typeface="Arial" panose="020B0604020202020204"/>
                <a:ea typeface="+mn-ea"/>
                <a:cs typeface="+mn-cs"/>
              </a:rPr>
              <a:t>further data reduction </a:t>
            </a:r>
            <a:r>
              <a:rPr kumimoji="0" lang="en-US" sz="2000" b="0" i="0" u="none" strike="noStrike" kern="1200" cap="none" spc="0" normalizeH="0" baseline="0" noProof="0" dirty="0" smtClean="0">
                <a:ln>
                  <a:noFill/>
                </a:ln>
                <a:solidFill>
                  <a:srgbClr val="000000"/>
                </a:solidFill>
                <a:effectLst/>
                <a:uLnTx/>
                <a:uFillTx/>
                <a:latin typeface="Arial" panose="020B0604020202020204"/>
                <a:ea typeface="+mn-ea"/>
                <a:cs typeface="+mn-cs"/>
              </a:rPr>
              <a:t>through</a:t>
            </a:r>
            <a:r>
              <a:rPr kumimoji="0" lang="en-US" sz="2000" b="0" i="0" u="none" strike="noStrike" kern="1200" cap="none" spc="0" normalizeH="0" noProof="0" dirty="0" smtClean="0">
                <a:ln>
                  <a:noFill/>
                </a:ln>
                <a:solidFill>
                  <a:srgbClr val="000000"/>
                </a:solidFill>
                <a:effectLst/>
                <a:uLnTx/>
                <a:uFillTx/>
                <a:latin typeface="Arial" panose="020B0604020202020204"/>
                <a:ea typeface="+mn-ea"/>
                <a:cs typeface="+mn-cs"/>
              </a:rPr>
              <a:t> the use of an </a:t>
            </a:r>
            <a:r>
              <a:rPr lang="en-US" dirty="0" smtClean="0">
                <a:solidFill>
                  <a:srgbClr val="000000"/>
                </a:solidFill>
                <a:latin typeface="Arial" panose="020B0604020202020204"/>
              </a:rPr>
              <a:t>Exploratory </a:t>
            </a:r>
            <a:r>
              <a:rPr lang="en-US" dirty="0" smtClean="0">
                <a:solidFill>
                  <a:srgbClr val="000000"/>
                </a:solidFill>
                <a:latin typeface="Arial" panose="020B0604020202020204"/>
              </a:rPr>
              <a:t>Factor Analysis (EFA</a:t>
            </a:r>
            <a:r>
              <a:rPr lang="en-US" dirty="0" smtClean="0">
                <a:solidFill>
                  <a:srgbClr val="000000"/>
                </a:solidFill>
                <a:latin typeface="Arial" panose="020B0604020202020204"/>
              </a:rPr>
              <a:t>) before trends can be identified in a cluster analysis.  </a:t>
            </a:r>
            <a:endParaRPr lang="en-US" dirty="0" smtClean="0">
              <a:solidFill>
                <a:srgbClr val="000000"/>
              </a:solidFill>
              <a:latin typeface="Arial" panose="020B0604020202020204"/>
            </a:endParaRPr>
          </a:p>
          <a:p>
            <a:pPr marL="228600" marR="0" lvl="0" indent="-228600" algn="l" defTabSz="914400" rtl="0" eaLnBrk="1" fontAlgn="auto" latinLnBrk="0" hangingPunct="1">
              <a:lnSpc>
                <a:spcPct val="100000"/>
              </a:lnSpc>
              <a:spcBef>
                <a:spcPts val="1000"/>
              </a:spcBef>
              <a:spcAft>
                <a:spcPts val="0"/>
              </a:spcAft>
              <a:buClrTx/>
              <a:buSzTx/>
              <a:buFont typeface="Arial"/>
              <a:buChar char="•"/>
              <a:tabLst/>
              <a:defRPr/>
            </a:pPr>
            <a:endParaRPr kumimoji="0" lang="en-US" sz="2000" b="0" i="0" u="none" strike="noStrike" kern="1200" cap="none" spc="0" normalizeH="0" baseline="0" noProof="0" dirty="0">
              <a:ln>
                <a:noFill/>
              </a:ln>
              <a:solidFill>
                <a:srgbClr val="44546A">
                  <a:lumMod val="75000"/>
                </a:srgbClr>
              </a:solidFill>
              <a:effectLst/>
              <a:uLnTx/>
              <a:uFillTx/>
              <a:latin typeface="Arial" panose="020B0604020202020204"/>
              <a:ea typeface="+mn-ea"/>
              <a:cs typeface="+mn-cs"/>
            </a:endParaRPr>
          </a:p>
        </p:txBody>
      </p:sp>
      <p:sp>
        <p:nvSpPr>
          <p:cNvPr id="12" name="Title 6"/>
          <p:cNvSpPr txBox="1">
            <a:spLocks/>
          </p:cNvSpPr>
          <p:nvPr/>
        </p:nvSpPr>
        <p:spPr>
          <a:xfrm>
            <a:off x="457200" y="419100"/>
            <a:ext cx="11277600" cy="762000"/>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3600" b="1" kern="1200" baseline="0">
                <a:solidFill>
                  <a:schemeClr val="accent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002C73"/>
                </a:solidFill>
                <a:effectLst/>
                <a:uLnTx/>
                <a:uFillTx/>
                <a:latin typeface="Arial" panose="020B0604020202020204"/>
                <a:ea typeface="+mj-ea"/>
                <a:cs typeface="+mj-cs"/>
              </a:rPr>
              <a:t>Processing </a:t>
            </a:r>
            <a:r>
              <a:rPr kumimoji="0" lang="en-US" sz="3600" b="1" i="0" u="none" strike="noStrike" kern="1200" cap="none" spc="0" normalizeH="0" baseline="0" noProof="0" dirty="0" smtClean="0">
                <a:ln>
                  <a:noFill/>
                </a:ln>
                <a:solidFill>
                  <a:srgbClr val="002C73"/>
                </a:solidFill>
                <a:effectLst/>
                <a:uLnTx/>
                <a:uFillTx/>
                <a:latin typeface="Arial" panose="020B0604020202020204"/>
                <a:ea typeface="+mj-ea"/>
                <a:cs typeface="+mj-cs"/>
              </a:rPr>
              <a:t>Steps</a:t>
            </a:r>
            <a:endParaRPr kumimoji="0" lang="en-US" sz="3600" b="1" i="0" u="none" strike="noStrike" kern="1200" cap="none" spc="0" normalizeH="0" baseline="0" noProof="0" dirty="0">
              <a:ln>
                <a:noFill/>
              </a:ln>
              <a:solidFill>
                <a:srgbClr val="002C73"/>
              </a:solidFill>
              <a:effectLst/>
              <a:uLnTx/>
              <a:uFillTx/>
              <a:latin typeface="Arial" panose="020B0604020202020204"/>
              <a:ea typeface="+mj-ea"/>
              <a:cs typeface="+mj-cs"/>
            </a:endParaRPr>
          </a:p>
        </p:txBody>
      </p:sp>
      <p:cxnSp>
        <p:nvCxnSpPr>
          <p:cNvPr id="19" name="Straight Arrow Connector 18"/>
          <p:cNvCxnSpPr/>
          <p:nvPr/>
        </p:nvCxnSpPr>
        <p:spPr>
          <a:xfrm>
            <a:off x="8493269" y="1580687"/>
            <a:ext cx="33605" cy="4521110"/>
          </a:xfrm>
          <a:prstGeom prst="straightConnector1">
            <a:avLst/>
          </a:prstGeom>
          <a:noFill/>
          <a:ln w="76200" cap="flat" cmpd="sng" algn="ctr">
            <a:solidFill>
              <a:srgbClr val="002C73"/>
            </a:solidFill>
            <a:prstDash val="solid"/>
            <a:miter lim="800000"/>
            <a:tailEnd type="triangle"/>
          </a:ln>
          <a:effectLst/>
        </p:spPr>
      </p:cxnSp>
      <p:sp>
        <p:nvSpPr>
          <p:cNvPr id="20" name="Rounded Rectangle 19"/>
          <p:cNvSpPr/>
          <p:nvPr/>
        </p:nvSpPr>
        <p:spPr>
          <a:xfrm>
            <a:off x="8675915" y="1869211"/>
            <a:ext cx="3316598" cy="1099478"/>
          </a:xfrm>
          <a:prstGeom prst="roundRect">
            <a:avLst/>
          </a:prstGeom>
          <a:solidFill>
            <a:srgbClr val="002060"/>
          </a:solidFill>
          <a:ln w="12700" cap="flat" cmpd="sng" algn="ctr">
            <a:solidFill>
              <a:srgbClr val="002C73"/>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FFFF"/>
                </a:solidFill>
                <a:effectLst/>
                <a:uLnTx/>
                <a:uFillTx/>
                <a:latin typeface="Arial" panose="020B0604020202020204"/>
                <a:ea typeface="+mn-ea"/>
                <a:cs typeface="+mn-cs"/>
              </a:rPr>
              <a:t>Original </a:t>
            </a:r>
            <a:r>
              <a:rPr kumimoji="0" lang="en-US" sz="1800" b="1" i="0" u="none" strike="noStrike" kern="0" cap="none" spc="0" normalizeH="0" baseline="0" noProof="0" dirty="0" smtClean="0">
                <a:ln>
                  <a:noFill/>
                </a:ln>
                <a:solidFill>
                  <a:srgbClr val="FFFFFF"/>
                </a:solidFill>
                <a:effectLst/>
                <a:uLnTx/>
                <a:uFillTx/>
                <a:latin typeface="Arial" panose="020B0604020202020204"/>
                <a:ea typeface="+mn-ea"/>
                <a:cs typeface="+mn-cs"/>
              </a:rPr>
              <a:t>Survey </a:t>
            </a:r>
            <a:r>
              <a:rPr kumimoji="0" lang="en-US" sz="1800" b="1" i="0" u="none" strike="noStrike" kern="0" cap="none" spc="0" normalizeH="0" baseline="0" noProof="0" dirty="0">
                <a:ln>
                  <a:noFill/>
                </a:ln>
                <a:solidFill>
                  <a:srgbClr val="FFFFFF"/>
                </a:solidFill>
                <a:effectLst/>
                <a:uLnTx/>
                <a:uFillTx/>
                <a:latin typeface="Arial" panose="020B0604020202020204"/>
                <a:ea typeface="+mn-ea"/>
                <a:cs typeface="+mn-cs"/>
              </a:rPr>
              <a:t>Responses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FFFF"/>
                </a:solidFill>
                <a:effectLst/>
                <a:uLnTx/>
                <a:uFillTx/>
                <a:latin typeface="Arial" panose="020B0604020202020204"/>
                <a:ea typeface="+mn-ea"/>
                <a:cs typeface="+mn-cs"/>
              </a:rPr>
              <a:t>9,804 respondents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FFFFFF"/>
                </a:solidFill>
                <a:effectLst/>
                <a:uLnTx/>
                <a:uFillTx/>
                <a:latin typeface="Arial" panose="020B0604020202020204"/>
                <a:ea typeface="+mn-ea"/>
                <a:cs typeface="+mn-cs"/>
              </a:rPr>
              <a:t>147</a:t>
            </a:r>
            <a:r>
              <a:rPr kumimoji="0" lang="en-US" sz="1800" b="0" i="0" u="none" strike="noStrike" kern="0" cap="none" spc="0" normalizeH="0" baseline="0" noProof="0" dirty="0" smtClean="0">
                <a:ln>
                  <a:noFill/>
                </a:ln>
                <a:solidFill>
                  <a:srgbClr val="FFFFFF"/>
                </a:solidFill>
                <a:effectLst/>
                <a:uLnTx/>
                <a:uFillTx/>
                <a:latin typeface="Arial" panose="020B0604020202020204"/>
                <a:ea typeface="+mn-ea"/>
                <a:cs typeface="+mn-cs"/>
              </a:rPr>
              <a:t> </a:t>
            </a:r>
            <a:r>
              <a:rPr kumimoji="0" lang="en-US" sz="1800" b="1" i="0" u="none" strike="noStrike" kern="0" cap="none" spc="0" normalizeH="0" baseline="0" noProof="0" dirty="0" smtClean="0">
                <a:ln>
                  <a:noFill/>
                </a:ln>
                <a:solidFill>
                  <a:srgbClr val="FFFFFF"/>
                </a:solidFill>
                <a:effectLst/>
                <a:uLnTx/>
                <a:uFillTx/>
                <a:latin typeface="Arial" panose="020B0604020202020204"/>
                <a:ea typeface="+mn-ea"/>
                <a:cs typeface="+mn-cs"/>
              </a:rPr>
              <a:t>Survey</a:t>
            </a:r>
            <a:r>
              <a:rPr kumimoji="0" lang="en-US" sz="1800" b="0" i="0" u="none" strike="noStrike" kern="0" cap="none" spc="0" normalizeH="0" baseline="0" noProof="0" dirty="0" smtClean="0">
                <a:ln>
                  <a:noFill/>
                </a:ln>
                <a:solidFill>
                  <a:srgbClr val="FFFFFF"/>
                </a:solidFill>
                <a:effectLst/>
                <a:uLnTx/>
                <a:uFillTx/>
                <a:latin typeface="Arial" panose="020B0604020202020204"/>
                <a:ea typeface="+mn-ea"/>
                <a:cs typeface="+mn-cs"/>
              </a:rPr>
              <a:t> </a:t>
            </a:r>
            <a:r>
              <a:rPr kumimoji="0" lang="en-US" sz="1800" b="1" i="0" u="none" strike="noStrike" kern="0" cap="none" spc="0" normalizeH="0" baseline="0" noProof="0" dirty="0" smtClean="0">
                <a:ln>
                  <a:noFill/>
                </a:ln>
                <a:solidFill>
                  <a:srgbClr val="FFFFFF"/>
                </a:solidFill>
                <a:effectLst/>
                <a:uLnTx/>
                <a:uFillTx/>
                <a:latin typeface="Arial" panose="020B0604020202020204"/>
                <a:ea typeface="+mn-ea"/>
                <a:cs typeface="+mn-cs"/>
              </a:rPr>
              <a:t>questions</a:t>
            </a:r>
            <a:r>
              <a:rPr kumimoji="0" lang="en-US" sz="1800" b="0" i="0" u="none" strike="noStrike" kern="0" cap="none" spc="0" normalizeH="0" baseline="0" noProof="0" dirty="0" smtClean="0">
                <a:ln>
                  <a:noFill/>
                </a:ln>
                <a:solidFill>
                  <a:srgbClr val="FFFFFF"/>
                </a:solidFill>
                <a:effectLst/>
                <a:uLnTx/>
                <a:uFillTx/>
                <a:latin typeface="Arial" panose="020B0604020202020204"/>
                <a:ea typeface="+mn-ea"/>
                <a:cs typeface="+mn-cs"/>
              </a:rPr>
              <a:t>  </a:t>
            </a:r>
          </a:p>
        </p:txBody>
      </p:sp>
      <p:sp>
        <p:nvSpPr>
          <p:cNvPr id="21" name="Rounded Rectangle 20"/>
          <p:cNvSpPr/>
          <p:nvPr/>
        </p:nvSpPr>
        <p:spPr>
          <a:xfrm>
            <a:off x="8759870" y="3224585"/>
            <a:ext cx="1616320" cy="1099478"/>
          </a:xfrm>
          <a:prstGeom prst="roundRect">
            <a:avLst/>
          </a:prstGeom>
          <a:solidFill>
            <a:srgbClr val="002060"/>
          </a:solidFill>
          <a:ln w="12700" cap="flat" cmpd="sng" algn="ctr">
            <a:solidFill>
              <a:srgbClr val="002C73"/>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Arial" panose="020B0604020202020204"/>
                <a:ea typeface="+mn-ea"/>
                <a:cs typeface="+mn-cs"/>
              </a:rPr>
              <a:t>Respondents answered </a:t>
            </a:r>
            <a:r>
              <a:rPr kumimoji="0" lang="en-US" sz="1600" b="1" i="0" u="none" strike="noStrike" kern="0" cap="none" spc="0" normalizeH="0" baseline="0" noProof="0" dirty="0">
                <a:ln>
                  <a:noFill/>
                </a:ln>
                <a:solidFill>
                  <a:srgbClr val="FFFFFF"/>
                </a:solidFill>
                <a:effectLst/>
                <a:uLnTx/>
                <a:uFillTx/>
                <a:latin typeface="Arial" panose="020B0604020202020204"/>
                <a:ea typeface="+mn-ea"/>
                <a:cs typeface="+mn-cs"/>
              </a:rPr>
              <a:t>&gt;50% of </a:t>
            </a:r>
            <a:r>
              <a:rPr kumimoji="0" lang="en-US" sz="1600" b="1" i="0" u="none" strike="noStrike" kern="0" cap="none" spc="0" normalizeH="0" baseline="0" noProof="0" dirty="0" smtClean="0">
                <a:ln>
                  <a:noFill/>
                </a:ln>
                <a:solidFill>
                  <a:srgbClr val="FFFFFF"/>
                </a:solidFill>
                <a:effectLst/>
                <a:uLnTx/>
                <a:uFillTx/>
                <a:latin typeface="Arial" panose="020B0604020202020204"/>
                <a:ea typeface="+mn-ea"/>
                <a:cs typeface="+mn-cs"/>
              </a:rPr>
              <a:t>questions</a:t>
            </a:r>
            <a:endParaRPr kumimoji="0" lang="en-US" sz="1600" b="1"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2" name="Rounded Rectangle 21"/>
          <p:cNvSpPr/>
          <p:nvPr/>
        </p:nvSpPr>
        <p:spPr>
          <a:xfrm>
            <a:off x="10453036" y="3221814"/>
            <a:ext cx="1539476" cy="1099478"/>
          </a:xfrm>
          <a:prstGeom prst="roundRect">
            <a:avLst/>
          </a:prstGeom>
          <a:solidFill>
            <a:srgbClr val="002060"/>
          </a:solidFill>
          <a:ln w="12700" cap="flat" cmpd="sng" algn="ctr">
            <a:solidFill>
              <a:srgbClr val="002C73"/>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Arial" panose="020B0604020202020204"/>
                <a:ea typeface="+mn-ea"/>
                <a:cs typeface="+mn-cs"/>
              </a:rPr>
              <a:t>Question </a:t>
            </a:r>
            <a:r>
              <a:rPr kumimoji="0" lang="en-US" sz="1600" b="1" i="0" u="none" strike="noStrike" kern="0" cap="none" spc="0" normalizeH="0" baseline="0" noProof="0" dirty="0">
                <a:ln>
                  <a:noFill/>
                </a:ln>
                <a:solidFill>
                  <a:srgbClr val="FFFFFF"/>
                </a:solidFill>
                <a:effectLst/>
                <a:uLnTx/>
                <a:uFillTx/>
                <a:latin typeface="Arial" panose="020B0604020202020204"/>
                <a:ea typeface="+mn-ea"/>
                <a:cs typeface="+mn-cs"/>
              </a:rPr>
              <a:t>answered &gt;50% of the time </a:t>
            </a:r>
            <a:endParaRPr kumimoji="0" lang="en-US" sz="1600" b="1" i="0" u="none" strike="noStrike" kern="0" cap="none" spc="0" normalizeH="0" baseline="0" noProof="0" dirty="0" smtClean="0">
              <a:ln>
                <a:noFill/>
              </a:ln>
              <a:solidFill>
                <a:srgbClr val="FFFFFF"/>
              </a:solidFill>
              <a:effectLst/>
              <a:uLnTx/>
              <a:uFillTx/>
              <a:latin typeface="Arial" panose="020B0604020202020204"/>
              <a:ea typeface="+mn-ea"/>
              <a:cs typeface="+mn-cs"/>
            </a:endParaRPr>
          </a:p>
        </p:txBody>
      </p:sp>
      <p:sp>
        <p:nvSpPr>
          <p:cNvPr id="23" name="Rounded Rectangle 22"/>
          <p:cNvSpPr/>
          <p:nvPr/>
        </p:nvSpPr>
        <p:spPr>
          <a:xfrm>
            <a:off x="9402706" y="4523856"/>
            <a:ext cx="1946968" cy="874829"/>
          </a:xfrm>
          <a:prstGeom prst="roundRect">
            <a:avLst/>
          </a:prstGeom>
          <a:solidFill>
            <a:srgbClr val="002060"/>
          </a:solidFill>
          <a:ln w="12700" cap="flat" cmpd="sng" algn="ctr">
            <a:solidFill>
              <a:srgbClr val="002C73"/>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latin typeface="Arial" panose="020B0604020202020204"/>
                <a:ea typeface="+mn-ea"/>
                <a:cs typeface="+mn-cs"/>
              </a:rPr>
              <a:t>For Analysis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latin typeface="Arial" panose="020B0604020202020204"/>
                <a:ea typeface="+mn-ea"/>
                <a:cs typeface="+mn-cs"/>
              </a:rPr>
              <a:t>7,867 Respondents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FF"/>
                </a:solidFill>
                <a:effectLst/>
                <a:uLnTx/>
                <a:uFillTx/>
                <a:latin typeface="Arial" panose="020B0604020202020204"/>
                <a:ea typeface="+mn-ea"/>
                <a:cs typeface="+mn-cs"/>
              </a:rPr>
              <a:t>62 questions  </a:t>
            </a:r>
          </a:p>
        </p:txBody>
      </p:sp>
      <p:graphicFrame>
        <p:nvGraphicFramePr>
          <p:cNvPr id="24" name="Table 23"/>
          <p:cNvGraphicFramePr>
            <a:graphicFrameLocks noGrp="1"/>
          </p:cNvGraphicFramePr>
          <p:nvPr>
            <p:extLst>
              <p:ext uri="{D42A27DB-BD31-4B8C-83A1-F6EECF244321}">
                <p14:modId xmlns="" xmlns:p14="http://schemas.microsoft.com/office/powerpoint/2010/main" val="1639286997"/>
              </p:ext>
            </p:extLst>
          </p:nvPr>
        </p:nvGraphicFramePr>
        <p:xfrm>
          <a:off x="1102709" y="2758918"/>
          <a:ext cx="6059750" cy="949960"/>
        </p:xfrm>
        <a:graphic>
          <a:graphicData uri="http://schemas.openxmlformats.org/drawingml/2006/table">
            <a:tbl>
              <a:tblPr firstRow="1" bandRow="1"/>
              <a:tblGrid>
                <a:gridCol w="1211950">
                  <a:extLst>
                    <a:ext uri="{9D8B030D-6E8A-4147-A177-3AD203B41FA5}">
                      <a16:colId xmlns="" xmlns:a16="http://schemas.microsoft.com/office/drawing/2014/main" val="1007042248"/>
                    </a:ext>
                  </a:extLst>
                </a:gridCol>
                <a:gridCol w="1211950">
                  <a:extLst>
                    <a:ext uri="{9D8B030D-6E8A-4147-A177-3AD203B41FA5}">
                      <a16:colId xmlns="" xmlns:a16="http://schemas.microsoft.com/office/drawing/2014/main" val="4037673653"/>
                    </a:ext>
                  </a:extLst>
                </a:gridCol>
                <a:gridCol w="1211950">
                  <a:extLst>
                    <a:ext uri="{9D8B030D-6E8A-4147-A177-3AD203B41FA5}">
                      <a16:colId xmlns="" xmlns:a16="http://schemas.microsoft.com/office/drawing/2014/main" val="3895993194"/>
                    </a:ext>
                  </a:extLst>
                </a:gridCol>
                <a:gridCol w="1211950">
                  <a:extLst>
                    <a:ext uri="{9D8B030D-6E8A-4147-A177-3AD203B41FA5}">
                      <a16:colId xmlns="" xmlns:a16="http://schemas.microsoft.com/office/drawing/2014/main" val="120748002"/>
                    </a:ext>
                  </a:extLst>
                </a:gridCol>
                <a:gridCol w="1211950">
                  <a:extLst>
                    <a:ext uri="{9D8B030D-6E8A-4147-A177-3AD203B41FA5}">
                      <a16:colId xmlns="" xmlns:a16="http://schemas.microsoft.com/office/drawing/2014/main" val="4061051228"/>
                    </a:ext>
                  </a:extLst>
                </a:gridCol>
              </a:tblGrid>
              <a:tr h="370840">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600" dirty="0" smtClean="0">
                          <a:solidFill>
                            <a:schemeClr val="tx1"/>
                          </a:solidFill>
                        </a:rPr>
                        <a:t>Strongly Disagree</a:t>
                      </a:r>
                      <a:endParaRPr lang="en-US" sz="1600" dirty="0">
                        <a:solidFill>
                          <a:schemeClr val="tx1"/>
                        </a:solidFill>
                      </a:endParaRP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600" dirty="0" smtClean="0">
                          <a:solidFill>
                            <a:schemeClr val="tx1"/>
                          </a:solidFill>
                        </a:rPr>
                        <a:t>Disagree</a:t>
                      </a:r>
                      <a:endParaRPr lang="en-US" sz="1600" dirty="0">
                        <a:solidFill>
                          <a:schemeClr val="tx1"/>
                        </a:solidFill>
                      </a:endParaRP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600" dirty="0" smtClean="0">
                          <a:solidFill>
                            <a:schemeClr val="tx1"/>
                          </a:solidFill>
                        </a:rPr>
                        <a:t>Missing/</a:t>
                      </a:r>
                    </a:p>
                    <a:p>
                      <a:pPr algn="ctr"/>
                      <a:r>
                        <a:rPr lang="en-US" sz="1600" dirty="0" smtClean="0">
                          <a:solidFill>
                            <a:schemeClr val="tx1"/>
                          </a:solidFill>
                        </a:rPr>
                        <a:t>Unsure</a:t>
                      </a:r>
                      <a:endParaRPr lang="en-US" sz="1600" dirty="0">
                        <a:solidFill>
                          <a:schemeClr val="tx1"/>
                        </a:solidFill>
                      </a:endParaRP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75000"/>
                      </a:srgbClr>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600" dirty="0" smtClean="0">
                          <a:solidFill>
                            <a:schemeClr val="tx1"/>
                          </a:solidFill>
                        </a:rPr>
                        <a:t>Agree</a:t>
                      </a:r>
                      <a:endParaRPr lang="en-US" sz="1600" dirty="0">
                        <a:solidFill>
                          <a:schemeClr val="tx1"/>
                        </a:solidFill>
                      </a:endParaRP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92D050"/>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600" b="1" dirty="0" smtClean="0">
                          <a:solidFill>
                            <a:schemeClr val="tx1"/>
                          </a:solidFill>
                        </a:rPr>
                        <a:t>Strongly </a:t>
                      </a:r>
                    </a:p>
                    <a:p>
                      <a:pPr algn="ctr"/>
                      <a:r>
                        <a:rPr lang="en-US" sz="1600" b="1" dirty="0" smtClean="0">
                          <a:solidFill>
                            <a:schemeClr val="tx1"/>
                          </a:solidFill>
                        </a:rPr>
                        <a:t>Agree</a:t>
                      </a:r>
                      <a:endParaRPr lang="en-US" sz="1600" b="1" dirty="0">
                        <a:solidFill>
                          <a:schemeClr val="tx1"/>
                        </a:solidFill>
                      </a:endParaRP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B050"/>
                    </a:solidFill>
                  </a:tcPr>
                </a:tc>
                <a:extLst>
                  <a:ext uri="{0D108BD9-81ED-4DB2-BD59-A6C34878D82A}">
                    <a16:rowId xmlns="" xmlns:a16="http://schemas.microsoft.com/office/drawing/2014/main" val="1294390924"/>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600" b="1" dirty="0" smtClean="0">
                          <a:solidFill>
                            <a:schemeClr val="tx1"/>
                          </a:solidFill>
                        </a:rPr>
                        <a:t>-2</a:t>
                      </a:r>
                      <a:endParaRPr lang="en-US" sz="1600" b="1" dirty="0">
                        <a:solidFill>
                          <a:schemeClr val="tx1"/>
                        </a:solidFill>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600" b="1" dirty="0" smtClean="0">
                          <a:solidFill>
                            <a:schemeClr val="tx1"/>
                          </a:solidFill>
                        </a:rPr>
                        <a:t>-1</a:t>
                      </a:r>
                      <a:endParaRPr lang="en-US" sz="1600" b="1" dirty="0">
                        <a:solidFill>
                          <a:schemeClr val="tx1"/>
                        </a:solidFill>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600" b="1" dirty="0" smtClean="0">
                          <a:solidFill>
                            <a:schemeClr val="tx1"/>
                          </a:solidFill>
                        </a:rPr>
                        <a:t>0</a:t>
                      </a:r>
                      <a:endParaRPr lang="en-US" sz="1600" b="1" dirty="0">
                        <a:solidFill>
                          <a:schemeClr val="tx1"/>
                        </a:solidFill>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600" b="1" dirty="0" smtClean="0">
                          <a:solidFill>
                            <a:schemeClr val="tx1"/>
                          </a:solidFill>
                        </a:rPr>
                        <a:t>1</a:t>
                      </a:r>
                      <a:endParaRPr lang="en-US" sz="1600" b="1" dirty="0">
                        <a:solidFill>
                          <a:schemeClr val="tx1"/>
                        </a:solidFill>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92D05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600" b="1" dirty="0" smtClean="0">
                          <a:solidFill>
                            <a:schemeClr val="tx1"/>
                          </a:solidFill>
                        </a:rPr>
                        <a:t>2</a:t>
                      </a:r>
                      <a:endParaRPr lang="en-US" sz="1600" b="1" dirty="0">
                        <a:solidFill>
                          <a:schemeClr val="tx1"/>
                        </a:solidFill>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50"/>
                    </a:solidFill>
                  </a:tcPr>
                </a:tc>
                <a:extLst>
                  <a:ext uri="{0D108BD9-81ED-4DB2-BD59-A6C34878D82A}">
                    <a16:rowId xmlns="" xmlns:a16="http://schemas.microsoft.com/office/drawing/2014/main" val="3475208076"/>
                  </a:ext>
                </a:extLst>
              </a:tr>
            </a:tbl>
          </a:graphicData>
        </a:graphic>
      </p:graphicFrame>
      <p:sp>
        <p:nvSpPr>
          <p:cNvPr id="25" name="Slide Number Placeholder 1"/>
          <p:cNvSpPr txBox="1">
            <a:spLocks/>
          </p:cNvSpPr>
          <p:nvPr/>
        </p:nvSpPr>
        <p:spPr>
          <a:xfrm>
            <a:off x="11440302" y="6500474"/>
            <a:ext cx="381000" cy="357526"/>
          </a:xfrm>
          <a:prstGeom prst="rect">
            <a:avLst/>
          </a:prstGeom>
        </p:spPr>
        <p:txBody>
          <a:bodyPr vert="horz" lIns="0" tIns="0" rIns="0" bIns="0" rtlCol="0" anchor="ctr"/>
          <a:lstStyle>
            <a:defPPr>
              <a:defRPr lang="en-US"/>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EBCDCBD-78E1-0D41-A999-31B5EBF8E02C}" type="slidenum">
              <a:rPr lang="en-US" smtClean="0">
                <a:solidFill>
                  <a:srgbClr val="3E8EDE"/>
                </a:solidFill>
                <a:latin typeface="Arial" panose="020B0604020202020204"/>
              </a:rPr>
              <a:pPr/>
              <a:t>4</a:t>
            </a:fld>
            <a:endParaRPr lang="en-US" dirty="0">
              <a:solidFill>
                <a:srgbClr val="3E8EDE"/>
              </a:solidFill>
              <a:latin typeface="Arial" panose="020B0604020202020204"/>
            </a:endParaRPr>
          </a:p>
        </p:txBody>
      </p:sp>
    </p:spTree>
    <p:extLst>
      <p:ext uri="{BB962C8B-B14F-4D97-AF65-F5344CB8AC3E}">
        <p14:creationId xmlns="" xmlns:p14="http://schemas.microsoft.com/office/powerpoint/2010/main" val="393694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animEffect transition="in" filter="fade">
                                      <p:cBhvr>
                                        <p:cTn id="22" dur="500"/>
                                        <p:tgtEl>
                                          <p:spTgt spid="10">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animEffect transition="in" filter="fade">
                                      <p:cBhvr>
                                        <p:cTn id="27" dur="500"/>
                                        <p:tgtEl>
                                          <p:spTgt spid="10">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37302" y="3873352"/>
            <a:ext cx="575921" cy="332694"/>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a:defRPr/>
            </a:pPr>
            <a:r>
              <a:rPr lang="en-US" dirty="0">
                <a:solidFill>
                  <a:srgbClr val="FFFFFF"/>
                </a:solidFill>
                <a:latin typeface="Arial" panose="020B0604020202020204"/>
              </a:rPr>
              <a:t>?</a:t>
            </a:r>
          </a:p>
        </p:txBody>
      </p:sp>
      <p:sp>
        <p:nvSpPr>
          <p:cNvPr id="5" name="Rectangle 4"/>
          <p:cNvSpPr/>
          <p:nvPr/>
        </p:nvSpPr>
        <p:spPr>
          <a:xfrm>
            <a:off x="6856401" y="4243438"/>
            <a:ext cx="554491" cy="332694"/>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a:defRPr/>
            </a:pPr>
            <a:r>
              <a:rPr lang="en-US" dirty="0">
                <a:solidFill>
                  <a:srgbClr val="FFFFFF"/>
                </a:solidFill>
                <a:latin typeface="Arial" panose="020B0604020202020204"/>
              </a:rPr>
              <a:t>?</a:t>
            </a:r>
          </a:p>
        </p:txBody>
      </p:sp>
      <p:sp>
        <p:nvSpPr>
          <p:cNvPr id="6" name="Rectangle 5"/>
          <p:cNvSpPr/>
          <p:nvPr/>
        </p:nvSpPr>
        <p:spPr>
          <a:xfrm>
            <a:off x="6574054" y="3509816"/>
            <a:ext cx="554491" cy="332694"/>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a:defRPr/>
            </a:pPr>
            <a:r>
              <a:rPr lang="en-US" dirty="0">
                <a:solidFill>
                  <a:srgbClr val="FFFFFF"/>
                </a:solidFill>
                <a:latin typeface="Arial" panose="020B0604020202020204"/>
              </a:rPr>
              <a:t>?</a:t>
            </a:r>
          </a:p>
        </p:txBody>
      </p:sp>
      <p:sp>
        <p:nvSpPr>
          <p:cNvPr id="7" name="Rectangle 6"/>
          <p:cNvSpPr/>
          <p:nvPr/>
        </p:nvSpPr>
        <p:spPr>
          <a:xfrm>
            <a:off x="7338774" y="2131274"/>
            <a:ext cx="554491" cy="332694"/>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a:defRPr/>
            </a:pPr>
            <a:r>
              <a:rPr lang="en-US" dirty="0">
                <a:solidFill>
                  <a:srgbClr val="FFFFFF"/>
                </a:solidFill>
                <a:latin typeface="Arial" panose="020B0604020202020204"/>
              </a:rPr>
              <a:t>?</a:t>
            </a:r>
          </a:p>
        </p:txBody>
      </p:sp>
      <p:sp>
        <p:nvSpPr>
          <p:cNvPr id="8" name="Rectangle 7"/>
          <p:cNvSpPr/>
          <p:nvPr/>
        </p:nvSpPr>
        <p:spPr>
          <a:xfrm>
            <a:off x="8486021" y="4564851"/>
            <a:ext cx="554491" cy="332694"/>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a:defRPr/>
            </a:pPr>
            <a:r>
              <a:rPr lang="en-US" dirty="0">
                <a:solidFill>
                  <a:srgbClr val="FFFFFF"/>
                </a:solidFill>
                <a:latin typeface="Arial" panose="020B0604020202020204"/>
              </a:rPr>
              <a:t>?</a:t>
            </a:r>
          </a:p>
        </p:txBody>
      </p:sp>
      <p:sp>
        <p:nvSpPr>
          <p:cNvPr id="9" name="Rectangle 8"/>
          <p:cNvSpPr/>
          <p:nvPr/>
        </p:nvSpPr>
        <p:spPr>
          <a:xfrm>
            <a:off x="8689283" y="3390829"/>
            <a:ext cx="599398" cy="332694"/>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a:defRPr/>
            </a:pPr>
            <a:r>
              <a:rPr lang="en-US" dirty="0">
                <a:solidFill>
                  <a:srgbClr val="FFFFFF"/>
                </a:solidFill>
                <a:latin typeface="Arial" panose="020B0604020202020204"/>
              </a:rPr>
              <a:t>?</a:t>
            </a:r>
          </a:p>
        </p:txBody>
      </p:sp>
      <p:sp>
        <p:nvSpPr>
          <p:cNvPr id="10" name="Rectangle 9"/>
          <p:cNvSpPr/>
          <p:nvPr/>
        </p:nvSpPr>
        <p:spPr>
          <a:xfrm>
            <a:off x="7623161" y="3214637"/>
            <a:ext cx="554491" cy="332694"/>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a:defRPr/>
            </a:pPr>
            <a:r>
              <a:rPr lang="en-US" dirty="0">
                <a:solidFill>
                  <a:srgbClr val="FFFFFF"/>
                </a:solidFill>
                <a:latin typeface="Arial" panose="020B0604020202020204"/>
              </a:rPr>
              <a:t>?</a:t>
            </a:r>
          </a:p>
        </p:txBody>
      </p:sp>
      <p:sp>
        <p:nvSpPr>
          <p:cNvPr id="11" name="Rectangle 10"/>
          <p:cNvSpPr/>
          <p:nvPr/>
        </p:nvSpPr>
        <p:spPr>
          <a:xfrm>
            <a:off x="7832027" y="4409785"/>
            <a:ext cx="554491" cy="332694"/>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a:defRPr/>
            </a:pPr>
            <a:r>
              <a:rPr lang="en-US" dirty="0">
                <a:solidFill>
                  <a:srgbClr val="FFFFFF"/>
                </a:solidFill>
                <a:latin typeface="Arial" panose="020B0604020202020204"/>
              </a:rPr>
              <a:t>?</a:t>
            </a:r>
          </a:p>
        </p:txBody>
      </p:sp>
      <p:sp>
        <p:nvSpPr>
          <p:cNvPr id="12" name="Rectangle 11"/>
          <p:cNvSpPr/>
          <p:nvPr/>
        </p:nvSpPr>
        <p:spPr>
          <a:xfrm>
            <a:off x="6735977" y="2254623"/>
            <a:ext cx="554491" cy="332694"/>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a:defRPr/>
            </a:pPr>
            <a:r>
              <a:rPr lang="en-US" dirty="0">
                <a:solidFill>
                  <a:srgbClr val="FFFFFF"/>
                </a:solidFill>
                <a:latin typeface="Arial" panose="020B0604020202020204"/>
              </a:rPr>
              <a:t>?</a:t>
            </a:r>
          </a:p>
        </p:txBody>
      </p:sp>
      <p:sp>
        <p:nvSpPr>
          <p:cNvPr id="13" name="Rectangle 12"/>
          <p:cNvSpPr/>
          <p:nvPr/>
        </p:nvSpPr>
        <p:spPr>
          <a:xfrm>
            <a:off x="8019812" y="2010798"/>
            <a:ext cx="554491" cy="332694"/>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a:defRPr/>
            </a:pPr>
            <a:r>
              <a:rPr lang="en-US" dirty="0">
                <a:solidFill>
                  <a:srgbClr val="FFFFFF"/>
                </a:solidFill>
                <a:latin typeface="Arial" panose="020B0604020202020204"/>
              </a:rPr>
              <a:t>?</a:t>
            </a:r>
          </a:p>
        </p:txBody>
      </p:sp>
      <p:sp>
        <p:nvSpPr>
          <p:cNvPr id="14" name="Title 6"/>
          <p:cNvSpPr txBox="1">
            <a:spLocks/>
          </p:cNvSpPr>
          <p:nvPr/>
        </p:nvSpPr>
        <p:spPr>
          <a:xfrm>
            <a:off x="457200" y="419100"/>
            <a:ext cx="11277600" cy="762000"/>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3600" b="1" kern="1200" baseline="0">
                <a:solidFill>
                  <a:schemeClr val="accent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002C73"/>
                </a:solidFill>
                <a:effectLst/>
                <a:uLnTx/>
                <a:uFillTx/>
                <a:latin typeface="Arial" panose="020B0604020202020204"/>
                <a:ea typeface="+mj-ea"/>
                <a:cs typeface="+mj-cs"/>
              </a:rPr>
              <a:t>Exploratory Factor Analysis: </a:t>
            </a:r>
            <a:r>
              <a:rPr kumimoji="0" lang="en-US" sz="3600" b="1" i="0" u="none" strike="noStrike" kern="1200" cap="none" spc="0" normalizeH="0" baseline="0" noProof="0" dirty="0" smtClean="0">
                <a:ln>
                  <a:noFill/>
                </a:ln>
                <a:solidFill>
                  <a:srgbClr val="002C73"/>
                </a:solidFill>
                <a:effectLst/>
                <a:uLnTx/>
                <a:uFillTx/>
                <a:latin typeface="Arial" panose="020B0604020202020204"/>
                <a:ea typeface="+mj-ea"/>
                <a:cs typeface="+mj-cs"/>
              </a:rPr>
              <a:t>Methodology</a:t>
            </a:r>
            <a:endParaRPr kumimoji="0" lang="en-US" sz="3600" b="1" i="0" u="none" strike="noStrike" kern="1200" cap="none" spc="0" normalizeH="0" baseline="0" noProof="0" dirty="0">
              <a:ln>
                <a:noFill/>
              </a:ln>
              <a:solidFill>
                <a:srgbClr val="002C73"/>
              </a:solidFill>
              <a:effectLst/>
              <a:uLnTx/>
              <a:uFillTx/>
              <a:latin typeface="Arial" panose="020B0604020202020204"/>
              <a:ea typeface="+mj-ea"/>
              <a:cs typeface="+mj-cs"/>
            </a:endParaRPr>
          </a:p>
        </p:txBody>
      </p:sp>
      <p:sp>
        <p:nvSpPr>
          <p:cNvPr id="15" name="Content Placeholder 7"/>
          <p:cNvSpPr txBox="1">
            <a:spLocks/>
          </p:cNvSpPr>
          <p:nvPr/>
        </p:nvSpPr>
        <p:spPr>
          <a:xfrm>
            <a:off x="378281" y="1175838"/>
            <a:ext cx="5841546" cy="4974150"/>
          </a:xfrm>
          <a:prstGeom prst="rect">
            <a:avLst/>
          </a:prstGeom>
        </p:spPr>
        <p:txBody>
          <a:bodyPr vert="horz" lIns="0" tIns="0" rIns="0" bIns="0" rtlCol="0">
            <a:normAutofit fontScale="92500" lnSpcReduction="20000"/>
          </a:bodyPr>
          <a:lstStyle>
            <a:lvl1pPr marL="228600" indent="-228600" algn="l" defTabSz="914400" rtl="0" eaLnBrk="1" latinLnBrk="0" hangingPunct="1">
              <a:lnSpc>
                <a:spcPct val="100000"/>
              </a:lnSpc>
              <a:spcBef>
                <a:spcPts val="1000"/>
              </a:spcBef>
              <a:buFont typeface="Arial"/>
              <a:buChar char="•"/>
              <a:defRPr sz="2000" kern="1200">
                <a:solidFill>
                  <a:schemeClr val="tx2">
                    <a:lumMod val="75000"/>
                  </a:schemeClr>
                </a:solidFill>
                <a:latin typeface="+mn-lt"/>
                <a:ea typeface="+mn-ea"/>
                <a:cs typeface="+mn-cs"/>
              </a:defRPr>
            </a:lvl1pPr>
            <a:lvl2pPr marL="693738" indent="-246063" algn="l" defTabSz="914400" rtl="0" eaLnBrk="1" latinLnBrk="0" hangingPunct="1">
              <a:lnSpc>
                <a:spcPct val="100000"/>
              </a:lnSpc>
              <a:spcBef>
                <a:spcPts val="400"/>
              </a:spcBef>
              <a:buFont typeface=".AppleSystemUIFont" charset="-120"/>
              <a:buChar char="-"/>
              <a:tabLst/>
              <a:defRPr sz="1600" kern="1200">
                <a:solidFill>
                  <a:schemeClr val="tx2">
                    <a:lumMod val="75000"/>
                  </a:schemeClr>
                </a:solidFill>
                <a:latin typeface="+mn-lt"/>
                <a:ea typeface="+mn-ea"/>
                <a:cs typeface="+mn-cs"/>
              </a:defRPr>
            </a:lvl2pPr>
            <a:lvl3pPr marL="1150938" indent="-228600" algn="l" defTabSz="914400" rtl="0" eaLnBrk="1" latinLnBrk="0" hangingPunct="1">
              <a:lnSpc>
                <a:spcPct val="100000"/>
              </a:lnSpc>
              <a:spcBef>
                <a:spcPts val="400"/>
              </a:spcBef>
              <a:buSzPct val="80000"/>
              <a:buFont typeface="Wingdings" charset="2"/>
              <a:buChar char="§"/>
              <a:tabLst/>
              <a:defRPr sz="1600" kern="1200">
                <a:solidFill>
                  <a:schemeClr val="tx2">
                    <a:lumMod val="75000"/>
                  </a:schemeClr>
                </a:solidFill>
                <a:latin typeface="+mn-lt"/>
                <a:ea typeface="+mn-ea"/>
                <a:cs typeface="+mn-cs"/>
              </a:defRPr>
            </a:lvl3pPr>
            <a:lvl4pPr marL="1606550" indent="-227013" algn="l" defTabSz="914400" rtl="0" eaLnBrk="1" latinLnBrk="0" hangingPunct="1">
              <a:lnSpc>
                <a:spcPct val="100000"/>
              </a:lnSpc>
              <a:spcBef>
                <a:spcPts val="400"/>
              </a:spcBef>
              <a:buSzPct val="80000"/>
              <a:buFont typeface="Courier New" charset="0"/>
              <a:buChar char="o"/>
              <a:tabLst/>
              <a:defRPr sz="1600" kern="1200">
                <a:solidFill>
                  <a:schemeClr val="tx2">
                    <a:lumMod val="75000"/>
                  </a:schemeClr>
                </a:solidFill>
                <a:latin typeface="+mn-lt"/>
                <a:ea typeface="+mn-ea"/>
                <a:cs typeface="+mn-cs"/>
              </a:defRPr>
            </a:lvl4pPr>
            <a:lvl5pPr marL="2063750" indent="-228600" algn="l" defTabSz="914400" rtl="0" eaLnBrk="1" latinLnBrk="0" hangingPunct="1">
              <a:lnSpc>
                <a:spcPct val="100000"/>
              </a:lnSpc>
              <a:spcBef>
                <a:spcPts val="400"/>
              </a:spcBef>
              <a:buFont typeface="Arial"/>
              <a:buChar char="•"/>
              <a:tabLst/>
              <a:defRPr sz="1600" kern="1200" baseline="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dirty="0" smtClean="0">
                <a:solidFill>
                  <a:srgbClr val="000000"/>
                </a:solidFill>
                <a:latin typeface="Arial" panose="020B0604020202020204"/>
              </a:rPr>
              <a:t>Exploratory Factor Analysis (EFA) </a:t>
            </a:r>
            <a:r>
              <a:rPr kumimoji="0" lang="en-US" sz="2000" b="0" i="0" u="none" strike="noStrike" kern="1200" cap="none" spc="0" normalizeH="0" baseline="0" noProof="0" dirty="0" smtClean="0">
                <a:ln>
                  <a:noFill/>
                </a:ln>
                <a:solidFill>
                  <a:srgbClr val="000000"/>
                </a:solidFill>
                <a:effectLst/>
                <a:uLnTx/>
                <a:uFillTx/>
                <a:latin typeface="Arial" panose="020B0604020202020204"/>
                <a:ea typeface="+mn-ea"/>
                <a:cs typeface="+mn-cs"/>
              </a:rPr>
              <a:t>is a </a:t>
            </a:r>
            <a:r>
              <a:rPr kumimoji="0" lang="en-US" sz="2000" b="0" i="0" u="none" strike="noStrike" kern="1200" cap="none" spc="0" normalizeH="0" baseline="0" noProof="0" dirty="0" smtClean="0">
                <a:ln>
                  <a:noFill/>
                </a:ln>
                <a:solidFill>
                  <a:srgbClr val="000000"/>
                </a:solidFill>
                <a:effectLst/>
                <a:uLnTx/>
                <a:uFillTx/>
                <a:latin typeface="Arial" panose="020B0604020202020204"/>
                <a:ea typeface="+mn-ea"/>
                <a:cs typeface="+mn-cs"/>
              </a:rPr>
              <a:t>variable reduction technique which identifies and aggregates underlying patterns from a larger set of correlated </a:t>
            </a:r>
            <a:r>
              <a:rPr kumimoji="0" lang="en-US" sz="2000" b="0" i="0" u="none" strike="noStrike" kern="1200" cap="none" spc="0" normalizeH="0" baseline="0" noProof="0" dirty="0" smtClean="0">
                <a:ln>
                  <a:noFill/>
                </a:ln>
                <a:solidFill>
                  <a:srgbClr val="000000"/>
                </a:solidFill>
                <a:effectLst/>
                <a:uLnTx/>
                <a:uFillTx/>
                <a:latin typeface="Arial" panose="020B0604020202020204"/>
                <a:ea typeface="+mn-ea"/>
                <a:cs typeface="+mn-cs"/>
              </a:rPr>
              <a:t>variables </a:t>
            </a:r>
            <a:r>
              <a:rPr lang="en-US" dirty="0" smtClean="0">
                <a:solidFill>
                  <a:srgbClr val="000000"/>
                </a:solidFill>
                <a:latin typeface="Arial" panose="020B0604020202020204"/>
              </a:rPr>
              <a:t>into groups of common patterns of responses</a:t>
            </a:r>
            <a:endParaRPr kumimoji="0" lang="en-US" sz="2000" b="0" i="0" u="none" strike="noStrike" kern="1200" cap="none" spc="0" normalizeH="0" baseline="0" noProof="0" dirty="0" smtClean="0">
              <a:ln>
                <a:noFill/>
              </a:ln>
              <a:solidFill>
                <a:srgbClr val="000000"/>
              </a:solidFill>
              <a:effectLst/>
              <a:uLnTx/>
              <a:uFillTx/>
              <a:latin typeface="Arial" panose="020B0604020202020204"/>
              <a:ea typeface="+mn-ea"/>
              <a:cs typeface="+mn-cs"/>
            </a:endParaRPr>
          </a:p>
          <a:p>
            <a:pPr marL="228600" marR="0" lvl="0" indent="-228600" algn="l" defTabSz="914400" rtl="0" eaLnBrk="1" fontAlgn="auto" latinLnBrk="0" hangingPunct="1">
              <a:lnSpc>
                <a:spcPct val="100000"/>
              </a:lnSpc>
              <a:spcBef>
                <a:spcPts val="1000"/>
              </a:spcBef>
              <a:spcAft>
                <a:spcPts val="0"/>
              </a:spcAft>
              <a:buClrTx/>
              <a:buSzTx/>
              <a:buFont typeface="Arial"/>
              <a:buChar char="•"/>
              <a:tabLst/>
              <a:defRPr/>
            </a:pPr>
            <a:r>
              <a:rPr kumimoji="0" lang="en-US" sz="2000" b="0" i="0" u="none" strike="noStrike" kern="1200" cap="none" spc="0" normalizeH="0" baseline="0" noProof="0" dirty="0" smtClean="0">
                <a:ln>
                  <a:noFill/>
                </a:ln>
                <a:solidFill>
                  <a:srgbClr val="000000"/>
                </a:solidFill>
                <a:effectLst/>
                <a:uLnTx/>
                <a:uFillTx/>
                <a:latin typeface="Arial" panose="020B0604020202020204"/>
                <a:ea typeface="+mn-ea"/>
                <a:cs typeface="+mn-cs"/>
              </a:rPr>
              <a:t>Once </a:t>
            </a:r>
            <a:r>
              <a:rPr kumimoji="0" lang="en-US" sz="2000" b="0" i="0" u="none" strike="noStrike" kern="1200" cap="none" spc="0" normalizeH="0" baseline="0" noProof="0" dirty="0" smtClean="0">
                <a:ln>
                  <a:noFill/>
                </a:ln>
                <a:solidFill>
                  <a:srgbClr val="000000"/>
                </a:solidFill>
                <a:effectLst/>
                <a:uLnTx/>
                <a:uFillTx/>
                <a:latin typeface="Arial" panose="020B0604020202020204"/>
                <a:ea typeface="+mn-ea"/>
                <a:cs typeface="+mn-cs"/>
              </a:rPr>
              <a:t>identified, these underlying patterns, called factors, can reduce the questions into a smaller set </a:t>
            </a:r>
            <a:r>
              <a:rPr kumimoji="0" lang="en-US" sz="2000" b="0" i="0" u="none" strike="noStrike" kern="1200" cap="none" spc="0" normalizeH="0" baseline="0" noProof="0" dirty="0" smtClean="0">
                <a:ln>
                  <a:noFill/>
                </a:ln>
                <a:solidFill>
                  <a:srgbClr val="000000"/>
                </a:solidFill>
                <a:effectLst/>
                <a:uLnTx/>
                <a:uFillTx/>
                <a:latin typeface="Arial" panose="020B0604020202020204"/>
                <a:ea typeface="+mn-ea"/>
                <a:cs typeface="+mn-cs"/>
              </a:rPr>
              <a:t>of variables by topic </a:t>
            </a:r>
          </a:p>
          <a:p>
            <a:pPr>
              <a:defRPr/>
            </a:pPr>
            <a:r>
              <a:rPr lang="en-US" dirty="0" smtClean="0">
                <a:solidFill>
                  <a:srgbClr val="000000"/>
                </a:solidFill>
                <a:latin typeface="Arial" panose="020B0604020202020204"/>
              </a:rPr>
              <a:t>In this case, EFA </a:t>
            </a:r>
            <a:r>
              <a:rPr lang="en-US" dirty="0" smtClean="0">
                <a:solidFill>
                  <a:srgbClr val="000000"/>
                </a:solidFill>
                <a:latin typeface="Arial" panose="020B0604020202020204"/>
              </a:rPr>
              <a:t>grouped </a:t>
            </a:r>
            <a:r>
              <a:rPr lang="en-US" dirty="0" smtClean="0">
                <a:solidFill>
                  <a:srgbClr val="000000"/>
                </a:solidFill>
                <a:latin typeface="Arial" panose="020B0604020202020204"/>
              </a:rPr>
              <a:t>related Survey questions </a:t>
            </a:r>
            <a:r>
              <a:rPr lang="en-US" dirty="0" smtClean="0">
                <a:solidFill>
                  <a:srgbClr val="000000"/>
                </a:solidFill>
                <a:latin typeface="Arial" panose="020B0604020202020204"/>
              </a:rPr>
              <a:t>into 9 common factors which we tagged as:</a:t>
            </a:r>
          </a:p>
          <a:p>
            <a:pPr lvl="1">
              <a:defRPr/>
            </a:pPr>
            <a:r>
              <a:rPr lang="en-US" dirty="0" smtClean="0">
                <a:solidFill>
                  <a:srgbClr val="000000"/>
                </a:solidFill>
                <a:latin typeface="Arial" panose="020B0604020202020204"/>
              </a:rPr>
              <a:t>Leadership</a:t>
            </a:r>
          </a:p>
          <a:p>
            <a:pPr lvl="1">
              <a:defRPr/>
            </a:pPr>
            <a:r>
              <a:rPr lang="en-US" dirty="0" smtClean="0">
                <a:solidFill>
                  <a:srgbClr val="000000"/>
                </a:solidFill>
                <a:latin typeface="Arial" panose="020B0604020202020204"/>
              </a:rPr>
              <a:t>Strategic Plan</a:t>
            </a:r>
          </a:p>
          <a:p>
            <a:pPr lvl="1">
              <a:defRPr/>
            </a:pPr>
            <a:r>
              <a:rPr lang="en-US" dirty="0" smtClean="0">
                <a:solidFill>
                  <a:srgbClr val="000000"/>
                </a:solidFill>
                <a:latin typeface="Arial" panose="020B0604020202020204"/>
              </a:rPr>
              <a:t>Additional Duties</a:t>
            </a:r>
          </a:p>
          <a:p>
            <a:pPr lvl="1">
              <a:defRPr/>
            </a:pPr>
            <a:r>
              <a:rPr lang="en-US" dirty="0" smtClean="0">
                <a:solidFill>
                  <a:srgbClr val="000000"/>
                </a:solidFill>
                <a:latin typeface="Arial" panose="020B0604020202020204"/>
              </a:rPr>
              <a:t>Equipment</a:t>
            </a:r>
          </a:p>
          <a:p>
            <a:pPr lvl="1">
              <a:defRPr/>
            </a:pPr>
            <a:r>
              <a:rPr lang="en-US" dirty="0" smtClean="0">
                <a:solidFill>
                  <a:srgbClr val="000000"/>
                </a:solidFill>
                <a:latin typeface="Arial" panose="020B0604020202020204"/>
              </a:rPr>
              <a:t>Duty Schedule</a:t>
            </a:r>
          </a:p>
          <a:p>
            <a:pPr lvl="1">
              <a:defRPr/>
            </a:pPr>
            <a:r>
              <a:rPr lang="en-US" dirty="0" smtClean="0">
                <a:solidFill>
                  <a:srgbClr val="000000"/>
                </a:solidFill>
                <a:latin typeface="Arial" panose="020B0604020202020204"/>
              </a:rPr>
              <a:t>Supervisor</a:t>
            </a:r>
          </a:p>
          <a:p>
            <a:pPr lvl="1">
              <a:defRPr/>
            </a:pPr>
            <a:r>
              <a:rPr lang="en-US" dirty="0" smtClean="0">
                <a:solidFill>
                  <a:srgbClr val="000000"/>
                </a:solidFill>
                <a:latin typeface="Arial" panose="020B0604020202020204"/>
              </a:rPr>
              <a:t>Adequate Training</a:t>
            </a:r>
          </a:p>
          <a:p>
            <a:pPr lvl="1">
              <a:defRPr/>
            </a:pPr>
            <a:r>
              <a:rPr lang="en-US" dirty="0" smtClean="0">
                <a:solidFill>
                  <a:srgbClr val="000000"/>
                </a:solidFill>
                <a:latin typeface="Arial" panose="020B0604020202020204"/>
              </a:rPr>
              <a:t>Sufficient Personnel</a:t>
            </a:r>
          </a:p>
          <a:p>
            <a:pPr lvl="1">
              <a:defRPr/>
            </a:pPr>
            <a:r>
              <a:rPr lang="en-US" dirty="0" smtClean="0">
                <a:solidFill>
                  <a:srgbClr val="000000"/>
                </a:solidFill>
                <a:latin typeface="Arial" panose="020B0604020202020204"/>
              </a:rPr>
              <a:t>Sexual Harassment /Suicide</a:t>
            </a:r>
          </a:p>
          <a:p>
            <a:pPr lvl="1">
              <a:defRPr/>
            </a:pPr>
            <a:endParaRPr lang="en-US" dirty="0" smtClean="0">
              <a:solidFill>
                <a:srgbClr val="000000"/>
              </a:solidFill>
              <a:latin typeface="Arial" panose="020B0604020202020204"/>
            </a:endParaRPr>
          </a:p>
          <a:p>
            <a:pPr marL="228600" marR="0" lvl="0" indent="-228600" algn="l" defTabSz="914400" rtl="0" eaLnBrk="1" fontAlgn="auto" latinLnBrk="0" hangingPunct="1">
              <a:lnSpc>
                <a:spcPct val="100000"/>
              </a:lnSpc>
              <a:spcBef>
                <a:spcPts val="1000"/>
              </a:spcBef>
              <a:spcAft>
                <a:spcPts val="0"/>
              </a:spcAft>
              <a:buClrTx/>
              <a:buSzTx/>
              <a:buFont typeface="Arial"/>
              <a:buChar char="•"/>
              <a:tabLst/>
              <a:defRPr/>
            </a:pPr>
            <a:endParaRPr kumimoji="0" lang="en-US" sz="2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6" name="Oval 15"/>
          <p:cNvSpPr/>
          <p:nvPr/>
        </p:nvSpPr>
        <p:spPr>
          <a:xfrm>
            <a:off x="6257044" y="1599778"/>
            <a:ext cx="3189514" cy="4243842"/>
          </a:xfrm>
          <a:prstGeom prst="ellipse">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sp>
        <p:nvSpPr>
          <p:cNvPr id="17" name="Oval 16"/>
          <p:cNvSpPr/>
          <p:nvPr/>
        </p:nvSpPr>
        <p:spPr>
          <a:xfrm>
            <a:off x="10028942" y="3305442"/>
            <a:ext cx="2024743" cy="936172"/>
          </a:xfrm>
          <a:prstGeom prst="ellipse">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sp>
        <p:nvSpPr>
          <p:cNvPr id="18" name="Rectangle 17"/>
          <p:cNvSpPr/>
          <p:nvPr/>
        </p:nvSpPr>
        <p:spPr>
          <a:xfrm>
            <a:off x="8509706" y="2836056"/>
            <a:ext cx="554491" cy="332694"/>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rPr>
              <a:t>?</a:t>
            </a:r>
          </a:p>
        </p:txBody>
      </p:sp>
      <p:sp>
        <p:nvSpPr>
          <p:cNvPr id="19" name="Rectangle 18"/>
          <p:cNvSpPr/>
          <p:nvPr/>
        </p:nvSpPr>
        <p:spPr>
          <a:xfrm>
            <a:off x="7410929" y="3840686"/>
            <a:ext cx="554491" cy="332694"/>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rPr>
              <a:t>?</a:t>
            </a:r>
          </a:p>
        </p:txBody>
      </p:sp>
      <p:sp>
        <p:nvSpPr>
          <p:cNvPr id="20" name="Rectangle 19"/>
          <p:cNvSpPr/>
          <p:nvPr/>
        </p:nvSpPr>
        <p:spPr>
          <a:xfrm>
            <a:off x="7595304" y="5311588"/>
            <a:ext cx="554491" cy="332694"/>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rPr>
              <a:t>?</a:t>
            </a:r>
          </a:p>
        </p:txBody>
      </p:sp>
      <p:sp>
        <p:nvSpPr>
          <p:cNvPr id="21" name="Rectangle 20"/>
          <p:cNvSpPr/>
          <p:nvPr/>
        </p:nvSpPr>
        <p:spPr>
          <a:xfrm>
            <a:off x="6921504" y="2836056"/>
            <a:ext cx="593349" cy="332694"/>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rPr>
              <a:t>?</a:t>
            </a:r>
          </a:p>
        </p:txBody>
      </p:sp>
      <p:sp>
        <p:nvSpPr>
          <p:cNvPr id="22" name="Rectangle 21"/>
          <p:cNvSpPr/>
          <p:nvPr/>
        </p:nvSpPr>
        <p:spPr>
          <a:xfrm>
            <a:off x="6438699" y="3873352"/>
            <a:ext cx="575921" cy="332694"/>
          </a:xfrm>
          <a:prstGeom prst="rect">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rPr>
              <a:t>?</a:t>
            </a:r>
          </a:p>
        </p:txBody>
      </p:sp>
      <p:sp>
        <p:nvSpPr>
          <p:cNvPr id="23" name="Rectangle 22"/>
          <p:cNvSpPr/>
          <p:nvPr/>
        </p:nvSpPr>
        <p:spPr>
          <a:xfrm>
            <a:off x="6857798" y="4243438"/>
            <a:ext cx="554491" cy="332694"/>
          </a:xfrm>
          <a:prstGeom prst="rect">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rPr>
              <a:t>?</a:t>
            </a:r>
          </a:p>
        </p:txBody>
      </p:sp>
      <p:sp>
        <p:nvSpPr>
          <p:cNvPr id="24" name="Rectangle 23"/>
          <p:cNvSpPr/>
          <p:nvPr/>
        </p:nvSpPr>
        <p:spPr>
          <a:xfrm>
            <a:off x="6575451" y="3509816"/>
            <a:ext cx="554491" cy="332694"/>
          </a:xfrm>
          <a:prstGeom prst="rect">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rPr>
              <a:t>?</a:t>
            </a:r>
          </a:p>
        </p:txBody>
      </p:sp>
      <p:sp>
        <p:nvSpPr>
          <p:cNvPr id="25" name="Rectangle 24"/>
          <p:cNvSpPr/>
          <p:nvPr/>
        </p:nvSpPr>
        <p:spPr>
          <a:xfrm>
            <a:off x="7340171" y="2131274"/>
            <a:ext cx="554491" cy="332694"/>
          </a:xfrm>
          <a:prstGeom prst="rect">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rPr>
              <a:t>?</a:t>
            </a:r>
          </a:p>
        </p:txBody>
      </p:sp>
      <p:sp>
        <p:nvSpPr>
          <p:cNvPr id="26" name="Rectangle 25"/>
          <p:cNvSpPr/>
          <p:nvPr/>
        </p:nvSpPr>
        <p:spPr>
          <a:xfrm>
            <a:off x="8487418" y="4564851"/>
            <a:ext cx="554491" cy="332694"/>
          </a:xfrm>
          <a:prstGeom prst="rect">
            <a:avLst/>
          </a:prstGeom>
          <a:solidFill>
            <a:srgbClr val="FFC00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a:t>
            </a:r>
          </a:p>
        </p:txBody>
      </p:sp>
      <p:sp>
        <p:nvSpPr>
          <p:cNvPr id="27" name="Rectangle 26"/>
          <p:cNvSpPr/>
          <p:nvPr/>
        </p:nvSpPr>
        <p:spPr>
          <a:xfrm>
            <a:off x="8690680" y="3390829"/>
            <a:ext cx="599398" cy="332694"/>
          </a:xfrm>
          <a:prstGeom prst="rect">
            <a:avLst/>
          </a:prstGeom>
          <a:solidFill>
            <a:srgbClr val="FFC00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a:t>
            </a:r>
          </a:p>
        </p:txBody>
      </p:sp>
      <p:sp>
        <p:nvSpPr>
          <p:cNvPr id="28" name="Rectangle 27"/>
          <p:cNvSpPr/>
          <p:nvPr/>
        </p:nvSpPr>
        <p:spPr>
          <a:xfrm>
            <a:off x="7624558" y="3214637"/>
            <a:ext cx="554491" cy="332694"/>
          </a:xfrm>
          <a:prstGeom prst="rect">
            <a:avLst/>
          </a:prstGeom>
          <a:solidFill>
            <a:srgbClr val="FFC00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a:t>
            </a:r>
          </a:p>
        </p:txBody>
      </p:sp>
      <p:sp>
        <p:nvSpPr>
          <p:cNvPr id="29" name="TextBox 28"/>
          <p:cNvSpPr txBox="1"/>
          <p:nvPr/>
        </p:nvSpPr>
        <p:spPr>
          <a:xfrm>
            <a:off x="6926366" y="1175838"/>
            <a:ext cx="2520192"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sng" strike="noStrike" kern="0" cap="none" spc="0" normalizeH="0" baseline="0" noProof="0" dirty="0" smtClean="0">
                <a:ln>
                  <a:noFill/>
                </a:ln>
                <a:solidFill>
                  <a:prstClr val="black"/>
                </a:solidFill>
                <a:effectLst/>
                <a:uLnTx/>
                <a:uFillTx/>
              </a:rPr>
              <a:t>Survey Questions</a:t>
            </a:r>
            <a:endParaRPr kumimoji="0" lang="en-US" sz="2000" b="0" i="0" u="sng" strike="noStrike" kern="0" cap="none" spc="0" normalizeH="0" baseline="0" noProof="0" dirty="0">
              <a:ln>
                <a:noFill/>
              </a:ln>
              <a:solidFill>
                <a:prstClr val="black"/>
              </a:solidFill>
              <a:effectLst/>
              <a:uLnTx/>
              <a:uFillTx/>
            </a:endParaRPr>
          </a:p>
        </p:txBody>
      </p:sp>
      <p:sp>
        <p:nvSpPr>
          <p:cNvPr id="30" name="TextBox 29"/>
          <p:cNvSpPr txBox="1"/>
          <p:nvPr/>
        </p:nvSpPr>
        <p:spPr>
          <a:xfrm>
            <a:off x="10625870" y="2870425"/>
            <a:ext cx="1076837"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sng" strike="noStrike" kern="0" cap="none" spc="0" normalizeH="0" baseline="0" noProof="0" dirty="0" smtClean="0">
                <a:ln>
                  <a:noFill/>
                </a:ln>
                <a:solidFill>
                  <a:prstClr val="black"/>
                </a:solidFill>
                <a:effectLst/>
                <a:uLnTx/>
                <a:uFillTx/>
              </a:rPr>
              <a:t>Factors</a:t>
            </a:r>
            <a:endParaRPr kumimoji="0" lang="en-US" sz="2000" b="0" i="0" u="sng" strike="noStrike" kern="0" cap="none" spc="0" normalizeH="0" baseline="0" noProof="0" dirty="0">
              <a:ln>
                <a:noFill/>
              </a:ln>
              <a:solidFill>
                <a:prstClr val="black"/>
              </a:solidFill>
              <a:effectLst/>
              <a:uLnTx/>
              <a:uFillTx/>
            </a:endParaRPr>
          </a:p>
        </p:txBody>
      </p:sp>
      <p:sp>
        <p:nvSpPr>
          <p:cNvPr id="31" name="Rectangle 30"/>
          <p:cNvSpPr/>
          <p:nvPr/>
        </p:nvSpPr>
        <p:spPr>
          <a:xfrm>
            <a:off x="10139837" y="3607181"/>
            <a:ext cx="500743" cy="332694"/>
          </a:xfrm>
          <a:prstGeom prst="rect">
            <a:avLst/>
          </a:prstGeom>
          <a:solidFill>
            <a:srgbClr val="FFC00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F</a:t>
            </a:r>
            <a:r>
              <a:rPr kumimoji="0" lang="en-US" sz="1800" b="0" i="0" u="none" strike="noStrike" kern="0" cap="none" spc="0" normalizeH="0" baseline="-25000" noProof="0" dirty="0">
                <a:ln>
                  <a:noFill/>
                </a:ln>
                <a:solidFill>
                  <a:prstClr val="black"/>
                </a:solidFill>
                <a:effectLst/>
                <a:uLnTx/>
                <a:uFillTx/>
              </a:rPr>
              <a:t>1</a:t>
            </a:r>
          </a:p>
        </p:txBody>
      </p:sp>
      <p:sp>
        <p:nvSpPr>
          <p:cNvPr id="32" name="Rectangle 31"/>
          <p:cNvSpPr/>
          <p:nvPr/>
        </p:nvSpPr>
        <p:spPr>
          <a:xfrm>
            <a:off x="10705895" y="3607181"/>
            <a:ext cx="500743" cy="332694"/>
          </a:xfrm>
          <a:prstGeom prst="rect">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rPr>
              <a:t>F</a:t>
            </a:r>
            <a:r>
              <a:rPr kumimoji="0" lang="en-US" sz="1800" b="0" i="0" u="none" strike="noStrike" kern="0" cap="none" spc="0" normalizeH="0" baseline="-25000" noProof="0" dirty="0">
                <a:ln>
                  <a:noFill/>
                </a:ln>
                <a:solidFill>
                  <a:prstClr val="white"/>
                </a:solidFill>
                <a:effectLst/>
                <a:uLnTx/>
                <a:uFillTx/>
              </a:rPr>
              <a:t>2</a:t>
            </a:r>
          </a:p>
        </p:txBody>
      </p:sp>
      <p:sp>
        <p:nvSpPr>
          <p:cNvPr id="33" name="Rectangle 32"/>
          <p:cNvSpPr/>
          <p:nvPr/>
        </p:nvSpPr>
        <p:spPr>
          <a:xfrm>
            <a:off x="11496117" y="3594025"/>
            <a:ext cx="500743" cy="332694"/>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prstClr val="white"/>
                </a:solidFill>
                <a:effectLst/>
                <a:uLnTx/>
                <a:uFillTx/>
              </a:rPr>
              <a:t>F</a:t>
            </a:r>
            <a:r>
              <a:rPr kumimoji="0" lang="en-US" sz="1800" b="0" i="0" u="none" strike="noStrike" kern="0" cap="none" spc="0" normalizeH="0" baseline="-25000" noProof="0" dirty="0" err="1">
                <a:ln>
                  <a:noFill/>
                </a:ln>
                <a:solidFill>
                  <a:prstClr val="white"/>
                </a:solidFill>
                <a:effectLst/>
                <a:uLnTx/>
                <a:uFillTx/>
              </a:rPr>
              <a:t>n</a:t>
            </a:r>
            <a:endParaRPr kumimoji="0" lang="en-US" sz="1800" b="0" i="0" u="none" strike="noStrike" kern="0" cap="none" spc="0" normalizeH="0" baseline="-25000" noProof="0" dirty="0">
              <a:ln>
                <a:noFill/>
              </a:ln>
              <a:solidFill>
                <a:prstClr val="white"/>
              </a:solidFill>
              <a:effectLst/>
              <a:uLnTx/>
              <a:uFillTx/>
            </a:endParaRPr>
          </a:p>
        </p:txBody>
      </p:sp>
      <p:sp>
        <p:nvSpPr>
          <p:cNvPr id="34" name="Rectangle 33"/>
          <p:cNvSpPr/>
          <p:nvPr/>
        </p:nvSpPr>
        <p:spPr>
          <a:xfrm>
            <a:off x="7112928" y="4812547"/>
            <a:ext cx="554491" cy="332694"/>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rPr>
              <a:t>?</a:t>
            </a:r>
          </a:p>
        </p:txBody>
      </p:sp>
      <p:sp>
        <p:nvSpPr>
          <p:cNvPr id="35" name="Rectangle 34"/>
          <p:cNvSpPr/>
          <p:nvPr/>
        </p:nvSpPr>
        <p:spPr>
          <a:xfrm>
            <a:off x="7833424" y="4409785"/>
            <a:ext cx="554491" cy="332694"/>
          </a:xfrm>
          <a:prstGeom prst="rect">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rPr>
              <a:t>?</a:t>
            </a:r>
          </a:p>
        </p:txBody>
      </p:sp>
      <p:sp>
        <p:nvSpPr>
          <p:cNvPr id="36" name="Rectangle 35"/>
          <p:cNvSpPr/>
          <p:nvPr/>
        </p:nvSpPr>
        <p:spPr>
          <a:xfrm>
            <a:off x="6737374" y="2254623"/>
            <a:ext cx="554491" cy="332694"/>
          </a:xfrm>
          <a:prstGeom prst="rect">
            <a:avLst/>
          </a:prstGeom>
          <a:solidFill>
            <a:srgbClr val="FFC00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a:t>
            </a:r>
          </a:p>
        </p:txBody>
      </p:sp>
      <p:sp>
        <p:nvSpPr>
          <p:cNvPr id="37" name="Rectangle 36"/>
          <p:cNvSpPr/>
          <p:nvPr/>
        </p:nvSpPr>
        <p:spPr>
          <a:xfrm>
            <a:off x="8021209" y="2010798"/>
            <a:ext cx="554491" cy="332694"/>
          </a:xfrm>
          <a:prstGeom prst="rect">
            <a:avLst/>
          </a:prstGeom>
          <a:solidFill>
            <a:srgbClr val="FFC00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a:t>
            </a:r>
          </a:p>
        </p:txBody>
      </p:sp>
      <p:cxnSp>
        <p:nvCxnSpPr>
          <p:cNvPr id="38" name="Straight Arrow Connector 37"/>
          <p:cNvCxnSpPr>
            <a:stCxn id="18" idx="3"/>
            <a:endCxn id="17" idx="2"/>
          </p:cNvCxnSpPr>
          <p:nvPr/>
        </p:nvCxnSpPr>
        <p:spPr>
          <a:xfrm>
            <a:off x="9064197" y="3002403"/>
            <a:ext cx="964745" cy="771125"/>
          </a:xfrm>
          <a:prstGeom prst="straightConnector1">
            <a:avLst/>
          </a:prstGeom>
          <a:noFill/>
          <a:ln w="6350" cap="flat" cmpd="sng" algn="ctr">
            <a:solidFill>
              <a:srgbClr val="5B9BD5"/>
            </a:solidFill>
            <a:prstDash val="solid"/>
            <a:miter lim="800000"/>
            <a:tailEnd type="triangle"/>
          </a:ln>
          <a:effectLst/>
        </p:spPr>
      </p:cxnSp>
      <p:cxnSp>
        <p:nvCxnSpPr>
          <p:cNvPr id="39" name="Straight Arrow Connector 38"/>
          <p:cNvCxnSpPr>
            <a:stCxn id="27" idx="3"/>
            <a:endCxn id="17" idx="2"/>
          </p:cNvCxnSpPr>
          <p:nvPr/>
        </p:nvCxnSpPr>
        <p:spPr>
          <a:xfrm>
            <a:off x="9290078" y="3557176"/>
            <a:ext cx="738864" cy="216352"/>
          </a:xfrm>
          <a:prstGeom prst="straightConnector1">
            <a:avLst/>
          </a:prstGeom>
          <a:noFill/>
          <a:ln w="6350" cap="flat" cmpd="sng" algn="ctr">
            <a:solidFill>
              <a:srgbClr val="5B9BD5"/>
            </a:solidFill>
            <a:prstDash val="solid"/>
            <a:miter lim="800000"/>
            <a:tailEnd type="triangle"/>
          </a:ln>
          <a:effectLst/>
        </p:spPr>
      </p:cxnSp>
      <p:cxnSp>
        <p:nvCxnSpPr>
          <p:cNvPr id="40" name="Straight Arrow Connector 39"/>
          <p:cNvCxnSpPr>
            <a:stCxn id="26" idx="3"/>
            <a:endCxn id="17" idx="2"/>
          </p:cNvCxnSpPr>
          <p:nvPr/>
        </p:nvCxnSpPr>
        <p:spPr>
          <a:xfrm flipV="1">
            <a:off x="9041909" y="3773528"/>
            <a:ext cx="987033" cy="957670"/>
          </a:xfrm>
          <a:prstGeom prst="straightConnector1">
            <a:avLst/>
          </a:prstGeom>
          <a:noFill/>
          <a:ln w="6350" cap="flat" cmpd="sng" algn="ctr">
            <a:solidFill>
              <a:srgbClr val="5B9BD5"/>
            </a:solidFill>
            <a:prstDash val="solid"/>
            <a:miter lim="800000"/>
            <a:tailEnd type="triangle"/>
          </a:ln>
          <a:effectLst/>
        </p:spPr>
      </p:cxnSp>
      <p:cxnSp>
        <p:nvCxnSpPr>
          <p:cNvPr id="41" name="Straight Arrow Connector 40"/>
          <p:cNvCxnSpPr>
            <a:endCxn id="17" idx="2"/>
          </p:cNvCxnSpPr>
          <p:nvPr/>
        </p:nvCxnSpPr>
        <p:spPr>
          <a:xfrm>
            <a:off x="8382476" y="2241062"/>
            <a:ext cx="1646466" cy="1532466"/>
          </a:xfrm>
          <a:prstGeom prst="straightConnector1">
            <a:avLst/>
          </a:prstGeom>
          <a:noFill/>
          <a:ln w="6350" cap="flat" cmpd="sng" algn="ctr">
            <a:solidFill>
              <a:srgbClr val="5B9BD5"/>
            </a:solidFill>
            <a:prstDash val="solid"/>
            <a:miter lim="800000"/>
            <a:tailEnd type="triangle"/>
          </a:ln>
          <a:effectLst/>
        </p:spPr>
      </p:cxnSp>
      <p:cxnSp>
        <p:nvCxnSpPr>
          <p:cNvPr id="42" name="Straight Arrow Connector 41"/>
          <p:cNvCxnSpPr>
            <a:stCxn id="20" idx="3"/>
            <a:endCxn id="17" idx="2"/>
          </p:cNvCxnSpPr>
          <p:nvPr/>
        </p:nvCxnSpPr>
        <p:spPr>
          <a:xfrm flipV="1">
            <a:off x="8149795" y="3773528"/>
            <a:ext cx="1879147" cy="1704407"/>
          </a:xfrm>
          <a:prstGeom prst="straightConnector1">
            <a:avLst/>
          </a:prstGeom>
          <a:noFill/>
          <a:ln w="6350" cap="flat" cmpd="sng" algn="ctr">
            <a:solidFill>
              <a:srgbClr val="5B9BD5"/>
            </a:solidFill>
            <a:prstDash val="solid"/>
            <a:miter lim="800000"/>
            <a:tailEnd type="triangle"/>
          </a:ln>
          <a:effectLst/>
        </p:spPr>
      </p:cxnSp>
      <p:cxnSp>
        <p:nvCxnSpPr>
          <p:cNvPr id="43" name="Straight Arrow Connector 42"/>
          <p:cNvCxnSpPr>
            <a:stCxn id="19" idx="3"/>
            <a:endCxn id="17" idx="2"/>
          </p:cNvCxnSpPr>
          <p:nvPr/>
        </p:nvCxnSpPr>
        <p:spPr>
          <a:xfrm flipV="1">
            <a:off x="7965420" y="3773528"/>
            <a:ext cx="2063522" cy="233505"/>
          </a:xfrm>
          <a:prstGeom prst="straightConnector1">
            <a:avLst/>
          </a:prstGeom>
          <a:noFill/>
          <a:ln w="6350" cap="flat" cmpd="sng" algn="ctr">
            <a:solidFill>
              <a:srgbClr val="5B9BD5"/>
            </a:solidFill>
            <a:prstDash val="solid"/>
            <a:miter lim="800000"/>
            <a:tailEnd type="triangle"/>
          </a:ln>
          <a:effectLst/>
        </p:spPr>
      </p:cxnSp>
      <p:cxnSp>
        <p:nvCxnSpPr>
          <p:cNvPr id="44" name="Straight Arrow Connector 43"/>
          <p:cNvCxnSpPr>
            <a:stCxn id="28" idx="3"/>
            <a:endCxn id="17" idx="2"/>
          </p:cNvCxnSpPr>
          <p:nvPr/>
        </p:nvCxnSpPr>
        <p:spPr>
          <a:xfrm>
            <a:off x="8179049" y="3380984"/>
            <a:ext cx="1849893" cy="392544"/>
          </a:xfrm>
          <a:prstGeom prst="straightConnector1">
            <a:avLst/>
          </a:prstGeom>
          <a:noFill/>
          <a:ln w="6350" cap="flat" cmpd="sng" algn="ctr">
            <a:solidFill>
              <a:srgbClr val="5B9BD5"/>
            </a:solidFill>
            <a:prstDash val="solid"/>
            <a:miter lim="800000"/>
            <a:tailEnd type="triangle"/>
          </a:ln>
          <a:effectLst/>
        </p:spPr>
      </p:cxnSp>
      <p:cxnSp>
        <p:nvCxnSpPr>
          <p:cNvPr id="45" name="Straight Arrow Connector 44"/>
          <p:cNvCxnSpPr>
            <a:stCxn id="34" idx="3"/>
            <a:endCxn id="17" idx="2"/>
          </p:cNvCxnSpPr>
          <p:nvPr/>
        </p:nvCxnSpPr>
        <p:spPr>
          <a:xfrm flipV="1">
            <a:off x="7667419" y="3773528"/>
            <a:ext cx="2361523" cy="1205366"/>
          </a:xfrm>
          <a:prstGeom prst="straightConnector1">
            <a:avLst/>
          </a:prstGeom>
          <a:noFill/>
          <a:ln w="6350" cap="flat" cmpd="sng" algn="ctr">
            <a:solidFill>
              <a:srgbClr val="5B9BD5"/>
            </a:solidFill>
            <a:prstDash val="solid"/>
            <a:miter lim="800000"/>
            <a:tailEnd type="triangle"/>
          </a:ln>
          <a:effectLst/>
        </p:spPr>
      </p:cxnSp>
      <p:cxnSp>
        <p:nvCxnSpPr>
          <p:cNvPr id="46" name="Straight Arrow Connector 45"/>
          <p:cNvCxnSpPr>
            <a:stCxn id="24" idx="3"/>
            <a:endCxn id="17" idx="2"/>
          </p:cNvCxnSpPr>
          <p:nvPr/>
        </p:nvCxnSpPr>
        <p:spPr>
          <a:xfrm>
            <a:off x="7129942" y="3676163"/>
            <a:ext cx="2899000" cy="97365"/>
          </a:xfrm>
          <a:prstGeom prst="straightConnector1">
            <a:avLst/>
          </a:prstGeom>
          <a:noFill/>
          <a:ln w="6350" cap="flat" cmpd="sng" algn="ctr">
            <a:solidFill>
              <a:srgbClr val="5B9BD5"/>
            </a:solidFill>
            <a:prstDash val="solid"/>
            <a:miter lim="800000"/>
            <a:tailEnd type="triangle"/>
          </a:ln>
          <a:effectLst/>
        </p:spPr>
      </p:cxnSp>
      <p:cxnSp>
        <p:nvCxnSpPr>
          <p:cNvPr id="47" name="Straight Arrow Connector 46"/>
          <p:cNvCxnSpPr>
            <a:stCxn id="23" idx="3"/>
            <a:endCxn id="17" idx="2"/>
          </p:cNvCxnSpPr>
          <p:nvPr/>
        </p:nvCxnSpPr>
        <p:spPr>
          <a:xfrm flipV="1">
            <a:off x="7412289" y="3773528"/>
            <a:ext cx="2616653" cy="636257"/>
          </a:xfrm>
          <a:prstGeom prst="straightConnector1">
            <a:avLst/>
          </a:prstGeom>
          <a:noFill/>
          <a:ln w="6350" cap="flat" cmpd="sng" algn="ctr">
            <a:solidFill>
              <a:srgbClr val="5B9BD5"/>
            </a:solidFill>
            <a:prstDash val="solid"/>
            <a:miter lim="800000"/>
            <a:tailEnd type="triangle"/>
          </a:ln>
          <a:effectLst/>
        </p:spPr>
      </p:cxnSp>
      <p:cxnSp>
        <p:nvCxnSpPr>
          <p:cNvPr id="48" name="Straight Arrow Connector 47"/>
          <p:cNvCxnSpPr>
            <a:stCxn id="36" idx="2"/>
            <a:endCxn id="17" idx="2"/>
          </p:cNvCxnSpPr>
          <p:nvPr/>
        </p:nvCxnSpPr>
        <p:spPr>
          <a:xfrm>
            <a:off x="7014620" y="2587317"/>
            <a:ext cx="3014322" cy="1186211"/>
          </a:xfrm>
          <a:prstGeom prst="straightConnector1">
            <a:avLst/>
          </a:prstGeom>
          <a:noFill/>
          <a:ln w="6350" cap="flat" cmpd="sng" algn="ctr">
            <a:solidFill>
              <a:srgbClr val="5B9BD5"/>
            </a:solidFill>
            <a:prstDash val="solid"/>
            <a:miter lim="800000"/>
            <a:tailEnd type="triangle"/>
          </a:ln>
          <a:effectLst/>
        </p:spPr>
      </p:cxnSp>
      <p:cxnSp>
        <p:nvCxnSpPr>
          <p:cNvPr id="49" name="Straight Arrow Connector 48"/>
          <p:cNvCxnSpPr>
            <a:stCxn id="25" idx="2"/>
            <a:endCxn id="17" idx="2"/>
          </p:cNvCxnSpPr>
          <p:nvPr/>
        </p:nvCxnSpPr>
        <p:spPr>
          <a:xfrm>
            <a:off x="7617417" y="2463968"/>
            <a:ext cx="2411525" cy="1309560"/>
          </a:xfrm>
          <a:prstGeom prst="straightConnector1">
            <a:avLst/>
          </a:prstGeom>
          <a:noFill/>
          <a:ln w="6350" cap="flat" cmpd="sng" algn="ctr">
            <a:solidFill>
              <a:srgbClr val="5B9BD5"/>
            </a:solidFill>
            <a:prstDash val="solid"/>
            <a:miter lim="800000"/>
            <a:tailEnd type="triangle"/>
          </a:ln>
          <a:effectLst/>
        </p:spPr>
      </p:cxnSp>
      <p:cxnSp>
        <p:nvCxnSpPr>
          <p:cNvPr id="50" name="Straight Arrow Connector 49"/>
          <p:cNvCxnSpPr>
            <a:stCxn id="35" idx="3"/>
            <a:endCxn id="17" idx="2"/>
          </p:cNvCxnSpPr>
          <p:nvPr/>
        </p:nvCxnSpPr>
        <p:spPr>
          <a:xfrm flipV="1">
            <a:off x="8387915" y="3773528"/>
            <a:ext cx="1641027" cy="802604"/>
          </a:xfrm>
          <a:prstGeom prst="straightConnector1">
            <a:avLst/>
          </a:prstGeom>
          <a:noFill/>
          <a:ln w="6350" cap="flat" cmpd="sng" algn="ctr">
            <a:solidFill>
              <a:srgbClr val="5B9BD5"/>
            </a:solidFill>
            <a:prstDash val="solid"/>
            <a:miter lim="800000"/>
            <a:tailEnd type="triangle"/>
          </a:ln>
          <a:effectLst/>
        </p:spPr>
      </p:cxnSp>
      <p:cxnSp>
        <p:nvCxnSpPr>
          <p:cNvPr id="51" name="Straight Arrow Connector 50"/>
          <p:cNvCxnSpPr>
            <a:stCxn id="22" idx="3"/>
            <a:endCxn id="17" idx="2"/>
          </p:cNvCxnSpPr>
          <p:nvPr/>
        </p:nvCxnSpPr>
        <p:spPr>
          <a:xfrm flipV="1">
            <a:off x="7014620" y="3773528"/>
            <a:ext cx="3014322" cy="266171"/>
          </a:xfrm>
          <a:prstGeom prst="straightConnector1">
            <a:avLst/>
          </a:prstGeom>
          <a:noFill/>
          <a:ln w="6350" cap="flat" cmpd="sng" algn="ctr">
            <a:solidFill>
              <a:srgbClr val="5B9BD5"/>
            </a:solidFill>
            <a:prstDash val="solid"/>
            <a:miter lim="800000"/>
            <a:tailEnd type="triangle"/>
          </a:ln>
          <a:effectLst/>
        </p:spPr>
      </p:cxnSp>
      <p:sp>
        <p:nvSpPr>
          <p:cNvPr id="52" name="TextBox 51"/>
          <p:cNvSpPr txBox="1"/>
          <p:nvPr/>
        </p:nvSpPr>
        <p:spPr>
          <a:xfrm>
            <a:off x="11164289" y="3576344"/>
            <a:ext cx="454804" cy="400110"/>
          </a:xfrm>
          <a:prstGeom prst="rect">
            <a:avLst/>
          </a:prstGeom>
          <a:noFill/>
          <a:ln w="19050">
            <a:noFill/>
          </a:ln>
        </p:spPr>
        <p:txBody>
          <a:bodyPr wrap="square" rtlCol="0">
            <a:spAutoFit/>
          </a:bodyPr>
          <a:lstStyle/>
          <a:p>
            <a:r>
              <a:rPr lang="en-US" sz="2000" dirty="0">
                <a:solidFill>
                  <a:srgbClr val="44546A">
                    <a:lumMod val="75000"/>
                  </a:srgbClr>
                </a:solidFill>
                <a:latin typeface="Arial" panose="020B0604020202020204"/>
              </a:rPr>
              <a:t>...</a:t>
            </a:r>
          </a:p>
        </p:txBody>
      </p:sp>
      <p:cxnSp>
        <p:nvCxnSpPr>
          <p:cNvPr id="53" name="Straight Arrow Connector 52"/>
          <p:cNvCxnSpPr/>
          <p:nvPr/>
        </p:nvCxnSpPr>
        <p:spPr>
          <a:xfrm>
            <a:off x="7514853" y="3004227"/>
            <a:ext cx="2514089" cy="771125"/>
          </a:xfrm>
          <a:prstGeom prst="straightConnector1">
            <a:avLst/>
          </a:prstGeom>
          <a:noFill/>
          <a:ln w="6350" cap="flat" cmpd="sng" algn="ctr">
            <a:solidFill>
              <a:srgbClr val="5B9BD5"/>
            </a:solidFill>
            <a:prstDash val="solid"/>
            <a:miter lim="800000"/>
            <a:tailEnd type="triangle"/>
          </a:ln>
          <a:effectLst/>
        </p:spPr>
      </p:cxnSp>
      <p:sp>
        <p:nvSpPr>
          <p:cNvPr id="55" name="Slide Number Placeholder 1"/>
          <p:cNvSpPr txBox="1">
            <a:spLocks/>
          </p:cNvSpPr>
          <p:nvPr/>
        </p:nvSpPr>
        <p:spPr>
          <a:xfrm>
            <a:off x="11440302" y="6500474"/>
            <a:ext cx="381000" cy="357526"/>
          </a:xfrm>
          <a:prstGeom prst="rect">
            <a:avLst/>
          </a:prstGeom>
        </p:spPr>
        <p:txBody>
          <a:bodyPr vert="horz" lIns="0" tIns="0" rIns="0" bIns="0" rtlCol="0" anchor="ctr"/>
          <a:lstStyle>
            <a:defPPr>
              <a:defRPr lang="en-US"/>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EBCDCBD-78E1-0D41-A999-31B5EBF8E02C}" type="slidenum">
              <a:rPr lang="en-US" smtClean="0">
                <a:solidFill>
                  <a:srgbClr val="3E8EDE"/>
                </a:solidFill>
                <a:latin typeface="Arial" panose="020B0604020202020204"/>
              </a:rPr>
              <a:pPr/>
              <a:t>5</a:t>
            </a:fld>
            <a:endParaRPr lang="en-US" dirty="0">
              <a:solidFill>
                <a:srgbClr val="3E8EDE"/>
              </a:solidFill>
              <a:latin typeface="Arial" panose="020B0604020202020204"/>
            </a:endParaRPr>
          </a:p>
        </p:txBody>
      </p:sp>
    </p:spTree>
    <p:extLst>
      <p:ext uri="{BB962C8B-B14F-4D97-AF65-F5344CB8AC3E}">
        <p14:creationId xmlns="" xmlns:p14="http://schemas.microsoft.com/office/powerpoint/2010/main" val="2953775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fade">
                                      <p:cBhvr>
                                        <p:cTn id="69" dur="500"/>
                                        <p:tgtEl>
                                          <p:spTgt spid="3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500"/>
                                        <p:tgtEl>
                                          <p:spTgt spid="26"/>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fade">
                                      <p:cBhvr>
                                        <p:cTn id="75" dur="500"/>
                                        <p:tgtEl>
                                          <p:spTgt spid="28"/>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500"/>
                                        <p:tgtEl>
                                          <p:spTgt spid="2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fade">
                                      <p:cBhvr>
                                        <p:cTn id="81" dur="500"/>
                                        <p:tgtEl>
                                          <p:spTgt spid="37"/>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fade">
                                      <p:cBhvr>
                                        <p:cTn id="84" dur="500"/>
                                        <p:tgtEl>
                                          <p:spTgt spid="2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fade">
                                      <p:cBhvr>
                                        <p:cTn id="87" dur="500"/>
                                        <p:tgtEl>
                                          <p:spTgt spid="3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5">
                                            <p:txEl>
                                              <p:pRg st="1" end="1"/>
                                            </p:txEl>
                                          </p:spTgt>
                                        </p:tgtEl>
                                        <p:attrNameLst>
                                          <p:attrName>style.visibility</p:attrName>
                                        </p:attrNameLst>
                                      </p:cBhvr>
                                      <p:to>
                                        <p:strVal val="visible"/>
                                      </p:to>
                                    </p:set>
                                    <p:animEffect transition="in" filter="fade">
                                      <p:cBhvr>
                                        <p:cTn id="92" dur="500"/>
                                        <p:tgtEl>
                                          <p:spTgt spid="15">
                                            <p:txEl>
                                              <p:pRg st="1" end="1"/>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15">
                                            <p:txEl>
                                              <p:pRg st="2" end="2"/>
                                            </p:txEl>
                                          </p:spTgt>
                                        </p:tgtEl>
                                        <p:attrNameLst>
                                          <p:attrName>style.visibility</p:attrName>
                                        </p:attrNameLst>
                                      </p:cBhvr>
                                      <p:to>
                                        <p:strVal val="visible"/>
                                      </p:to>
                                    </p:set>
                                    <p:animEffect transition="in" filter="fade">
                                      <p:cBhvr>
                                        <p:cTn id="97" dur="500"/>
                                        <p:tgtEl>
                                          <p:spTgt spid="15">
                                            <p:txEl>
                                              <p:pRg st="2" end="2"/>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15">
                                            <p:txEl>
                                              <p:pRg st="3" end="3"/>
                                            </p:txEl>
                                          </p:spTgt>
                                        </p:tgtEl>
                                        <p:attrNameLst>
                                          <p:attrName>style.visibility</p:attrName>
                                        </p:attrNameLst>
                                      </p:cBhvr>
                                      <p:to>
                                        <p:strVal val="visible"/>
                                      </p:to>
                                    </p:set>
                                    <p:animEffect transition="in" filter="fade">
                                      <p:cBhvr>
                                        <p:cTn id="102" dur="500"/>
                                        <p:tgtEl>
                                          <p:spTgt spid="15">
                                            <p:txEl>
                                              <p:pRg st="3" end="3"/>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15">
                                            <p:txEl>
                                              <p:pRg st="4" end="4"/>
                                            </p:txEl>
                                          </p:spTgt>
                                        </p:tgtEl>
                                        <p:attrNameLst>
                                          <p:attrName>style.visibility</p:attrName>
                                        </p:attrNameLst>
                                      </p:cBhvr>
                                      <p:to>
                                        <p:strVal val="visible"/>
                                      </p:to>
                                    </p:set>
                                    <p:animEffect transition="in" filter="fade">
                                      <p:cBhvr>
                                        <p:cTn id="107" dur="500"/>
                                        <p:tgtEl>
                                          <p:spTgt spid="15">
                                            <p:txEl>
                                              <p:pRg st="4" end="4"/>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15">
                                            <p:txEl>
                                              <p:pRg st="5" end="5"/>
                                            </p:txEl>
                                          </p:spTgt>
                                        </p:tgtEl>
                                        <p:attrNameLst>
                                          <p:attrName>style.visibility</p:attrName>
                                        </p:attrNameLst>
                                      </p:cBhvr>
                                      <p:to>
                                        <p:strVal val="visible"/>
                                      </p:to>
                                    </p:set>
                                    <p:animEffect transition="in" filter="fade">
                                      <p:cBhvr>
                                        <p:cTn id="112" dur="500"/>
                                        <p:tgtEl>
                                          <p:spTgt spid="15">
                                            <p:txEl>
                                              <p:pRg st="5" end="5"/>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15">
                                            <p:txEl>
                                              <p:pRg st="6" end="6"/>
                                            </p:txEl>
                                          </p:spTgt>
                                        </p:tgtEl>
                                        <p:attrNameLst>
                                          <p:attrName>style.visibility</p:attrName>
                                        </p:attrNameLst>
                                      </p:cBhvr>
                                      <p:to>
                                        <p:strVal val="visible"/>
                                      </p:to>
                                    </p:set>
                                    <p:animEffect transition="in" filter="fade">
                                      <p:cBhvr>
                                        <p:cTn id="117" dur="500"/>
                                        <p:tgtEl>
                                          <p:spTgt spid="15">
                                            <p:txEl>
                                              <p:pRg st="6" end="6"/>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15">
                                            <p:txEl>
                                              <p:pRg st="7" end="7"/>
                                            </p:txEl>
                                          </p:spTgt>
                                        </p:tgtEl>
                                        <p:attrNameLst>
                                          <p:attrName>style.visibility</p:attrName>
                                        </p:attrNameLst>
                                      </p:cBhvr>
                                      <p:to>
                                        <p:strVal val="visible"/>
                                      </p:to>
                                    </p:set>
                                    <p:animEffect transition="in" filter="fade">
                                      <p:cBhvr>
                                        <p:cTn id="122" dur="500"/>
                                        <p:tgtEl>
                                          <p:spTgt spid="15">
                                            <p:txEl>
                                              <p:pRg st="7" end="7"/>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15">
                                            <p:txEl>
                                              <p:pRg st="8" end="8"/>
                                            </p:txEl>
                                          </p:spTgt>
                                        </p:tgtEl>
                                        <p:attrNameLst>
                                          <p:attrName>style.visibility</p:attrName>
                                        </p:attrNameLst>
                                      </p:cBhvr>
                                      <p:to>
                                        <p:strVal val="visible"/>
                                      </p:to>
                                    </p:set>
                                    <p:animEffect transition="in" filter="fade">
                                      <p:cBhvr>
                                        <p:cTn id="127" dur="500"/>
                                        <p:tgtEl>
                                          <p:spTgt spid="15">
                                            <p:txEl>
                                              <p:pRg st="8" end="8"/>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15">
                                            <p:txEl>
                                              <p:pRg st="9" end="9"/>
                                            </p:txEl>
                                          </p:spTgt>
                                        </p:tgtEl>
                                        <p:attrNameLst>
                                          <p:attrName>style.visibility</p:attrName>
                                        </p:attrNameLst>
                                      </p:cBhvr>
                                      <p:to>
                                        <p:strVal val="visible"/>
                                      </p:to>
                                    </p:set>
                                    <p:animEffect transition="in" filter="fade">
                                      <p:cBhvr>
                                        <p:cTn id="132" dur="500"/>
                                        <p:tgtEl>
                                          <p:spTgt spid="15">
                                            <p:txEl>
                                              <p:pRg st="9" end="9"/>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15">
                                            <p:txEl>
                                              <p:pRg st="10" end="10"/>
                                            </p:txEl>
                                          </p:spTgt>
                                        </p:tgtEl>
                                        <p:attrNameLst>
                                          <p:attrName>style.visibility</p:attrName>
                                        </p:attrNameLst>
                                      </p:cBhvr>
                                      <p:to>
                                        <p:strVal val="visible"/>
                                      </p:to>
                                    </p:set>
                                    <p:animEffect transition="in" filter="fade">
                                      <p:cBhvr>
                                        <p:cTn id="137" dur="500"/>
                                        <p:tgtEl>
                                          <p:spTgt spid="15">
                                            <p:txEl>
                                              <p:pRg st="10" end="10"/>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15">
                                            <p:txEl>
                                              <p:pRg st="11" end="11"/>
                                            </p:txEl>
                                          </p:spTgt>
                                        </p:tgtEl>
                                        <p:attrNameLst>
                                          <p:attrName>style.visibility</p:attrName>
                                        </p:attrNameLst>
                                      </p:cBhvr>
                                      <p:to>
                                        <p:strVal val="visible"/>
                                      </p:to>
                                    </p:set>
                                    <p:animEffect transition="in" filter="fade">
                                      <p:cBhvr>
                                        <p:cTn id="142" dur="500"/>
                                        <p:tgtEl>
                                          <p:spTgt spid="15">
                                            <p:txEl>
                                              <p:pRg st="11" end="11"/>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41"/>
                                        </p:tgtEl>
                                        <p:attrNameLst>
                                          <p:attrName>style.visibility</p:attrName>
                                        </p:attrNameLst>
                                      </p:cBhvr>
                                      <p:to>
                                        <p:strVal val="visible"/>
                                      </p:to>
                                    </p:set>
                                    <p:animEffect transition="in" filter="fade">
                                      <p:cBhvr>
                                        <p:cTn id="147" dur="500"/>
                                        <p:tgtEl>
                                          <p:spTgt spid="41"/>
                                        </p:tgtEl>
                                      </p:cBhvr>
                                    </p:animEffect>
                                  </p:childTnLst>
                                </p:cTn>
                              </p:par>
                              <p:par>
                                <p:cTn id="148" presetID="10" presetClass="entr" presetSubtype="0" fill="hold" nodeType="withEffect">
                                  <p:stCondLst>
                                    <p:cond delay="0"/>
                                  </p:stCondLst>
                                  <p:childTnLst>
                                    <p:set>
                                      <p:cBhvr>
                                        <p:cTn id="149" dur="1" fill="hold">
                                          <p:stCondLst>
                                            <p:cond delay="0"/>
                                          </p:stCondLst>
                                        </p:cTn>
                                        <p:tgtEl>
                                          <p:spTgt spid="49"/>
                                        </p:tgtEl>
                                        <p:attrNameLst>
                                          <p:attrName>style.visibility</p:attrName>
                                        </p:attrNameLst>
                                      </p:cBhvr>
                                      <p:to>
                                        <p:strVal val="visible"/>
                                      </p:to>
                                    </p:set>
                                    <p:animEffect transition="in" filter="fade">
                                      <p:cBhvr>
                                        <p:cTn id="150" dur="500"/>
                                        <p:tgtEl>
                                          <p:spTgt spid="49"/>
                                        </p:tgtEl>
                                      </p:cBhvr>
                                    </p:animEffect>
                                  </p:childTnLst>
                                </p:cTn>
                              </p:par>
                              <p:par>
                                <p:cTn id="151" presetID="10" presetClass="entr" presetSubtype="0" fill="hold" nodeType="withEffect">
                                  <p:stCondLst>
                                    <p:cond delay="0"/>
                                  </p:stCondLst>
                                  <p:childTnLst>
                                    <p:set>
                                      <p:cBhvr>
                                        <p:cTn id="152" dur="1" fill="hold">
                                          <p:stCondLst>
                                            <p:cond delay="0"/>
                                          </p:stCondLst>
                                        </p:cTn>
                                        <p:tgtEl>
                                          <p:spTgt spid="48"/>
                                        </p:tgtEl>
                                        <p:attrNameLst>
                                          <p:attrName>style.visibility</p:attrName>
                                        </p:attrNameLst>
                                      </p:cBhvr>
                                      <p:to>
                                        <p:strVal val="visible"/>
                                      </p:to>
                                    </p:set>
                                    <p:animEffect transition="in" filter="fade">
                                      <p:cBhvr>
                                        <p:cTn id="153" dur="500"/>
                                        <p:tgtEl>
                                          <p:spTgt spid="48"/>
                                        </p:tgtEl>
                                      </p:cBhvr>
                                    </p:animEffect>
                                  </p:childTnLst>
                                </p:cTn>
                              </p:par>
                              <p:par>
                                <p:cTn id="154" presetID="10" presetClass="entr" presetSubtype="0" fill="hold" nodeType="withEffect">
                                  <p:stCondLst>
                                    <p:cond delay="0"/>
                                  </p:stCondLst>
                                  <p:childTnLst>
                                    <p:set>
                                      <p:cBhvr>
                                        <p:cTn id="155" dur="1" fill="hold">
                                          <p:stCondLst>
                                            <p:cond delay="0"/>
                                          </p:stCondLst>
                                        </p:cTn>
                                        <p:tgtEl>
                                          <p:spTgt spid="46"/>
                                        </p:tgtEl>
                                        <p:attrNameLst>
                                          <p:attrName>style.visibility</p:attrName>
                                        </p:attrNameLst>
                                      </p:cBhvr>
                                      <p:to>
                                        <p:strVal val="visible"/>
                                      </p:to>
                                    </p:set>
                                    <p:animEffect transition="in" filter="fade">
                                      <p:cBhvr>
                                        <p:cTn id="156" dur="500"/>
                                        <p:tgtEl>
                                          <p:spTgt spid="46"/>
                                        </p:tgtEl>
                                      </p:cBhvr>
                                    </p:animEffect>
                                  </p:childTnLst>
                                </p:cTn>
                              </p:par>
                              <p:par>
                                <p:cTn id="157" presetID="10" presetClass="entr" presetSubtype="0" fill="hold" nodeType="withEffect">
                                  <p:stCondLst>
                                    <p:cond delay="0"/>
                                  </p:stCondLst>
                                  <p:childTnLst>
                                    <p:set>
                                      <p:cBhvr>
                                        <p:cTn id="158" dur="1" fill="hold">
                                          <p:stCondLst>
                                            <p:cond delay="0"/>
                                          </p:stCondLst>
                                        </p:cTn>
                                        <p:tgtEl>
                                          <p:spTgt spid="51"/>
                                        </p:tgtEl>
                                        <p:attrNameLst>
                                          <p:attrName>style.visibility</p:attrName>
                                        </p:attrNameLst>
                                      </p:cBhvr>
                                      <p:to>
                                        <p:strVal val="visible"/>
                                      </p:to>
                                    </p:set>
                                    <p:animEffect transition="in" filter="fade">
                                      <p:cBhvr>
                                        <p:cTn id="159" dur="500"/>
                                        <p:tgtEl>
                                          <p:spTgt spid="51"/>
                                        </p:tgtEl>
                                      </p:cBhvr>
                                    </p:animEffect>
                                  </p:childTnLst>
                                </p:cTn>
                              </p:par>
                              <p:par>
                                <p:cTn id="160" presetID="10" presetClass="entr" presetSubtype="0" fill="hold" nodeType="withEffect">
                                  <p:stCondLst>
                                    <p:cond delay="0"/>
                                  </p:stCondLst>
                                  <p:childTnLst>
                                    <p:set>
                                      <p:cBhvr>
                                        <p:cTn id="161" dur="1" fill="hold">
                                          <p:stCondLst>
                                            <p:cond delay="0"/>
                                          </p:stCondLst>
                                        </p:cTn>
                                        <p:tgtEl>
                                          <p:spTgt spid="47"/>
                                        </p:tgtEl>
                                        <p:attrNameLst>
                                          <p:attrName>style.visibility</p:attrName>
                                        </p:attrNameLst>
                                      </p:cBhvr>
                                      <p:to>
                                        <p:strVal val="visible"/>
                                      </p:to>
                                    </p:set>
                                    <p:animEffect transition="in" filter="fade">
                                      <p:cBhvr>
                                        <p:cTn id="162" dur="500"/>
                                        <p:tgtEl>
                                          <p:spTgt spid="47"/>
                                        </p:tgtEl>
                                      </p:cBhvr>
                                    </p:animEffect>
                                  </p:childTnLst>
                                </p:cTn>
                              </p:par>
                              <p:par>
                                <p:cTn id="163" presetID="10" presetClass="entr" presetSubtype="0" fill="hold" nodeType="withEffect">
                                  <p:stCondLst>
                                    <p:cond delay="0"/>
                                  </p:stCondLst>
                                  <p:childTnLst>
                                    <p:set>
                                      <p:cBhvr>
                                        <p:cTn id="164" dur="1" fill="hold">
                                          <p:stCondLst>
                                            <p:cond delay="0"/>
                                          </p:stCondLst>
                                        </p:cTn>
                                        <p:tgtEl>
                                          <p:spTgt spid="45"/>
                                        </p:tgtEl>
                                        <p:attrNameLst>
                                          <p:attrName>style.visibility</p:attrName>
                                        </p:attrNameLst>
                                      </p:cBhvr>
                                      <p:to>
                                        <p:strVal val="visible"/>
                                      </p:to>
                                    </p:set>
                                    <p:animEffect transition="in" filter="fade">
                                      <p:cBhvr>
                                        <p:cTn id="165" dur="500"/>
                                        <p:tgtEl>
                                          <p:spTgt spid="45"/>
                                        </p:tgtEl>
                                      </p:cBhvr>
                                    </p:animEffect>
                                  </p:childTnLst>
                                </p:cTn>
                              </p:par>
                              <p:par>
                                <p:cTn id="166" presetID="10" presetClass="entr" presetSubtype="0" fill="hold" nodeType="withEffect">
                                  <p:stCondLst>
                                    <p:cond delay="0"/>
                                  </p:stCondLst>
                                  <p:childTnLst>
                                    <p:set>
                                      <p:cBhvr>
                                        <p:cTn id="167" dur="1" fill="hold">
                                          <p:stCondLst>
                                            <p:cond delay="0"/>
                                          </p:stCondLst>
                                        </p:cTn>
                                        <p:tgtEl>
                                          <p:spTgt spid="42"/>
                                        </p:tgtEl>
                                        <p:attrNameLst>
                                          <p:attrName>style.visibility</p:attrName>
                                        </p:attrNameLst>
                                      </p:cBhvr>
                                      <p:to>
                                        <p:strVal val="visible"/>
                                      </p:to>
                                    </p:set>
                                    <p:animEffect transition="in" filter="fade">
                                      <p:cBhvr>
                                        <p:cTn id="168" dur="500"/>
                                        <p:tgtEl>
                                          <p:spTgt spid="42"/>
                                        </p:tgtEl>
                                      </p:cBhvr>
                                    </p:animEffect>
                                  </p:childTnLst>
                                </p:cTn>
                              </p:par>
                              <p:par>
                                <p:cTn id="169" presetID="10" presetClass="entr" presetSubtype="0" fill="hold" nodeType="withEffect">
                                  <p:stCondLst>
                                    <p:cond delay="0"/>
                                  </p:stCondLst>
                                  <p:childTnLst>
                                    <p:set>
                                      <p:cBhvr>
                                        <p:cTn id="170" dur="1" fill="hold">
                                          <p:stCondLst>
                                            <p:cond delay="0"/>
                                          </p:stCondLst>
                                        </p:cTn>
                                        <p:tgtEl>
                                          <p:spTgt spid="44"/>
                                        </p:tgtEl>
                                        <p:attrNameLst>
                                          <p:attrName>style.visibility</p:attrName>
                                        </p:attrNameLst>
                                      </p:cBhvr>
                                      <p:to>
                                        <p:strVal val="visible"/>
                                      </p:to>
                                    </p:set>
                                    <p:animEffect transition="in" filter="fade">
                                      <p:cBhvr>
                                        <p:cTn id="171" dur="500"/>
                                        <p:tgtEl>
                                          <p:spTgt spid="44"/>
                                        </p:tgtEl>
                                      </p:cBhvr>
                                    </p:animEffect>
                                  </p:childTnLst>
                                </p:cTn>
                              </p:par>
                              <p:par>
                                <p:cTn id="172" presetID="10" presetClass="entr" presetSubtype="0" fill="hold" nodeType="withEffect">
                                  <p:stCondLst>
                                    <p:cond delay="0"/>
                                  </p:stCondLst>
                                  <p:childTnLst>
                                    <p:set>
                                      <p:cBhvr>
                                        <p:cTn id="173" dur="1" fill="hold">
                                          <p:stCondLst>
                                            <p:cond delay="0"/>
                                          </p:stCondLst>
                                        </p:cTn>
                                        <p:tgtEl>
                                          <p:spTgt spid="43"/>
                                        </p:tgtEl>
                                        <p:attrNameLst>
                                          <p:attrName>style.visibility</p:attrName>
                                        </p:attrNameLst>
                                      </p:cBhvr>
                                      <p:to>
                                        <p:strVal val="visible"/>
                                      </p:to>
                                    </p:set>
                                    <p:animEffect transition="in" filter="fade">
                                      <p:cBhvr>
                                        <p:cTn id="174" dur="500"/>
                                        <p:tgtEl>
                                          <p:spTgt spid="43"/>
                                        </p:tgtEl>
                                      </p:cBhvr>
                                    </p:animEffect>
                                  </p:childTnLst>
                                </p:cTn>
                              </p:par>
                              <p:par>
                                <p:cTn id="175" presetID="10" presetClass="entr" presetSubtype="0" fill="hold" nodeType="withEffect">
                                  <p:stCondLst>
                                    <p:cond delay="0"/>
                                  </p:stCondLst>
                                  <p:childTnLst>
                                    <p:set>
                                      <p:cBhvr>
                                        <p:cTn id="176" dur="1" fill="hold">
                                          <p:stCondLst>
                                            <p:cond delay="0"/>
                                          </p:stCondLst>
                                        </p:cTn>
                                        <p:tgtEl>
                                          <p:spTgt spid="38"/>
                                        </p:tgtEl>
                                        <p:attrNameLst>
                                          <p:attrName>style.visibility</p:attrName>
                                        </p:attrNameLst>
                                      </p:cBhvr>
                                      <p:to>
                                        <p:strVal val="visible"/>
                                      </p:to>
                                    </p:set>
                                    <p:animEffect transition="in" filter="fade">
                                      <p:cBhvr>
                                        <p:cTn id="177" dur="500"/>
                                        <p:tgtEl>
                                          <p:spTgt spid="38"/>
                                        </p:tgtEl>
                                      </p:cBhvr>
                                    </p:animEffect>
                                  </p:childTnLst>
                                </p:cTn>
                              </p:par>
                              <p:par>
                                <p:cTn id="178" presetID="10" presetClass="entr" presetSubtype="0" fill="hold" nodeType="withEffect">
                                  <p:stCondLst>
                                    <p:cond delay="0"/>
                                  </p:stCondLst>
                                  <p:childTnLst>
                                    <p:set>
                                      <p:cBhvr>
                                        <p:cTn id="179" dur="1" fill="hold">
                                          <p:stCondLst>
                                            <p:cond delay="0"/>
                                          </p:stCondLst>
                                        </p:cTn>
                                        <p:tgtEl>
                                          <p:spTgt spid="40"/>
                                        </p:tgtEl>
                                        <p:attrNameLst>
                                          <p:attrName>style.visibility</p:attrName>
                                        </p:attrNameLst>
                                      </p:cBhvr>
                                      <p:to>
                                        <p:strVal val="visible"/>
                                      </p:to>
                                    </p:set>
                                    <p:animEffect transition="in" filter="fade">
                                      <p:cBhvr>
                                        <p:cTn id="180" dur="500"/>
                                        <p:tgtEl>
                                          <p:spTgt spid="40"/>
                                        </p:tgtEl>
                                      </p:cBhvr>
                                    </p:animEffect>
                                  </p:childTnLst>
                                </p:cTn>
                              </p:par>
                              <p:par>
                                <p:cTn id="181" presetID="10" presetClass="entr" presetSubtype="0" fill="hold" nodeType="withEffect">
                                  <p:stCondLst>
                                    <p:cond delay="0"/>
                                  </p:stCondLst>
                                  <p:childTnLst>
                                    <p:set>
                                      <p:cBhvr>
                                        <p:cTn id="182" dur="1" fill="hold">
                                          <p:stCondLst>
                                            <p:cond delay="0"/>
                                          </p:stCondLst>
                                        </p:cTn>
                                        <p:tgtEl>
                                          <p:spTgt spid="50"/>
                                        </p:tgtEl>
                                        <p:attrNameLst>
                                          <p:attrName>style.visibility</p:attrName>
                                        </p:attrNameLst>
                                      </p:cBhvr>
                                      <p:to>
                                        <p:strVal val="visible"/>
                                      </p:to>
                                    </p:set>
                                    <p:animEffect transition="in" filter="fade">
                                      <p:cBhvr>
                                        <p:cTn id="183" dur="500"/>
                                        <p:tgtEl>
                                          <p:spTgt spid="50"/>
                                        </p:tgtEl>
                                      </p:cBhvr>
                                    </p:animEffect>
                                  </p:childTnLst>
                                </p:cTn>
                              </p:par>
                              <p:par>
                                <p:cTn id="184" presetID="10" presetClass="entr" presetSubtype="0" fill="hold" nodeType="withEffect">
                                  <p:stCondLst>
                                    <p:cond delay="0"/>
                                  </p:stCondLst>
                                  <p:childTnLst>
                                    <p:set>
                                      <p:cBhvr>
                                        <p:cTn id="185" dur="1" fill="hold">
                                          <p:stCondLst>
                                            <p:cond delay="0"/>
                                          </p:stCondLst>
                                        </p:cTn>
                                        <p:tgtEl>
                                          <p:spTgt spid="39"/>
                                        </p:tgtEl>
                                        <p:attrNameLst>
                                          <p:attrName>style.visibility</p:attrName>
                                        </p:attrNameLst>
                                      </p:cBhvr>
                                      <p:to>
                                        <p:strVal val="visible"/>
                                      </p:to>
                                    </p:set>
                                    <p:animEffect transition="in" filter="fade">
                                      <p:cBhvr>
                                        <p:cTn id="186" dur="500"/>
                                        <p:tgtEl>
                                          <p:spTgt spid="39"/>
                                        </p:tgtEl>
                                      </p:cBhvr>
                                    </p:animEffect>
                                  </p:childTnLst>
                                </p:cTn>
                              </p:par>
                              <p:par>
                                <p:cTn id="187" presetID="10" presetClass="entr" presetSubtype="0" fill="hold" nodeType="withEffect">
                                  <p:stCondLst>
                                    <p:cond delay="0"/>
                                  </p:stCondLst>
                                  <p:childTnLst>
                                    <p:set>
                                      <p:cBhvr>
                                        <p:cTn id="188" dur="1" fill="hold">
                                          <p:stCondLst>
                                            <p:cond delay="0"/>
                                          </p:stCondLst>
                                        </p:cTn>
                                        <p:tgtEl>
                                          <p:spTgt spid="53"/>
                                        </p:tgtEl>
                                        <p:attrNameLst>
                                          <p:attrName>style.visibility</p:attrName>
                                        </p:attrNameLst>
                                      </p:cBhvr>
                                      <p:to>
                                        <p:strVal val="visible"/>
                                      </p:to>
                                    </p:set>
                                    <p:animEffect transition="in" filter="fade">
                                      <p:cBhvr>
                                        <p:cTn id="189" dur="500"/>
                                        <p:tgtEl>
                                          <p:spTgt spid="53"/>
                                        </p:tgtEl>
                                      </p:cBhvr>
                                    </p:animEffect>
                                  </p:childTnLst>
                                </p:cTn>
                              </p:par>
                            </p:childTnLst>
                          </p:cTn>
                        </p:par>
                      </p:childTnLst>
                    </p:cTn>
                  </p:par>
                  <p:par>
                    <p:cTn id="190" fill="hold">
                      <p:stCondLst>
                        <p:cond delay="indefinite"/>
                      </p:stCondLst>
                      <p:childTnLst>
                        <p:par>
                          <p:cTn id="191" fill="hold">
                            <p:stCondLst>
                              <p:cond delay="0"/>
                            </p:stCondLst>
                            <p:childTnLst>
                              <p:par>
                                <p:cTn id="192" presetID="10" presetClass="entr" presetSubtype="0" fill="hold" grpId="0" nodeType="clickEffect">
                                  <p:stCondLst>
                                    <p:cond delay="0"/>
                                  </p:stCondLst>
                                  <p:childTnLst>
                                    <p:set>
                                      <p:cBhvr>
                                        <p:cTn id="193" dur="1" fill="hold">
                                          <p:stCondLst>
                                            <p:cond delay="0"/>
                                          </p:stCondLst>
                                        </p:cTn>
                                        <p:tgtEl>
                                          <p:spTgt spid="17"/>
                                        </p:tgtEl>
                                        <p:attrNameLst>
                                          <p:attrName>style.visibility</p:attrName>
                                        </p:attrNameLst>
                                      </p:cBhvr>
                                      <p:to>
                                        <p:strVal val="visible"/>
                                      </p:to>
                                    </p:set>
                                    <p:animEffect transition="in" filter="fade">
                                      <p:cBhvr>
                                        <p:cTn id="194" dur="500"/>
                                        <p:tgtEl>
                                          <p:spTgt spid="17"/>
                                        </p:tgtEl>
                                      </p:cBhvr>
                                    </p:animEffect>
                                  </p:childTnLst>
                                </p:cTn>
                              </p:par>
                              <p:par>
                                <p:cTn id="195" presetID="10" presetClass="entr" presetSubtype="0" fill="hold" grpId="0" nodeType="withEffect">
                                  <p:stCondLst>
                                    <p:cond delay="0"/>
                                  </p:stCondLst>
                                  <p:childTnLst>
                                    <p:set>
                                      <p:cBhvr>
                                        <p:cTn id="196" dur="1" fill="hold">
                                          <p:stCondLst>
                                            <p:cond delay="0"/>
                                          </p:stCondLst>
                                        </p:cTn>
                                        <p:tgtEl>
                                          <p:spTgt spid="31"/>
                                        </p:tgtEl>
                                        <p:attrNameLst>
                                          <p:attrName>style.visibility</p:attrName>
                                        </p:attrNameLst>
                                      </p:cBhvr>
                                      <p:to>
                                        <p:strVal val="visible"/>
                                      </p:to>
                                    </p:set>
                                    <p:animEffect transition="in" filter="fade">
                                      <p:cBhvr>
                                        <p:cTn id="197" dur="500"/>
                                        <p:tgtEl>
                                          <p:spTgt spid="31"/>
                                        </p:tgtEl>
                                      </p:cBhvr>
                                    </p:animEffect>
                                  </p:childTnLst>
                                </p:cTn>
                              </p:par>
                              <p:par>
                                <p:cTn id="198" presetID="10" presetClass="entr" presetSubtype="0" fill="hold" grpId="0" nodeType="withEffect">
                                  <p:stCondLst>
                                    <p:cond delay="0"/>
                                  </p:stCondLst>
                                  <p:childTnLst>
                                    <p:set>
                                      <p:cBhvr>
                                        <p:cTn id="199" dur="1" fill="hold">
                                          <p:stCondLst>
                                            <p:cond delay="0"/>
                                          </p:stCondLst>
                                        </p:cTn>
                                        <p:tgtEl>
                                          <p:spTgt spid="32"/>
                                        </p:tgtEl>
                                        <p:attrNameLst>
                                          <p:attrName>style.visibility</p:attrName>
                                        </p:attrNameLst>
                                      </p:cBhvr>
                                      <p:to>
                                        <p:strVal val="visible"/>
                                      </p:to>
                                    </p:set>
                                    <p:animEffect transition="in" filter="fade">
                                      <p:cBhvr>
                                        <p:cTn id="200" dur="500"/>
                                        <p:tgtEl>
                                          <p:spTgt spid="32"/>
                                        </p:tgtEl>
                                      </p:cBhvr>
                                    </p:animEffect>
                                  </p:childTnLst>
                                </p:cTn>
                              </p:par>
                              <p:par>
                                <p:cTn id="201" presetID="10" presetClass="entr" presetSubtype="0" fill="hold" grpId="0" nodeType="withEffect">
                                  <p:stCondLst>
                                    <p:cond delay="0"/>
                                  </p:stCondLst>
                                  <p:childTnLst>
                                    <p:set>
                                      <p:cBhvr>
                                        <p:cTn id="202" dur="1" fill="hold">
                                          <p:stCondLst>
                                            <p:cond delay="0"/>
                                          </p:stCondLst>
                                        </p:cTn>
                                        <p:tgtEl>
                                          <p:spTgt spid="52"/>
                                        </p:tgtEl>
                                        <p:attrNameLst>
                                          <p:attrName>style.visibility</p:attrName>
                                        </p:attrNameLst>
                                      </p:cBhvr>
                                      <p:to>
                                        <p:strVal val="visible"/>
                                      </p:to>
                                    </p:set>
                                    <p:animEffect transition="in" filter="fade">
                                      <p:cBhvr>
                                        <p:cTn id="203" dur="500"/>
                                        <p:tgtEl>
                                          <p:spTgt spid="52"/>
                                        </p:tgtEl>
                                      </p:cBhvr>
                                    </p:animEffect>
                                  </p:childTnLst>
                                </p:cTn>
                              </p:par>
                              <p:par>
                                <p:cTn id="204" presetID="10" presetClass="entr" presetSubtype="0" fill="hold" grpId="0" nodeType="withEffect">
                                  <p:stCondLst>
                                    <p:cond delay="0"/>
                                  </p:stCondLst>
                                  <p:childTnLst>
                                    <p:set>
                                      <p:cBhvr>
                                        <p:cTn id="205" dur="1" fill="hold">
                                          <p:stCondLst>
                                            <p:cond delay="0"/>
                                          </p:stCondLst>
                                        </p:cTn>
                                        <p:tgtEl>
                                          <p:spTgt spid="33"/>
                                        </p:tgtEl>
                                        <p:attrNameLst>
                                          <p:attrName>style.visibility</p:attrName>
                                        </p:attrNameLst>
                                      </p:cBhvr>
                                      <p:to>
                                        <p:strVal val="visible"/>
                                      </p:to>
                                    </p:set>
                                    <p:animEffect transition="in" filter="fade">
                                      <p:cBhvr>
                                        <p:cTn id="206" dur="500"/>
                                        <p:tgtEl>
                                          <p:spTgt spid="33"/>
                                        </p:tgtEl>
                                      </p:cBhvr>
                                    </p:animEffect>
                                  </p:childTnLst>
                                </p:cTn>
                              </p:par>
                            </p:childTnLst>
                          </p:cTn>
                        </p:par>
                      </p:childTnLst>
                    </p:cTn>
                  </p:par>
                  <p:par>
                    <p:cTn id="207" fill="hold">
                      <p:stCondLst>
                        <p:cond delay="indefinite"/>
                      </p:stCondLst>
                      <p:childTnLst>
                        <p:par>
                          <p:cTn id="208" fill="hold">
                            <p:stCondLst>
                              <p:cond delay="0"/>
                            </p:stCondLst>
                            <p:childTnLst>
                              <p:par>
                                <p:cTn id="209" presetID="2" presetClass="entr" presetSubtype="1" fill="hold" grpId="0" nodeType="clickEffect">
                                  <p:stCondLst>
                                    <p:cond delay="0"/>
                                  </p:stCondLst>
                                  <p:childTnLst>
                                    <p:set>
                                      <p:cBhvr>
                                        <p:cTn id="210" dur="1" fill="hold">
                                          <p:stCondLst>
                                            <p:cond delay="0"/>
                                          </p:stCondLst>
                                        </p:cTn>
                                        <p:tgtEl>
                                          <p:spTgt spid="30"/>
                                        </p:tgtEl>
                                        <p:attrNameLst>
                                          <p:attrName>style.visibility</p:attrName>
                                        </p:attrNameLst>
                                      </p:cBhvr>
                                      <p:to>
                                        <p:strVal val="visible"/>
                                      </p:to>
                                    </p:set>
                                    <p:anim calcmode="lin" valueType="num">
                                      <p:cBhvr additive="base">
                                        <p:cTn id="211" dur="500" fill="hold"/>
                                        <p:tgtEl>
                                          <p:spTgt spid="30"/>
                                        </p:tgtEl>
                                        <p:attrNameLst>
                                          <p:attrName>ppt_x</p:attrName>
                                        </p:attrNameLst>
                                      </p:cBhvr>
                                      <p:tavLst>
                                        <p:tav tm="0">
                                          <p:val>
                                            <p:strVal val="#ppt_x"/>
                                          </p:val>
                                        </p:tav>
                                        <p:tav tm="100000">
                                          <p:val>
                                            <p:strVal val="#ppt_x"/>
                                          </p:val>
                                        </p:tav>
                                      </p:tavLst>
                                    </p:anim>
                                    <p:anim calcmode="lin" valueType="num">
                                      <p:cBhvr additive="base">
                                        <p:cTn id="212"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p:bldP spid="30" grpId="0"/>
      <p:bldP spid="31" grpId="0" animBg="1"/>
      <p:bldP spid="32" grpId="0" animBg="1"/>
      <p:bldP spid="33" grpId="0" animBg="1"/>
      <p:bldP spid="34" grpId="0" animBg="1"/>
      <p:bldP spid="35" grpId="0" animBg="1"/>
      <p:bldP spid="36" grpId="0" animBg="1"/>
      <p:bldP spid="37" grpId="0" animBg="1"/>
      <p:bldP spid="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1"/>
          <p:cNvSpPr txBox="1">
            <a:spLocks/>
          </p:cNvSpPr>
          <p:nvPr/>
        </p:nvSpPr>
        <p:spPr>
          <a:xfrm>
            <a:off x="457200" y="419100"/>
            <a:ext cx="11277600" cy="762000"/>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3600" b="1" kern="1200" baseline="0">
                <a:solidFill>
                  <a:schemeClr val="accent1"/>
                </a:solidFill>
                <a:latin typeface="+mj-lt"/>
                <a:ea typeface="+mj-ea"/>
                <a:cs typeface="+mj-cs"/>
              </a:defRPr>
            </a:lvl1pPr>
          </a:lstStyle>
          <a:p>
            <a:pPr lvl="0"/>
            <a:r>
              <a:rPr lang="en-US" dirty="0" smtClean="0">
                <a:solidFill>
                  <a:srgbClr val="002C73"/>
                </a:solidFill>
                <a:latin typeface="Arial" panose="020B0604020202020204"/>
              </a:rPr>
              <a:t>Exploratory Factor Analysis: </a:t>
            </a:r>
            <a:r>
              <a:rPr lang="en-US" dirty="0" smtClean="0">
                <a:solidFill>
                  <a:srgbClr val="002C73"/>
                </a:solidFill>
                <a:latin typeface="Arial" panose="020B0604020202020204"/>
              </a:rPr>
              <a:t>Steps in Detail</a:t>
            </a:r>
            <a:endParaRPr lang="en-US" dirty="0" smtClean="0">
              <a:solidFill>
                <a:srgbClr val="002C73"/>
              </a:solidFill>
              <a:latin typeface="Arial" panose="020B0604020202020204"/>
            </a:endParaRPr>
          </a:p>
        </p:txBody>
      </p:sp>
      <p:sp>
        <p:nvSpPr>
          <p:cNvPr id="40" name="Rectangle 39"/>
          <p:cNvSpPr/>
          <p:nvPr/>
        </p:nvSpPr>
        <p:spPr>
          <a:xfrm>
            <a:off x="510441" y="1188802"/>
            <a:ext cx="4513745" cy="1283875"/>
          </a:xfrm>
          <a:prstGeom prst="rect">
            <a:avLst/>
          </a:prstGeom>
          <a:solidFill>
            <a:srgbClr val="002C73"/>
          </a:solidFill>
          <a:ln w="12700" cap="flat" cmpd="sng" algn="ctr">
            <a:solidFill>
              <a:srgbClr val="002C73"/>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Arial" panose="020B0604020202020204"/>
                <a:ea typeface="+mn-ea"/>
                <a:cs typeface="+mn-cs"/>
              </a:rPr>
              <a:t>Linear dimensionality reduction </a:t>
            </a:r>
            <a:r>
              <a:rPr kumimoji="0" lang="en-US" sz="1600" b="1" i="0" u="none" strike="noStrike" kern="0" cap="none" spc="0" normalizeH="0" baseline="0" noProof="0" dirty="0">
                <a:ln>
                  <a:noFill/>
                </a:ln>
                <a:solidFill>
                  <a:srgbClr val="FFFFFF"/>
                </a:solidFill>
                <a:effectLst/>
                <a:uLnTx/>
                <a:uFillTx/>
                <a:latin typeface="Arial" panose="020B0604020202020204"/>
                <a:ea typeface="+mn-ea"/>
                <a:cs typeface="+mn-cs"/>
              </a:rPr>
              <a:t>techniques are </a:t>
            </a:r>
            <a:r>
              <a:rPr kumimoji="0" lang="en-US" sz="1600" b="1" i="0" u="none" strike="noStrike" kern="0" cap="none" spc="0" normalizeH="0" baseline="0" noProof="0" dirty="0" smtClean="0">
                <a:ln>
                  <a:noFill/>
                </a:ln>
                <a:solidFill>
                  <a:srgbClr val="FFFFFF"/>
                </a:solidFill>
                <a:effectLst/>
                <a:uLnTx/>
                <a:uFillTx/>
                <a:latin typeface="Arial" panose="020B0604020202020204"/>
                <a:ea typeface="+mn-ea"/>
                <a:cs typeface="+mn-cs"/>
              </a:rPr>
              <a:t>used on the Survey responses </a:t>
            </a:r>
            <a:r>
              <a:rPr kumimoji="0" lang="en-US" sz="1600" b="1" i="0" u="none" strike="noStrike" kern="0" cap="none" spc="0" normalizeH="0" baseline="0" noProof="0" dirty="0">
                <a:ln>
                  <a:noFill/>
                </a:ln>
                <a:solidFill>
                  <a:srgbClr val="FFFFFF"/>
                </a:solidFill>
                <a:effectLst/>
                <a:uLnTx/>
                <a:uFillTx/>
                <a:latin typeface="Arial" panose="020B0604020202020204"/>
                <a:ea typeface="+mn-ea"/>
                <a:cs typeface="+mn-cs"/>
              </a:rPr>
              <a:t>to calculate </a:t>
            </a:r>
            <a:r>
              <a:rPr kumimoji="0" lang="en-US" sz="1600" b="1" i="0" u="none" strike="noStrike" kern="0" cap="none" spc="0" normalizeH="0" baseline="0" noProof="0" dirty="0" smtClean="0">
                <a:ln>
                  <a:noFill/>
                </a:ln>
                <a:solidFill>
                  <a:srgbClr val="FFFFFF"/>
                </a:solidFill>
                <a:effectLst/>
                <a:uLnTx/>
                <a:uFillTx/>
                <a:latin typeface="Arial" panose="020B0604020202020204"/>
                <a:ea typeface="+mn-ea"/>
                <a:cs typeface="+mn-cs"/>
              </a:rPr>
              <a:t>their </a:t>
            </a:r>
            <a:r>
              <a:rPr kumimoji="0" lang="en-US" sz="1600" b="1" i="0" u="sng" strike="noStrike" kern="0" cap="none" spc="0" normalizeH="0" baseline="0" noProof="0" dirty="0">
                <a:ln>
                  <a:noFill/>
                </a:ln>
                <a:solidFill>
                  <a:srgbClr val="FFFFFF"/>
                </a:solidFill>
                <a:effectLst/>
                <a:uLnTx/>
                <a:uFillTx/>
                <a:latin typeface="Arial" panose="020B0604020202020204"/>
                <a:ea typeface="+mn-ea"/>
                <a:cs typeface="+mn-cs"/>
              </a:rPr>
              <a:t>eigenvalues*</a:t>
            </a:r>
            <a:r>
              <a:rPr kumimoji="0" lang="en-US" sz="1600" b="1" i="0" u="none" strike="noStrike" kern="0" cap="none" spc="0" normalizeH="0" baseline="0" noProof="0" dirty="0">
                <a:ln>
                  <a:noFill/>
                </a:ln>
                <a:solidFill>
                  <a:srgbClr val="FFFFFF"/>
                </a:solidFill>
                <a:effectLst/>
                <a:uLnTx/>
                <a:uFillTx/>
                <a:latin typeface="Arial" panose="020B0604020202020204"/>
                <a:ea typeface="+mn-ea"/>
                <a:cs typeface="+mn-cs"/>
              </a:rPr>
              <a:t> for each </a:t>
            </a:r>
            <a:r>
              <a:rPr kumimoji="0" lang="en-US" sz="1600" b="1" i="0" u="none" strike="noStrike" kern="0" cap="none" spc="0" normalizeH="0" baseline="0" noProof="0" dirty="0" smtClean="0">
                <a:ln>
                  <a:noFill/>
                </a:ln>
                <a:solidFill>
                  <a:srgbClr val="FFFFFF"/>
                </a:solidFill>
                <a:effectLst/>
                <a:uLnTx/>
                <a:uFillTx/>
                <a:latin typeface="Arial" panose="020B0604020202020204"/>
                <a:ea typeface="+mn-ea"/>
                <a:cs typeface="+mn-cs"/>
              </a:rPr>
              <a:t>factor (also generates their </a:t>
            </a:r>
            <a:r>
              <a:rPr kumimoji="0" lang="en-US" sz="1600" b="1" i="0" u="sng" strike="noStrike" kern="0" cap="none" spc="0" normalizeH="0" baseline="0" noProof="0" dirty="0" smtClean="0">
                <a:ln>
                  <a:noFill/>
                </a:ln>
                <a:solidFill>
                  <a:srgbClr val="FFFFFF"/>
                </a:solidFill>
                <a:effectLst/>
                <a:uLnTx/>
                <a:uFillTx/>
                <a:latin typeface="Arial" panose="020B0604020202020204"/>
                <a:ea typeface="+mn-ea"/>
                <a:cs typeface="+mn-cs"/>
              </a:rPr>
              <a:t>loadings</a:t>
            </a:r>
            <a:r>
              <a:rPr kumimoji="0" lang="en-US" sz="1600" b="1" i="0" u="none" strike="noStrike" kern="0" cap="none" spc="0" normalizeH="0" baseline="0" noProof="0" dirty="0" smtClean="0">
                <a:ln>
                  <a:noFill/>
                </a:ln>
                <a:solidFill>
                  <a:srgbClr val="FFFFFF"/>
                </a:solidFill>
                <a:effectLst/>
                <a:uLnTx/>
                <a:uFillTx/>
                <a:latin typeface="Arial" panose="020B0604020202020204"/>
                <a:ea typeface="+mn-ea"/>
                <a:cs typeface="+mn-cs"/>
              </a:rPr>
              <a:t>** for each question with respect to each factor)</a:t>
            </a:r>
          </a:p>
        </p:txBody>
      </p:sp>
      <p:sp>
        <p:nvSpPr>
          <p:cNvPr id="41" name="Rectangle 40"/>
          <p:cNvSpPr/>
          <p:nvPr/>
        </p:nvSpPr>
        <p:spPr>
          <a:xfrm>
            <a:off x="584728" y="3282977"/>
            <a:ext cx="4365172" cy="959430"/>
          </a:xfrm>
          <a:prstGeom prst="rect">
            <a:avLst/>
          </a:prstGeom>
          <a:solidFill>
            <a:srgbClr val="002C73"/>
          </a:solidFill>
          <a:ln w="12700" cap="flat" cmpd="sng" algn="ctr">
            <a:solidFill>
              <a:srgbClr val="002C73"/>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Arial" panose="020B0604020202020204"/>
                <a:ea typeface="+mn-ea"/>
                <a:cs typeface="+mn-cs"/>
              </a:rPr>
              <a:t>The eigenvalues are used to determine the </a:t>
            </a:r>
            <a:r>
              <a:rPr kumimoji="0" lang="en-US" sz="1600" b="1" i="0" u="sng" strike="noStrike" kern="0" cap="none" spc="0" normalizeH="0" baseline="0" noProof="0" dirty="0" smtClean="0">
                <a:ln>
                  <a:noFill/>
                </a:ln>
                <a:solidFill>
                  <a:srgbClr val="FFFFFF"/>
                </a:solidFill>
                <a:effectLst/>
                <a:uLnTx/>
                <a:uFillTx/>
                <a:latin typeface="Arial" panose="020B0604020202020204"/>
                <a:ea typeface="+mn-ea"/>
                <a:cs typeface="+mn-cs"/>
              </a:rPr>
              <a:t>optimal number of factors</a:t>
            </a:r>
            <a:r>
              <a:rPr kumimoji="0" lang="en-US" sz="1600" b="1" i="0" u="none" strike="noStrike" kern="0" cap="none" spc="0" normalizeH="0" baseline="0" noProof="0" dirty="0" smtClean="0">
                <a:ln>
                  <a:noFill/>
                </a:ln>
                <a:solidFill>
                  <a:srgbClr val="FFFFFF"/>
                </a:solidFill>
                <a:effectLst/>
                <a:uLnTx/>
                <a:uFillTx/>
                <a:latin typeface="Arial" panose="020B0604020202020204"/>
                <a:ea typeface="+mn-ea"/>
                <a:cs typeface="+mn-cs"/>
              </a:rPr>
              <a:t> (as visualized by the Scree Plot on the right)</a:t>
            </a:r>
          </a:p>
        </p:txBody>
      </p:sp>
      <p:pic>
        <p:nvPicPr>
          <p:cNvPr id="42" name="Picture 41"/>
          <p:cNvPicPr>
            <a:picLocks noChangeAspect="1"/>
          </p:cNvPicPr>
          <p:nvPr/>
        </p:nvPicPr>
        <p:blipFill>
          <a:blip r:embed="rId3" cstate="print"/>
          <a:stretch>
            <a:fillRect/>
          </a:stretch>
        </p:blipFill>
        <p:spPr>
          <a:xfrm>
            <a:off x="6274982" y="3043478"/>
            <a:ext cx="1918374" cy="1388358"/>
          </a:xfrm>
          <a:prstGeom prst="rect">
            <a:avLst/>
          </a:prstGeom>
          <a:ln>
            <a:solidFill>
              <a:srgbClr val="002C73"/>
            </a:solidFill>
          </a:ln>
        </p:spPr>
      </p:pic>
      <p:sp>
        <p:nvSpPr>
          <p:cNvPr id="43" name="TextBox 42"/>
          <p:cNvSpPr txBox="1"/>
          <p:nvPr/>
        </p:nvSpPr>
        <p:spPr>
          <a:xfrm>
            <a:off x="8277277" y="3133438"/>
            <a:ext cx="1859238" cy="584775"/>
          </a:xfrm>
          <a:prstGeom prst="rect">
            <a:avLst/>
          </a:prstGeom>
          <a:solidFill>
            <a:srgbClr val="FFFFFF"/>
          </a:solidFill>
          <a:ln w="19050">
            <a:solidFill>
              <a:srgbClr val="002C73"/>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Arial" panose="020B0604020202020204"/>
              </a:rPr>
              <a:t>Optimal Number of Factors = 9</a:t>
            </a:r>
          </a:p>
        </p:txBody>
      </p:sp>
      <p:cxnSp>
        <p:nvCxnSpPr>
          <p:cNvPr id="44" name="Straight Arrow Connector 43"/>
          <p:cNvCxnSpPr>
            <a:stCxn id="55" idx="7"/>
            <a:endCxn id="43" idx="1"/>
          </p:cNvCxnSpPr>
          <p:nvPr/>
        </p:nvCxnSpPr>
        <p:spPr>
          <a:xfrm flipV="1">
            <a:off x="6867213" y="3425826"/>
            <a:ext cx="1410064" cy="663755"/>
          </a:xfrm>
          <a:prstGeom prst="straightConnector1">
            <a:avLst/>
          </a:prstGeom>
          <a:noFill/>
          <a:ln w="12700" cap="flat" cmpd="sng" algn="ctr">
            <a:solidFill>
              <a:srgbClr val="002C73"/>
            </a:solidFill>
            <a:prstDash val="solid"/>
            <a:miter lim="800000"/>
            <a:tailEnd type="triangle"/>
          </a:ln>
          <a:effectLst/>
        </p:spPr>
      </p:cxnSp>
      <p:pic>
        <p:nvPicPr>
          <p:cNvPr id="45" name="Picture 44"/>
          <p:cNvPicPr>
            <a:picLocks noChangeAspect="1"/>
          </p:cNvPicPr>
          <p:nvPr/>
        </p:nvPicPr>
        <p:blipFill>
          <a:blip r:embed="rId4" cstate="print"/>
          <a:stretch>
            <a:fillRect/>
          </a:stretch>
        </p:blipFill>
        <p:spPr>
          <a:xfrm>
            <a:off x="5877416" y="1491334"/>
            <a:ext cx="2046635" cy="1284796"/>
          </a:xfrm>
          <a:prstGeom prst="rect">
            <a:avLst/>
          </a:prstGeom>
          <a:ln>
            <a:solidFill>
              <a:srgbClr val="002C73"/>
            </a:solidFill>
          </a:ln>
        </p:spPr>
      </p:pic>
      <p:pic>
        <p:nvPicPr>
          <p:cNvPr id="46" name="Picture 45"/>
          <p:cNvPicPr>
            <a:picLocks noChangeAspect="1"/>
          </p:cNvPicPr>
          <p:nvPr/>
        </p:nvPicPr>
        <p:blipFill rotWithShape="1">
          <a:blip r:embed="rId5" cstate="print"/>
          <a:srcRect r="3333" b="38117"/>
          <a:stretch/>
        </p:blipFill>
        <p:spPr>
          <a:xfrm>
            <a:off x="8921998" y="1620208"/>
            <a:ext cx="412453" cy="1211062"/>
          </a:xfrm>
          <a:prstGeom prst="rect">
            <a:avLst/>
          </a:prstGeom>
          <a:ln>
            <a:solidFill>
              <a:srgbClr val="002C73"/>
            </a:solidFill>
          </a:ln>
        </p:spPr>
      </p:pic>
      <p:sp>
        <p:nvSpPr>
          <p:cNvPr id="47" name="TextBox 46"/>
          <p:cNvSpPr txBox="1"/>
          <p:nvPr/>
        </p:nvSpPr>
        <p:spPr>
          <a:xfrm>
            <a:off x="5755505" y="1123244"/>
            <a:ext cx="2933591" cy="307777"/>
          </a:xfrm>
          <a:prstGeom prst="rect">
            <a:avLst/>
          </a:prstGeom>
          <a:noFill/>
          <a:ln w="19050">
            <a:noFill/>
          </a:ln>
        </p:spPr>
        <p:txBody>
          <a:bodyPr wrap="square" rtlCol="0">
            <a:spAutoFit/>
          </a:bodyPr>
          <a:lstStyle/>
          <a:p>
            <a:r>
              <a:rPr lang="en-US" sz="1400" b="1" dirty="0">
                <a:solidFill>
                  <a:srgbClr val="000000"/>
                </a:solidFill>
                <a:latin typeface="Arial" panose="020B0604020202020204"/>
              </a:rPr>
              <a:t>Numeric </a:t>
            </a:r>
            <a:r>
              <a:rPr lang="en-US" sz="1400" b="1" dirty="0" smtClean="0">
                <a:solidFill>
                  <a:srgbClr val="000000"/>
                </a:solidFill>
                <a:latin typeface="Arial" panose="020B0604020202020204"/>
              </a:rPr>
              <a:t>Survey </a:t>
            </a:r>
            <a:r>
              <a:rPr lang="en-US" sz="1400" b="1" dirty="0">
                <a:solidFill>
                  <a:srgbClr val="000000"/>
                </a:solidFill>
                <a:latin typeface="Arial" panose="020B0604020202020204"/>
              </a:rPr>
              <a:t>Responses</a:t>
            </a:r>
          </a:p>
        </p:txBody>
      </p:sp>
      <p:sp>
        <p:nvSpPr>
          <p:cNvPr id="48" name="Rectangle 47"/>
          <p:cNvSpPr/>
          <p:nvPr/>
        </p:nvSpPr>
        <p:spPr>
          <a:xfrm>
            <a:off x="5755506" y="1123243"/>
            <a:ext cx="5611522" cy="1736311"/>
          </a:xfrm>
          <a:prstGeom prst="rect">
            <a:avLst/>
          </a:prstGeom>
          <a:noFill/>
          <a:ln w="12700" cap="flat" cmpd="sng" algn="ctr">
            <a:solidFill>
              <a:srgbClr val="002C73"/>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49" name="TextBox 48"/>
          <p:cNvSpPr txBox="1"/>
          <p:nvPr/>
        </p:nvSpPr>
        <p:spPr>
          <a:xfrm>
            <a:off x="8481286" y="992147"/>
            <a:ext cx="1325844" cy="523220"/>
          </a:xfrm>
          <a:prstGeom prst="rect">
            <a:avLst/>
          </a:prstGeom>
          <a:noFill/>
          <a:ln w="19050">
            <a:noFill/>
          </a:ln>
        </p:spPr>
        <p:txBody>
          <a:bodyPr wrap="square" rtlCol="0">
            <a:spAutoFit/>
          </a:bodyPr>
          <a:lstStyle/>
          <a:p>
            <a:pPr algn="ctr"/>
            <a:r>
              <a:rPr lang="en-US" sz="1400" b="1" dirty="0">
                <a:solidFill>
                  <a:srgbClr val="000000"/>
                </a:solidFill>
                <a:latin typeface="Arial" panose="020B0604020202020204"/>
              </a:rPr>
              <a:t>Factor Eigenvalues</a:t>
            </a:r>
          </a:p>
        </p:txBody>
      </p:sp>
      <p:cxnSp>
        <p:nvCxnSpPr>
          <p:cNvPr id="50" name="Straight Arrow Connector 49"/>
          <p:cNvCxnSpPr>
            <a:endCxn id="46" idx="1"/>
          </p:cNvCxnSpPr>
          <p:nvPr/>
        </p:nvCxnSpPr>
        <p:spPr>
          <a:xfrm flipV="1">
            <a:off x="7938091" y="2225739"/>
            <a:ext cx="983907" cy="20793"/>
          </a:xfrm>
          <a:prstGeom prst="straightConnector1">
            <a:avLst/>
          </a:prstGeom>
          <a:noFill/>
          <a:ln w="12700" cap="flat" cmpd="sng" algn="ctr">
            <a:solidFill>
              <a:srgbClr val="002C73"/>
            </a:solidFill>
            <a:prstDash val="solid"/>
            <a:miter lim="800000"/>
            <a:tailEnd type="triangle"/>
          </a:ln>
          <a:effectLst/>
        </p:spPr>
      </p:cxnSp>
      <p:sp>
        <p:nvSpPr>
          <p:cNvPr id="51" name="Rectangle 50"/>
          <p:cNvSpPr/>
          <p:nvPr/>
        </p:nvSpPr>
        <p:spPr>
          <a:xfrm>
            <a:off x="9531382" y="1576420"/>
            <a:ext cx="1826713" cy="1169551"/>
          </a:xfrm>
          <a:prstGeom prst="rect">
            <a:avLst/>
          </a:prstGeom>
        </p:spPr>
        <p:txBody>
          <a:bodyPr wrap="square">
            <a:spAutoFit/>
          </a:bodyPr>
          <a:lstStyle/>
          <a:p>
            <a:pPr algn="ctr"/>
            <a:r>
              <a:rPr lang="en-US" sz="1400" b="1" dirty="0">
                <a:solidFill>
                  <a:srgbClr val="000000"/>
                </a:solidFill>
                <a:latin typeface="Helvetica" panose="020B0604020202020204" pitchFamily="34" charset="0"/>
              </a:rPr>
              <a:t>High eigenvalues indicate factors that explain the underlying response patterns</a:t>
            </a:r>
          </a:p>
        </p:txBody>
      </p:sp>
      <p:sp>
        <p:nvSpPr>
          <p:cNvPr id="52" name="Rectangle 51"/>
          <p:cNvSpPr/>
          <p:nvPr/>
        </p:nvSpPr>
        <p:spPr>
          <a:xfrm>
            <a:off x="5755506" y="2984726"/>
            <a:ext cx="5611522" cy="1555933"/>
          </a:xfrm>
          <a:prstGeom prst="rect">
            <a:avLst/>
          </a:prstGeom>
          <a:noFill/>
          <a:ln w="12700" cap="flat" cmpd="sng" algn="ctr">
            <a:solidFill>
              <a:srgbClr val="002C73"/>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53" name="Rectangle 52"/>
          <p:cNvSpPr/>
          <p:nvPr/>
        </p:nvSpPr>
        <p:spPr>
          <a:xfrm>
            <a:off x="247412" y="6078754"/>
            <a:ext cx="11907170" cy="523220"/>
          </a:xfrm>
          <a:prstGeom prst="rect">
            <a:avLst/>
          </a:prstGeom>
        </p:spPr>
        <p:txBody>
          <a:bodyPr wrap="none">
            <a:spAutoFit/>
          </a:bodyPr>
          <a:lstStyle/>
          <a:p>
            <a:pPr>
              <a:defRPr/>
            </a:pPr>
            <a:r>
              <a:rPr lang="en-US" sz="1400" i="1" dirty="0">
                <a:solidFill>
                  <a:srgbClr val="000000"/>
                </a:solidFill>
                <a:latin typeface="Arial" panose="020B0604020202020204"/>
              </a:rPr>
              <a:t>*the amount of variance explained by each factor</a:t>
            </a:r>
          </a:p>
          <a:p>
            <a:pPr>
              <a:defRPr/>
            </a:pPr>
            <a:r>
              <a:rPr lang="en-US" sz="1400" i="1" dirty="0">
                <a:solidFill>
                  <a:srgbClr val="000000"/>
                </a:solidFill>
                <a:latin typeface="Arial" panose="020B0604020202020204"/>
              </a:rPr>
              <a:t>**coefficients that tell us how strong the relationship is between a </a:t>
            </a:r>
            <a:r>
              <a:rPr lang="en-US" sz="1400" i="1" dirty="0" smtClean="0">
                <a:solidFill>
                  <a:srgbClr val="000000"/>
                </a:solidFill>
                <a:latin typeface="Arial" panose="020B0604020202020204"/>
              </a:rPr>
              <a:t>Survey </a:t>
            </a:r>
            <a:r>
              <a:rPr lang="en-US" sz="1400" i="1" dirty="0">
                <a:solidFill>
                  <a:srgbClr val="000000"/>
                </a:solidFill>
                <a:latin typeface="Arial" panose="020B0604020202020204"/>
              </a:rPr>
              <a:t>question and its factor. Loadings greater than 0.5 are considered essential.</a:t>
            </a:r>
          </a:p>
        </p:txBody>
      </p:sp>
      <p:cxnSp>
        <p:nvCxnSpPr>
          <p:cNvPr id="54" name="Straight Arrow Connector 53"/>
          <p:cNvCxnSpPr>
            <a:stCxn id="40" idx="2"/>
            <a:endCxn id="41" idx="0"/>
          </p:cNvCxnSpPr>
          <p:nvPr/>
        </p:nvCxnSpPr>
        <p:spPr>
          <a:xfrm>
            <a:off x="2767314" y="2472677"/>
            <a:ext cx="0" cy="810300"/>
          </a:xfrm>
          <a:prstGeom prst="straightConnector1">
            <a:avLst/>
          </a:prstGeom>
          <a:noFill/>
          <a:ln w="57150" cap="flat" cmpd="sng" algn="ctr">
            <a:solidFill>
              <a:srgbClr val="002C73"/>
            </a:solidFill>
            <a:prstDash val="solid"/>
            <a:miter lim="800000"/>
            <a:tailEnd type="triangle"/>
          </a:ln>
          <a:effectLst/>
        </p:spPr>
      </p:cxnSp>
      <p:sp>
        <p:nvSpPr>
          <p:cNvPr id="55" name="Oval 54"/>
          <p:cNvSpPr/>
          <p:nvPr/>
        </p:nvSpPr>
        <p:spPr>
          <a:xfrm>
            <a:off x="6802172" y="4081909"/>
            <a:ext cx="76200" cy="52389"/>
          </a:xfrm>
          <a:prstGeom prst="ellipse">
            <a:avLst/>
          </a:prstGeom>
          <a:noFill/>
          <a:ln w="28575" cap="flat" cmpd="sng" algn="ctr">
            <a:solidFill>
              <a:srgbClr val="00B05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pic>
        <p:nvPicPr>
          <p:cNvPr id="56" name="Picture 55"/>
          <p:cNvPicPr>
            <a:picLocks noChangeAspect="1"/>
          </p:cNvPicPr>
          <p:nvPr/>
        </p:nvPicPr>
        <p:blipFill>
          <a:blip r:embed="rId6" cstate="print"/>
          <a:stretch>
            <a:fillRect/>
          </a:stretch>
        </p:blipFill>
        <p:spPr>
          <a:xfrm>
            <a:off x="5802520" y="4993393"/>
            <a:ext cx="3604701" cy="1170417"/>
          </a:xfrm>
          <a:prstGeom prst="rect">
            <a:avLst/>
          </a:prstGeom>
          <a:ln>
            <a:solidFill>
              <a:srgbClr val="002C73"/>
            </a:solidFill>
          </a:ln>
        </p:spPr>
      </p:pic>
      <p:cxnSp>
        <p:nvCxnSpPr>
          <p:cNvPr id="57" name="Straight Arrow Connector 56"/>
          <p:cNvCxnSpPr>
            <a:stCxn id="41" idx="2"/>
            <a:endCxn id="58" idx="0"/>
          </p:cNvCxnSpPr>
          <p:nvPr/>
        </p:nvCxnSpPr>
        <p:spPr>
          <a:xfrm>
            <a:off x="2767314" y="4242407"/>
            <a:ext cx="0" cy="597271"/>
          </a:xfrm>
          <a:prstGeom prst="straightConnector1">
            <a:avLst/>
          </a:prstGeom>
          <a:noFill/>
          <a:ln w="57150" cap="flat" cmpd="sng" algn="ctr">
            <a:solidFill>
              <a:srgbClr val="002C73"/>
            </a:solidFill>
            <a:prstDash val="solid"/>
            <a:miter lim="800000"/>
            <a:tailEnd type="triangle"/>
          </a:ln>
          <a:effectLst/>
        </p:spPr>
      </p:cxnSp>
      <p:sp>
        <p:nvSpPr>
          <p:cNvPr id="58" name="Rectangle 57"/>
          <p:cNvSpPr/>
          <p:nvPr/>
        </p:nvSpPr>
        <p:spPr>
          <a:xfrm>
            <a:off x="584728" y="4839678"/>
            <a:ext cx="4365172" cy="959430"/>
          </a:xfrm>
          <a:prstGeom prst="rect">
            <a:avLst/>
          </a:prstGeom>
          <a:solidFill>
            <a:srgbClr val="002C73"/>
          </a:solidFill>
          <a:ln w="12700" cap="flat" cmpd="sng" algn="ctr">
            <a:solidFill>
              <a:srgbClr val="002C73"/>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panose="020B0604020202020204"/>
                <a:ea typeface="+mn-ea"/>
                <a:cs typeface="+mn-cs"/>
              </a:rPr>
              <a:t>The loadings are used to identify only the </a:t>
            </a:r>
            <a:r>
              <a:rPr kumimoji="0" lang="en-US" sz="1600" b="1" i="0" u="sng" strike="noStrike" kern="0" cap="none" spc="0" normalizeH="0" baseline="0" noProof="0" dirty="0">
                <a:ln>
                  <a:noFill/>
                </a:ln>
                <a:solidFill>
                  <a:srgbClr val="FFFFFF"/>
                </a:solidFill>
                <a:effectLst/>
                <a:uLnTx/>
                <a:uFillTx/>
                <a:latin typeface="Arial" panose="020B0604020202020204"/>
                <a:ea typeface="+mn-ea"/>
                <a:cs typeface="+mn-cs"/>
              </a:rPr>
              <a:t>essential questions</a:t>
            </a:r>
            <a:r>
              <a:rPr kumimoji="0" lang="en-US" sz="1600" b="1" i="0" u="none" strike="noStrike" kern="0" cap="none" spc="0" normalizeH="0" baseline="0" noProof="0" dirty="0">
                <a:ln>
                  <a:noFill/>
                </a:ln>
                <a:solidFill>
                  <a:srgbClr val="FFFFFF"/>
                </a:solidFill>
                <a:effectLst/>
                <a:uLnTx/>
                <a:uFillTx/>
                <a:latin typeface="Arial" panose="020B0604020202020204"/>
                <a:ea typeface="+mn-ea"/>
                <a:cs typeface="+mn-cs"/>
              </a:rPr>
              <a:t> for each of the 9 factors</a:t>
            </a:r>
          </a:p>
        </p:txBody>
      </p:sp>
      <p:sp>
        <p:nvSpPr>
          <p:cNvPr id="59" name="Rectangle 58"/>
          <p:cNvSpPr/>
          <p:nvPr/>
        </p:nvSpPr>
        <p:spPr>
          <a:xfrm>
            <a:off x="5755505" y="4665831"/>
            <a:ext cx="5611523" cy="1555933"/>
          </a:xfrm>
          <a:prstGeom prst="rect">
            <a:avLst/>
          </a:prstGeom>
          <a:noFill/>
          <a:ln w="12700" cap="flat" cmpd="sng" algn="ctr">
            <a:solidFill>
              <a:srgbClr val="002C73"/>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60" name="TextBox 59"/>
          <p:cNvSpPr txBox="1"/>
          <p:nvPr/>
        </p:nvSpPr>
        <p:spPr>
          <a:xfrm>
            <a:off x="5763415" y="4681464"/>
            <a:ext cx="4377903" cy="307777"/>
          </a:xfrm>
          <a:prstGeom prst="rect">
            <a:avLst/>
          </a:prstGeom>
          <a:noFill/>
          <a:ln w="19050">
            <a:noFill/>
          </a:ln>
        </p:spPr>
        <p:txBody>
          <a:bodyPr wrap="square" rtlCol="0">
            <a:spAutoFit/>
          </a:bodyPr>
          <a:lstStyle/>
          <a:p>
            <a:r>
              <a:rPr lang="en-US" sz="1400" b="1" dirty="0">
                <a:solidFill>
                  <a:srgbClr val="000000"/>
                </a:solidFill>
                <a:latin typeface="Arial" panose="020B0604020202020204"/>
              </a:rPr>
              <a:t>Factor loading scores for each </a:t>
            </a:r>
            <a:r>
              <a:rPr lang="en-US" sz="1400" b="1" dirty="0" smtClean="0">
                <a:solidFill>
                  <a:srgbClr val="000000"/>
                </a:solidFill>
                <a:latin typeface="Arial" panose="020B0604020202020204"/>
              </a:rPr>
              <a:t>Survey </a:t>
            </a:r>
            <a:r>
              <a:rPr lang="en-US" sz="1400" b="1" dirty="0">
                <a:solidFill>
                  <a:srgbClr val="000000"/>
                </a:solidFill>
                <a:latin typeface="Arial" panose="020B0604020202020204"/>
              </a:rPr>
              <a:t>question</a:t>
            </a:r>
          </a:p>
        </p:txBody>
      </p:sp>
      <p:sp>
        <p:nvSpPr>
          <p:cNvPr id="61" name="Rounded Rectangle 60"/>
          <p:cNvSpPr/>
          <p:nvPr/>
        </p:nvSpPr>
        <p:spPr>
          <a:xfrm>
            <a:off x="9890716" y="4956156"/>
            <a:ext cx="1313183" cy="1236837"/>
          </a:xfrm>
          <a:prstGeom prst="roundRect">
            <a:avLst/>
          </a:prstGeom>
          <a:solidFill>
            <a:srgbClr val="74AA50">
              <a:lumMod val="20000"/>
              <a:lumOff val="80000"/>
            </a:srgbClr>
          </a:solidFill>
          <a:ln w="12700" cap="flat" cmpd="sng" algn="ctr">
            <a:solidFill>
              <a:srgbClr val="002C73"/>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Arial" panose="020B0604020202020204"/>
                <a:ea typeface="+mn-ea"/>
                <a:cs typeface="+mn-cs"/>
              </a:rPr>
              <a:t>Each factor has a few essential questions associated with it</a:t>
            </a:r>
          </a:p>
        </p:txBody>
      </p:sp>
      <p:cxnSp>
        <p:nvCxnSpPr>
          <p:cNvPr id="62" name="Straight Arrow Connector 61"/>
          <p:cNvCxnSpPr>
            <a:stCxn id="56" idx="3"/>
            <a:endCxn id="61" idx="1"/>
          </p:cNvCxnSpPr>
          <p:nvPr/>
        </p:nvCxnSpPr>
        <p:spPr>
          <a:xfrm flipV="1">
            <a:off x="9407221" y="5574575"/>
            <a:ext cx="483495" cy="4027"/>
          </a:xfrm>
          <a:prstGeom prst="straightConnector1">
            <a:avLst/>
          </a:prstGeom>
          <a:noFill/>
          <a:ln w="12700" cap="flat" cmpd="sng" algn="ctr">
            <a:solidFill>
              <a:srgbClr val="002C73"/>
            </a:solidFill>
            <a:prstDash val="solid"/>
            <a:miter lim="800000"/>
            <a:tailEnd type="triangle"/>
          </a:ln>
          <a:effectLst/>
        </p:spPr>
      </p:cxnSp>
      <p:sp>
        <p:nvSpPr>
          <p:cNvPr id="63" name="Rectangle 62"/>
          <p:cNvSpPr/>
          <p:nvPr/>
        </p:nvSpPr>
        <p:spPr>
          <a:xfrm>
            <a:off x="8176069" y="3910692"/>
            <a:ext cx="3208247" cy="523220"/>
          </a:xfrm>
          <a:prstGeom prst="rect">
            <a:avLst/>
          </a:prstGeom>
        </p:spPr>
        <p:txBody>
          <a:bodyPr wrap="square">
            <a:spAutoFit/>
          </a:bodyPr>
          <a:lstStyle/>
          <a:p>
            <a:pPr algn="ctr"/>
            <a:r>
              <a:rPr lang="en-US" sz="1400" b="1" dirty="0">
                <a:solidFill>
                  <a:srgbClr val="000000"/>
                </a:solidFill>
                <a:latin typeface="Arial" panose="020B0604020202020204"/>
              </a:rPr>
              <a:t>The top 9 factors cover 73% of the </a:t>
            </a:r>
            <a:r>
              <a:rPr lang="en-US" sz="1400" b="1" i="1" dirty="0">
                <a:solidFill>
                  <a:srgbClr val="000000"/>
                </a:solidFill>
                <a:latin typeface="Arial" panose="020B0604020202020204"/>
              </a:rPr>
              <a:t>explainable</a:t>
            </a:r>
            <a:r>
              <a:rPr lang="en-US" sz="1400" b="1" dirty="0">
                <a:solidFill>
                  <a:srgbClr val="000000"/>
                </a:solidFill>
                <a:latin typeface="Arial" panose="020B0604020202020204"/>
              </a:rPr>
              <a:t> variation in the data</a:t>
            </a:r>
          </a:p>
        </p:txBody>
      </p:sp>
      <p:sp>
        <p:nvSpPr>
          <p:cNvPr id="64" name="Slide Number Placeholder 7"/>
          <p:cNvSpPr txBox="1">
            <a:spLocks/>
          </p:cNvSpPr>
          <p:nvPr/>
        </p:nvSpPr>
        <p:spPr>
          <a:xfrm>
            <a:off x="11440302" y="6500474"/>
            <a:ext cx="381000" cy="357526"/>
          </a:xfrm>
          <a:prstGeom prst="rect">
            <a:avLst/>
          </a:prstGeom>
        </p:spPr>
        <p:txBody>
          <a:bodyPr vert="horz" lIns="0" tIns="0" rIns="0" bIns="0" rtlCol="0" anchor="ctr"/>
          <a:lstStyle>
            <a:defPPr>
              <a:defRPr lang="en-US"/>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EBCDCBD-78E1-0D41-A999-31B5EBF8E02C}" type="slidenum">
              <a:rPr lang="en-US" smtClean="0">
                <a:solidFill>
                  <a:srgbClr val="3E8EDE"/>
                </a:solidFill>
                <a:latin typeface="Arial" panose="020B0604020202020204"/>
              </a:rPr>
              <a:pPr/>
              <a:t>6</a:t>
            </a:fld>
            <a:endParaRPr lang="en-US" dirty="0">
              <a:solidFill>
                <a:srgbClr val="3E8EDE"/>
              </a:solidFill>
              <a:latin typeface="Arial" panose="020B0604020202020204"/>
            </a:endParaRPr>
          </a:p>
        </p:txBody>
      </p:sp>
      <p:sp>
        <p:nvSpPr>
          <p:cNvPr id="65" name="Oval 64"/>
          <p:cNvSpPr/>
          <p:nvPr/>
        </p:nvSpPr>
        <p:spPr>
          <a:xfrm>
            <a:off x="6754107" y="5004875"/>
            <a:ext cx="339419" cy="191868"/>
          </a:xfrm>
          <a:prstGeom prst="ellipse">
            <a:avLst/>
          </a:prstGeom>
          <a:noFill/>
          <a:ln w="12700" cap="flat" cmpd="sng" algn="ctr">
            <a:solidFill>
              <a:srgbClr val="002C73"/>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66" name="Oval 65"/>
          <p:cNvSpPr/>
          <p:nvPr/>
        </p:nvSpPr>
        <p:spPr>
          <a:xfrm>
            <a:off x="6802172" y="5225315"/>
            <a:ext cx="339419" cy="191868"/>
          </a:xfrm>
          <a:prstGeom prst="ellipse">
            <a:avLst/>
          </a:prstGeom>
          <a:noFill/>
          <a:ln w="12700" cap="flat" cmpd="sng" algn="ctr">
            <a:solidFill>
              <a:srgbClr val="002C73"/>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67" name="Oval 66"/>
          <p:cNvSpPr/>
          <p:nvPr/>
        </p:nvSpPr>
        <p:spPr>
          <a:xfrm>
            <a:off x="6801636" y="6002778"/>
            <a:ext cx="339419" cy="191868"/>
          </a:xfrm>
          <a:prstGeom prst="ellipse">
            <a:avLst/>
          </a:prstGeom>
          <a:noFill/>
          <a:ln w="12700" cap="flat" cmpd="sng" algn="ctr">
            <a:solidFill>
              <a:srgbClr val="002C73"/>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68" name="Oval 67"/>
          <p:cNvSpPr/>
          <p:nvPr/>
        </p:nvSpPr>
        <p:spPr>
          <a:xfrm>
            <a:off x="8176069" y="5650787"/>
            <a:ext cx="339419" cy="191868"/>
          </a:xfrm>
          <a:prstGeom prst="ellipse">
            <a:avLst/>
          </a:prstGeom>
          <a:noFill/>
          <a:ln w="12700" cap="flat" cmpd="sng" algn="ctr">
            <a:solidFill>
              <a:srgbClr val="002C73"/>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69" name="Oval 68"/>
          <p:cNvSpPr/>
          <p:nvPr/>
        </p:nvSpPr>
        <p:spPr>
          <a:xfrm>
            <a:off x="8166682" y="5025525"/>
            <a:ext cx="339419" cy="191868"/>
          </a:xfrm>
          <a:prstGeom prst="ellipse">
            <a:avLst/>
          </a:prstGeom>
          <a:noFill/>
          <a:ln w="12700" cap="flat" cmpd="sng" algn="ctr">
            <a:solidFill>
              <a:srgbClr val="002C73"/>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Tree>
    <p:extLst>
      <p:ext uri="{BB962C8B-B14F-4D97-AF65-F5344CB8AC3E}">
        <p14:creationId xmlns="" xmlns:p14="http://schemas.microsoft.com/office/powerpoint/2010/main" val="877523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500"/>
                                        <p:tgtEl>
                                          <p:spTgt spid="48"/>
                                        </p:tgtEl>
                                      </p:cBhvr>
                                    </p:animEffect>
                                  </p:childTnLst>
                                </p:cTn>
                              </p:par>
                              <p:par>
                                <p:cTn id="16" presetID="10" presetClass="entr" presetSubtype="0" fill="hold"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fade">
                                      <p:cBhvr>
                                        <p:cTn id="26" dur="500"/>
                                        <p:tgtEl>
                                          <p:spTgt spid="50"/>
                                        </p:tgtEl>
                                      </p:cBhvr>
                                    </p:animEffect>
                                  </p:childTnLst>
                                </p:cTn>
                              </p:par>
                              <p:par>
                                <p:cTn id="27" presetID="10" presetClass="entr" presetSubtype="0" fill="hold" nodeType="with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fade">
                                      <p:cBhvr>
                                        <p:cTn id="37" dur="500"/>
                                        <p:tgtEl>
                                          <p:spTgt spid="5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fade">
                                      <p:cBhvr>
                                        <p:cTn id="42" dur="500"/>
                                        <p:tgtEl>
                                          <p:spTgt spid="5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500"/>
                                        <p:tgtEl>
                                          <p:spTgt spid="4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500"/>
                                        <p:tgtEl>
                                          <p:spTgt spid="5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fade">
                                      <p:cBhvr>
                                        <p:cTn id="55" dur="500"/>
                                        <p:tgtEl>
                                          <p:spTgt spid="55"/>
                                        </p:tgtEl>
                                      </p:cBhvr>
                                    </p:animEffect>
                                  </p:childTnLst>
                                </p:cTn>
                              </p:par>
                              <p:par>
                                <p:cTn id="56" presetID="10" presetClass="entr" presetSubtype="0" fill="hold" nodeType="with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fade">
                                      <p:cBhvr>
                                        <p:cTn id="58" dur="500"/>
                                        <p:tgtEl>
                                          <p:spTgt spid="4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500"/>
                                        <p:tgtEl>
                                          <p:spTgt spid="4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3"/>
                                        </p:tgtEl>
                                        <p:attrNameLst>
                                          <p:attrName>style.visibility</p:attrName>
                                        </p:attrNameLst>
                                      </p:cBhvr>
                                      <p:to>
                                        <p:strVal val="visible"/>
                                      </p:to>
                                    </p:set>
                                    <p:animEffect transition="in" filter="fade">
                                      <p:cBhvr>
                                        <p:cTn id="66" dur="500"/>
                                        <p:tgtEl>
                                          <p:spTgt spid="43"/>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57"/>
                                        </p:tgtEl>
                                        <p:attrNameLst>
                                          <p:attrName>style.visibility</p:attrName>
                                        </p:attrNameLst>
                                      </p:cBhvr>
                                      <p:to>
                                        <p:strVal val="visible"/>
                                      </p:to>
                                    </p:set>
                                    <p:animEffect transition="in" filter="fade">
                                      <p:cBhvr>
                                        <p:cTn id="75" dur="500"/>
                                        <p:tgtEl>
                                          <p:spTgt spid="5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58"/>
                                        </p:tgtEl>
                                        <p:attrNameLst>
                                          <p:attrName>style.visibility</p:attrName>
                                        </p:attrNameLst>
                                      </p:cBhvr>
                                      <p:to>
                                        <p:strVal val="visible"/>
                                      </p:to>
                                    </p:set>
                                    <p:animEffect transition="in" filter="fade">
                                      <p:cBhvr>
                                        <p:cTn id="80" dur="500"/>
                                        <p:tgtEl>
                                          <p:spTgt spid="58"/>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60"/>
                                        </p:tgtEl>
                                        <p:attrNameLst>
                                          <p:attrName>style.visibility</p:attrName>
                                        </p:attrNameLst>
                                      </p:cBhvr>
                                      <p:to>
                                        <p:strVal val="visible"/>
                                      </p:to>
                                    </p:set>
                                    <p:animEffect transition="in" filter="fade">
                                      <p:cBhvr>
                                        <p:cTn id="85" dur="500"/>
                                        <p:tgtEl>
                                          <p:spTgt spid="60"/>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9"/>
                                        </p:tgtEl>
                                        <p:attrNameLst>
                                          <p:attrName>style.visibility</p:attrName>
                                        </p:attrNameLst>
                                      </p:cBhvr>
                                      <p:to>
                                        <p:strVal val="visible"/>
                                      </p:to>
                                    </p:set>
                                    <p:animEffect transition="in" filter="fade">
                                      <p:cBhvr>
                                        <p:cTn id="88" dur="500"/>
                                        <p:tgtEl>
                                          <p:spTgt spid="59"/>
                                        </p:tgtEl>
                                      </p:cBhvr>
                                    </p:animEffect>
                                  </p:childTnLst>
                                </p:cTn>
                              </p:par>
                              <p:par>
                                <p:cTn id="89" presetID="10" presetClass="entr" presetSubtype="0" fill="hold" nodeType="withEffect">
                                  <p:stCondLst>
                                    <p:cond delay="0"/>
                                  </p:stCondLst>
                                  <p:childTnLst>
                                    <p:set>
                                      <p:cBhvr>
                                        <p:cTn id="90" dur="1" fill="hold">
                                          <p:stCondLst>
                                            <p:cond delay="0"/>
                                          </p:stCondLst>
                                        </p:cTn>
                                        <p:tgtEl>
                                          <p:spTgt spid="56"/>
                                        </p:tgtEl>
                                        <p:attrNameLst>
                                          <p:attrName>style.visibility</p:attrName>
                                        </p:attrNameLst>
                                      </p:cBhvr>
                                      <p:to>
                                        <p:strVal val="visible"/>
                                      </p:to>
                                    </p:set>
                                    <p:animEffect transition="in" filter="fade">
                                      <p:cBhvr>
                                        <p:cTn id="91" dur="500"/>
                                        <p:tgtEl>
                                          <p:spTgt spid="56"/>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62"/>
                                        </p:tgtEl>
                                        <p:attrNameLst>
                                          <p:attrName>style.visibility</p:attrName>
                                        </p:attrNameLst>
                                      </p:cBhvr>
                                      <p:to>
                                        <p:strVal val="visible"/>
                                      </p:to>
                                    </p:set>
                                    <p:animEffect transition="in" filter="fade">
                                      <p:cBhvr>
                                        <p:cTn id="96" dur="500"/>
                                        <p:tgtEl>
                                          <p:spTgt spid="62"/>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61"/>
                                        </p:tgtEl>
                                        <p:attrNameLst>
                                          <p:attrName>style.visibility</p:attrName>
                                        </p:attrNameLst>
                                      </p:cBhvr>
                                      <p:to>
                                        <p:strVal val="visible"/>
                                      </p:to>
                                    </p:set>
                                    <p:animEffect transition="in" filter="fade">
                                      <p:cBhvr>
                                        <p:cTn id="99" dur="500"/>
                                        <p:tgtEl>
                                          <p:spTgt spid="61"/>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fade">
                                      <p:cBhvr>
                                        <p:cTn id="102" dur="500"/>
                                        <p:tgtEl>
                                          <p:spTgt spid="66"/>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65"/>
                                        </p:tgtEl>
                                        <p:attrNameLst>
                                          <p:attrName>style.visibility</p:attrName>
                                        </p:attrNameLst>
                                      </p:cBhvr>
                                      <p:to>
                                        <p:strVal val="visible"/>
                                      </p:to>
                                    </p:set>
                                    <p:animEffect transition="in" filter="fade">
                                      <p:cBhvr>
                                        <p:cTn id="105" dur="500"/>
                                        <p:tgtEl>
                                          <p:spTgt spid="65"/>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69"/>
                                        </p:tgtEl>
                                        <p:attrNameLst>
                                          <p:attrName>style.visibility</p:attrName>
                                        </p:attrNameLst>
                                      </p:cBhvr>
                                      <p:to>
                                        <p:strVal val="visible"/>
                                      </p:to>
                                    </p:set>
                                    <p:animEffect transition="in" filter="fade">
                                      <p:cBhvr>
                                        <p:cTn id="108" dur="500"/>
                                        <p:tgtEl>
                                          <p:spTgt spid="69"/>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68"/>
                                        </p:tgtEl>
                                        <p:attrNameLst>
                                          <p:attrName>style.visibility</p:attrName>
                                        </p:attrNameLst>
                                      </p:cBhvr>
                                      <p:to>
                                        <p:strVal val="visible"/>
                                      </p:to>
                                    </p:set>
                                    <p:animEffect transition="in" filter="fade">
                                      <p:cBhvr>
                                        <p:cTn id="111" dur="500"/>
                                        <p:tgtEl>
                                          <p:spTgt spid="68"/>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67"/>
                                        </p:tgtEl>
                                        <p:attrNameLst>
                                          <p:attrName>style.visibility</p:attrName>
                                        </p:attrNameLst>
                                      </p:cBhvr>
                                      <p:to>
                                        <p:strVal val="visible"/>
                                      </p:to>
                                    </p:set>
                                    <p:animEffect transition="in" filter="fade">
                                      <p:cBhvr>
                                        <p:cTn id="11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3" grpId="0" animBg="1"/>
      <p:bldP spid="47" grpId="0"/>
      <p:bldP spid="48" grpId="0" animBg="1"/>
      <p:bldP spid="49" grpId="0"/>
      <p:bldP spid="51" grpId="0"/>
      <p:bldP spid="52" grpId="0" animBg="1"/>
      <p:bldP spid="53" grpId="0"/>
      <p:bldP spid="55" grpId="0" animBg="1"/>
      <p:bldP spid="58" grpId="0" animBg="1"/>
      <p:bldP spid="59" grpId="0" animBg="1"/>
      <p:bldP spid="60" grpId="0"/>
      <p:bldP spid="61" grpId="0" animBg="1"/>
      <p:bldP spid="63" grpId="0"/>
      <p:bldP spid="65" grpId="0" animBg="1"/>
      <p:bldP spid="66" grpId="0" animBg="1"/>
      <p:bldP spid="67" grpId="0" animBg="1"/>
      <p:bldP spid="68" grpId="0" animBg="1"/>
      <p:bldP spid="6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419100"/>
            <a:ext cx="11277600" cy="762000"/>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3600" b="1" kern="1200" baseline="0">
                <a:solidFill>
                  <a:schemeClr val="accent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smtClean="0">
                <a:ln>
                  <a:noFill/>
                </a:ln>
                <a:solidFill>
                  <a:srgbClr val="002C73"/>
                </a:solidFill>
                <a:effectLst/>
                <a:uLnTx/>
                <a:uFillTx/>
                <a:latin typeface="Arial" panose="020B0604020202020204"/>
                <a:ea typeface="+mj-ea"/>
                <a:cs typeface="+mj-cs"/>
              </a:rPr>
              <a:t>Cluster Analysis: Methodology</a:t>
            </a:r>
            <a:endParaRPr kumimoji="0" lang="en-US" sz="3600" b="1" i="0" u="none" strike="noStrike" kern="1200" cap="none" spc="0" normalizeH="0" baseline="0" noProof="0" dirty="0">
              <a:ln>
                <a:noFill/>
              </a:ln>
              <a:solidFill>
                <a:srgbClr val="002C73"/>
              </a:solidFill>
              <a:effectLst/>
              <a:uLnTx/>
              <a:uFillTx/>
              <a:latin typeface="Arial" panose="020B0604020202020204"/>
              <a:ea typeface="+mj-ea"/>
              <a:cs typeface="+mj-cs"/>
            </a:endParaRPr>
          </a:p>
        </p:txBody>
      </p:sp>
      <p:sp>
        <p:nvSpPr>
          <p:cNvPr id="4" name="Rectangle 3"/>
          <p:cNvSpPr/>
          <p:nvPr/>
        </p:nvSpPr>
        <p:spPr>
          <a:xfrm>
            <a:off x="558162" y="2215272"/>
            <a:ext cx="4365172" cy="626562"/>
          </a:xfrm>
          <a:prstGeom prst="rect">
            <a:avLst/>
          </a:prstGeom>
          <a:solidFill>
            <a:srgbClr val="002C73"/>
          </a:solidFill>
          <a:ln w="12700" cap="flat" cmpd="sng" algn="ctr">
            <a:solidFill>
              <a:srgbClr val="002C73"/>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Arial" panose="020B0604020202020204"/>
                <a:ea typeface="+mn-ea"/>
                <a:cs typeface="+mn-cs"/>
              </a:rPr>
              <a:t>Respondent’s factor scores are </a:t>
            </a:r>
            <a:r>
              <a:rPr kumimoji="0" lang="en-US" sz="1600" b="1" i="0" u="sng" strike="noStrike" kern="0" cap="none" spc="0" normalizeH="0" baseline="0" noProof="0" dirty="0" smtClean="0">
                <a:ln>
                  <a:noFill/>
                </a:ln>
                <a:solidFill>
                  <a:srgbClr val="FFFFFF"/>
                </a:solidFill>
                <a:effectLst/>
                <a:uLnTx/>
                <a:uFillTx/>
                <a:latin typeface="Arial" panose="020B0604020202020204"/>
                <a:ea typeface="+mn-ea"/>
                <a:cs typeface="+mn-cs"/>
              </a:rPr>
              <a:t>standardized</a:t>
            </a:r>
            <a:r>
              <a:rPr kumimoji="0" lang="en-US" sz="1600" b="1" i="0" u="none" strike="noStrike" kern="0" cap="none" spc="0" normalizeH="0" baseline="0" noProof="0" dirty="0" smtClean="0">
                <a:ln>
                  <a:noFill/>
                </a:ln>
                <a:solidFill>
                  <a:srgbClr val="FFFFFF"/>
                </a:solidFill>
                <a:effectLst/>
                <a:uLnTx/>
                <a:uFillTx/>
                <a:latin typeface="Arial" panose="020B0604020202020204"/>
                <a:ea typeface="+mn-ea"/>
                <a:cs typeface="+mn-cs"/>
              </a:rPr>
              <a:t> for each of the 9 factors</a:t>
            </a:r>
          </a:p>
        </p:txBody>
      </p:sp>
      <p:sp>
        <p:nvSpPr>
          <p:cNvPr id="5" name="Rectangle 4"/>
          <p:cNvSpPr/>
          <p:nvPr/>
        </p:nvSpPr>
        <p:spPr>
          <a:xfrm>
            <a:off x="551142" y="3240080"/>
            <a:ext cx="4365172" cy="626562"/>
          </a:xfrm>
          <a:prstGeom prst="rect">
            <a:avLst/>
          </a:prstGeom>
          <a:solidFill>
            <a:srgbClr val="002C73"/>
          </a:solidFill>
          <a:ln w="12700" cap="flat" cmpd="sng" algn="ctr">
            <a:solidFill>
              <a:srgbClr val="002C73"/>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2500"/>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Arial" panose="020B0604020202020204"/>
                <a:ea typeface="+mn-ea"/>
                <a:cs typeface="+mn-cs"/>
              </a:rPr>
              <a:t>Cluster Model (Gaussian Mixture) determines </a:t>
            </a:r>
            <a:r>
              <a:rPr kumimoji="0" lang="en-US" sz="1600" b="1" i="0" u="sng" strike="noStrike" kern="0" cap="none" spc="0" normalizeH="0" baseline="0" noProof="0" dirty="0" smtClean="0">
                <a:ln>
                  <a:noFill/>
                </a:ln>
                <a:solidFill>
                  <a:srgbClr val="FFFFFF"/>
                </a:solidFill>
                <a:effectLst/>
                <a:uLnTx/>
                <a:uFillTx/>
                <a:latin typeface="Arial" panose="020B0604020202020204"/>
                <a:ea typeface="+mn-ea"/>
                <a:cs typeface="+mn-cs"/>
              </a:rPr>
              <a:t>5 distinct clusters</a:t>
            </a:r>
            <a:r>
              <a:rPr kumimoji="0" lang="en-US" sz="1600" b="1" i="0" u="none" strike="noStrike" kern="0" cap="none" spc="0" normalizeH="0" baseline="0" noProof="0" dirty="0" smtClean="0">
                <a:ln>
                  <a:noFill/>
                </a:ln>
                <a:solidFill>
                  <a:srgbClr val="FFFFFF"/>
                </a:solidFill>
                <a:effectLst/>
                <a:uLnTx/>
                <a:uFillTx/>
                <a:latin typeface="Arial" panose="020B0604020202020204"/>
                <a:ea typeface="+mn-ea"/>
                <a:cs typeface="+mn-cs"/>
              </a:rPr>
              <a:t> of respondents</a:t>
            </a:r>
          </a:p>
        </p:txBody>
      </p:sp>
      <p:sp>
        <p:nvSpPr>
          <p:cNvPr id="6" name="Rectangle 5"/>
          <p:cNvSpPr/>
          <p:nvPr/>
        </p:nvSpPr>
        <p:spPr>
          <a:xfrm>
            <a:off x="558162" y="4271120"/>
            <a:ext cx="4365172" cy="626562"/>
          </a:xfrm>
          <a:prstGeom prst="rect">
            <a:avLst/>
          </a:prstGeom>
          <a:solidFill>
            <a:srgbClr val="002C73"/>
          </a:solidFill>
          <a:ln w="12700" cap="flat" cmpd="sng" algn="ctr">
            <a:solidFill>
              <a:srgbClr val="002C73"/>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Arial" panose="020B0604020202020204"/>
                <a:ea typeface="+mn-ea"/>
                <a:cs typeface="+mn-cs"/>
              </a:rPr>
              <a:t>Identify </a:t>
            </a:r>
            <a:r>
              <a:rPr kumimoji="0" lang="en-US" sz="1600" b="1" i="0" u="sng" strike="noStrike" kern="0" cap="none" spc="0" normalizeH="0" baseline="0" noProof="0" dirty="0" smtClean="0">
                <a:ln>
                  <a:noFill/>
                </a:ln>
                <a:solidFill>
                  <a:srgbClr val="FFFFFF"/>
                </a:solidFill>
                <a:effectLst/>
                <a:uLnTx/>
                <a:uFillTx/>
                <a:latin typeface="Arial" panose="020B0604020202020204"/>
                <a:ea typeface="+mn-ea"/>
                <a:cs typeface="+mn-cs"/>
              </a:rPr>
              <a:t>unique characteristics</a:t>
            </a:r>
            <a:r>
              <a:rPr kumimoji="0" lang="en-US" sz="1600" b="1" i="0" u="none" strike="noStrike" kern="0" cap="none" spc="0" normalizeH="0" baseline="0" noProof="0" dirty="0" smtClean="0">
                <a:ln>
                  <a:noFill/>
                </a:ln>
                <a:solidFill>
                  <a:srgbClr val="FFFFFF"/>
                </a:solidFill>
                <a:effectLst/>
                <a:uLnTx/>
                <a:uFillTx/>
                <a:latin typeface="Arial" panose="020B0604020202020204"/>
                <a:ea typeface="+mn-ea"/>
                <a:cs typeface="+mn-cs"/>
              </a:rPr>
              <a:t> for each cluster</a:t>
            </a:r>
          </a:p>
        </p:txBody>
      </p:sp>
      <p:sp>
        <p:nvSpPr>
          <p:cNvPr id="7" name="Rectangle 6"/>
          <p:cNvSpPr/>
          <p:nvPr/>
        </p:nvSpPr>
        <p:spPr>
          <a:xfrm>
            <a:off x="558162" y="5304057"/>
            <a:ext cx="4365172" cy="626562"/>
          </a:xfrm>
          <a:prstGeom prst="rect">
            <a:avLst/>
          </a:prstGeom>
          <a:solidFill>
            <a:srgbClr val="002C73"/>
          </a:solidFill>
          <a:ln w="12700" cap="flat" cmpd="sng" algn="ctr">
            <a:solidFill>
              <a:srgbClr val="002C73"/>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Arial" panose="020B0604020202020204"/>
                <a:ea typeface="+mn-ea"/>
                <a:cs typeface="+mn-cs"/>
              </a:rPr>
              <a:t>Document </a:t>
            </a:r>
            <a:r>
              <a:rPr kumimoji="0" lang="en-US" sz="1600" b="1" i="0" u="sng" strike="noStrike" kern="0" cap="none" spc="0" normalizeH="0" baseline="0" noProof="0" dirty="0" smtClean="0">
                <a:ln>
                  <a:noFill/>
                </a:ln>
                <a:solidFill>
                  <a:srgbClr val="FFFFFF"/>
                </a:solidFill>
                <a:effectLst/>
                <a:uLnTx/>
                <a:uFillTx/>
                <a:latin typeface="Arial" panose="020B0604020202020204"/>
                <a:ea typeface="+mn-ea"/>
                <a:cs typeface="+mn-cs"/>
              </a:rPr>
              <a:t>observed patterns</a:t>
            </a:r>
            <a:r>
              <a:rPr kumimoji="0" lang="en-US" sz="1600" b="1" i="0" u="none" strike="noStrike" kern="0" cap="none" spc="0" normalizeH="0" baseline="0" noProof="0" dirty="0" smtClean="0">
                <a:ln>
                  <a:noFill/>
                </a:ln>
                <a:solidFill>
                  <a:srgbClr val="FFFFFF"/>
                </a:solidFill>
                <a:effectLst/>
                <a:uLnTx/>
                <a:uFillTx/>
                <a:latin typeface="Arial" panose="020B0604020202020204"/>
                <a:ea typeface="+mn-ea"/>
                <a:cs typeface="+mn-cs"/>
              </a:rPr>
              <a:t> of factors, morale and additional context variables</a:t>
            </a:r>
          </a:p>
        </p:txBody>
      </p:sp>
      <p:cxnSp>
        <p:nvCxnSpPr>
          <p:cNvPr id="8" name="Straight Arrow Connector 7"/>
          <p:cNvCxnSpPr>
            <a:stCxn id="4" idx="2"/>
            <a:endCxn id="5" idx="0"/>
          </p:cNvCxnSpPr>
          <p:nvPr/>
        </p:nvCxnSpPr>
        <p:spPr>
          <a:xfrm flipH="1">
            <a:off x="2733728" y="2841834"/>
            <a:ext cx="7020" cy="398246"/>
          </a:xfrm>
          <a:prstGeom prst="straightConnector1">
            <a:avLst/>
          </a:prstGeom>
          <a:noFill/>
          <a:ln w="57150" cap="flat" cmpd="sng" algn="ctr">
            <a:solidFill>
              <a:srgbClr val="002C73"/>
            </a:solidFill>
            <a:prstDash val="solid"/>
            <a:miter lim="800000"/>
            <a:tailEnd type="triangle"/>
          </a:ln>
          <a:effectLst/>
        </p:spPr>
      </p:cxnSp>
      <p:cxnSp>
        <p:nvCxnSpPr>
          <p:cNvPr id="9" name="Straight Arrow Connector 8"/>
          <p:cNvCxnSpPr>
            <a:stCxn id="5" idx="2"/>
            <a:endCxn id="6" idx="0"/>
          </p:cNvCxnSpPr>
          <p:nvPr/>
        </p:nvCxnSpPr>
        <p:spPr>
          <a:xfrm>
            <a:off x="2733728" y="3866642"/>
            <a:ext cx="7020" cy="404478"/>
          </a:xfrm>
          <a:prstGeom prst="straightConnector1">
            <a:avLst/>
          </a:prstGeom>
          <a:noFill/>
          <a:ln w="57150" cap="flat" cmpd="sng" algn="ctr">
            <a:solidFill>
              <a:srgbClr val="002C73"/>
            </a:solidFill>
            <a:prstDash val="solid"/>
            <a:miter lim="800000"/>
            <a:tailEnd type="triangle"/>
          </a:ln>
          <a:effectLst/>
        </p:spPr>
      </p:cxnSp>
      <p:cxnSp>
        <p:nvCxnSpPr>
          <p:cNvPr id="10" name="Straight Arrow Connector 9"/>
          <p:cNvCxnSpPr>
            <a:stCxn id="6" idx="2"/>
            <a:endCxn id="7" idx="0"/>
          </p:cNvCxnSpPr>
          <p:nvPr/>
        </p:nvCxnSpPr>
        <p:spPr>
          <a:xfrm>
            <a:off x="2740748" y="4897682"/>
            <a:ext cx="0" cy="406375"/>
          </a:xfrm>
          <a:prstGeom prst="straightConnector1">
            <a:avLst/>
          </a:prstGeom>
          <a:noFill/>
          <a:ln w="57150" cap="flat" cmpd="sng" algn="ctr">
            <a:solidFill>
              <a:srgbClr val="002C73"/>
            </a:solidFill>
            <a:prstDash val="solid"/>
            <a:miter lim="800000"/>
            <a:tailEnd type="triangle"/>
          </a:ln>
          <a:effectLst/>
        </p:spPr>
      </p:cxnSp>
      <p:sp>
        <p:nvSpPr>
          <p:cNvPr id="11" name="Rectangle 10"/>
          <p:cNvSpPr/>
          <p:nvPr/>
        </p:nvSpPr>
        <p:spPr>
          <a:xfrm>
            <a:off x="5380455" y="2054114"/>
            <a:ext cx="6354345" cy="1247886"/>
          </a:xfrm>
          <a:prstGeom prst="rect">
            <a:avLst/>
          </a:prstGeom>
          <a:noFill/>
          <a:ln w="12700" cap="flat" cmpd="sng" algn="ctr">
            <a:solidFill>
              <a:srgbClr val="002C73"/>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cxnSp>
        <p:nvCxnSpPr>
          <p:cNvPr id="12" name="Straight Arrow Connector 11"/>
          <p:cNvCxnSpPr>
            <a:endCxn id="220" idx="1"/>
          </p:cNvCxnSpPr>
          <p:nvPr/>
        </p:nvCxnSpPr>
        <p:spPr>
          <a:xfrm>
            <a:off x="6832213" y="2675262"/>
            <a:ext cx="1814791" cy="11727"/>
          </a:xfrm>
          <a:prstGeom prst="straightConnector1">
            <a:avLst/>
          </a:prstGeom>
          <a:noFill/>
          <a:ln w="12700" cap="flat" cmpd="sng" algn="ctr">
            <a:solidFill>
              <a:srgbClr val="002C73"/>
            </a:solidFill>
            <a:prstDash val="solid"/>
            <a:miter lim="800000"/>
            <a:tailEnd type="triangle"/>
          </a:ln>
          <a:effectLst/>
        </p:spPr>
      </p:cxnSp>
      <p:sp>
        <p:nvSpPr>
          <p:cNvPr id="13" name="TextBox 12"/>
          <p:cNvSpPr txBox="1"/>
          <p:nvPr/>
        </p:nvSpPr>
        <p:spPr>
          <a:xfrm>
            <a:off x="6790701" y="2708795"/>
            <a:ext cx="1827940"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1" u="none" strike="noStrike" kern="0" cap="none" spc="0" normalizeH="0" baseline="0" noProof="0" dirty="0" smtClean="0">
                <a:ln>
                  <a:noFill/>
                </a:ln>
                <a:solidFill>
                  <a:prstClr val="black"/>
                </a:solidFill>
                <a:effectLst/>
                <a:uLnTx/>
                <a:uFillTx/>
              </a:rPr>
              <a:t>Standardized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1" u="none" strike="noStrike" kern="0" cap="none" spc="0" normalizeH="0" baseline="0" noProof="0" dirty="0" smtClean="0">
                <a:ln>
                  <a:noFill/>
                </a:ln>
                <a:solidFill>
                  <a:prstClr val="black"/>
                </a:solidFill>
                <a:effectLst/>
                <a:uLnTx/>
                <a:uFillTx/>
              </a:rPr>
              <a:t>(mean = 0; </a:t>
            </a:r>
            <a:r>
              <a:rPr kumimoji="0" lang="en-US" sz="1400" b="1" i="1" u="none" strike="noStrike" kern="0" cap="none" spc="0" normalizeH="0" baseline="0" noProof="0" dirty="0" err="1" smtClean="0">
                <a:ln>
                  <a:noFill/>
                </a:ln>
                <a:solidFill>
                  <a:prstClr val="black"/>
                </a:solidFill>
                <a:effectLst/>
                <a:uLnTx/>
                <a:uFillTx/>
              </a:rPr>
              <a:t>st</a:t>
            </a:r>
            <a:r>
              <a:rPr kumimoji="0" lang="en-US" sz="1400" b="1" i="1" u="none" strike="noStrike" kern="0" cap="none" spc="0" normalizeH="0" baseline="0" noProof="0" dirty="0" smtClean="0">
                <a:ln>
                  <a:noFill/>
                </a:ln>
                <a:solidFill>
                  <a:prstClr val="black"/>
                </a:solidFill>
                <a:effectLst/>
                <a:uLnTx/>
                <a:uFillTx/>
              </a:rPr>
              <a:t> dev. = 1)</a:t>
            </a:r>
            <a:endParaRPr kumimoji="0" lang="en-US" sz="1400" b="1" i="1" u="none" strike="noStrike" kern="0" cap="none" spc="0" normalizeH="0" baseline="0" noProof="0" dirty="0">
              <a:ln>
                <a:noFill/>
              </a:ln>
              <a:solidFill>
                <a:prstClr val="black"/>
              </a:solidFill>
              <a:effectLst/>
              <a:uLnTx/>
              <a:uFillTx/>
            </a:endParaRPr>
          </a:p>
        </p:txBody>
      </p:sp>
      <p:sp>
        <p:nvSpPr>
          <p:cNvPr id="14" name="Rectangle 13"/>
          <p:cNvSpPr/>
          <p:nvPr/>
        </p:nvSpPr>
        <p:spPr>
          <a:xfrm>
            <a:off x="5380455" y="3438341"/>
            <a:ext cx="6354345" cy="1247886"/>
          </a:xfrm>
          <a:prstGeom prst="rect">
            <a:avLst/>
          </a:prstGeom>
          <a:noFill/>
          <a:ln w="12700" cap="flat" cmpd="sng" algn="ctr">
            <a:solidFill>
              <a:srgbClr val="002C73"/>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grpSp>
        <p:nvGrpSpPr>
          <p:cNvPr id="15" name="Group 14"/>
          <p:cNvGrpSpPr/>
          <p:nvPr/>
        </p:nvGrpSpPr>
        <p:grpSpPr>
          <a:xfrm>
            <a:off x="5552844" y="3481387"/>
            <a:ext cx="1237858" cy="1104901"/>
            <a:chOff x="5552844" y="3424237"/>
            <a:chExt cx="1237858" cy="1104901"/>
          </a:xfrm>
        </p:grpSpPr>
        <p:sp>
          <p:nvSpPr>
            <p:cNvPr id="16" name="Oval 15"/>
            <p:cNvSpPr/>
            <p:nvPr/>
          </p:nvSpPr>
          <p:spPr>
            <a:xfrm>
              <a:off x="5629042" y="3592877"/>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7" name="Oval 16"/>
            <p:cNvSpPr/>
            <p:nvPr/>
          </p:nvSpPr>
          <p:spPr>
            <a:xfrm>
              <a:off x="5731436" y="3592877"/>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8" name="Oval 17"/>
            <p:cNvSpPr/>
            <p:nvPr/>
          </p:nvSpPr>
          <p:spPr>
            <a:xfrm>
              <a:off x="5702861" y="3669077"/>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9" name="Oval 18"/>
            <p:cNvSpPr/>
            <p:nvPr/>
          </p:nvSpPr>
          <p:spPr>
            <a:xfrm>
              <a:off x="5629042" y="3691936"/>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20" name="Oval 19"/>
            <p:cNvSpPr/>
            <p:nvPr/>
          </p:nvSpPr>
          <p:spPr>
            <a:xfrm>
              <a:off x="5781442" y="3745277"/>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21" name="Oval 20"/>
            <p:cNvSpPr/>
            <p:nvPr/>
          </p:nvSpPr>
          <p:spPr>
            <a:xfrm>
              <a:off x="6057667" y="3699558"/>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22" name="Oval 21"/>
            <p:cNvSpPr/>
            <p:nvPr/>
          </p:nvSpPr>
          <p:spPr>
            <a:xfrm>
              <a:off x="6086242" y="4050077"/>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23" name="Oval 22"/>
            <p:cNvSpPr/>
            <p:nvPr/>
          </p:nvSpPr>
          <p:spPr>
            <a:xfrm>
              <a:off x="6143392" y="3790996"/>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24" name="Oval 23"/>
            <p:cNvSpPr/>
            <p:nvPr/>
          </p:nvSpPr>
          <p:spPr>
            <a:xfrm>
              <a:off x="5933842" y="3897677"/>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25" name="Oval 24"/>
            <p:cNvSpPr/>
            <p:nvPr/>
          </p:nvSpPr>
          <p:spPr>
            <a:xfrm>
              <a:off x="6086242" y="4050077"/>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26" name="Oval 25"/>
            <p:cNvSpPr/>
            <p:nvPr/>
          </p:nvSpPr>
          <p:spPr>
            <a:xfrm>
              <a:off x="6147163" y="3604702"/>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27" name="Oval 26"/>
            <p:cNvSpPr/>
            <p:nvPr/>
          </p:nvSpPr>
          <p:spPr>
            <a:xfrm>
              <a:off x="5905267" y="3745277"/>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28" name="Oval 27"/>
            <p:cNvSpPr/>
            <p:nvPr/>
          </p:nvSpPr>
          <p:spPr>
            <a:xfrm>
              <a:off x="5794766" y="3943396"/>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29" name="Oval 28"/>
            <p:cNvSpPr/>
            <p:nvPr/>
          </p:nvSpPr>
          <p:spPr>
            <a:xfrm>
              <a:off x="6461516" y="3609079"/>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30" name="Oval 29"/>
            <p:cNvSpPr/>
            <p:nvPr/>
          </p:nvSpPr>
          <p:spPr>
            <a:xfrm>
              <a:off x="5657617" y="3874817"/>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31" name="Oval 30"/>
            <p:cNvSpPr/>
            <p:nvPr/>
          </p:nvSpPr>
          <p:spPr>
            <a:xfrm>
              <a:off x="5876692" y="4095796"/>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32" name="Oval 31"/>
            <p:cNvSpPr/>
            <p:nvPr/>
          </p:nvSpPr>
          <p:spPr>
            <a:xfrm>
              <a:off x="6210067" y="3768136"/>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33" name="Oval 32"/>
            <p:cNvSpPr/>
            <p:nvPr/>
          </p:nvSpPr>
          <p:spPr>
            <a:xfrm>
              <a:off x="6032891" y="4300974"/>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34" name="Oval 33"/>
            <p:cNvSpPr/>
            <p:nvPr/>
          </p:nvSpPr>
          <p:spPr>
            <a:xfrm>
              <a:off x="5702861" y="3980588"/>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35" name="Oval 34"/>
            <p:cNvSpPr/>
            <p:nvPr/>
          </p:nvSpPr>
          <p:spPr>
            <a:xfrm>
              <a:off x="6253893" y="3914029"/>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36" name="Oval 35"/>
            <p:cNvSpPr/>
            <p:nvPr/>
          </p:nvSpPr>
          <p:spPr>
            <a:xfrm>
              <a:off x="5752867" y="4095796"/>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37" name="Oval 36"/>
            <p:cNvSpPr/>
            <p:nvPr/>
          </p:nvSpPr>
          <p:spPr>
            <a:xfrm>
              <a:off x="6138628" y="4248693"/>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38" name="Oval 37"/>
            <p:cNvSpPr/>
            <p:nvPr/>
          </p:nvSpPr>
          <p:spPr>
            <a:xfrm>
              <a:off x="5855261" y="3821477"/>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39" name="Oval 38"/>
            <p:cNvSpPr/>
            <p:nvPr/>
          </p:nvSpPr>
          <p:spPr>
            <a:xfrm>
              <a:off x="5781442" y="3844336"/>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40" name="Oval 39"/>
            <p:cNvSpPr/>
            <p:nvPr/>
          </p:nvSpPr>
          <p:spPr>
            <a:xfrm>
              <a:off x="5933842" y="3897677"/>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41" name="Oval 40"/>
            <p:cNvSpPr/>
            <p:nvPr/>
          </p:nvSpPr>
          <p:spPr>
            <a:xfrm>
              <a:off x="6210067" y="3851958"/>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42" name="Oval 41"/>
            <p:cNvSpPr/>
            <p:nvPr/>
          </p:nvSpPr>
          <p:spPr>
            <a:xfrm>
              <a:off x="6032891" y="4300974"/>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43" name="Oval 42"/>
            <p:cNvSpPr/>
            <p:nvPr/>
          </p:nvSpPr>
          <p:spPr>
            <a:xfrm>
              <a:off x="6295792" y="3943396"/>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44" name="Oval 43"/>
            <p:cNvSpPr/>
            <p:nvPr/>
          </p:nvSpPr>
          <p:spPr>
            <a:xfrm>
              <a:off x="5662380" y="3776440"/>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45" name="Oval 44"/>
            <p:cNvSpPr/>
            <p:nvPr/>
          </p:nvSpPr>
          <p:spPr>
            <a:xfrm>
              <a:off x="6032891" y="4300974"/>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46" name="Oval 45"/>
            <p:cNvSpPr/>
            <p:nvPr/>
          </p:nvSpPr>
          <p:spPr>
            <a:xfrm>
              <a:off x="6052905" y="3919790"/>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47" name="Oval 46"/>
            <p:cNvSpPr/>
            <p:nvPr/>
          </p:nvSpPr>
          <p:spPr>
            <a:xfrm>
              <a:off x="6141465" y="3692689"/>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48" name="Oval 47"/>
            <p:cNvSpPr/>
            <p:nvPr/>
          </p:nvSpPr>
          <p:spPr>
            <a:xfrm>
              <a:off x="6267217" y="4066429"/>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49" name="Oval 48"/>
            <p:cNvSpPr/>
            <p:nvPr/>
          </p:nvSpPr>
          <p:spPr>
            <a:xfrm>
              <a:off x="5810017" y="4027217"/>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50" name="Oval 49"/>
            <p:cNvSpPr/>
            <p:nvPr/>
          </p:nvSpPr>
          <p:spPr>
            <a:xfrm>
              <a:off x="5932877" y="4324396"/>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51" name="Oval 50"/>
            <p:cNvSpPr/>
            <p:nvPr/>
          </p:nvSpPr>
          <p:spPr>
            <a:xfrm>
              <a:off x="6362467" y="3920536"/>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52" name="Oval 51"/>
            <p:cNvSpPr/>
            <p:nvPr/>
          </p:nvSpPr>
          <p:spPr>
            <a:xfrm>
              <a:off x="5855261" y="4132988"/>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53" name="Oval 52"/>
            <p:cNvSpPr/>
            <p:nvPr/>
          </p:nvSpPr>
          <p:spPr>
            <a:xfrm>
              <a:off x="6406293" y="4066429"/>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54" name="Oval 53"/>
            <p:cNvSpPr/>
            <p:nvPr/>
          </p:nvSpPr>
          <p:spPr>
            <a:xfrm>
              <a:off x="5990992" y="4371071"/>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55" name="Oval 54"/>
            <p:cNvSpPr/>
            <p:nvPr/>
          </p:nvSpPr>
          <p:spPr>
            <a:xfrm>
              <a:off x="6451537" y="3470050"/>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56" name="Oval 55"/>
            <p:cNvSpPr/>
            <p:nvPr/>
          </p:nvSpPr>
          <p:spPr>
            <a:xfrm>
              <a:off x="6541060" y="3578090"/>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57" name="Oval 56"/>
            <p:cNvSpPr/>
            <p:nvPr/>
          </p:nvSpPr>
          <p:spPr>
            <a:xfrm>
              <a:off x="6348633" y="4135699"/>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58" name="Oval 57"/>
            <p:cNvSpPr/>
            <p:nvPr/>
          </p:nvSpPr>
          <p:spPr>
            <a:xfrm>
              <a:off x="6461516" y="4004799"/>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59" name="Oval 58"/>
            <p:cNvSpPr/>
            <p:nvPr/>
          </p:nvSpPr>
          <p:spPr>
            <a:xfrm>
              <a:off x="6490091" y="4355318"/>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60" name="Oval 59"/>
            <p:cNvSpPr/>
            <p:nvPr/>
          </p:nvSpPr>
          <p:spPr>
            <a:xfrm>
              <a:off x="6547241" y="4096237"/>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61" name="Oval 60"/>
            <p:cNvSpPr/>
            <p:nvPr/>
          </p:nvSpPr>
          <p:spPr>
            <a:xfrm>
              <a:off x="6337691" y="4202918"/>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62" name="Oval 61"/>
            <p:cNvSpPr/>
            <p:nvPr/>
          </p:nvSpPr>
          <p:spPr>
            <a:xfrm>
              <a:off x="6490091" y="4355318"/>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63" name="Oval 62"/>
            <p:cNvSpPr/>
            <p:nvPr/>
          </p:nvSpPr>
          <p:spPr>
            <a:xfrm>
              <a:off x="6472458" y="4135699"/>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64" name="Oval 63"/>
            <p:cNvSpPr/>
            <p:nvPr/>
          </p:nvSpPr>
          <p:spPr>
            <a:xfrm>
              <a:off x="6543442" y="3744369"/>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65" name="Oval 64"/>
            <p:cNvSpPr/>
            <p:nvPr/>
          </p:nvSpPr>
          <p:spPr>
            <a:xfrm>
              <a:off x="6518666" y="4219270"/>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66" name="Oval 65"/>
            <p:cNvSpPr/>
            <p:nvPr/>
          </p:nvSpPr>
          <p:spPr>
            <a:xfrm>
              <a:off x="6406293" y="3675790"/>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67" name="Oval 66"/>
            <p:cNvSpPr/>
            <p:nvPr/>
          </p:nvSpPr>
          <p:spPr>
            <a:xfrm>
              <a:off x="6280541" y="4401037"/>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68" name="Oval 67"/>
            <p:cNvSpPr/>
            <p:nvPr/>
          </p:nvSpPr>
          <p:spPr>
            <a:xfrm>
              <a:off x="6613916" y="4073377"/>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69" name="Oval 68"/>
            <p:cNvSpPr/>
            <p:nvPr/>
          </p:nvSpPr>
          <p:spPr>
            <a:xfrm>
              <a:off x="6451537" y="3781561"/>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70" name="Oval 69"/>
            <p:cNvSpPr/>
            <p:nvPr/>
          </p:nvSpPr>
          <p:spPr>
            <a:xfrm>
              <a:off x="6657742" y="4219270"/>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71" name="Oval 70"/>
            <p:cNvSpPr/>
            <p:nvPr/>
          </p:nvSpPr>
          <p:spPr>
            <a:xfrm>
              <a:off x="6377208" y="3572534"/>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72" name="Rectangle 71"/>
            <p:cNvSpPr/>
            <p:nvPr/>
          </p:nvSpPr>
          <p:spPr>
            <a:xfrm>
              <a:off x="5552844" y="3424237"/>
              <a:ext cx="1237858" cy="1104901"/>
            </a:xfrm>
            <a:prstGeom prst="rect">
              <a:avLst/>
            </a:prstGeom>
            <a:noFill/>
            <a:ln w="6350" cap="flat" cmpd="sng" algn="ctr">
              <a:solidFill>
                <a:srgbClr val="002C73"/>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grpSp>
      <p:cxnSp>
        <p:nvCxnSpPr>
          <p:cNvPr id="73" name="Straight Arrow Connector 72"/>
          <p:cNvCxnSpPr>
            <a:stCxn id="72" idx="3"/>
            <a:endCxn id="132" idx="1"/>
          </p:cNvCxnSpPr>
          <p:nvPr/>
        </p:nvCxnSpPr>
        <p:spPr>
          <a:xfrm flipV="1">
            <a:off x="6790702" y="4023405"/>
            <a:ext cx="1997154" cy="10433"/>
          </a:xfrm>
          <a:prstGeom prst="straightConnector1">
            <a:avLst/>
          </a:prstGeom>
          <a:noFill/>
          <a:ln w="12700" cap="flat" cmpd="sng" algn="ctr">
            <a:solidFill>
              <a:srgbClr val="002C73"/>
            </a:solidFill>
            <a:prstDash val="solid"/>
            <a:miter lim="800000"/>
            <a:tailEnd type="triangle"/>
          </a:ln>
          <a:effectLst/>
        </p:spPr>
      </p:cxnSp>
      <p:sp>
        <p:nvSpPr>
          <p:cNvPr id="74" name="TextBox 73"/>
          <p:cNvSpPr txBox="1"/>
          <p:nvPr/>
        </p:nvSpPr>
        <p:spPr>
          <a:xfrm>
            <a:off x="6888835" y="4033837"/>
            <a:ext cx="2118094"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1" u="none" strike="noStrike" kern="0" cap="none" spc="0" normalizeH="0" baseline="0" noProof="0" dirty="0" smtClean="0">
                <a:ln>
                  <a:noFill/>
                </a:ln>
                <a:solidFill>
                  <a:prstClr val="black"/>
                </a:solidFill>
                <a:effectLst/>
                <a:uLnTx/>
                <a:uFillTx/>
              </a:rPr>
              <a:t>Gaussian Mixture to Identify distinct clusters</a:t>
            </a:r>
            <a:endParaRPr kumimoji="0" lang="en-US" sz="1400" b="1" i="1" u="none" strike="noStrike" kern="0" cap="none" spc="0" normalizeH="0" baseline="0" noProof="0" dirty="0">
              <a:ln>
                <a:noFill/>
              </a:ln>
              <a:solidFill>
                <a:prstClr val="black"/>
              </a:solidFill>
              <a:effectLst/>
              <a:uLnTx/>
              <a:uFillTx/>
            </a:endParaRPr>
          </a:p>
        </p:txBody>
      </p:sp>
      <p:grpSp>
        <p:nvGrpSpPr>
          <p:cNvPr id="75" name="Group 74"/>
          <p:cNvGrpSpPr/>
          <p:nvPr/>
        </p:nvGrpSpPr>
        <p:grpSpPr>
          <a:xfrm>
            <a:off x="8787856" y="3470954"/>
            <a:ext cx="1237858" cy="1104901"/>
            <a:chOff x="8787856" y="3413804"/>
            <a:chExt cx="1237858" cy="1104901"/>
          </a:xfrm>
        </p:grpSpPr>
        <p:sp>
          <p:nvSpPr>
            <p:cNvPr id="76" name="Oval 75"/>
            <p:cNvSpPr/>
            <p:nvPr/>
          </p:nvSpPr>
          <p:spPr>
            <a:xfrm>
              <a:off x="8864054" y="3582444"/>
              <a:ext cx="57150" cy="45719"/>
            </a:xfrm>
            <a:prstGeom prst="ellipse">
              <a:avLst/>
            </a:prstGeom>
            <a:solidFill>
              <a:srgbClr val="FF9E16"/>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77" name="Oval 76"/>
            <p:cNvSpPr/>
            <p:nvPr/>
          </p:nvSpPr>
          <p:spPr>
            <a:xfrm>
              <a:off x="8966448" y="3582444"/>
              <a:ext cx="57150" cy="45719"/>
            </a:xfrm>
            <a:prstGeom prst="ellipse">
              <a:avLst/>
            </a:prstGeom>
            <a:solidFill>
              <a:srgbClr val="FF9E16"/>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78" name="Oval 77"/>
            <p:cNvSpPr/>
            <p:nvPr/>
          </p:nvSpPr>
          <p:spPr>
            <a:xfrm>
              <a:off x="8937873" y="3658644"/>
              <a:ext cx="57150" cy="45719"/>
            </a:xfrm>
            <a:prstGeom prst="ellipse">
              <a:avLst/>
            </a:prstGeom>
            <a:solidFill>
              <a:srgbClr val="FF9E16"/>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79" name="Oval 78"/>
            <p:cNvSpPr/>
            <p:nvPr/>
          </p:nvSpPr>
          <p:spPr>
            <a:xfrm>
              <a:off x="8864054" y="3681503"/>
              <a:ext cx="57150" cy="45719"/>
            </a:xfrm>
            <a:prstGeom prst="ellipse">
              <a:avLst/>
            </a:prstGeom>
            <a:solidFill>
              <a:srgbClr val="FF9E16"/>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80" name="Oval 79"/>
            <p:cNvSpPr/>
            <p:nvPr/>
          </p:nvSpPr>
          <p:spPr>
            <a:xfrm>
              <a:off x="9016454" y="3734844"/>
              <a:ext cx="57150" cy="45719"/>
            </a:xfrm>
            <a:prstGeom prst="ellipse">
              <a:avLst/>
            </a:prstGeom>
            <a:solidFill>
              <a:srgbClr val="FF9E16"/>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81" name="Oval 80"/>
            <p:cNvSpPr/>
            <p:nvPr/>
          </p:nvSpPr>
          <p:spPr>
            <a:xfrm>
              <a:off x="9292679" y="3689125"/>
              <a:ext cx="57150" cy="45719"/>
            </a:xfrm>
            <a:prstGeom prst="ellipse">
              <a:avLst/>
            </a:prstGeom>
            <a:solidFill>
              <a:srgbClr val="7030A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82" name="Oval 81"/>
            <p:cNvSpPr/>
            <p:nvPr/>
          </p:nvSpPr>
          <p:spPr>
            <a:xfrm>
              <a:off x="9321254" y="4039644"/>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83" name="Oval 82"/>
            <p:cNvSpPr/>
            <p:nvPr/>
          </p:nvSpPr>
          <p:spPr>
            <a:xfrm>
              <a:off x="9378404" y="3780563"/>
              <a:ext cx="57150" cy="45719"/>
            </a:xfrm>
            <a:prstGeom prst="ellipse">
              <a:avLst/>
            </a:prstGeom>
            <a:solidFill>
              <a:srgbClr val="7030A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84" name="Oval 83"/>
            <p:cNvSpPr/>
            <p:nvPr/>
          </p:nvSpPr>
          <p:spPr>
            <a:xfrm>
              <a:off x="9168854" y="3887244"/>
              <a:ext cx="57150" cy="45719"/>
            </a:xfrm>
            <a:prstGeom prst="ellipse">
              <a:avLst/>
            </a:prstGeom>
            <a:solidFill>
              <a:srgbClr val="FF9E16"/>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85" name="Oval 84"/>
            <p:cNvSpPr/>
            <p:nvPr/>
          </p:nvSpPr>
          <p:spPr>
            <a:xfrm>
              <a:off x="9321254" y="4039644"/>
              <a:ext cx="57150" cy="45719"/>
            </a:xfrm>
            <a:prstGeom prst="ellipse">
              <a:avLst/>
            </a:prstGeom>
            <a:solidFill>
              <a:srgbClr val="FF9E16"/>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86" name="Oval 85"/>
            <p:cNvSpPr/>
            <p:nvPr/>
          </p:nvSpPr>
          <p:spPr>
            <a:xfrm>
              <a:off x="9382175" y="3594269"/>
              <a:ext cx="57150" cy="45719"/>
            </a:xfrm>
            <a:prstGeom prst="ellipse">
              <a:avLst/>
            </a:prstGeom>
            <a:solidFill>
              <a:srgbClr val="7030A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87" name="Oval 86"/>
            <p:cNvSpPr/>
            <p:nvPr/>
          </p:nvSpPr>
          <p:spPr>
            <a:xfrm>
              <a:off x="9140279" y="3734844"/>
              <a:ext cx="57150" cy="45719"/>
            </a:xfrm>
            <a:prstGeom prst="ellipse">
              <a:avLst/>
            </a:prstGeom>
            <a:solidFill>
              <a:srgbClr val="FF9E16"/>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88" name="Oval 87"/>
            <p:cNvSpPr/>
            <p:nvPr/>
          </p:nvSpPr>
          <p:spPr>
            <a:xfrm>
              <a:off x="9029778" y="3932963"/>
              <a:ext cx="57150" cy="45719"/>
            </a:xfrm>
            <a:prstGeom prst="ellipse">
              <a:avLst/>
            </a:prstGeom>
            <a:solidFill>
              <a:srgbClr val="FF9E16"/>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89" name="Oval 88"/>
            <p:cNvSpPr/>
            <p:nvPr/>
          </p:nvSpPr>
          <p:spPr>
            <a:xfrm>
              <a:off x="9696528" y="3598646"/>
              <a:ext cx="57150" cy="45719"/>
            </a:xfrm>
            <a:prstGeom prst="ellipse">
              <a:avLst/>
            </a:prstGeom>
            <a:solidFill>
              <a:srgbClr val="FFFF0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90" name="Oval 89"/>
            <p:cNvSpPr/>
            <p:nvPr/>
          </p:nvSpPr>
          <p:spPr>
            <a:xfrm>
              <a:off x="8892629" y="3864384"/>
              <a:ext cx="57150" cy="45719"/>
            </a:xfrm>
            <a:prstGeom prst="ellipse">
              <a:avLst/>
            </a:prstGeom>
            <a:solidFill>
              <a:srgbClr val="FF9E16"/>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91" name="Oval 90"/>
            <p:cNvSpPr/>
            <p:nvPr/>
          </p:nvSpPr>
          <p:spPr>
            <a:xfrm>
              <a:off x="9111704" y="4085363"/>
              <a:ext cx="57150" cy="45719"/>
            </a:xfrm>
            <a:prstGeom prst="ellipse">
              <a:avLst/>
            </a:prstGeom>
            <a:solidFill>
              <a:srgbClr val="FF9E16"/>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92" name="Oval 91"/>
            <p:cNvSpPr/>
            <p:nvPr/>
          </p:nvSpPr>
          <p:spPr>
            <a:xfrm>
              <a:off x="9445079" y="3757703"/>
              <a:ext cx="57150" cy="45719"/>
            </a:xfrm>
            <a:prstGeom prst="ellipse">
              <a:avLst/>
            </a:prstGeom>
            <a:solidFill>
              <a:srgbClr val="7030A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93" name="Oval 92"/>
            <p:cNvSpPr/>
            <p:nvPr/>
          </p:nvSpPr>
          <p:spPr>
            <a:xfrm>
              <a:off x="9267903" y="4290541"/>
              <a:ext cx="57150" cy="45719"/>
            </a:xfrm>
            <a:prstGeom prst="ellipse">
              <a:avLst/>
            </a:prstGeom>
            <a:solidFill>
              <a:srgbClr val="92D05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94" name="Oval 93"/>
            <p:cNvSpPr/>
            <p:nvPr/>
          </p:nvSpPr>
          <p:spPr>
            <a:xfrm>
              <a:off x="8937873" y="3970155"/>
              <a:ext cx="57150" cy="45719"/>
            </a:xfrm>
            <a:prstGeom prst="ellipse">
              <a:avLst/>
            </a:prstGeom>
            <a:solidFill>
              <a:srgbClr val="FF9E16"/>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95" name="Oval 94"/>
            <p:cNvSpPr/>
            <p:nvPr/>
          </p:nvSpPr>
          <p:spPr>
            <a:xfrm>
              <a:off x="9488905" y="3903596"/>
              <a:ext cx="57150" cy="45719"/>
            </a:xfrm>
            <a:prstGeom prst="ellipse">
              <a:avLst/>
            </a:prstGeom>
            <a:solidFill>
              <a:srgbClr val="7030A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96" name="Oval 95"/>
            <p:cNvSpPr/>
            <p:nvPr/>
          </p:nvSpPr>
          <p:spPr>
            <a:xfrm>
              <a:off x="8987879" y="4085363"/>
              <a:ext cx="57150" cy="45719"/>
            </a:xfrm>
            <a:prstGeom prst="ellipse">
              <a:avLst/>
            </a:prstGeom>
            <a:solidFill>
              <a:srgbClr val="FF9E16"/>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97" name="Oval 96"/>
            <p:cNvSpPr/>
            <p:nvPr/>
          </p:nvSpPr>
          <p:spPr>
            <a:xfrm>
              <a:off x="9373640" y="4238260"/>
              <a:ext cx="57150" cy="45719"/>
            </a:xfrm>
            <a:prstGeom prst="ellipse">
              <a:avLst/>
            </a:prstGeom>
            <a:solidFill>
              <a:srgbClr val="92D05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98" name="Oval 97"/>
            <p:cNvSpPr/>
            <p:nvPr/>
          </p:nvSpPr>
          <p:spPr>
            <a:xfrm>
              <a:off x="9090273" y="3811044"/>
              <a:ext cx="57150" cy="45719"/>
            </a:xfrm>
            <a:prstGeom prst="ellipse">
              <a:avLst/>
            </a:prstGeom>
            <a:solidFill>
              <a:srgbClr val="FF9E16"/>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99" name="Oval 98"/>
            <p:cNvSpPr/>
            <p:nvPr/>
          </p:nvSpPr>
          <p:spPr>
            <a:xfrm>
              <a:off x="9016454" y="3833903"/>
              <a:ext cx="57150" cy="45719"/>
            </a:xfrm>
            <a:prstGeom prst="ellipse">
              <a:avLst/>
            </a:prstGeom>
            <a:solidFill>
              <a:srgbClr val="FF9E16"/>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00" name="Oval 99"/>
            <p:cNvSpPr/>
            <p:nvPr/>
          </p:nvSpPr>
          <p:spPr>
            <a:xfrm>
              <a:off x="9168854" y="3887244"/>
              <a:ext cx="57150" cy="45719"/>
            </a:xfrm>
            <a:prstGeom prst="ellipse">
              <a:avLst/>
            </a:prstGeom>
            <a:solidFill>
              <a:srgbClr val="FF9E16"/>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01" name="Oval 100"/>
            <p:cNvSpPr/>
            <p:nvPr/>
          </p:nvSpPr>
          <p:spPr>
            <a:xfrm>
              <a:off x="9445079" y="3841525"/>
              <a:ext cx="57150" cy="45719"/>
            </a:xfrm>
            <a:prstGeom prst="ellipse">
              <a:avLst/>
            </a:prstGeom>
            <a:solidFill>
              <a:srgbClr val="7030A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02" name="Oval 101"/>
            <p:cNvSpPr/>
            <p:nvPr/>
          </p:nvSpPr>
          <p:spPr>
            <a:xfrm>
              <a:off x="9267903" y="4290541"/>
              <a:ext cx="57150" cy="45719"/>
            </a:xfrm>
            <a:prstGeom prst="ellipse">
              <a:avLst/>
            </a:prstGeom>
            <a:solidFill>
              <a:srgbClr val="92D05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03" name="Oval 102"/>
            <p:cNvSpPr/>
            <p:nvPr/>
          </p:nvSpPr>
          <p:spPr>
            <a:xfrm>
              <a:off x="9530804" y="3932963"/>
              <a:ext cx="57150" cy="45719"/>
            </a:xfrm>
            <a:prstGeom prst="ellipse">
              <a:avLst/>
            </a:prstGeom>
            <a:solidFill>
              <a:srgbClr val="7030A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04" name="Oval 103"/>
            <p:cNvSpPr/>
            <p:nvPr/>
          </p:nvSpPr>
          <p:spPr>
            <a:xfrm>
              <a:off x="8897392" y="3766007"/>
              <a:ext cx="57150" cy="45719"/>
            </a:xfrm>
            <a:prstGeom prst="ellipse">
              <a:avLst/>
            </a:prstGeom>
            <a:solidFill>
              <a:srgbClr val="FF9E16"/>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05" name="Oval 104"/>
            <p:cNvSpPr/>
            <p:nvPr/>
          </p:nvSpPr>
          <p:spPr>
            <a:xfrm>
              <a:off x="9267903" y="4290541"/>
              <a:ext cx="57150" cy="45719"/>
            </a:xfrm>
            <a:prstGeom prst="ellipse">
              <a:avLst/>
            </a:prstGeom>
            <a:solidFill>
              <a:srgbClr val="92D05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06" name="Oval 105"/>
            <p:cNvSpPr/>
            <p:nvPr/>
          </p:nvSpPr>
          <p:spPr>
            <a:xfrm>
              <a:off x="9287917" y="3909357"/>
              <a:ext cx="57150" cy="45719"/>
            </a:xfrm>
            <a:prstGeom prst="ellipse">
              <a:avLst/>
            </a:prstGeom>
            <a:solidFill>
              <a:srgbClr val="FF9E16"/>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07" name="Oval 106"/>
            <p:cNvSpPr/>
            <p:nvPr/>
          </p:nvSpPr>
          <p:spPr>
            <a:xfrm>
              <a:off x="9376477" y="3682256"/>
              <a:ext cx="57150" cy="45719"/>
            </a:xfrm>
            <a:prstGeom prst="ellipse">
              <a:avLst/>
            </a:prstGeom>
            <a:solidFill>
              <a:srgbClr val="7030A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08" name="Oval 107"/>
            <p:cNvSpPr/>
            <p:nvPr/>
          </p:nvSpPr>
          <p:spPr>
            <a:xfrm>
              <a:off x="9502229" y="4055996"/>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09" name="Oval 108"/>
            <p:cNvSpPr/>
            <p:nvPr/>
          </p:nvSpPr>
          <p:spPr>
            <a:xfrm>
              <a:off x="9045029" y="4016784"/>
              <a:ext cx="57150" cy="45719"/>
            </a:xfrm>
            <a:prstGeom prst="ellipse">
              <a:avLst/>
            </a:prstGeom>
            <a:solidFill>
              <a:srgbClr val="FF9E16"/>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10" name="Oval 109"/>
            <p:cNvSpPr/>
            <p:nvPr/>
          </p:nvSpPr>
          <p:spPr>
            <a:xfrm>
              <a:off x="9167889" y="4313963"/>
              <a:ext cx="57150" cy="45719"/>
            </a:xfrm>
            <a:prstGeom prst="ellipse">
              <a:avLst/>
            </a:prstGeom>
            <a:solidFill>
              <a:srgbClr val="92D05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11" name="Oval 110"/>
            <p:cNvSpPr/>
            <p:nvPr/>
          </p:nvSpPr>
          <p:spPr>
            <a:xfrm>
              <a:off x="9597479" y="3910103"/>
              <a:ext cx="57150" cy="45719"/>
            </a:xfrm>
            <a:prstGeom prst="ellipse">
              <a:avLst/>
            </a:prstGeom>
            <a:solidFill>
              <a:srgbClr val="7030A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12" name="Oval 111"/>
            <p:cNvSpPr/>
            <p:nvPr/>
          </p:nvSpPr>
          <p:spPr>
            <a:xfrm>
              <a:off x="9090273" y="4122555"/>
              <a:ext cx="57150" cy="45719"/>
            </a:xfrm>
            <a:prstGeom prst="ellipse">
              <a:avLst/>
            </a:prstGeom>
            <a:solidFill>
              <a:srgbClr val="FF9E16"/>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13" name="Oval 112"/>
            <p:cNvSpPr/>
            <p:nvPr/>
          </p:nvSpPr>
          <p:spPr>
            <a:xfrm>
              <a:off x="9641305" y="4055996"/>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14" name="Oval 113"/>
            <p:cNvSpPr/>
            <p:nvPr/>
          </p:nvSpPr>
          <p:spPr>
            <a:xfrm>
              <a:off x="9226004" y="4360638"/>
              <a:ext cx="57150" cy="45719"/>
            </a:xfrm>
            <a:prstGeom prst="ellipse">
              <a:avLst/>
            </a:prstGeom>
            <a:solidFill>
              <a:srgbClr val="92D05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15" name="Oval 114"/>
            <p:cNvSpPr/>
            <p:nvPr/>
          </p:nvSpPr>
          <p:spPr>
            <a:xfrm>
              <a:off x="9686549" y="3459617"/>
              <a:ext cx="57150" cy="45719"/>
            </a:xfrm>
            <a:prstGeom prst="ellipse">
              <a:avLst/>
            </a:prstGeom>
            <a:solidFill>
              <a:srgbClr val="FFFF0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16" name="Oval 115"/>
            <p:cNvSpPr/>
            <p:nvPr/>
          </p:nvSpPr>
          <p:spPr>
            <a:xfrm>
              <a:off x="9776072" y="3567657"/>
              <a:ext cx="57150" cy="45719"/>
            </a:xfrm>
            <a:prstGeom prst="ellipse">
              <a:avLst/>
            </a:prstGeom>
            <a:solidFill>
              <a:srgbClr val="FFFF0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17" name="Oval 116"/>
            <p:cNvSpPr/>
            <p:nvPr/>
          </p:nvSpPr>
          <p:spPr>
            <a:xfrm>
              <a:off x="9583645" y="4125266"/>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18" name="Oval 117"/>
            <p:cNvSpPr/>
            <p:nvPr/>
          </p:nvSpPr>
          <p:spPr>
            <a:xfrm>
              <a:off x="9696528" y="3994366"/>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19" name="Oval 118"/>
            <p:cNvSpPr/>
            <p:nvPr/>
          </p:nvSpPr>
          <p:spPr>
            <a:xfrm>
              <a:off x="9725103" y="4344885"/>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20" name="Oval 119"/>
            <p:cNvSpPr/>
            <p:nvPr/>
          </p:nvSpPr>
          <p:spPr>
            <a:xfrm>
              <a:off x="9782253" y="4085804"/>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21" name="Oval 120"/>
            <p:cNvSpPr/>
            <p:nvPr/>
          </p:nvSpPr>
          <p:spPr>
            <a:xfrm>
              <a:off x="9572703" y="4192485"/>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22" name="Oval 121"/>
            <p:cNvSpPr/>
            <p:nvPr/>
          </p:nvSpPr>
          <p:spPr>
            <a:xfrm>
              <a:off x="9725103" y="4344885"/>
              <a:ext cx="57150" cy="45719"/>
            </a:xfrm>
            <a:prstGeom prst="ellipse">
              <a:avLst/>
            </a:prstGeom>
            <a:solidFill>
              <a:srgbClr val="92D05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23" name="Oval 122"/>
            <p:cNvSpPr/>
            <p:nvPr/>
          </p:nvSpPr>
          <p:spPr>
            <a:xfrm>
              <a:off x="9707470" y="4125266"/>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24" name="Oval 123"/>
            <p:cNvSpPr/>
            <p:nvPr/>
          </p:nvSpPr>
          <p:spPr>
            <a:xfrm>
              <a:off x="9778454" y="3733936"/>
              <a:ext cx="57150" cy="45719"/>
            </a:xfrm>
            <a:prstGeom prst="ellipse">
              <a:avLst/>
            </a:prstGeom>
            <a:solidFill>
              <a:srgbClr val="FFFF0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25" name="Oval 124"/>
            <p:cNvSpPr/>
            <p:nvPr/>
          </p:nvSpPr>
          <p:spPr>
            <a:xfrm>
              <a:off x="9753678" y="4208837"/>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26" name="Oval 125"/>
            <p:cNvSpPr/>
            <p:nvPr/>
          </p:nvSpPr>
          <p:spPr>
            <a:xfrm>
              <a:off x="9641305" y="3665357"/>
              <a:ext cx="57150" cy="45719"/>
            </a:xfrm>
            <a:prstGeom prst="ellipse">
              <a:avLst/>
            </a:prstGeom>
            <a:solidFill>
              <a:srgbClr val="FFFF0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27" name="Oval 126"/>
            <p:cNvSpPr/>
            <p:nvPr/>
          </p:nvSpPr>
          <p:spPr>
            <a:xfrm>
              <a:off x="9515553" y="4390604"/>
              <a:ext cx="57150" cy="45719"/>
            </a:xfrm>
            <a:prstGeom prst="ellipse">
              <a:avLst/>
            </a:prstGeom>
            <a:solidFill>
              <a:srgbClr val="92D05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28" name="Oval 127"/>
            <p:cNvSpPr/>
            <p:nvPr/>
          </p:nvSpPr>
          <p:spPr>
            <a:xfrm>
              <a:off x="9848928" y="4062944"/>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29" name="Oval 128"/>
            <p:cNvSpPr/>
            <p:nvPr/>
          </p:nvSpPr>
          <p:spPr>
            <a:xfrm>
              <a:off x="9686549" y="3771128"/>
              <a:ext cx="57150" cy="45719"/>
            </a:xfrm>
            <a:prstGeom prst="ellipse">
              <a:avLst/>
            </a:prstGeom>
            <a:solidFill>
              <a:srgbClr val="FFFF0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30" name="Oval 129"/>
            <p:cNvSpPr/>
            <p:nvPr/>
          </p:nvSpPr>
          <p:spPr>
            <a:xfrm>
              <a:off x="9892754" y="4208837"/>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31" name="Oval 130"/>
            <p:cNvSpPr/>
            <p:nvPr/>
          </p:nvSpPr>
          <p:spPr>
            <a:xfrm>
              <a:off x="9612220" y="3562101"/>
              <a:ext cx="57150" cy="45719"/>
            </a:xfrm>
            <a:prstGeom prst="ellipse">
              <a:avLst/>
            </a:prstGeom>
            <a:solidFill>
              <a:srgbClr val="FFFF0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32" name="Rectangle 131"/>
            <p:cNvSpPr/>
            <p:nvPr/>
          </p:nvSpPr>
          <p:spPr>
            <a:xfrm>
              <a:off x="8787856" y="3413804"/>
              <a:ext cx="1237858" cy="1104901"/>
            </a:xfrm>
            <a:prstGeom prst="rect">
              <a:avLst/>
            </a:prstGeom>
            <a:noFill/>
            <a:ln w="6350" cap="flat" cmpd="sng" algn="ctr">
              <a:solidFill>
                <a:srgbClr val="002C73"/>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33" name="Freeform 132"/>
            <p:cNvSpPr/>
            <p:nvPr/>
          </p:nvSpPr>
          <p:spPr>
            <a:xfrm>
              <a:off x="8815920" y="3495061"/>
              <a:ext cx="594404" cy="706553"/>
            </a:xfrm>
            <a:custGeom>
              <a:avLst/>
              <a:gdLst>
                <a:gd name="connsiteX0" fmla="*/ 19050 w 647700"/>
                <a:gd name="connsiteY0" fmla="*/ 152400 h 666750"/>
                <a:gd name="connsiteX1" fmla="*/ 19050 w 647700"/>
                <a:gd name="connsiteY1" fmla="*/ 152400 h 666750"/>
                <a:gd name="connsiteX2" fmla="*/ 44450 w 647700"/>
                <a:gd name="connsiteY2" fmla="*/ 101600 h 666750"/>
                <a:gd name="connsiteX3" fmla="*/ 57150 w 647700"/>
                <a:gd name="connsiteY3" fmla="*/ 63500 h 666750"/>
                <a:gd name="connsiteX4" fmla="*/ 76200 w 647700"/>
                <a:gd name="connsiteY4" fmla="*/ 25400 h 666750"/>
                <a:gd name="connsiteX5" fmla="*/ 114300 w 647700"/>
                <a:gd name="connsiteY5" fmla="*/ 6350 h 666750"/>
                <a:gd name="connsiteX6" fmla="*/ 139700 w 647700"/>
                <a:gd name="connsiteY6" fmla="*/ 0 h 666750"/>
                <a:gd name="connsiteX7" fmla="*/ 330200 w 647700"/>
                <a:gd name="connsiteY7" fmla="*/ 6350 h 666750"/>
                <a:gd name="connsiteX8" fmla="*/ 355600 w 647700"/>
                <a:gd name="connsiteY8" fmla="*/ 25400 h 666750"/>
                <a:gd name="connsiteX9" fmla="*/ 374650 w 647700"/>
                <a:gd name="connsiteY9" fmla="*/ 38100 h 666750"/>
                <a:gd name="connsiteX10" fmla="*/ 393700 w 647700"/>
                <a:gd name="connsiteY10" fmla="*/ 63500 h 666750"/>
                <a:gd name="connsiteX11" fmla="*/ 412750 w 647700"/>
                <a:gd name="connsiteY11" fmla="*/ 82550 h 666750"/>
                <a:gd name="connsiteX12" fmla="*/ 425450 w 647700"/>
                <a:gd name="connsiteY12" fmla="*/ 120650 h 666750"/>
                <a:gd name="connsiteX13" fmla="*/ 438150 w 647700"/>
                <a:gd name="connsiteY13" fmla="*/ 139700 h 666750"/>
                <a:gd name="connsiteX14" fmla="*/ 463550 w 647700"/>
                <a:gd name="connsiteY14" fmla="*/ 184150 h 666750"/>
                <a:gd name="connsiteX15" fmla="*/ 476250 w 647700"/>
                <a:gd name="connsiteY15" fmla="*/ 228600 h 666750"/>
                <a:gd name="connsiteX16" fmla="*/ 501650 w 647700"/>
                <a:gd name="connsiteY16" fmla="*/ 285750 h 666750"/>
                <a:gd name="connsiteX17" fmla="*/ 539750 w 647700"/>
                <a:gd name="connsiteY17" fmla="*/ 323850 h 666750"/>
                <a:gd name="connsiteX18" fmla="*/ 577850 w 647700"/>
                <a:gd name="connsiteY18" fmla="*/ 349250 h 666750"/>
                <a:gd name="connsiteX19" fmla="*/ 609600 w 647700"/>
                <a:gd name="connsiteY19" fmla="*/ 393700 h 666750"/>
                <a:gd name="connsiteX20" fmla="*/ 628650 w 647700"/>
                <a:gd name="connsiteY20" fmla="*/ 431800 h 666750"/>
                <a:gd name="connsiteX21" fmla="*/ 635000 w 647700"/>
                <a:gd name="connsiteY21" fmla="*/ 457200 h 666750"/>
                <a:gd name="connsiteX22" fmla="*/ 647700 w 647700"/>
                <a:gd name="connsiteY22" fmla="*/ 495300 h 666750"/>
                <a:gd name="connsiteX23" fmla="*/ 641350 w 647700"/>
                <a:gd name="connsiteY23" fmla="*/ 590550 h 666750"/>
                <a:gd name="connsiteX24" fmla="*/ 635000 w 647700"/>
                <a:gd name="connsiteY24" fmla="*/ 609600 h 666750"/>
                <a:gd name="connsiteX25" fmla="*/ 615950 w 647700"/>
                <a:gd name="connsiteY25" fmla="*/ 628650 h 666750"/>
                <a:gd name="connsiteX26" fmla="*/ 558800 w 647700"/>
                <a:gd name="connsiteY26" fmla="*/ 641350 h 666750"/>
                <a:gd name="connsiteX27" fmla="*/ 501650 w 647700"/>
                <a:gd name="connsiteY27" fmla="*/ 660400 h 666750"/>
                <a:gd name="connsiteX28" fmla="*/ 254000 w 647700"/>
                <a:gd name="connsiteY28" fmla="*/ 666750 h 666750"/>
                <a:gd name="connsiteX29" fmla="*/ 190500 w 647700"/>
                <a:gd name="connsiteY29" fmla="*/ 660400 h 666750"/>
                <a:gd name="connsiteX30" fmla="*/ 114300 w 647700"/>
                <a:gd name="connsiteY30" fmla="*/ 609600 h 666750"/>
                <a:gd name="connsiteX31" fmla="*/ 50800 w 647700"/>
                <a:gd name="connsiteY31" fmla="*/ 539750 h 666750"/>
                <a:gd name="connsiteX32" fmla="*/ 25400 w 647700"/>
                <a:gd name="connsiteY32" fmla="*/ 482600 h 666750"/>
                <a:gd name="connsiteX33" fmla="*/ 0 w 647700"/>
                <a:gd name="connsiteY33" fmla="*/ 431800 h 666750"/>
                <a:gd name="connsiteX34" fmla="*/ 6350 w 647700"/>
                <a:gd name="connsiteY34" fmla="*/ 292100 h 666750"/>
                <a:gd name="connsiteX35" fmla="*/ 12700 w 647700"/>
                <a:gd name="connsiteY35" fmla="*/ 266700 h 666750"/>
                <a:gd name="connsiteX36" fmla="*/ 19050 w 647700"/>
                <a:gd name="connsiteY36" fmla="*/ 15240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47700" h="666750">
                  <a:moveTo>
                    <a:pt x="19050" y="152400"/>
                  </a:moveTo>
                  <a:lnTo>
                    <a:pt x="19050" y="152400"/>
                  </a:lnTo>
                  <a:cubicBezTo>
                    <a:pt x="27517" y="135467"/>
                    <a:pt x="36992" y="119001"/>
                    <a:pt x="44450" y="101600"/>
                  </a:cubicBezTo>
                  <a:cubicBezTo>
                    <a:pt x="49723" y="89295"/>
                    <a:pt x="52917" y="76200"/>
                    <a:pt x="57150" y="63500"/>
                  </a:cubicBezTo>
                  <a:cubicBezTo>
                    <a:pt x="62315" y="48006"/>
                    <a:pt x="63890" y="37710"/>
                    <a:pt x="76200" y="25400"/>
                  </a:cubicBezTo>
                  <a:cubicBezTo>
                    <a:pt x="87332" y="14268"/>
                    <a:pt x="99839" y="10482"/>
                    <a:pt x="114300" y="6350"/>
                  </a:cubicBezTo>
                  <a:cubicBezTo>
                    <a:pt x="122691" y="3952"/>
                    <a:pt x="131233" y="2117"/>
                    <a:pt x="139700" y="0"/>
                  </a:cubicBezTo>
                  <a:cubicBezTo>
                    <a:pt x="203200" y="2117"/>
                    <a:pt x="267100" y="-1074"/>
                    <a:pt x="330200" y="6350"/>
                  </a:cubicBezTo>
                  <a:cubicBezTo>
                    <a:pt x="340711" y="7587"/>
                    <a:pt x="346988" y="19249"/>
                    <a:pt x="355600" y="25400"/>
                  </a:cubicBezTo>
                  <a:cubicBezTo>
                    <a:pt x="361810" y="29836"/>
                    <a:pt x="369254" y="32704"/>
                    <a:pt x="374650" y="38100"/>
                  </a:cubicBezTo>
                  <a:cubicBezTo>
                    <a:pt x="382134" y="45584"/>
                    <a:pt x="386812" y="55465"/>
                    <a:pt x="393700" y="63500"/>
                  </a:cubicBezTo>
                  <a:cubicBezTo>
                    <a:pt x="399544" y="70318"/>
                    <a:pt x="406400" y="76200"/>
                    <a:pt x="412750" y="82550"/>
                  </a:cubicBezTo>
                  <a:cubicBezTo>
                    <a:pt x="416983" y="95250"/>
                    <a:pt x="418024" y="109511"/>
                    <a:pt x="425450" y="120650"/>
                  </a:cubicBezTo>
                  <a:cubicBezTo>
                    <a:pt x="429683" y="127000"/>
                    <a:pt x="434737" y="132874"/>
                    <a:pt x="438150" y="139700"/>
                  </a:cubicBezTo>
                  <a:cubicBezTo>
                    <a:pt x="462392" y="188184"/>
                    <a:pt x="417486" y="122731"/>
                    <a:pt x="463550" y="184150"/>
                  </a:cubicBezTo>
                  <a:cubicBezTo>
                    <a:pt x="484890" y="248171"/>
                    <a:pt x="452330" y="148866"/>
                    <a:pt x="476250" y="228600"/>
                  </a:cubicBezTo>
                  <a:cubicBezTo>
                    <a:pt x="483087" y="251391"/>
                    <a:pt x="486242" y="268416"/>
                    <a:pt x="501650" y="285750"/>
                  </a:cubicBezTo>
                  <a:cubicBezTo>
                    <a:pt x="513582" y="299174"/>
                    <a:pt x="527050" y="311150"/>
                    <a:pt x="539750" y="323850"/>
                  </a:cubicBezTo>
                  <a:cubicBezTo>
                    <a:pt x="563533" y="347633"/>
                    <a:pt x="550281" y="340060"/>
                    <a:pt x="577850" y="349250"/>
                  </a:cubicBezTo>
                  <a:cubicBezTo>
                    <a:pt x="608880" y="380280"/>
                    <a:pt x="587312" y="354696"/>
                    <a:pt x="609600" y="393700"/>
                  </a:cubicBezTo>
                  <a:cubicBezTo>
                    <a:pt x="625503" y="421530"/>
                    <a:pt x="620334" y="402694"/>
                    <a:pt x="628650" y="431800"/>
                  </a:cubicBezTo>
                  <a:cubicBezTo>
                    <a:pt x="631048" y="440191"/>
                    <a:pt x="632492" y="448841"/>
                    <a:pt x="635000" y="457200"/>
                  </a:cubicBezTo>
                  <a:cubicBezTo>
                    <a:pt x="638847" y="470022"/>
                    <a:pt x="647700" y="495300"/>
                    <a:pt x="647700" y="495300"/>
                  </a:cubicBezTo>
                  <a:cubicBezTo>
                    <a:pt x="645583" y="527050"/>
                    <a:pt x="644864" y="558924"/>
                    <a:pt x="641350" y="590550"/>
                  </a:cubicBezTo>
                  <a:cubicBezTo>
                    <a:pt x="640611" y="597203"/>
                    <a:pt x="638713" y="604031"/>
                    <a:pt x="635000" y="609600"/>
                  </a:cubicBezTo>
                  <a:cubicBezTo>
                    <a:pt x="630019" y="617072"/>
                    <a:pt x="623422" y="623669"/>
                    <a:pt x="615950" y="628650"/>
                  </a:cubicBezTo>
                  <a:cubicBezTo>
                    <a:pt x="604929" y="635997"/>
                    <a:pt x="564563" y="639813"/>
                    <a:pt x="558800" y="641350"/>
                  </a:cubicBezTo>
                  <a:cubicBezTo>
                    <a:pt x="539398" y="646524"/>
                    <a:pt x="521724" y="659885"/>
                    <a:pt x="501650" y="660400"/>
                  </a:cubicBezTo>
                  <a:lnTo>
                    <a:pt x="254000" y="666750"/>
                  </a:lnTo>
                  <a:cubicBezTo>
                    <a:pt x="232833" y="664633"/>
                    <a:pt x="211207" y="665272"/>
                    <a:pt x="190500" y="660400"/>
                  </a:cubicBezTo>
                  <a:cubicBezTo>
                    <a:pt x="142227" y="649042"/>
                    <a:pt x="148226" y="640133"/>
                    <a:pt x="114300" y="609600"/>
                  </a:cubicBezTo>
                  <a:cubicBezTo>
                    <a:pt x="75790" y="574941"/>
                    <a:pt x="80408" y="592387"/>
                    <a:pt x="50800" y="539750"/>
                  </a:cubicBezTo>
                  <a:cubicBezTo>
                    <a:pt x="40580" y="521580"/>
                    <a:pt x="34276" y="501463"/>
                    <a:pt x="25400" y="482600"/>
                  </a:cubicBezTo>
                  <a:cubicBezTo>
                    <a:pt x="17339" y="465470"/>
                    <a:pt x="0" y="431800"/>
                    <a:pt x="0" y="431800"/>
                  </a:cubicBezTo>
                  <a:cubicBezTo>
                    <a:pt x="2117" y="385233"/>
                    <a:pt x="2775" y="338577"/>
                    <a:pt x="6350" y="292100"/>
                  </a:cubicBezTo>
                  <a:cubicBezTo>
                    <a:pt x="7019" y="283398"/>
                    <a:pt x="12156" y="275410"/>
                    <a:pt x="12700" y="266700"/>
                  </a:cubicBezTo>
                  <a:cubicBezTo>
                    <a:pt x="14284" y="241349"/>
                    <a:pt x="17992" y="171450"/>
                    <a:pt x="19050" y="152400"/>
                  </a:cubicBezTo>
                  <a:close/>
                </a:path>
              </a:pathLst>
            </a:custGeom>
            <a:noFill/>
            <a:ln w="6350" cap="flat" cmpd="sng" algn="ctr">
              <a:solidFill>
                <a:srgbClr val="FFFFFF">
                  <a:lumMod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34" name="Freeform 133"/>
            <p:cNvSpPr/>
            <p:nvPr/>
          </p:nvSpPr>
          <p:spPr>
            <a:xfrm>
              <a:off x="9110431" y="4228378"/>
              <a:ext cx="736116" cy="248374"/>
            </a:xfrm>
            <a:custGeom>
              <a:avLst/>
              <a:gdLst>
                <a:gd name="connsiteX0" fmla="*/ 33337 w 726281"/>
                <a:gd name="connsiteY0" fmla="*/ 73819 h 292894"/>
                <a:gd name="connsiteX1" fmla="*/ 33337 w 726281"/>
                <a:gd name="connsiteY1" fmla="*/ 73819 h 292894"/>
                <a:gd name="connsiteX2" fmla="*/ 14287 w 726281"/>
                <a:gd name="connsiteY2" fmla="*/ 88106 h 292894"/>
                <a:gd name="connsiteX3" fmla="*/ 11906 w 726281"/>
                <a:gd name="connsiteY3" fmla="*/ 95250 h 292894"/>
                <a:gd name="connsiteX4" fmla="*/ 0 w 726281"/>
                <a:gd name="connsiteY4" fmla="*/ 109537 h 292894"/>
                <a:gd name="connsiteX5" fmla="*/ 2381 w 726281"/>
                <a:gd name="connsiteY5" fmla="*/ 169069 h 292894"/>
                <a:gd name="connsiteX6" fmla="*/ 4762 w 726281"/>
                <a:gd name="connsiteY6" fmla="*/ 180975 h 292894"/>
                <a:gd name="connsiteX7" fmla="*/ 9525 w 726281"/>
                <a:gd name="connsiteY7" fmla="*/ 188119 h 292894"/>
                <a:gd name="connsiteX8" fmla="*/ 14287 w 726281"/>
                <a:gd name="connsiteY8" fmla="*/ 197644 h 292894"/>
                <a:gd name="connsiteX9" fmla="*/ 21431 w 726281"/>
                <a:gd name="connsiteY9" fmla="*/ 202406 h 292894"/>
                <a:gd name="connsiteX10" fmla="*/ 30956 w 726281"/>
                <a:gd name="connsiteY10" fmla="*/ 219075 h 292894"/>
                <a:gd name="connsiteX11" fmla="*/ 50006 w 726281"/>
                <a:gd name="connsiteY11" fmla="*/ 238125 h 292894"/>
                <a:gd name="connsiteX12" fmla="*/ 57150 w 726281"/>
                <a:gd name="connsiteY12" fmla="*/ 245269 h 292894"/>
                <a:gd name="connsiteX13" fmla="*/ 71437 w 726281"/>
                <a:gd name="connsiteY13" fmla="*/ 250031 h 292894"/>
                <a:gd name="connsiteX14" fmla="*/ 78581 w 726281"/>
                <a:gd name="connsiteY14" fmla="*/ 252412 h 292894"/>
                <a:gd name="connsiteX15" fmla="*/ 90487 w 726281"/>
                <a:gd name="connsiteY15" fmla="*/ 257175 h 292894"/>
                <a:gd name="connsiteX16" fmla="*/ 100012 w 726281"/>
                <a:gd name="connsiteY16" fmla="*/ 259556 h 292894"/>
                <a:gd name="connsiteX17" fmla="*/ 107156 w 726281"/>
                <a:gd name="connsiteY17" fmla="*/ 261937 h 292894"/>
                <a:gd name="connsiteX18" fmla="*/ 128587 w 726281"/>
                <a:gd name="connsiteY18" fmla="*/ 266700 h 292894"/>
                <a:gd name="connsiteX19" fmla="*/ 152400 w 726281"/>
                <a:gd name="connsiteY19" fmla="*/ 273844 h 292894"/>
                <a:gd name="connsiteX20" fmla="*/ 166687 w 726281"/>
                <a:gd name="connsiteY20" fmla="*/ 276225 h 292894"/>
                <a:gd name="connsiteX21" fmla="*/ 183356 w 726281"/>
                <a:gd name="connsiteY21" fmla="*/ 280987 h 292894"/>
                <a:gd name="connsiteX22" fmla="*/ 200025 w 726281"/>
                <a:gd name="connsiteY22" fmla="*/ 283369 h 292894"/>
                <a:gd name="connsiteX23" fmla="*/ 261937 w 726281"/>
                <a:gd name="connsiteY23" fmla="*/ 292894 h 292894"/>
                <a:gd name="connsiteX24" fmla="*/ 397669 w 726281"/>
                <a:gd name="connsiteY24" fmla="*/ 290512 h 292894"/>
                <a:gd name="connsiteX25" fmla="*/ 421481 w 726281"/>
                <a:gd name="connsiteY25" fmla="*/ 288131 h 292894"/>
                <a:gd name="connsiteX26" fmla="*/ 438150 w 726281"/>
                <a:gd name="connsiteY26" fmla="*/ 285750 h 292894"/>
                <a:gd name="connsiteX27" fmla="*/ 566737 w 726281"/>
                <a:gd name="connsiteY27" fmla="*/ 283369 h 292894"/>
                <a:gd name="connsiteX28" fmla="*/ 611981 w 726281"/>
                <a:gd name="connsiteY28" fmla="*/ 278606 h 292894"/>
                <a:gd name="connsiteX29" fmla="*/ 640556 w 726281"/>
                <a:gd name="connsiteY29" fmla="*/ 273844 h 292894"/>
                <a:gd name="connsiteX30" fmla="*/ 659606 w 726281"/>
                <a:gd name="connsiteY30" fmla="*/ 269081 h 292894"/>
                <a:gd name="connsiteX31" fmla="*/ 700087 w 726281"/>
                <a:gd name="connsiteY31" fmla="*/ 252412 h 292894"/>
                <a:gd name="connsiteX32" fmla="*/ 711994 w 726281"/>
                <a:gd name="connsiteY32" fmla="*/ 242887 h 292894"/>
                <a:gd name="connsiteX33" fmla="*/ 721519 w 726281"/>
                <a:gd name="connsiteY33" fmla="*/ 238125 h 292894"/>
                <a:gd name="connsiteX34" fmla="*/ 726281 w 726281"/>
                <a:gd name="connsiteY34" fmla="*/ 223837 h 292894"/>
                <a:gd name="connsiteX35" fmla="*/ 723900 w 726281"/>
                <a:gd name="connsiteY35" fmla="*/ 200025 h 292894"/>
                <a:gd name="connsiteX36" fmla="*/ 711994 w 726281"/>
                <a:gd name="connsiteY36" fmla="*/ 178594 h 292894"/>
                <a:gd name="connsiteX37" fmla="*/ 702469 w 726281"/>
                <a:gd name="connsiteY37" fmla="*/ 159544 h 292894"/>
                <a:gd name="connsiteX38" fmla="*/ 690562 w 726281"/>
                <a:gd name="connsiteY38" fmla="*/ 142875 h 292894"/>
                <a:gd name="connsiteX39" fmla="*/ 685800 w 726281"/>
                <a:gd name="connsiteY39" fmla="*/ 135731 h 292894"/>
                <a:gd name="connsiteX40" fmla="*/ 671512 w 726281"/>
                <a:gd name="connsiteY40" fmla="*/ 123825 h 292894"/>
                <a:gd name="connsiteX41" fmla="*/ 661987 w 726281"/>
                <a:gd name="connsiteY41" fmla="*/ 116681 h 292894"/>
                <a:gd name="connsiteX42" fmla="*/ 652462 w 726281"/>
                <a:gd name="connsiteY42" fmla="*/ 111919 h 292894"/>
                <a:gd name="connsiteX43" fmla="*/ 631031 w 726281"/>
                <a:gd name="connsiteY43" fmla="*/ 102394 h 292894"/>
                <a:gd name="connsiteX44" fmla="*/ 604837 w 726281"/>
                <a:gd name="connsiteY44" fmla="*/ 92869 h 292894"/>
                <a:gd name="connsiteX45" fmla="*/ 588169 w 726281"/>
                <a:gd name="connsiteY45" fmla="*/ 83344 h 292894"/>
                <a:gd name="connsiteX46" fmla="*/ 571500 w 726281"/>
                <a:gd name="connsiteY46" fmla="*/ 76200 h 292894"/>
                <a:gd name="connsiteX47" fmla="*/ 552450 w 726281"/>
                <a:gd name="connsiteY47" fmla="*/ 69056 h 292894"/>
                <a:gd name="connsiteX48" fmla="*/ 540544 w 726281"/>
                <a:gd name="connsiteY48" fmla="*/ 61912 h 292894"/>
                <a:gd name="connsiteX49" fmla="*/ 516731 w 726281"/>
                <a:gd name="connsiteY49" fmla="*/ 54769 h 292894"/>
                <a:gd name="connsiteX50" fmla="*/ 492919 w 726281"/>
                <a:gd name="connsiteY50" fmla="*/ 45244 h 292894"/>
                <a:gd name="connsiteX51" fmla="*/ 476250 w 726281"/>
                <a:gd name="connsiteY51" fmla="*/ 40481 h 292894"/>
                <a:gd name="connsiteX52" fmla="*/ 461962 w 726281"/>
                <a:gd name="connsiteY52" fmla="*/ 35719 h 292894"/>
                <a:gd name="connsiteX53" fmla="*/ 426244 w 726281"/>
                <a:gd name="connsiteY53" fmla="*/ 28575 h 292894"/>
                <a:gd name="connsiteX54" fmla="*/ 419100 w 726281"/>
                <a:gd name="connsiteY54" fmla="*/ 26194 h 292894"/>
                <a:gd name="connsiteX55" fmla="*/ 409575 w 726281"/>
                <a:gd name="connsiteY55" fmla="*/ 23812 h 292894"/>
                <a:gd name="connsiteX56" fmla="*/ 388144 w 726281"/>
                <a:gd name="connsiteY56" fmla="*/ 16669 h 292894"/>
                <a:gd name="connsiteX57" fmla="*/ 359569 w 726281"/>
                <a:gd name="connsiteY57" fmla="*/ 9525 h 292894"/>
                <a:gd name="connsiteX58" fmla="*/ 345281 w 726281"/>
                <a:gd name="connsiteY58" fmla="*/ 2381 h 292894"/>
                <a:gd name="connsiteX59" fmla="*/ 302419 w 726281"/>
                <a:gd name="connsiteY59" fmla="*/ 0 h 292894"/>
                <a:gd name="connsiteX60" fmla="*/ 223837 w 726281"/>
                <a:gd name="connsiteY60" fmla="*/ 4762 h 292894"/>
                <a:gd name="connsiteX61" fmla="*/ 150019 w 726281"/>
                <a:gd name="connsiteY61" fmla="*/ 21431 h 292894"/>
                <a:gd name="connsiteX62" fmla="*/ 111919 w 726281"/>
                <a:gd name="connsiteY62" fmla="*/ 38100 h 292894"/>
                <a:gd name="connsiteX63" fmla="*/ 100012 w 726281"/>
                <a:gd name="connsiteY63" fmla="*/ 42862 h 292894"/>
                <a:gd name="connsiteX64" fmla="*/ 78581 w 726281"/>
                <a:gd name="connsiteY64" fmla="*/ 57150 h 292894"/>
                <a:gd name="connsiteX65" fmla="*/ 33337 w 726281"/>
                <a:gd name="connsiteY65" fmla="*/ 73819 h 29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26281" h="292894">
                  <a:moveTo>
                    <a:pt x="33337" y="73819"/>
                  </a:moveTo>
                  <a:lnTo>
                    <a:pt x="33337" y="73819"/>
                  </a:lnTo>
                  <a:cubicBezTo>
                    <a:pt x="26987" y="78581"/>
                    <a:pt x="19900" y="82493"/>
                    <a:pt x="14287" y="88106"/>
                  </a:cubicBezTo>
                  <a:cubicBezTo>
                    <a:pt x="12512" y="89881"/>
                    <a:pt x="13028" y="93005"/>
                    <a:pt x="11906" y="95250"/>
                  </a:cubicBezTo>
                  <a:cubicBezTo>
                    <a:pt x="8590" y="101883"/>
                    <a:pt x="5268" y="104269"/>
                    <a:pt x="0" y="109537"/>
                  </a:cubicBezTo>
                  <a:cubicBezTo>
                    <a:pt x="794" y="129381"/>
                    <a:pt x="1060" y="149253"/>
                    <a:pt x="2381" y="169069"/>
                  </a:cubicBezTo>
                  <a:cubicBezTo>
                    <a:pt x="2650" y="173107"/>
                    <a:pt x="3341" y="177185"/>
                    <a:pt x="4762" y="180975"/>
                  </a:cubicBezTo>
                  <a:cubicBezTo>
                    <a:pt x="5767" y="183655"/>
                    <a:pt x="8105" y="185634"/>
                    <a:pt x="9525" y="188119"/>
                  </a:cubicBezTo>
                  <a:cubicBezTo>
                    <a:pt x="11286" y="191201"/>
                    <a:pt x="12015" y="194917"/>
                    <a:pt x="14287" y="197644"/>
                  </a:cubicBezTo>
                  <a:cubicBezTo>
                    <a:pt x="16119" y="199843"/>
                    <a:pt x="19050" y="200819"/>
                    <a:pt x="21431" y="202406"/>
                  </a:cubicBezTo>
                  <a:cubicBezTo>
                    <a:pt x="23761" y="207065"/>
                    <a:pt x="27219" y="214964"/>
                    <a:pt x="30956" y="219075"/>
                  </a:cubicBezTo>
                  <a:cubicBezTo>
                    <a:pt x="36997" y="225720"/>
                    <a:pt x="43656" y="231775"/>
                    <a:pt x="50006" y="238125"/>
                  </a:cubicBezTo>
                  <a:cubicBezTo>
                    <a:pt x="52387" y="240506"/>
                    <a:pt x="53955" y="244204"/>
                    <a:pt x="57150" y="245269"/>
                  </a:cubicBezTo>
                  <a:lnTo>
                    <a:pt x="71437" y="250031"/>
                  </a:lnTo>
                  <a:cubicBezTo>
                    <a:pt x="73818" y="250825"/>
                    <a:pt x="76250" y="251480"/>
                    <a:pt x="78581" y="252412"/>
                  </a:cubicBezTo>
                  <a:cubicBezTo>
                    <a:pt x="82550" y="254000"/>
                    <a:pt x="86432" y="255823"/>
                    <a:pt x="90487" y="257175"/>
                  </a:cubicBezTo>
                  <a:cubicBezTo>
                    <a:pt x="93592" y="258210"/>
                    <a:pt x="96865" y="258657"/>
                    <a:pt x="100012" y="259556"/>
                  </a:cubicBezTo>
                  <a:cubicBezTo>
                    <a:pt x="102426" y="260246"/>
                    <a:pt x="104742" y="261247"/>
                    <a:pt x="107156" y="261937"/>
                  </a:cubicBezTo>
                  <a:cubicBezTo>
                    <a:pt x="117332" y="264845"/>
                    <a:pt x="117522" y="264241"/>
                    <a:pt x="128587" y="266700"/>
                  </a:cubicBezTo>
                  <a:cubicBezTo>
                    <a:pt x="162589" y="274255"/>
                    <a:pt x="104930" y="261976"/>
                    <a:pt x="152400" y="273844"/>
                  </a:cubicBezTo>
                  <a:cubicBezTo>
                    <a:pt x="157084" y="275015"/>
                    <a:pt x="161983" y="275139"/>
                    <a:pt x="166687" y="276225"/>
                  </a:cubicBezTo>
                  <a:cubicBezTo>
                    <a:pt x="172318" y="277524"/>
                    <a:pt x="177706" y="279776"/>
                    <a:pt x="183356" y="280987"/>
                  </a:cubicBezTo>
                  <a:cubicBezTo>
                    <a:pt x="188844" y="282163"/>
                    <a:pt x="194481" y="282494"/>
                    <a:pt x="200025" y="283369"/>
                  </a:cubicBezTo>
                  <a:cubicBezTo>
                    <a:pt x="262761" y="293275"/>
                    <a:pt x="192201" y="282931"/>
                    <a:pt x="261937" y="292894"/>
                  </a:cubicBezTo>
                  <a:lnTo>
                    <a:pt x="397669" y="290512"/>
                  </a:lnTo>
                  <a:cubicBezTo>
                    <a:pt x="405642" y="290274"/>
                    <a:pt x="413559" y="289063"/>
                    <a:pt x="421481" y="288131"/>
                  </a:cubicBezTo>
                  <a:cubicBezTo>
                    <a:pt x="427055" y="287475"/>
                    <a:pt x="432540" y="285934"/>
                    <a:pt x="438150" y="285750"/>
                  </a:cubicBezTo>
                  <a:cubicBezTo>
                    <a:pt x="480997" y="284345"/>
                    <a:pt x="523875" y="284163"/>
                    <a:pt x="566737" y="283369"/>
                  </a:cubicBezTo>
                  <a:lnTo>
                    <a:pt x="611981" y="278606"/>
                  </a:lnTo>
                  <a:cubicBezTo>
                    <a:pt x="621540" y="277241"/>
                    <a:pt x="631188" y="276186"/>
                    <a:pt x="640556" y="273844"/>
                  </a:cubicBezTo>
                  <a:cubicBezTo>
                    <a:pt x="646906" y="272256"/>
                    <a:pt x="653506" y="271453"/>
                    <a:pt x="659606" y="269081"/>
                  </a:cubicBezTo>
                  <a:cubicBezTo>
                    <a:pt x="719804" y="245670"/>
                    <a:pt x="654560" y="265422"/>
                    <a:pt x="700087" y="252412"/>
                  </a:cubicBezTo>
                  <a:cubicBezTo>
                    <a:pt x="704056" y="249237"/>
                    <a:pt x="707765" y="245706"/>
                    <a:pt x="711994" y="242887"/>
                  </a:cubicBezTo>
                  <a:cubicBezTo>
                    <a:pt x="714948" y="240918"/>
                    <a:pt x="719389" y="240965"/>
                    <a:pt x="721519" y="238125"/>
                  </a:cubicBezTo>
                  <a:cubicBezTo>
                    <a:pt x="724531" y="234109"/>
                    <a:pt x="726281" y="223837"/>
                    <a:pt x="726281" y="223837"/>
                  </a:cubicBezTo>
                  <a:cubicBezTo>
                    <a:pt x="725487" y="215900"/>
                    <a:pt x="725835" y="207764"/>
                    <a:pt x="723900" y="200025"/>
                  </a:cubicBezTo>
                  <a:cubicBezTo>
                    <a:pt x="721043" y="188598"/>
                    <a:pt x="716718" y="187255"/>
                    <a:pt x="711994" y="178594"/>
                  </a:cubicBezTo>
                  <a:cubicBezTo>
                    <a:pt x="708594" y="172361"/>
                    <a:pt x="706407" y="165451"/>
                    <a:pt x="702469" y="159544"/>
                  </a:cubicBezTo>
                  <a:cubicBezTo>
                    <a:pt x="691231" y="142689"/>
                    <a:pt x="705349" y="163577"/>
                    <a:pt x="690562" y="142875"/>
                  </a:cubicBezTo>
                  <a:cubicBezTo>
                    <a:pt x="688899" y="140546"/>
                    <a:pt x="687632" y="137930"/>
                    <a:pt x="685800" y="135731"/>
                  </a:cubicBezTo>
                  <a:cubicBezTo>
                    <a:pt x="679259" y="127881"/>
                    <a:pt x="679226" y="129335"/>
                    <a:pt x="671512" y="123825"/>
                  </a:cubicBezTo>
                  <a:cubicBezTo>
                    <a:pt x="668282" y="121518"/>
                    <a:pt x="665353" y="118784"/>
                    <a:pt x="661987" y="116681"/>
                  </a:cubicBezTo>
                  <a:cubicBezTo>
                    <a:pt x="658977" y="114800"/>
                    <a:pt x="655685" y="113406"/>
                    <a:pt x="652462" y="111919"/>
                  </a:cubicBezTo>
                  <a:cubicBezTo>
                    <a:pt x="645364" y="108643"/>
                    <a:pt x="638289" y="105297"/>
                    <a:pt x="631031" y="102394"/>
                  </a:cubicBezTo>
                  <a:cubicBezTo>
                    <a:pt x="622405" y="98944"/>
                    <a:pt x="613327" y="96642"/>
                    <a:pt x="604837" y="92869"/>
                  </a:cubicBezTo>
                  <a:cubicBezTo>
                    <a:pt x="598989" y="90270"/>
                    <a:pt x="593893" y="86206"/>
                    <a:pt x="588169" y="83344"/>
                  </a:cubicBezTo>
                  <a:cubicBezTo>
                    <a:pt x="582762" y="80640"/>
                    <a:pt x="577113" y="78445"/>
                    <a:pt x="571500" y="76200"/>
                  </a:cubicBezTo>
                  <a:cubicBezTo>
                    <a:pt x="561189" y="72076"/>
                    <a:pt x="565173" y="75418"/>
                    <a:pt x="552450" y="69056"/>
                  </a:cubicBezTo>
                  <a:cubicBezTo>
                    <a:pt x="548310" y="66986"/>
                    <a:pt x="544841" y="63631"/>
                    <a:pt x="540544" y="61912"/>
                  </a:cubicBezTo>
                  <a:cubicBezTo>
                    <a:pt x="532850" y="58834"/>
                    <a:pt x="524553" y="57507"/>
                    <a:pt x="516731" y="54769"/>
                  </a:cubicBezTo>
                  <a:cubicBezTo>
                    <a:pt x="508662" y="51945"/>
                    <a:pt x="500898" y="48313"/>
                    <a:pt x="492919" y="45244"/>
                  </a:cubicBezTo>
                  <a:cubicBezTo>
                    <a:pt x="483453" y="41603"/>
                    <a:pt x="487189" y="43762"/>
                    <a:pt x="476250" y="40481"/>
                  </a:cubicBezTo>
                  <a:cubicBezTo>
                    <a:pt x="471441" y="39039"/>
                    <a:pt x="466846" y="36882"/>
                    <a:pt x="461962" y="35719"/>
                  </a:cubicBezTo>
                  <a:cubicBezTo>
                    <a:pt x="450150" y="32907"/>
                    <a:pt x="438097" y="31209"/>
                    <a:pt x="426244" y="28575"/>
                  </a:cubicBezTo>
                  <a:cubicBezTo>
                    <a:pt x="423794" y="28030"/>
                    <a:pt x="421514" y="26884"/>
                    <a:pt x="419100" y="26194"/>
                  </a:cubicBezTo>
                  <a:cubicBezTo>
                    <a:pt x="415953" y="25295"/>
                    <a:pt x="412703" y="24774"/>
                    <a:pt x="409575" y="23812"/>
                  </a:cubicBezTo>
                  <a:cubicBezTo>
                    <a:pt x="402378" y="21598"/>
                    <a:pt x="395384" y="18738"/>
                    <a:pt x="388144" y="16669"/>
                  </a:cubicBezTo>
                  <a:cubicBezTo>
                    <a:pt x="378704" y="13972"/>
                    <a:pt x="368883" y="12630"/>
                    <a:pt x="359569" y="9525"/>
                  </a:cubicBezTo>
                  <a:cubicBezTo>
                    <a:pt x="354517" y="7841"/>
                    <a:pt x="350533" y="3256"/>
                    <a:pt x="345281" y="2381"/>
                  </a:cubicBezTo>
                  <a:cubicBezTo>
                    <a:pt x="331166" y="29"/>
                    <a:pt x="316706" y="794"/>
                    <a:pt x="302419" y="0"/>
                  </a:cubicBezTo>
                  <a:cubicBezTo>
                    <a:pt x="300722" y="77"/>
                    <a:pt x="237624" y="2154"/>
                    <a:pt x="223837" y="4762"/>
                  </a:cubicBezTo>
                  <a:cubicBezTo>
                    <a:pt x="199051" y="9451"/>
                    <a:pt x="174755" y="16484"/>
                    <a:pt x="150019" y="21431"/>
                  </a:cubicBezTo>
                  <a:cubicBezTo>
                    <a:pt x="131875" y="30504"/>
                    <a:pt x="141997" y="25716"/>
                    <a:pt x="111919" y="38100"/>
                  </a:cubicBezTo>
                  <a:cubicBezTo>
                    <a:pt x="107966" y="39727"/>
                    <a:pt x="103432" y="40297"/>
                    <a:pt x="100012" y="42862"/>
                  </a:cubicBezTo>
                  <a:cubicBezTo>
                    <a:pt x="93248" y="47935"/>
                    <a:pt x="86352" y="53618"/>
                    <a:pt x="78581" y="57150"/>
                  </a:cubicBezTo>
                  <a:cubicBezTo>
                    <a:pt x="59816" y="65679"/>
                    <a:pt x="40878" y="71041"/>
                    <a:pt x="33337" y="73819"/>
                  </a:cubicBezTo>
                  <a:close/>
                </a:path>
              </a:pathLst>
            </a:custGeom>
            <a:noFill/>
            <a:ln w="6350" cap="flat" cmpd="sng" algn="ctr">
              <a:solidFill>
                <a:srgbClr val="FFFFFF">
                  <a:lumMod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5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35" name="Freeform 134"/>
            <p:cNvSpPr/>
            <p:nvPr/>
          </p:nvSpPr>
          <p:spPr>
            <a:xfrm>
              <a:off x="9593824" y="3445393"/>
              <a:ext cx="315026" cy="397945"/>
            </a:xfrm>
            <a:custGeom>
              <a:avLst/>
              <a:gdLst>
                <a:gd name="connsiteX0" fmla="*/ 0 w 315026"/>
                <a:gd name="connsiteY0" fmla="*/ 35995 h 397945"/>
                <a:gd name="connsiteX1" fmla="*/ 0 w 315026"/>
                <a:gd name="connsiteY1" fmla="*/ 35995 h 397945"/>
                <a:gd name="connsiteX2" fmla="*/ 2382 w 315026"/>
                <a:gd name="connsiteY2" fmla="*/ 97907 h 397945"/>
                <a:gd name="connsiteX3" fmla="*/ 4763 w 315026"/>
                <a:gd name="connsiteY3" fmla="*/ 105051 h 397945"/>
                <a:gd name="connsiteX4" fmla="*/ 7144 w 315026"/>
                <a:gd name="connsiteY4" fmla="*/ 124101 h 397945"/>
                <a:gd name="connsiteX5" fmla="*/ 11907 w 315026"/>
                <a:gd name="connsiteY5" fmla="*/ 166963 h 397945"/>
                <a:gd name="connsiteX6" fmla="*/ 11907 w 315026"/>
                <a:gd name="connsiteY6" fmla="*/ 290788 h 397945"/>
                <a:gd name="connsiteX7" fmla="*/ 21432 w 315026"/>
                <a:gd name="connsiteY7" fmla="*/ 302695 h 397945"/>
                <a:gd name="connsiteX8" fmla="*/ 30957 w 315026"/>
                <a:gd name="connsiteY8" fmla="*/ 316982 h 397945"/>
                <a:gd name="connsiteX9" fmla="*/ 57150 w 315026"/>
                <a:gd name="connsiteY9" fmla="*/ 347938 h 397945"/>
                <a:gd name="connsiteX10" fmla="*/ 64294 w 315026"/>
                <a:gd name="connsiteY10" fmla="*/ 355082 h 397945"/>
                <a:gd name="connsiteX11" fmla="*/ 88107 w 315026"/>
                <a:gd name="connsiteY11" fmla="*/ 369370 h 397945"/>
                <a:gd name="connsiteX12" fmla="*/ 107157 w 315026"/>
                <a:gd name="connsiteY12" fmla="*/ 381276 h 397945"/>
                <a:gd name="connsiteX13" fmla="*/ 114300 w 315026"/>
                <a:gd name="connsiteY13" fmla="*/ 383657 h 397945"/>
                <a:gd name="connsiteX14" fmla="*/ 121444 w 315026"/>
                <a:gd name="connsiteY14" fmla="*/ 388420 h 397945"/>
                <a:gd name="connsiteX15" fmla="*/ 135732 w 315026"/>
                <a:gd name="connsiteY15" fmla="*/ 393182 h 397945"/>
                <a:gd name="connsiteX16" fmla="*/ 157163 w 315026"/>
                <a:gd name="connsiteY16" fmla="*/ 397945 h 397945"/>
                <a:gd name="connsiteX17" fmla="*/ 204788 w 315026"/>
                <a:gd name="connsiteY17" fmla="*/ 393182 h 397945"/>
                <a:gd name="connsiteX18" fmla="*/ 214313 w 315026"/>
                <a:gd name="connsiteY18" fmla="*/ 388420 h 397945"/>
                <a:gd name="connsiteX19" fmla="*/ 235744 w 315026"/>
                <a:gd name="connsiteY19" fmla="*/ 383657 h 397945"/>
                <a:gd name="connsiteX20" fmla="*/ 252413 w 315026"/>
                <a:gd name="connsiteY20" fmla="*/ 378895 h 397945"/>
                <a:gd name="connsiteX21" fmla="*/ 276225 w 315026"/>
                <a:gd name="connsiteY21" fmla="*/ 359845 h 397945"/>
                <a:gd name="connsiteX22" fmla="*/ 288132 w 315026"/>
                <a:gd name="connsiteY22" fmla="*/ 347938 h 397945"/>
                <a:gd name="connsiteX23" fmla="*/ 297657 w 315026"/>
                <a:gd name="connsiteY23" fmla="*/ 326507 h 397945"/>
                <a:gd name="connsiteX24" fmla="*/ 309563 w 315026"/>
                <a:gd name="connsiteY24" fmla="*/ 302695 h 397945"/>
                <a:gd name="connsiteX25" fmla="*/ 311944 w 315026"/>
                <a:gd name="connsiteY25" fmla="*/ 295551 h 397945"/>
                <a:gd name="connsiteX26" fmla="*/ 311944 w 315026"/>
                <a:gd name="connsiteY26" fmla="*/ 147913 h 397945"/>
                <a:gd name="connsiteX27" fmla="*/ 304800 w 315026"/>
                <a:gd name="connsiteY27" fmla="*/ 136007 h 397945"/>
                <a:gd name="connsiteX28" fmla="*/ 295275 w 315026"/>
                <a:gd name="connsiteY28" fmla="*/ 114576 h 397945"/>
                <a:gd name="connsiteX29" fmla="*/ 278607 w 315026"/>
                <a:gd name="connsiteY29" fmla="*/ 81238 h 397945"/>
                <a:gd name="connsiteX30" fmla="*/ 259557 w 315026"/>
                <a:gd name="connsiteY30" fmla="*/ 45520 h 397945"/>
                <a:gd name="connsiteX31" fmla="*/ 252413 w 315026"/>
                <a:gd name="connsiteY31" fmla="*/ 35995 h 397945"/>
                <a:gd name="connsiteX32" fmla="*/ 238125 w 315026"/>
                <a:gd name="connsiteY32" fmla="*/ 28851 h 397945"/>
                <a:gd name="connsiteX33" fmla="*/ 219075 w 315026"/>
                <a:gd name="connsiteY33" fmla="*/ 24088 h 397945"/>
                <a:gd name="connsiteX34" fmla="*/ 207169 w 315026"/>
                <a:gd name="connsiteY34" fmla="*/ 21707 h 397945"/>
                <a:gd name="connsiteX35" fmla="*/ 195263 w 315026"/>
                <a:gd name="connsiteY35" fmla="*/ 16945 h 397945"/>
                <a:gd name="connsiteX36" fmla="*/ 180975 w 315026"/>
                <a:gd name="connsiteY36" fmla="*/ 12182 h 397945"/>
                <a:gd name="connsiteX37" fmla="*/ 157163 w 315026"/>
                <a:gd name="connsiteY37" fmla="*/ 5038 h 397945"/>
                <a:gd name="connsiteX38" fmla="*/ 138113 w 315026"/>
                <a:gd name="connsiteY38" fmla="*/ 276 h 397945"/>
                <a:gd name="connsiteX39" fmla="*/ 54769 w 315026"/>
                <a:gd name="connsiteY39" fmla="*/ 2657 h 397945"/>
                <a:gd name="connsiteX40" fmla="*/ 40482 w 315026"/>
                <a:gd name="connsiteY40" fmla="*/ 16945 h 397945"/>
                <a:gd name="connsiteX41" fmla="*/ 33338 w 315026"/>
                <a:gd name="connsiteY41" fmla="*/ 19326 h 397945"/>
                <a:gd name="connsiteX42" fmla="*/ 26194 w 315026"/>
                <a:gd name="connsiteY42" fmla="*/ 24088 h 397945"/>
                <a:gd name="connsiteX43" fmla="*/ 7144 w 315026"/>
                <a:gd name="connsiteY43" fmla="*/ 28851 h 397945"/>
                <a:gd name="connsiteX44" fmla="*/ 0 w 315026"/>
                <a:gd name="connsiteY44" fmla="*/ 35995 h 397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15026" h="397945">
                  <a:moveTo>
                    <a:pt x="0" y="35995"/>
                  </a:moveTo>
                  <a:lnTo>
                    <a:pt x="0" y="35995"/>
                  </a:lnTo>
                  <a:cubicBezTo>
                    <a:pt x="794" y="56632"/>
                    <a:pt x="961" y="77303"/>
                    <a:pt x="2382" y="97907"/>
                  </a:cubicBezTo>
                  <a:cubicBezTo>
                    <a:pt x="2555" y="100411"/>
                    <a:pt x="4314" y="102581"/>
                    <a:pt x="4763" y="105051"/>
                  </a:cubicBezTo>
                  <a:cubicBezTo>
                    <a:pt x="5908" y="111347"/>
                    <a:pt x="6239" y="117766"/>
                    <a:pt x="7144" y="124101"/>
                  </a:cubicBezTo>
                  <a:cubicBezTo>
                    <a:pt x="11888" y="157309"/>
                    <a:pt x="7557" y="114784"/>
                    <a:pt x="11907" y="166963"/>
                  </a:cubicBezTo>
                  <a:cubicBezTo>
                    <a:pt x="10684" y="198759"/>
                    <a:pt x="6778" y="258992"/>
                    <a:pt x="11907" y="290788"/>
                  </a:cubicBezTo>
                  <a:cubicBezTo>
                    <a:pt x="12716" y="295806"/>
                    <a:pt x="18443" y="298584"/>
                    <a:pt x="21432" y="302695"/>
                  </a:cubicBezTo>
                  <a:cubicBezTo>
                    <a:pt x="24798" y="307324"/>
                    <a:pt x="27410" y="312490"/>
                    <a:pt x="30957" y="316982"/>
                  </a:cubicBezTo>
                  <a:cubicBezTo>
                    <a:pt x="39333" y="327591"/>
                    <a:pt x="47592" y="338380"/>
                    <a:pt x="57150" y="347938"/>
                  </a:cubicBezTo>
                  <a:cubicBezTo>
                    <a:pt x="59531" y="350319"/>
                    <a:pt x="61636" y="353014"/>
                    <a:pt x="64294" y="355082"/>
                  </a:cubicBezTo>
                  <a:cubicBezTo>
                    <a:pt x="80422" y="367626"/>
                    <a:pt x="74153" y="361396"/>
                    <a:pt x="88107" y="369370"/>
                  </a:cubicBezTo>
                  <a:cubicBezTo>
                    <a:pt x="101328" y="376925"/>
                    <a:pt x="89195" y="372295"/>
                    <a:pt x="107157" y="381276"/>
                  </a:cubicBezTo>
                  <a:cubicBezTo>
                    <a:pt x="109402" y="382398"/>
                    <a:pt x="111919" y="382863"/>
                    <a:pt x="114300" y="383657"/>
                  </a:cubicBezTo>
                  <a:cubicBezTo>
                    <a:pt x="116681" y="385245"/>
                    <a:pt x="118829" y="387258"/>
                    <a:pt x="121444" y="388420"/>
                  </a:cubicBezTo>
                  <a:cubicBezTo>
                    <a:pt x="126032" y="390459"/>
                    <a:pt x="130969" y="391595"/>
                    <a:pt x="135732" y="393182"/>
                  </a:cubicBezTo>
                  <a:cubicBezTo>
                    <a:pt x="147458" y="397090"/>
                    <a:pt x="140395" y="395150"/>
                    <a:pt x="157163" y="397945"/>
                  </a:cubicBezTo>
                  <a:cubicBezTo>
                    <a:pt x="160794" y="397666"/>
                    <a:pt x="195728" y="395653"/>
                    <a:pt x="204788" y="393182"/>
                  </a:cubicBezTo>
                  <a:cubicBezTo>
                    <a:pt x="208213" y="392248"/>
                    <a:pt x="210920" y="389464"/>
                    <a:pt x="214313" y="388420"/>
                  </a:cubicBezTo>
                  <a:cubicBezTo>
                    <a:pt x="221307" y="386268"/>
                    <a:pt x="228645" y="385432"/>
                    <a:pt x="235744" y="383657"/>
                  </a:cubicBezTo>
                  <a:cubicBezTo>
                    <a:pt x="241350" y="382255"/>
                    <a:pt x="246857" y="380482"/>
                    <a:pt x="252413" y="378895"/>
                  </a:cubicBezTo>
                  <a:cubicBezTo>
                    <a:pt x="277769" y="353539"/>
                    <a:pt x="243181" y="386881"/>
                    <a:pt x="276225" y="359845"/>
                  </a:cubicBezTo>
                  <a:cubicBezTo>
                    <a:pt x="280569" y="356291"/>
                    <a:pt x="284163" y="351907"/>
                    <a:pt x="288132" y="347938"/>
                  </a:cubicBezTo>
                  <a:cubicBezTo>
                    <a:pt x="292977" y="333404"/>
                    <a:pt x="287736" y="348004"/>
                    <a:pt x="297657" y="326507"/>
                  </a:cubicBezTo>
                  <a:cubicBezTo>
                    <a:pt x="307995" y="304106"/>
                    <a:pt x="300467" y="316336"/>
                    <a:pt x="309563" y="302695"/>
                  </a:cubicBezTo>
                  <a:cubicBezTo>
                    <a:pt x="310357" y="300314"/>
                    <a:pt x="311612" y="298039"/>
                    <a:pt x="311944" y="295551"/>
                  </a:cubicBezTo>
                  <a:cubicBezTo>
                    <a:pt x="317767" y="251874"/>
                    <a:pt x="313911" y="174959"/>
                    <a:pt x="311944" y="147913"/>
                  </a:cubicBezTo>
                  <a:cubicBezTo>
                    <a:pt x="311608" y="143297"/>
                    <a:pt x="306870" y="140147"/>
                    <a:pt x="304800" y="136007"/>
                  </a:cubicBezTo>
                  <a:cubicBezTo>
                    <a:pt x="301304" y="129015"/>
                    <a:pt x="298648" y="121628"/>
                    <a:pt x="295275" y="114576"/>
                  </a:cubicBezTo>
                  <a:cubicBezTo>
                    <a:pt x="289915" y="103368"/>
                    <a:pt x="283653" y="92591"/>
                    <a:pt x="278607" y="81238"/>
                  </a:cubicBezTo>
                  <a:cubicBezTo>
                    <a:pt x="270199" y="62321"/>
                    <a:pt x="270898" y="60641"/>
                    <a:pt x="259557" y="45520"/>
                  </a:cubicBezTo>
                  <a:cubicBezTo>
                    <a:pt x="257176" y="42345"/>
                    <a:pt x="255219" y="38801"/>
                    <a:pt x="252413" y="35995"/>
                  </a:cubicBezTo>
                  <a:cubicBezTo>
                    <a:pt x="248347" y="31929"/>
                    <a:pt x="243453" y="30304"/>
                    <a:pt x="238125" y="28851"/>
                  </a:cubicBezTo>
                  <a:cubicBezTo>
                    <a:pt x="231810" y="27129"/>
                    <a:pt x="225493" y="25372"/>
                    <a:pt x="219075" y="24088"/>
                  </a:cubicBezTo>
                  <a:cubicBezTo>
                    <a:pt x="215106" y="23294"/>
                    <a:pt x="211046" y="22870"/>
                    <a:pt x="207169" y="21707"/>
                  </a:cubicBezTo>
                  <a:cubicBezTo>
                    <a:pt x="203075" y="20479"/>
                    <a:pt x="199280" y="18406"/>
                    <a:pt x="195263" y="16945"/>
                  </a:cubicBezTo>
                  <a:cubicBezTo>
                    <a:pt x="190545" y="15229"/>
                    <a:pt x="185636" y="14046"/>
                    <a:pt x="180975" y="12182"/>
                  </a:cubicBezTo>
                  <a:cubicBezTo>
                    <a:pt x="162225" y="4683"/>
                    <a:pt x="176182" y="9427"/>
                    <a:pt x="157163" y="5038"/>
                  </a:cubicBezTo>
                  <a:cubicBezTo>
                    <a:pt x="150785" y="3566"/>
                    <a:pt x="138113" y="276"/>
                    <a:pt x="138113" y="276"/>
                  </a:cubicBezTo>
                  <a:cubicBezTo>
                    <a:pt x="110332" y="1070"/>
                    <a:pt x="82165" y="-2020"/>
                    <a:pt x="54769" y="2657"/>
                  </a:cubicBezTo>
                  <a:cubicBezTo>
                    <a:pt x="48130" y="3791"/>
                    <a:pt x="46872" y="14815"/>
                    <a:pt x="40482" y="16945"/>
                  </a:cubicBezTo>
                  <a:cubicBezTo>
                    <a:pt x="38101" y="17739"/>
                    <a:pt x="35583" y="18204"/>
                    <a:pt x="33338" y="19326"/>
                  </a:cubicBezTo>
                  <a:cubicBezTo>
                    <a:pt x="30778" y="20606"/>
                    <a:pt x="28874" y="23083"/>
                    <a:pt x="26194" y="24088"/>
                  </a:cubicBezTo>
                  <a:cubicBezTo>
                    <a:pt x="15331" y="28162"/>
                    <a:pt x="15954" y="24447"/>
                    <a:pt x="7144" y="28851"/>
                  </a:cubicBezTo>
                  <a:cubicBezTo>
                    <a:pt x="4584" y="30131"/>
                    <a:pt x="1191" y="34804"/>
                    <a:pt x="0" y="35995"/>
                  </a:cubicBezTo>
                  <a:close/>
                </a:path>
              </a:pathLst>
            </a:custGeom>
            <a:noFill/>
            <a:ln w="6350" cap="flat" cmpd="sng" algn="ctr">
              <a:solidFill>
                <a:srgbClr val="FFFFFF">
                  <a:lumMod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36" name="Freeform 135"/>
            <p:cNvSpPr/>
            <p:nvPr/>
          </p:nvSpPr>
          <p:spPr>
            <a:xfrm>
              <a:off x="9265212" y="3548063"/>
              <a:ext cx="421481" cy="454818"/>
            </a:xfrm>
            <a:custGeom>
              <a:avLst/>
              <a:gdLst>
                <a:gd name="connsiteX0" fmla="*/ 111919 w 421481"/>
                <a:gd name="connsiteY0" fmla="*/ 11906 h 454818"/>
                <a:gd name="connsiteX1" fmla="*/ 111919 w 421481"/>
                <a:gd name="connsiteY1" fmla="*/ 11906 h 454818"/>
                <a:gd name="connsiteX2" fmla="*/ 66675 w 421481"/>
                <a:gd name="connsiteY2" fmla="*/ 33337 h 454818"/>
                <a:gd name="connsiteX3" fmla="*/ 59531 w 421481"/>
                <a:gd name="connsiteY3" fmla="*/ 38100 h 454818"/>
                <a:gd name="connsiteX4" fmla="*/ 50006 w 421481"/>
                <a:gd name="connsiteY4" fmla="*/ 45243 h 454818"/>
                <a:gd name="connsiteX5" fmla="*/ 40481 w 421481"/>
                <a:gd name="connsiteY5" fmla="*/ 47625 h 454818"/>
                <a:gd name="connsiteX6" fmla="*/ 33337 w 421481"/>
                <a:gd name="connsiteY6" fmla="*/ 52387 h 454818"/>
                <a:gd name="connsiteX7" fmla="*/ 16669 w 421481"/>
                <a:gd name="connsiteY7" fmla="*/ 71437 h 454818"/>
                <a:gd name="connsiteX8" fmla="*/ 9525 w 421481"/>
                <a:gd name="connsiteY8" fmla="*/ 78581 h 454818"/>
                <a:gd name="connsiteX9" fmla="*/ 7144 w 421481"/>
                <a:gd name="connsiteY9" fmla="*/ 88106 h 454818"/>
                <a:gd name="connsiteX10" fmla="*/ 2381 w 421481"/>
                <a:gd name="connsiteY10" fmla="*/ 97631 h 454818"/>
                <a:gd name="connsiteX11" fmla="*/ 0 w 421481"/>
                <a:gd name="connsiteY11" fmla="*/ 104775 h 454818"/>
                <a:gd name="connsiteX12" fmla="*/ 2381 w 421481"/>
                <a:gd name="connsiteY12" fmla="*/ 138112 h 454818"/>
                <a:gd name="connsiteX13" fmla="*/ 7144 w 421481"/>
                <a:gd name="connsiteY13" fmla="*/ 145256 h 454818"/>
                <a:gd name="connsiteX14" fmla="*/ 9525 w 421481"/>
                <a:gd name="connsiteY14" fmla="*/ 152400 h 454818"/>
                <a:gd name="connsiteX15" fmla="*/ 14287 w 421481"/>
                <a:gd name="connsiteY15" fmla="*/ 188118 h 454818"/>
                <a:gd name="connsiteX16" fmla="*/ 19050 w 421481"/>
                <a:gd name="connsiteY16" fmla="*/ 195262 h 454818"/>
                <a:gd name="connsiteX17" fmla="*/ 28575 w 421481"/>
                <a:gd name="connsiteY17" fmla="*/ 204787 h 454818"/>
                <a:gd name="connsiteX18" fmla="*/ 30956 w 421481"/>
                <a:gd name="connsiteY18" fmla="*/ 211931 h 454818"/>
                <a:gd name="connsiteX19" fmla="*/ 38100 w 421481"/>
                <a:gd name="connsiteY19" fmla="*/ 219075 h 454818"/>
                <a:gd name="connsiteX20" fmla="*/ 42862 w 421481"/>
                <a:gd name="connsiteY20" fmla="*/ 226218 h 454818"/>
                <a:gd name="connsiteX21" fmla="*/ 57150 w 421481"/>
                <a:gd name="connsiteY21" fmla="*/ 238125 h 454818"/>
                <a:gd name="connsiteX22" fmla="*/ 61912 w 421481"/>
                <a:gd name="connsiteY22" fmla="*/ 245268 h 454818"/>
                <a:gd name="connsiteX23" fmla="*/ 83344 w 421481"/>
                <a:gd name="connsiteY23" fmla="*/ 264318 h 454818"/>
                <a:gd name="connsiteX24" fmla="*/ 92869 w 421481"/>
                <a:gd name="connsiteY24" fmla="*/ 278606 h 454818"/>
                <a:gd name="connsiteX25" fmla="*/ 100012 w 421481"/>
                <a:gd name="connsiteY25" fmla="*/ 285750 h 454818"/>
                <a:gd name="connsiteX26" fmla="*/ 109537 w 421481"/>
                <a:gd name="connsiteY26" fmla="*/ 302418 h 454818"/>
                <a:gd name="connsiteX27" fmla="*/ 119062 w 421481"/>
                <a:gd name="connsiteY27" fmla="*/ 311943 h 454818"/>
                <a:gd name="connsiteX28" fmla="*/ 123825 w 421481"/>
                <a:gd name="connsiteY28" fmla="*/ 319087 h 454818"/>
                <a:gd name="connsiteX29" fmla="*/ 130969 w 421481"/>
                <a:gd name="connsiteY29" fmla="*/ 326231 h 454818"/>
                <a:gd name="connsiteX30" fmla="*/ 135731 w 421481"/>
                <a:gd name="connsiteY30" fmla="*/ 333375 h 454818"/>
                <a:gd name="connsiteX31" fmla="*/ 142875 w 421481"/>
                <a:gd name="connsiteY31" fmla="*/ 338137 h 454818"/>
                <a:gd name="connsiteX32" fmla="*/ 147637 w 421481"/>
                <a:gd name="connsiteY32" fmla="*/ 345281 h 454818"/>
                <a:gd name="connsiteX33" fmla="*/ 157162 w 421481"/>
                <a:gd name="connsiteY33" fmla="*/ 354806 h 454818"/>
                <a:gd name="connsiteX34" fmla="*/ 159544 w 421481"/>
                <a:gd name="connsiteY34" fmla="*/ 361950 h 454818"/>
                <a:gd name="connsiteX35" fmla="*/ 166687 w 421481"/>
                <a:gd name="connsiteY35" fmla="*/ 369093 h 454818"/>
                <a:gd name="connsiteX36" fmla="*/ 183356 w 421481"/>
                <a:gd name="connsiteY36" fmla="*/ 392906 h 454818"/>
                <a:gd name="connsiteX37" fmla="*/ 197644 w 421481"/>
                <a:gd name="connsiteY37" fmla="*/ 407193 h 454818"/>
                <a:gd name="connsiteX38" fmla="*/ 204787 w 421481"/>
                <a:gd name="connsiteY38" fmla="*/ 414337 h 454818"/>
                <a:gd name="connsiteX39" fmla="*/ 209550 w 421481"/>
                <a:gd name="connsiteY39" fmla="*/ 423862 h 454818"/>
                <a:gd name="connsiteX40" fmla="*/ 238125 w 421481"/>
                <a:gd name="connsiteY40" fmla="*/ 447675 h 454818"/>
                <a:gd name="connsiteX41" fmla="*/ 297656 w 421481"/>
                <a:gd name="connsiteY41" fmla="*/ 450056 h 454818"/>
                <a:gd name="connsiteX42" fmla="*/ 309562 w 421481"/>
                <a:gd name="connsiteY42" fmla="*/ 452437 h 454818"/>
                <a:gd name="connsiteX43" fmla="*/ 316706 w 421481"/>
                <a:gd name="connsiteY43" fmla="*/ 454818 h 454818"/>
                <a:gd name="connsiteX44" fmla="*/ 364331 w 421481"/>
                <a:gd name="connsiteY44" fmla="*/ 452437 h 454818"/>
                <a:gd name="connsiteX45" fmla="*/ 373856 w 421481"/>
                <a:gd name="connsiteY45" fmla="*/ 442912 h 454818"/>
                <a:gd name="connsiteX46" fmla="*/ 381000 w 421481"/>
                <a:gd name="connsiteY46" fmla="*/ 435768 h 454818"/>
                <a:gd name="connsiteX47" fmla="*/ 390525 w 421481"/>
                <a:gd name="connsiteY47" fmla="*/ 421481 h 454818"/>
                <a:gd name="connsiteX48" fmla="*/ 395287 w 421481"/>
                <a:gd name="connsiteY48" fmla="*/ 414337 h 454818"/>
                <a:gd name="connsiteX49" fmla="*/ 409575 w 421481"/>
                <a:gd name="connsiteY49" fmla="*/ 402431 h 454818"/>
                <a:gd name="connsiteX50" fmla="*/ 416719 w 421481"/>
                <a:gd name="connsiteY50" fmla="*/ 388143 h 454818"/>
                <a:gd name="connsiteX51" fmla="*/ 421481 w 421481"/>
                <a:gd name="connsiteY51" fmla="*/ 381000 h 454818"/>
                <a:gd name="connsiteX52" fmla="*/ 414337 w 421481"/>
                <a:gd name="connsiteY52" fmla="*/ 361950 h 454818"/>
                <a:gd name="connsiteX53" fmla="*/ 407194 w 421481"/>
                <a:gd name="connsiteY53" fmla="*/ 347662 h 454818"/>
                <a:gd name="connsiteX54" fmla="*/ 392906 w 421481"/>
                <a:gd name="connsiteY54" fmla="*/ 333375 h 454818"/>
                <a:gd name="connsiteX55" fmla="*/ 385762 w 421481"/>
                <a:gd name="connsiteY55" fmla="*/ 326231 h 454818"/>
                <a:gd name="connsiteX56" fmla="*/ 378619 w 421481"/>
                <a:gd name="connsiteY56" fmla="*/ 319087 h 454818"/>
                <a:gd name="connsiteX57" fmla="*/ 366712 w 421481"/>
                <a:gd name="connsiteY57" fmla="*/ 302418 h 454818"/>
                <a:gd name="connsiteX58" fmla="*/ 361950 w 421481"/>
                <a:gd name="connsiteY58" fmla="*/ 295275 h 454818"/>
                <a:gd name="connsiteX59" fmla="*/ 354806 w 421481"/>
                <a:gd name="connsiteY59" fmla="*/ 285750 h 454818"/>
                <a:gd name="connsiteX60" fmla="*/ 345281 w 421481"/>
                <a:gd name="connsiteY60" fmla="*/ 271462 h 454818"/>
                <a:gd name="connsiteX61" fmla="*/ 314325 w 421481"/>
                <a:gd name="connsiteY61" fmla="*/ 233362 h 454818"/>
                <a:gd name="connsiteX62" fmla="*/ 309562 w 421481"/>
                <a:gd name="connsiteY62" fmla="*/ 226218 h 454818"/>
                <a:gd name="connsiteX63" fmla="*/ 304800 w 421481"/>
                <a:gd name="connsiteY63" fmla="*/ 219075 h 454818"/>
                <a:gd name="connsiteX64" fmla="*/ 295275 w 421481"/>
                <a:gd name="connsiteY64" fmla="*/ 204787 h 454818"/>
                <a:gd name="connsiteX65" fmla="*/ 290512 w 421481"/>
                <a:gd name="connsiteY65" fmla="*/ 197643 h 454818"/>
                <a:gd name="connsiteX66" fmla="*/ 283369 w 421481"/>
                <a:gd name="connsiteY66" fmla="*/ 190500 h 454818"/>
                <a:gd name="connsiteX67" fmla="*/ 271462 w 421481"/>
                <a:gd name="connsiteY67" fmla="*/ 176212 h 454818"/>
                <a:gd name="connsiteX68" fmla="*/ 264319 w 421481"/>
                <a:gd name="connsiteY68" fmla="*/ 161925 h 454818"/>
                <a:gd name="connsiteX69" fmla="*/ 254794 w 421481"/>
                <a:gd name="connsiteY69" fmla="*/ 140493 h 454818"/>
                <a:gd name="connsiteX70" fmla="*/ 242887 w 421481"/>
                <a:gd name="connsiteY70" fmla="*/ 119062 h 454818"/>
                <a:gd name="connsiteX71" fmla="*/ 235744 w 421481"/>
                <a:gd name="connsiteY71" fmla="*/ 90487 h 454818"/>
                <a:gd name="connsiteX72" fmla="*/ 230981 w 421481"/>
                <a:gd name="connsiteY72" fmla="*/ 80962 h 454818"/>
                <a:gd name="connsiteX73" fmla="*/ 228600 w 421481"/>
                <a:gd name="connsiteY73" fmla="*/ 73818 h 454818"/>
                <a:gd name="connsiteX74" fmla="*/ 211931 w 421481"/>
                <a:gd name="connsiteY74" fmla="*/ 52387 h 454818"/>
                <a:gd name="connsiteX75" fmla="*/ 204787 w 421481"/>
                <a:gd name="connsiteY75" fmla="*/ 42862 h 454818"/>
                <a:gd name="connsiteX76" fmla="*/ 195262 w 421481"/>
                <a:gd name="connsiteY76" fmla="*/ 28575 h 454818"/>
                <a:gd name="connsiteX77" fmla="*/ 188119 w 421481"/>
                <a:gd name="connsiteY77" fmla="*/ 26193 h 454818"/>
                <a:gd name="connsiteX78" fmla="*/ 183356 w 421481"/>
                <a:gd name="connsiteY78" fmla="*/ 19050 h 454818"/>
                <a:gd name="connsiteX79" fmla="*/ 176212 w 421481"/>
                <a:gd name="connsiteY79" fmla="*/ 14287 h 454818"/>
                <a:gd name="connsiteX80" fmla="*/ 166687 w 421481"/>
                <a:gd name="connsiteY80" fmla="*/ 7143 h 454818"/>
                <a:gd name="connsiteX81" fmla="*/ 159544 w 421481"/>
                <a:gd name="connsiteY81" fmla="*/ 4762 h 454818"/>
                <a:gd name="connsiteX82" fmla="*/ 152400 w 421481"/>
                <a:gd name="connsiteY82" fmla="*/ 0 h 454818"/>
                <a:gd name="connsiteX83" fmla="*/ 123825 w 421481"/>
                <a:gd name="connsiteY83" fmla="*/ 4762 h 454818"/>
                <a:gd name="connsiteX84" fmla="*/ 111919 w 421481"/>
                <a:gd name="connsiteY84" fmla="*/ 11906 h 454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421481" h="454818">
                  <a:moveTo>
                    <a:pt x="111919" y="11906"/>
                  </a:moveTo>
                  <a:lnTo>
                    <a:pt x="111919" y="11906"/>
                  </a:lnTo>
                  <a:cubicBezTo>
                    <a:pt x="96838" y="19050"/>
                    <a:pt x="81601" y="25874"/>
                    <a:pt x="66675" y="33337"/>
                  </a:cubicBezTo>
                  <a:cubicBezTo>
                    <a:pt x="64115" y="34617"/>
                    <a:pt x="61860" y="36436"/>
                    <a:pt x="59531" y="38100"/>
                  </a:cubicBezTo>
                  <a:cubicBezTo>
                    <a:pt x="56302" y="40407"/>
                    <a:pt x="53556" y="43468"/>
                    <a:pt x="50006" y="45243"/>
                  </a:cubicBezTo>
                  <a:cubicBezTo>
                    <a:pt x="47079" y="46707"/>
                    <a:pt x="43656" y="46831"/>
                    <a:pt x="40481" y="47625"/>
                  </a:cubicBezTo>
                  <a:cubicBezTo>
                    <a:pt x="38100" y="49212"/>
                    <a:pt x="35510" y="50525"/>
                    <a:pt x="33337" y="52387"/>
                  </a:cubicBezTo>
                  <a:cubicBezTo>
                    <a:pt x="20703" y="63215"/>
                    <a:pt x="26773" y="59648"/>
                    <a:pt x="16669" y="71437"/>
                  </a:cubicBezTo>
                  <a:cubicBezTo>
                    <a:pt x="14477" y="73994"/>
                    <a:pt x="11906" y="76200"/>
                    <a:pt x="9525" y="78581"/>
                  </a:cubicBezTo>
                  <a:cubicBezTo>
                    <a:pt x="8731" y="81756"/>
                    <a:pt x="8293" y="85042"/>
                    <a:pt x="7144" y="88106"/>
                  </a:cubicBezTo>
                  <a:cubicBezTo>
                    <a:pt x="5898" y="91430"/>
                    <a:pt x="3779" y="94368"/>
                    <a:pt x="2381" y="97631"/>
                  </a:cubicBezTo>
                  <a:cubicBezTo>
                    <a:pt x="1392" y="99938"/>
                    <a:pt x="794" y="102394"/>
                    <a:pt x="0" y="104775"/>
                  </a:cubicBezTo>
                  <a:cubicBezTo>
                    <a:pt x="794" y="115887"/>
                    <a:pt x="445" y="127141"/>
                    <a:pt x="2381" y="138112"/>
                  </a:cubicBezTo>
                  <a:cubicBezTo>
                    <a:pt x="2878" y="140931"/>
                    <a:pt x="5864" y="142696"/>
                    <a:pt x="7144" y="145256"/>
                  </a:cubicBezTo>
                  <a:cubicBezTo>
                    <a:pt x="8267" y="147501"/>
                    <a:pt x="8731" y="150019"/>
                    <a:pt x="9525" y="152400"/>
                  </a:cubicBezTo>
                  <a:cubicBezTo>
                    <a:pt x="10057" y="158780"/>
                    <a:pt x="9424" y="178392"/>
                    <a:pt x="14287" y="188118"/>
                  </a:cubicBezTo>
                  <a:cubicBezTo>
                    <a:pt x="15567" y="190678"/>
                    <a:pt x="17462" y="192881"/>
                    <a:pt x="19050" y="195262"/>
                  </a:cubicBezTo>
                  <a:cubicBezTo>
                    <a:pt x="25399" y="214313"/>
                    <a:pt x="15875" y="192087"/>
                    <a:pt x="28575" y="204787"/>
                  </a:cubicBezTo>
                  <a:cubicBezTo>
                    <a:pt x="30350" y="206562"/>
                    <a:pt x="29564" y="209842"/>
                    <a:pt x="30956" y="211931"/>
                  </a:cubicBezTo>
                  <a:cubicBezTo>
                    <a:pt x="32824" y="214733"/>
                    <a:pt x="35944" y="216488"/>
                    <a:pt x="38100" y="219075"/>
                  </a:cubicBezTo>
                  <a:cubicBezTo>
                    <a:pt x="39932" y="221273"/>
                    <a:pt x="41030" y="224020"/>
                    <a:pt x="42862" y="226218"/>
                  </a:cubicBezTo>
                  <a:cubicBezTo>
                    <a:pt x="48592" y="233094"/>
                    <a:pt x="50126" y="233442"/>
                    <a:pt x="57150" y="238125"/>
                  </a:cubicBezTo>
                  <a:cubicBezTo>
                    <a:pt x="58737" y="240506"/>
                    <a:pt x="60011" y="243129"/>
                    <a:pt x="61912" y="245268"/>
                  </a:cubicBezTo>
                  <a:cubicBezTo>
                    <a:pt x="73776" y="258615"/>
                    <a:pt x="72485" y="257080"/>
                    <a:pt x="83344" y="264318"/>
                  </a:cubicBezTo>
                  <a:cubicBezTo>
                    <a:pt x="86519" y="269081"/>
                    <a:pt x="88822" y="274558"/>
                    <a:pt x="92869" y="278606"/>
                  </a:cubicBezTo>
                  <a:cubicBezTo>
                    <a:pt x="95250" y="280987"/>
                    <a:pt x="98055" y="283010"/>
                    <a:pt x="100012" y="285750"/>
                  </a:cubicBezTo>
                  <a:cubicBezTo>
                    <a:pt x="109657" y="299254"/>
                    <a:pt x="99902" y="291177"/>
                    <a:pt x="109537" y="302418"/>
                  </a:cubicBezTo>
                  <a:cubicBezTo>
                    <a:pt x="112459" y="305827"/>
                    <a:pt x="116140" y="308534"/>
                    <a:pt x="119062" y="311943"/>
                  </a:cubicBezTo>
                  <a:cubicBezTo>
                    <a:pt x="120925" y="314116"/>
                    <a:pt x="121993" y="316888"/>
                    <a:pt x="123825" y="319087"/>
                  </a:cubicBezTo>
                  <a:cubicBezTo>
                    <a:pt x="125981" y="321674"/>
                    <a:pt x="128813" y="323644"/>
                    <a:pt x="130969" y="326231"/>
                  </a:cubicBezTo>
                  <a:cubicBezTo>
                    <a:pt x="132801" y="328430"/>
                    <a:pt x="133707" y="331351"/>
                    <a:pt x="135731" y="333375"/>
                  </a:cubicBezTo>
                  <a:cubicBezTo>
                    <a:pt x="137755" y="335399"/>
                    <a:pt x="140494" y="336550"/>
                    <a:pt x="142875" y="338137"/>
                  </a:cubicBezTo>
                  <a:cubicBezTo>
                    <a:pt x="144462" y="340518"/>
                    <a:pt x="145775" y="343108"/>
                    <a:pt x="147637" y="345281"/>
                  </a:cubicBezTo>
                  <a:cubicBezTo>
                    <a:pt x="150559" y="348690"/>
                    <a:pt x="154552" y="351152"/>
                    <a:pt x="157162" y="354806"/>
                  </a:cubicBezTo>
                  <a:cubicBezTo>
                    <a:pt x="158621" y="356849"/>
                    <a:pt x="158152" y="359861"/>
                    <a:pt x="159544" y="361950"/>
                  </a:cubicBezTo>
                  <a:cubicBezTo>
                    <a:pt x="161412" y="364752"/>
                    <a:pt x="164620" y="366435"/>
                    <a:pt x="166687" y="369093"/>
                  </a:cubicBezTo>
                  <a:cubicBezTo>
                    <a:pt x="173390" y="377711"/>
                    <a:pt x="176261" y="385023"/>
                    <a:pt x="183356" y="392906"/>
                  </a:cubicBezTo>
                  <a:cubicBezTo>
                    <a:pt x="187862" y="397912"/>
                    <a:pt x="192881" y="402430"/>
                    <a:pt x="197644" y="407193"/>
                  </a:cubicBezTo>
                  <a:cubicBezTo>
                    <a:pt x="200025" y="409574"/>
                    <a:pt x="203281" y="411325"/>
                    <a:pt x="204787" y="414337"/>
                  </a:cubicBezTo>
                  <a:cubicBezTo>
                    <a:pt x="206375" y="417512"/>
                    <a:pt x="207332" y="421090"/>
                    <a:pt x="209550" y="423862"/>
                  </a:cubicBezTo>
                  <a:cubicBezTo>
                    <a:pt x="211975" y="426894"/>
                    <a:pt x="231753" y="447420"/>
                    <a:pt x="238125" y="447675"/>
                  </a:cubicBezTo>
                  <a:lnTo>
                    <a:pt x="297656" y="450056"/>
                  </a:lnTo>
                  <a:cubicBezTo>
                    <a:pt x="301625" y="450850"/>
                    <a:pt x="305636" y="451455"/>
                    <a:pt x="309562" y="452437"/>
                  </a:cubicBezTo>
                  <a:cubicBezTo>
                    <a:pt x="311997" y="453046"/>
                    <a:pt x="314196" y="454818"/>
                    <a:pt x="316706" y="454818"/>
                  </a:cubicBezTo>
                  <a:cubicBezTo>
                    <a:pt x="332601" y="454818"/>
                    <a:pt x="348456" y="453231"/>
                    <a:pt x="364331" y="452437"/>
                  </a:cubicBezTo>
                  <a:cubicBezTo>
                    <a:pt x="377939" y="447902"/>
                    <a:pt x="366599" y="453798"/>
                    <a:pt x="373856" y="442912"/>
                  </a:cubicBezTo>
                  <a:cubicBezTo>
                    <a:pt x="375724" y="440110"/>
                    <a:pt x="378932" y="438426"/>
                    <a:pt x="381000" y="435768"/>
                  </a:cubicBezTo>
                  <a:cubicBezTo>
                    <a:pt x="384514" y="431250"/>
                    <a:pt x="387350" y="426243"/>
                    <a:pt x="390525" y="421481"/>
                  </a:cubicBezTo>
                  <a:cubicBezTo>
                    <a:pt x="392112" y="419100"/>
                    <a:pt x="393263" y="416361"/>
                    <a:pt x="395287" y="414337"/>
                  </a:cubicBezTo>
                  <a:cubicBezTo>
                    <a:pt x="404455" y="405169"/>
                    <a:pt x="399629" y="409061"/>
                    <a:pt x="409575" y="402431"/>
                  </a:cubicBezTo>
                  <a:cubicBezTo>
                    <a:pt x="423225" y="381953"/>
                    <a:pt x="406857" y="407865"/>
                    <a:pt x="416719" y="388143"/>
                  </a:cubicBezTo>
                  <a:cubicBezTo>
                    <a:pt x="417999" y="385584"/>
                    <a:pt x="419894" y="383381"/>
                    <a:pt x="421481" y="381000"/>
                  </a:cubicBezTo>
                  <a:cubicBezTo>
                    <a:pt x="416887" y="358025"/>
                    <a:pt x="422514" y="378302"/>
                    <a:pt x="414337" y="361950"/>
                  </a:cubicBezTo>
                  <a:cubicBezTo>
                    <a:pt x="409608" y="352493"/>
                    <a:pt x="414993" y="356436"/>
                    <a:pt x="407194" y="347662"/>
                  </a:cubicBezTo>
                  <a:cubicBezTo>
                    <a:pt x="402719" y="342628"/>
                    <a:pt x="397669" y="338137"/>
                    <a:pt x="392906" y="333375"/>
                  </a:cubicBezTo>
                  <a:lnTo>
                    <a:pt x="385762" y="326231"/>
                  </a:lnTo>
                  <a:cubicBezTo>
                    <a:pt x="383381" y="323850"/>
                    <a:pt x="380487" y="321889"/>
                    <a:pt x="378619" y="319087"/>
                  </a:cubicBezTo>
                  <a:cubicBezTo>
                    <a:pt x="367390" y="302245"/>
                    <a:pt x="381486" y="323101"/>
                    <a:pt x="366712" y="302418"/>
                  </a:cubicBezTo>
                  <a:cubicBezTo>
                    <a:pt x="365049" y="300089"/>
                    <a:pt x="363613" y="297604"/>
                    <a:pt x="361950" y="295275"/>
                  </a:cubicBezTo>
                  <a:cubicBezTo>
                    <a:pt x="359643" y="292045"/>
                    <a:pt x="357082" y="289001"/>
                    <a:pt x="354806" y="285750"/>
                  </a:cubicBezTo>
                  <a:cubicBezTo>
                    <a:pt x="351524" y="281061"/>
                    <a:pt x="349328" y="275509"/>
                    <a:pt x="345281" y="271462"/>
                  </a:cubicBezTo>
                  <a:cubicBezTo>
                    <a:pt x="322540" y="248721"/>
                    <a:pt x="332972" y="261332"/>
                    <a:pt x="314325" y="233362"/>
                  </a:cubicBezTo>
                  <a:lnTo>
                    <a:pt x="309562" y="226218"/>
                  </a:lnTo>
                  <a:lnTo>
                    <a:pt x="304800" y="219075"/>
                  </a:lnTo>
                  <a:cubicBezTo>
                    <a:pt x="300616" y="206521"/>
                    <a:pt x="305184" y="216678"/>
                    <a:pt x="295275" y="204787"/>
                  </a:cubicBezTo>
                  <a:cubicBezTo>
                    <a:pt x="293443" y="202588"/>
                    <a:pt x="292344" y="199842"/>
                    <a:pt x="290512" y="197643"/>
                  </a:cubicBezTo>
                  <a:cubicBezTo>
                    <a:pt x="288356" y="195056"/>
                    <a:pt x="285525" y="193087"/>
                    <a:pt x="283369" y="190500"/>
                  </a:cubicBezTo>
                  <a:cubicBezTo>
                    <a:pt x="266793" y="170609"/>
                    <a:pt x="292331" y="197081"/>
                    <a:pt x="271462" y="176212"/>
                  </a:cubicBezTo>
                  <a:cubicBezTo>
                    <a:pt x="269081" y="171450"/>
                    <a:pt x="266522" y="166772"/>
                    <a:pt x="264319" y="161925"/>
                  </a:cubicBezTo>
                  <a:cubicBezTo>
                    <a:pt x="257702" y="147366"/>
                    <a:pt x="261913" y="153307"/>
                    <a:pt x="254794" y="140493"/>
                  </a:cubicBezTo>
                  <a:cubicBezTo>
                    <a:pt x="239832" y="113560"/>
                    <a:pt x="254316" y="141917"/>
                    <a:pt x="242887" y="119062"/>
                  </a:cubicBezTo>
                  <a:cubicBezTo>
                    <a:pt x="240545" y="105011"/>
                    <a:pt x="241134" y="103961"/>
                    <a:pt x="235744" y="90487"/>
                  </a:cubicBezTo>
                  <a:cubicBezTo>
                    <a:pt x="234426" y="87191"/>
                    <a:pt x="232379" y="84225"/>
                    <a:pt x="230981" y="80962"/>
                  </a:cubicBezTo>
                  <a:cubicBezTo>
                    <a:pt x="229992" y="78655"/>
                    <a:pt x="229819" y="76012"/>
                    <a:pt x="228600" y="73818"/>
                  </a:cubicBezTo>
                  <a:cubicBezTo>
                    <a:pt x="217600" y="54018"/>
                    <a:pt x="222891" y="65173"/>
                    <a:pt x="211931" y="52387"/>
                  </a:cubicBezTo>
                  <a:cubicBezTo>
                    <a:pt x="209348" y="49374"/>
                    <a:pt x="207063" y="46113"/>
                    <a:pt x="204787" y="42862"/>
                  </a:cubicBezTo>
                  <a:cubicBezTo>
                    <a:pt x="201505" y="38173"/>
                    <a:pt x="200692" y="30386"/>
                    <a:pt x="195262" y="28575"/>
                  </a:cubicBezTo>
                  <a:lnTo>
                    <a:pt x="188119" y="26193"/>
                  </a:lnTo>
                  <a:cubicBezTo>
                    <a:pt x="186531" y="23812"/>
                    <a:pt x="185380" y="21074"/>
                    <a:pt x="183356" y="19050"/>
                  </a:cubicBezTo>
                  <a:cubicBezTo>
                    <a:pt x="181332" y="17026"/>
                    <a:pt x="178541" y="15951"/>
                    <a:pt x="176212" y="14287"/>
                  </a:cubicBezTo>
                  <a:cubicBezTo>
                    <a:pt x="172983" y="11980"/>
                    <a:pt x="170133" y="9112"/>
                    <a:pt x="166687" y="7143"/>
                  </a:cubicBezTo>
                  <a:cubicBezTo>
                    <a:pt x="164508" y="5898"/>
                    <a:pt x="161789" y="5884"/>
                    <a:pt x="159544" y="4762"/>
                  </a:cubicBezTo>
                  <a:cubicBezTo>
                    <a:pt x="156984" y="3482"/>
                    <a:pt x="154781" y="1587"/>
                    <a:pt x="152400" y="0"/>
                  </a:cubicBezTo>
                  <a:cubicBezTo>
                    <a:pt x="150613" y="223"/>
                    <a:pt x="129069" y="2140"/>
                    <a:pt x="123825" y="4762"/>
                  </a:cubicBezTo>
                  <a:cubicBezTo>
                    <a:pt x="123115" y="5117"/>
                    <a:pt x="113903" y="10715"/>
                    <a:pt x="111919" y="11906"/>
                  </a:cubicBezTo>
                  <a:close/>
                </a:path>
              </a:pathLst>
            </a:custGeom>
            <a:noFill/>
            <a:ln w="6350" cap="flat" cmpd="sng" algn="ctr">
              <a:solidFill>
                <a:srgbClr val="FFFFFF">
                  <a:lumMod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37" name="Freeform 136"/>
            <p:cNvSpPr/>
            <p:nvPr/>
          </p:nvSpPr>
          <p:spPr>
            <a:xfrm>
              <a:off x="9481906" y="3971925"/>
              <a:ext cx="504825" cy="311944"/>
            </a:xfrm>
            <a:custGeom>
              <a:avLst/>
              <a:gdLst>
                <a:gd name="connsiteX0" fmla="*/ 0 w 504825"/>
                <a:gd name="connsiteY0" fmla="*/ 69056 h 311944"/>
                <a:gd name="connsiteX1" fmla="*/ 0 w 504825"/>
                <a:gd name="connsiteY1" fmla="*/ 69056 h 311944"/>
                <a:gd name="connsiteX2" fmla="*/ 2381 w 504825"/>
                <a:gd name="connsiteY2" fmla="*/ 169069 h 311944"/>
                <a:gd name="connsiteX3" fmla="*/ 4762 w 504825"/>
                <a:gd name="connsiteY3" fmla="*/ 176213 h 311944"/>
                <a:gd name="connsiteX4" fmla="*/ 19050 w 504825"/>
                <a:gd name="connsiteY4" fmla="*/ 195263 h 311944"/>
                <a:gd name="connsiteX5" fmla="*/ 23812 w 504825"/>
                <a:gd name="connsiteY5" fmla="*/ 202406 h 311944"/>
                <a:gd name="connsiteX6" fmla="*/ 26193 w 504825"/>
                <a:gd name="connsiteY6" fmla="*/ 209550 h 311944"/>
                <a:gd name="connsiteX7" fmla="*/ 42862 w 504825"/>
                <a:gd name="connsiteY7" fmla="*/ 233363 h 311944"/>
                <a:gd name="connsiteX8" fmla="*/ 47625 w 504825"/>
                <a:gd name="connsiteY8" fmla="*/ 240506 h 311944"/>
                <a:gd name="connsiteX9" fmla="*/ 50006 w 504825"/>
                <a:gd name="connsiteY9" fmla="*/ 247650 h 311944"/>
                <a:gd name="connsiteX10" fmla="*/ 64293 w 504825"/>
                <a:gd name="connsiteY10" fmla="*/ 261938 h 311944"/>
                <a:gd name="connsiteX11" fmla="*/ 78581 w 504825"/>
                <a:gd name="connsiteY11" fmla="*/ 266700 h 311944"/>
                <a:gd name="connsiteX12" fmla="*/ 92868 w 504825"/>
                <a:gd name="connsiteY12" fmla="*/ 271463 h 311944"/>
                <a:gd name="connsiteX13" fmla="*/ 114300 w 504825"/>
                <a:gd name="connsiteY13" fmla="*/ 278606 h 311944"/>
                <a:gd name="connsiteX14" fmla="*/ 128587 w 504825"/>
                <a:gd name="connsiteY14" fmla="*/ 283369 h 311944"/>
                <a:gd name="connsiteX15" fmla="*/ 150018 w 504825"/>
                <a:gd name="connsiteY15" fmla="*/ 285750 h 311944"/>
                <a:gd name="connsiteX16" fmla="*/ 209550 w 504825"/>
                <a:gd name="connsiteY16" fmla="*/ 288131 h 311944"/>
                <a:gd name="connsiteX17" fmla="*/ 219075 w 504825"/>
                <a:gd name="connsiteY17" fmla="*/ 290513 h 311944"/>
                <a:gd name="connsiteX18" fmla="*/ 233362 w 504825"/>
                <a:gd name="connsiteY18" fmla="*/ 292894 h 311944"/>
                <a:gd name="connsiteX19" fmla="*/ 240506 w 504825"/>
                <a:gd name="connsiteY19" fmla="*/ 295275 h 311944"/>
                <a:gd name="connsiteX20" fmla="*/ 261937 w 504825"/>
                <a:gd name="connsiteY20" fmla="*/ 297656 h 311944"/>
                <a:gd name="connsiteX21" fmla="*/ 276225 w 504825"/>
                <a:gd name="connsiteY21" fmla="*/ 302419 h 311944"/>
                <a:gd name="connsiteX22" fmla="*/ 323850 w 504825"/>
                <a:gd name="connsiteY22" fmla="*/ 307181 h 311944"/>
                <a:gd name="connsiteX23" fmla="*/ 345281 w 504825"/>
                <a:gd name="connsiteY23" fmla="*/ 311944 h 311944"/>
                <a:gd name="connsiteX24" fmla="*/ 488156 w 504825"/>
                <a:gd name="connsiteY24" fmla="*/ 309563 h 311944"/>
                <a:gd name="connsiteX25" fmla="*/ 490537 w 504825"/>
                <a:gd name="connsiteY25" fmla="*/ 302419 h 311944"/>
                <a:gd name="connsiteX26" fmla="*/ 492918 w 504825"/>
                <a:gd name="connsiteY26" fmla="*/ 273844 h 311944"/>
                <a:gd name="connsiteX27" fmla="*/ 497681 w 504825"/>
                <a:gd name="connsiteY27" fmla="*/ 259556 h 311944"/>
                <a:gd name="connsiteX28" fmla="*/ 500062 w 504825"/>
                <a:gd name="connsiteY28" fmla="*/ 252413 h 311944"/>
                <a:gd name="connsiteX29" fmla="*/ 502443 w 504825"/>
                <a:gd name="connsiteY29" fmla="*/ 245269 h 311944"/>
                <a:gd name="connsiteX30" fmla="*/ 504825 w 504825"/>
                <a:gd name="connsiteY30" fmla="*/ 238125 h 311944"/>
                <a:gd name="connsiteX31" fmla="*/ 502443 w 504825"/>
                <a:gd name="connsiteY31" fmla="*/ 171450 h 311944"/>
                <a:gd name="connsiteX32" fmla="*/ 500062 w 504825"/>
                <a:gd name="connsiteY32" fmla="*/ 161925 h 311944"/>
                <a:gd name="connsiteX33" fmla="*/ 488156 w 504825"/>
                <a:gd name="connsiteY33" fmla="*/ 135731 h 311944"/>
                <a:gd name="connsiteX34" fmla="*/ 478631 w 504825"/>
                <a:gd name="connsiteY34" fmla="*/ 116681 h 311944"/>
                <a:gd name="connsiteX35" fmla="*/ 469106 w 504825"/>
                <a:gd name="connsiteY35" fmla="*/ 107156 h 311944"/>
                <a:gd name="connsiteX36" fmla="*/ 461962 w 504825"/>
                <a:gd name="connsiteY36" fmla="*/ 97631 h 311944"/>
                <a:gd name="connsiteX37" fmla="*/ 454818 w 504825"/>
                <a:gd name="connsiteY37" fmla="*/ 92869 h 311944"/>
                <a:gd name="connsiteX38" fmla="*/ 423862 w 504825"/>
                <a:gd name="connsiteY38" fmla="*/ 59531 h 311944"/>
                <a:gd name="connsiteX39" fmla="*/ 404812 w 504825"/>
                <a:gd name="connsiteY39" fmla="*/ 47625 h 311944"/>
                <a:gd name="connsiteX40" fmla="*/ 392906 w 504825"/>
                <a:gd name="connsiteY40" fmla="*/ 40481 h 311944"/>
                <a:gd name="connsiteX41" fmla="*/ 366712 w 504825"/>
                <a:gd name="connsiteY41" fmla="*/ 26194 h 311944"/>
                <a:gd name="connsiteX42" fmla="*/ 352425 w 504825"/>
                <a:gd name="connsiteY42" fmla="*/ 21431 h 311944"/>
                <a:gd name="connsiteX43" fmla="*/ 330993 w 504825"/>
                <a:gd name="connsiteY43" fmla="*/ 16669 h 311944"/>
                <a:gd name="connsiteX44" fmla="*/ 309562 w 504825"/>
                <a:gd name="connsiteY44" fmla="*/ 14288 h 311944"/>
                <a:gd name="connsiteX45" fmla="*/ 288131 w 504825"/>
                <a:gd name="connsiteY45" fmla="*/ 7144 h 311944"/>
                <a:gd name="connsiteX46" fmla="*/ 280987 w 504825"/>
                <a:gd name="connsiteY46" fmla="*/ 4763 h 311944"/>
                <a:gd name="connsiteX47" fmla="*/ 273843 w 504825"/>
                <a:gd name="connsiteY47" fmla="*/ 2381 h 311944"/>
                <a:gd name="connsiteX48" fmla="*/ 259556 w 504825"/>
                <a:gd name="connsiteY48" fmla="*/ 0 h 311944"/>
                <a:gd name="connsiteX49" fmla="*/ 230981 w 504825"/>
                <a:gd name="connsiteY49" fmla="*/ 2381 h 311944"/>
                <a:gd name="connsiteX50" fmla="*/ 216693 w 504825"/>
                <a:gd name="connsiteY50" fmla="*/ 9525 h 311944"/>
                <a:gd name="connsiteX51" fmla="*/ 202406 w 504825"/>
                <a:gd name="connsiteY51" fmla="*/ 14288 h 311944"/>
                <a:gd name="connsiteX52" fmla="*/ 188118 w 504825"/>
                <a:gd name="connsiteY52" fmla="*/ 21431 h 311944"/>
                <a:gd name="connsiteX53" fmla="*/ 178593 w 504825"/>
                <a:gd name="connsiteY53" fmla="*/ 33338 h 311944"/>
                <a:gd name="connsiteX54" fmla="*/ 169068 w 504825"/>
                <a:gd name="connsiteY54" fmla="*/ 47625 h 311944"/>
                <a:gd name="connsiteX55" fmla="*/ 164306 w 504825"/>
                <a:gd name="connsiteY55" fmla="*/ 54769 h 311944"/>
                <a:gd name="connsiteX56" fmla="*/ 159543 w 504825"/>
                <a:gd name="connsiteY56" fmla="*/ 61913 h 311944"/>
                <a:gd name="connsiteX57" fmla="*/ 145256 w 504825"/>
                <a:gd name="connsiteY57" fmla="*/ 66675 h 311944"/>
                <a:gd name="connsiteX58" fmla="*/ 121443 w 504825"/>
                <a:gd name="connsiteY58" fmla="*/ 61913 h 311944"/>
                <a:gd name="connsiteX59" fmla="*/ 97631 w 504825"/>
                <a:gd name="connsiteY59" fmla="*/ 54769 h 311944"/>
                <a:gd name="connsiteX60" fmla="*/ 40481 w 504825"/>
                <a:gd name="connsiteY60" fmla="*/ 57150 h 311944"/>
                <a:gd name="connsiteX61" fmla="*/ 19050 w 504825"/>
                <a:gd name="connsiteY61" fmla="*/ 61913 h 311944"/>
                <a:gd name="connsiteX62" fmla="*/ 0 w 504825"/>
                <a:gd name="connsiteY62" fmla="*/ 69056 h 311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04825" h="311944">
                  <a:moveTo>
                    <a:pt x="0" y="69056"/>
                  </a:moveTo>
                  <a:lnTo>
                    <a:pt x="0" y="69056"/>
                  </a:lnTo>
                  <a:cubicBezTo>
                    <a:pt x="794" y="102394"/>
                    <a:pt x="901" y="135755"/>
                    <a:pt x="2381" y="169069"/>
                  </a:cubicBezTo>
                  <a:cubicBezTo>
                    <a:pt x="2492" y="171577"/>
                    <a:pt x="3414" y="174095"/>
                    <a:pt x="4762" y="176213"/>
                  </a:cubicBezTo>
                  <a:cubicBezTo>
                    <a:pt x="9024" y="182910"/>
                    <a:pt x="14647" y="188659"/>
                    <a:pt x="19050" y="195263"/>
                  </a:cubicBezTo>
                  <a:lnTo>
                    <a:pt x="23812" y="202406"/>
                  </a:lnTo>
                  <a:cubicBezTo>
                    <a:pt x="24606" y="204787"/>
                    <a:pt x="24974" y="207356"/>
                    <a:pt x="26193" y="209550"/>
                  </a:cubicBezTo>
                  <a:cubicBezTo>
                    <a:pt x="31666" y="219402"/>
                    <a:pt x="36620" y="224624"/>
                    <a:pt x="42862" y="233363"/>
                  </a:cubicBezTo>
                  <a:cubicBezTo>
                    <a:pt x="44526" y="235692"/>
                    <a:pt x="46037" y="238125"/>
                    <a:pt x="47625" y="240506"/>
                  </a:cubicBezTo>
                  <a:cubicBezTo>
                    <a:pt x="48419" y="242887"/>
                    <a:pt x="48884" y="245405"/>
                    <a:pt x="50006" y="247650"/>
                  </a:cubicBezTo>
                  <a:cubicBezTo>
                    <a:pt x="53228" y="254096"/>
                    <a:pt x="57666" y="258625"/>
                    <a:pt x="64293" y="261938"/>
                  </a:cubicBezTo>
                  <a:cubicBezTo>
                    <a:pt x="68783" y="264183"/>
                    <a:pt x="73818" y="265113"/>
                    <a:pt x="78581" y="266700"/>
                  </a:cubicBezTo>
                  <a:lnTo>
                    <a:pt x="92868" y="271463"/>
                  </a:lnTo>
                  <a:lnTo>
                    <a:pt x="114300" y="278606"/>
                  </a:lnTo>
                  <a:cubicBezTo>
                    <a:pt x="114308" y="278609"/>
                    <a:pt x="128579" y="283368"/>
                    <a:pt x="128587" y="283369"/>
                  </a:cubicBezTo>
                  <a:cubicBezTo>
                    <a:pt x="135731" y="284163"/>
                    <a:pt x="142843" y="285328"/>
                    <a:pt x="150018" y="285750"/>
                  </a:cubicBezTo>
                  <a:cubicBezTo>
                    <a:pt x="169844" y="286916"/>
                    <a:pt x="189706" y="287337"/>
                    <a:pt x="209550" y="288131"/>
                  </a:cubicBezTo>
                  <a:cubicBezTo>
                    <a:pt x="212725" y="288925"/>
                    <a:pt x="215866" y="289871"/>
                    <a:pt x="219075" y="290513"/>
                  </a:cubicBezTo>
                  <a:cubicBezTo>
                    <a:pt x="223809" y="291460"/>
                    <a:pt x="228649" y="291847"/>
                    <a:pt x="233362" y="292894"/>
                  </a:cubicBezTo>
                  <a:cubicBezTo>
                    <a:pt x="235812" y="293438"/>
                    <a:pt x="238030" y="294862"/>
                    <a:pt x="240506" y="295275"/>
                  </a:cubicBezTo>
                  <a:cubicBezTo>
                    <a:pt x="247596" y="296457"/>
                    <a:pt x="254793" y="296862"/>
                    <a:pt x="261937" y="297656"/>
                  </a:cubicBezTo>
                  <a:cubicBezTo>
                    <a:pt x="266700" y="299244"/>
                    <a:pt x="271219" y="302034"/>
                    <a:pt x="276225" y="302419"/>
                  </a:cubicBezTo>
                  <a:cubicBezTo>
                    <a:pt x="305668" y="304684"/>
                    <a:pt x="300792" y="303633"/>
                    <a:pt x="323850" y="307181"/>
                  </a:cubicBezTo>
                  <a:cubicBezTo>
                    <a:pt x="339411" y="309575"/>
                    <a:pt x="334181" y="308245"/>
                    <a:pt x="345281" y="311944"/>
                  </a:cubicBezTo>
                  <a:lnTo>
                    <a:pt x="488156" y="309563"/>
                  </a:lnTo>
                  <a:cubicBezTo>
                    <a:pt x="490661" y="309399"/>
                    <a:pt x="490205" y="304907"/>
                    <a:pt x="490537" y="302419"/>
                  </a:cubicBezTo>
                  <a:cubicBezTo>
                    <a:pt x="491800" y="292945"/>
                    <a:pt x="491347" y="283272"/>
                    <a:pt x="492918" y="273844"/>
                  </a:cubicBezTo>
                  <a:cubicBezTo>
                    <a:pt x="493743" y="268892"/>
                    <a:pt x="496093" y="264319"/>
                    <a:pt x="497681" y="259556"/>
                  </a:cubicBezTo>
                  <a:lnTo>
                    <a:pt x="500062" y="252413"/>
                  </a:lnTo>
                  <a:lnTo>
                    <a:pt x="502443" y="245269"/>
                  </a:lnTo>
                  <a:lnTo>
                    <a:pt x="504825" y="238125"/>
                  </a:lnTo>
                  <a:cubicBezTo>
                    <a:pt x="504031" y="215900"/>
                    <a:pt x="503830" y="193646"/>
                    <a:pt x="502443" y="171450"/>
                  </a:cubicBezTo>
                  <a:cubicBezTo>
                    <a:pt x="502239" y="168184"/>
                    <a:pt x="501180" y="165001"/>
                    <a:pt x="500062" y="161925"/>
                  </a:cubicBezTo>
                  <a:cubicBezTo>
                    <a:pt x="489895" y="133964"/>
                    <a:pt x="496576" y="155378"/>
                    <a:pt x="488156" y="135731"/>
                  </a:cubicBezTo>
                  <a:cubicBezTo>
                    <a:pt x="483529" y="124933"/>
                    <a:pt x="488510" y="129382"/>
                    <a:pt x="478631" y="116681"/>
                  </a:cubicBezTo>
                  <a:cubicBezTo>
                    <a:pt x="475874" y="113137"/>
                    <a:pt x="472063" y="110535"/>
                    <a:pt x="469106" y="107156"/>
                  </a:cubicBezTo>
                  <a:cubicBezTo>
                    <a:pt x="466493" y="104169"/>
                    <a:pt x="464768" y="100437"/>
                    <a:pt x="461962" y="97631"/>
                  </a:cubicBezTo>
                  <a:cubicBezTo>
                    <a:pt x="459938" y="95607"/>
                    <a:pt x="456842" y="94893"/>
                    <a:pt x="454818" y="92869"/>
                  </a:cubicBezTo>
                  <a:cubicBezTo>
                    <a:pt x="447675" y="85726"/>
                    <a:pt x="432544" y="64740"/>
                    <a:pt x="423862" y="59531"/>
                  </a:cubicBezTo>
                  <a:cubicBezTo>
                    <a:pt x="379971" y="33198"/>
                    <a:pt x="434069" y="65912"/>
                    <a:pt x="404812" y="47625"/>
                  </a:cubicBezTo>
                  <a:cubicBezTo>
                    <a:pt x="400887" y="45172"/>
                    <a:pt x="396831" y="42934"/>
                    <a:pt x="392906" y="40481"/>
                  </a:cubicBezTo>
                  <a:cubicBezTo>
                    <a:pt x="382971" y="34272"/>
                    <a:pt x="380592" y="30821"/>
                    <a:pt x="366712" y="26194"/>
                  </a:cubicBezTo>
                  <a:cubicBezTo>
                    <a:pt x="361950" y="24606"/>
                    <a:pt x="357295" y="22648"/>
                    <a:pt x="352425" y="21431"/>
                  </a:cubicBezTo>
                  <a:cubicBezTo>
                    <a:pt x="345490" y="19698"/>
                    <a:pt x="338049" y="17677"/>
                    <a:pt x="330993" y="16669"/>
                  </a:cubicBezTo>
                  <a:cubicBezTo>
                    <a:pt x="323878" y="15653"/>
                    <a:pt x="316706" y="15082"/>
                    <a:pt x="309562" y="14288"/>
                  </a:cubicBezTo>
                  <a:lnTo>
                    <a:pt x="288131" y="7144"/>
                  </a:lnTo>
                  <a:lnTo>
                    <a:pt x="280987" y="4763"/>
                  </a:lnTo>
                  <a:cubicBezTo>
                    <a:pt x="278606" y="3969"/>
                    <a:pt x="276319" y="2794"/>
                    <a:pt x="273843" y="2381"/>
                  </a:cubicBezTo>
                  <a:lnTo>
                    <a:pt x="259556" y="0"/>
                  </a:lnTo>
                  <a:cubicBezTo>
                    <a:pt x="250031" y="794"/>
                    <a:pt x="240455" y="1118"/>
                    <a:pt x="230981" y="2381"/>
                  </a:cubicBezTo>
                  <a:cubicBezTo>
                    <a:pt x="221681" y="3621"/>
                    <a:pt x="225289" y="5705"/>
                    <a:pt x="216693" y="9525"/>
                  </a:cubicBezTo>
                  <a:cubicBezTo>
                    <a:pt x="212106" y="11564"/>
                    <a:pt x="206583" y="11504"/>
                    <a:pt x="202406" y="14288"/>
                  </a:cubicBezTo>
                  <a:cubicBezTo>
                    <a:pt x="193173" y="20442"/>
                    <a:pt x="197977" y="18145"/>
                    <a:pt x="188118" y="21431"/>
                  </a:cubicBezTo>
                  <a:cubicBezTo>
                    <a:pt x="174920" y="30232"/>
                    <a:pt x="185360" y="21159"/>
                    <a:pt x="178593" y="33338"/>
                  </a:cubicBezTo>
                  <a:cubicBezTo>
                    <a:pt x="175813" y="38341"/>
                    <a:pt x="172243" y="42863"/>
                    <a:pt x="169068" y="47625"/>
                  </a:cubicBezTo>
                  <a:lnTo>
                    <a:pt x="164306" y="54769"/>
                  </a:lnTo>
                  <a:cubicBezTo>
                    <a:pt x="162718" y="57150"/>
                    <a:pt x="162258" y="61008"/>
                    <a:pt x="159543" y="61913"/>
                  </a:cubicBezTo>
                  <a:lnTo>
                    <a:pt x="145256" y="66675"/>
                  </a:lnTo>
                  <a:cubicBezTo>
                    <a:pt x="137318" y="65088"/>
                    <a:pt x="129122" y="64473"/>
                    <a:pt x="121443" y="61913"/>
                  </a:cubicBezTo>
                  <a:cubicBezTo>
                    <a:pt x="104051" y="56115"/>
                    <a:pt x="112026" y="58367"/>
                    <a:pt x="97631" y="54769"/>
                  </a:cubicBezTo>
                  <a:cubicBezTo>
                    <a:pt x="78581" y="55563"/>
                    <a:pt x="59502" y="55838"/>
                    <a:pt x="40481" y="57150"/>
                  </a:cubicBezTo>
                  <a:cubicBezTo>
                    <a:pt x="37238" y="57374"/>
                    <a:pt x="22901" y="60813"/>
                    <a:pt x="19050" y="61913"/>
                  </a:cubicBezTo>
                  <a:cubicBezTo>
                    <a:pt x="11153" y="64169"/>
                    <a:pt x="3175" y="67866"/>
                    <a:pt x="0" y="69056"/>
                  </a:cubicBezTo>
                  <a:close/>
                </a:path>
              </a:pathLst>
            </a:custGeom>
            <a:noFill/>
            <a:ln w="6350" cap="flat" cmpd="sng" algn="ctr">
              <a:solidFill>
                <a:srgbClr val="FFFFFF">
                  <a:lumMod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grpSp>
      <p:sp>
        <p:nvSpPr>
          <p:cNvPr id="138" name="TextBox 137"/>
          <p:cNvSpPr txBox="1"/>
          <p:nvPr/>
        </p:nvSpPr>
        <p:spPr>
          <a:xfrm>
            <a:off x="10244789" y="3761291"/>
            <a:ext cx="1484951" cy="58477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black"/>
                </a:solidFill>
                <a:effectLst/>
                <a:uLnTx/>
                <a:uFillTx/>
              </a:rPr>
              <a:t>Five Distinct Clusters</a:t>
            </a:r>
            <a:endParaRPr kumimoji="0" lang="en-US" sz="1600" b="1" i="0" u="none" strike="noStrike" kern="0" cap="none" spc="0" normalizeH="0" baseline="0" noProof="0" dirty="0">
              <a:ln>
                <a:noFill/>
              </a:ln>
              <a:solidFill>
                <a:prstClr val="black"/>
              </a:solidFill>
              <a:effectLst/>
              <a:uLnTx/>
              <a:uFillTx/>
            </a:endParaRPr>
          </a:p>
        </p:txBody>
      </p:sp>
      <p:sp>
        <p:nvSpPr>
          <p:cNvPr id="139" name="Rectangle 138"/>
          <p:cNvSpPr/>
          <p:nvPr/>
        </p:nvSpPr>
        <p:spPr>
          <a:xfrm>
            <a:off x="5380455" y="4838751"/>
            <a:ext cx="6354345" cy="1260051"/>
          </a:xfrm>
          <a:prstGeom prst="rect">
            <a:avLst/>
          </a:prstGeom>
          <a:noFill/>
          <a:ln w="12700" cap="flat" cmpd="sng" algn="ctr">
            <a:solidFill>
              <a:srgbClr val="002C73"/>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grpSp>
        <p:nvGrpSpPr>
          <p:cNvPr id="140" name="Group 139"/>
          <p:cNvGrpSpPr/>
          <p:nvPr/>
        </p:nvGrpSpPr>
        <p:grpSpPr>
          <a:xfrm>
            <a:off x="5571902" y="4908100"/>
            <a:ext cx="1237858" cy="1104901"/>
            <a:chOff x="5552843" y="5040999"/>
            <a:chExt cx="1237858" cy="1104901"/>
          </a:xfrm>
        </p:grpSpPr>
        <p:sp>
          <p:nvSpPr>
            <p:cNvPr id="141" name="Oval 140"/>
            <p:cNvSpPr/>
            <p:nvPr/>
          </p:nvSpPr>
          <p:spPr>
            <a:xfrm>
              <a:off x="5629041" y="5209639"/>
              <a:ext cx="57150" cy="45719"/>
            </a:xfrm>
            <a:prstGeom prst="ellipse">
              <a:avLst/>
            </a:prstGeom>
            <a:solidFill>
              <a:srgbClr val="FF9E16"/>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42" name="Oval 141"/>
            <p:cNvSpPr/>
            <p:nvPr/>
          </p:nvSpPr>
          <p:spPr>
            <a:xfrm>
              <a:off x="5731435" y="5209639"/>
              <a:ext cx="57150" cy="45719"/>
            </a:xfrm>
            <a:prstGeom prst="ellipse">
              <a:avLst/>
            </a:prstGeom>
            <a:solidFill>
              <a:srgbClr val="FF9E16"/>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43" name="Oval 142"/>
            <p:cNvSpPr/>
            <p:nvPr/>
          </p:nvSpPr>
          <p:spPr>
            <a:xfrm>
              <a:off x="5702860" y="5285839"/>
              <a:ext cx="57150" cy="45719"/>
            </a:xfrm>
            <a:prstGeom prst="ellipse">
              <a:avLst/>
            </a:prstGeom>
            <a:solidFill>
              <a:srgbClr val="FF9E16"/>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44" name="Oval 143"/>
            <p:cNvSpPr/>
            <p:nvPr/>
          </p:nvSpPr>
          <p:spPr>
            <a:xfrm>
              <a:off x="5629041" y="5308698"/>
              <a:ext cx="57150" cy="45719"/>
            </a:xfrm>
            <a:prstGeom prst="ellipse">
              <a:avLst/>
            </a:prstGeom>
            <a:solidFill>
              <a:srgbClr val="FF9E16"/>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45" name="Oval 144"/>
            <p:cNvSpPr/>
            <p:nvPr/>
          </p:nvSpPr>
          <p:spPr>
            <a:xfrm>
              <a:off x="5781441" y="5362039"/>
              <a:ext cx="57150" cy="45719"/>
            </a:xfrm>
            <a:prstGeom prst="ellipse">
              <a:avLst/>
            </a:prstGeom>
            <a:solidFill>
              <a:srgbClr val="FF9E16"/>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46" name="Oval 145"/>
            <p:cNvSpPr/>
            <p:nvPr/>
          </p:nvSpPr>
          <p:spPr>
            <a:xfrm>
              <a:off x="6057666" y="5316320"/>
              <a:ext cx="57150" cy="45719"/>
            </a:xfrm>
            <a:prstGeom prst="ellipse">
              <a:avLst/>
            </a:prstGeom>
            <a:solidFill>
              <a:srgbClr val="7030A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47" name="Oval 146"/>
            <p:cNvSpPr/>
            <p:nvPr/>
          </p:nvSpPr>
          <p:spPr>
            <a:xfrm>
              <a:off x="6086241" y="5666839"/>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48" name="Oval 147"/>
            <p:cNvSpPr/>
            <p:nvPr/>
          </p:nvSpPr>
          <p:spPr>
            <a:xfrm>
              <a:off x="6143391" y="5407758"/>
              <a:ext cx="57150" cy="45719"/>
            </a:xfrm>
            <a:prstGeom prst="ellipse">
              <a:avLst/>
            </a:prstGeom>
            <a:solidFill>
              <a:srgbClr val="7030A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49" name="Oval 148"/>
            <p:cNvSpPr/>
            <p:nvPr/>
          </p:nvSpPr>
          <p:spPr>
            <a:xfrm>
              <a:off x="5933841" y="5514439"/>
              <a:ext cx="57150" cy="45719"/>
            </a:xfrm>
            <a:prstGeom prst="ellipse">
              <a:avLst/>
            </a:prstGeom>
            <a:solidFill>
              <a:srgbClr val="FF9E16"/>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50" name="Oval 149"/>
            <p:cNvSpPr/>
            <p:nvPr/>
          </p:nvSpPr>
          <p:spPr>
            <a:xfrm>
              <a:off x="6086241" y="5666839"/>
              <a:ext cx="57150" cy="45719"/>
            </a:xfrm>
            <a:prstGeom prst="ellipse">
              <a:avLst/>
            </a:prstGeom>
            <a:solidFill>
              <a:srgbClr val="FF9E16"/>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51" name="Oval 150"/>
            <p:cNvSpPr/>
            <p:nvPr/>
          </p:nvSpPr>
          <p:spPr>
            <a:xfrm>
              <a:off x="6147162" y="5221464"/>
              <a:ext cx="57150" cy="45719"/>
            </a:xfrm>
            <a:prstGeom prst="ellipse">
              <a:avLst/>
            </a:prstGeom>
            <a:solidFill>
              <a:srgbClr val="7030A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52" name="Oval 151"/>
            <p:cNvSpPr/>
            <p:nvPr/>
          </p:nvSpPr>
          <p:spPr>
            <a:xfrm>
              <a:off x="5905266" y="5362039"/>
              <a:ext cx="57150" cy="45719"/>
            </a:xfrm>
            <a:prstGeom prst="ellipse">
              <a:avLst/>
            </a:prstGeom>
            <a:solidFill>
              <a:srgbClr val="FF9E16"/>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53" name="Oval 152"/>
            <p:cNvSpPr/>
            <p:nvPr/>
          </p:nvSpPr>
          <p:spPr>
            <a:xfrm>
              <a:off x="5794765" y="5560158"/>
              <a:ext cx="57150" cy="45719"/>
            </a:xfrm>
            <a:prstGeom prst="ellipse">
              <a:avLst/>
            </a:prstGeom>
            <a:solidFill>
              <a:srgbClr val="FF9E16"/>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54" name="Oval 153"/>
            <p:cNvSpPr/>
            <p:nvPr/>
          </p:nvSpPr>
          <p:spPr>
            <a:xfrm>
              <a:off x="6461515" y="5225841"/>
              <a:ext cx="57150" cy="45719"/>
            </a:xfrm>
            <a:prstGeom prst="ellipse">
              <a:avLst/>
            </a:prstGeom>
            <a:solidFill>
              <a:srgbClr val="FFFF0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55" name="Oval 154"/>
            <p:cNvSpPr/>
            <p:nvPr/>
          </p:nvSpPr>
          <p:spPr>
            <a:xfrm>
              <a:off x="5657616" y="5491579"/>
              <a:ext cx="57150" cy="45719"/>
            </a:xfrm>
            <a:prstGeom prst="ellipse">
              <a:avLst/>
            </a:prstGeom>
            <a:solidFill>
              <a:srgbClr val="FF9E16"/>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56" name="Oval 155"/>
            <p:cNvSpPr/>
            <p:nvPr/>
          </p:nvSpPr>
          <p:spPr>
            <a:xfrm>
              <a:off x="5876691" y="5712558"/>
              <a:ext cx="57150" cy="45719"/>
            </a:xfrm>
            <a:prstGeom prst="ellipse">
              <a:avLst/>
            </a:prstGeom>
            <a:solidFill>
              <a:srgbClr val="FF9E16"/>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57" name="Oval 156"/>
            <p:cNvSpPr/>
            <p:nvPr/>
          </p:nvSpPr>
          <p:spPr>
            <a:xfrm>
              <a:off x="6210066" y="5384898"/>
              <a:ext cx="57150" cy="45719"/>
            </a:xfrm>
            <a:prstGeom prst="ellipse">
              <a:avLst/>
            </a:prstGeom>
            <a:solidFill>
              <a:srgbClr val="7030A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58" name="Oval 157"/>
            <p:cNvSpPr/>
            <p:nvPr/>
          </p:nvSpPr>
          <p:spPr>
            <a:xfrm>
              <a:off x="6032890" y="5917736"/>
              <a:ext cx="57150" cy="45719"/>
            </a:xfrm>
            <a:prstGeom prst="ellipse">
              <a:avLst/>
            </a:prstGeom>
            <a:solidFill>
              <a:srgbClr val="92D05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59" name="Oval 158"/>
            <p:cNvSpPr/>
            <p:nvPr/>
          </p:nvSpPr>
          <p:spPr>
            <a:xfrm>
              <a:off x="5702860" y="5597350"/>
              <a:ext cx="57150" cy="45719"/>
            </a:xfrm>
            <a:prstGeom prst="ellipse">
              <a:avLst/>
            </a:prstGeom>
            <a:solidFill>
              <a:srgbClr val="FF9E16"/>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60" name="Oval 159"/>
            <p:cNvSpPr/>
            <p:nvPr/>
          </p:nvSpPr>
          <p:spPr>
            <a:xfrm>
              <a:off x="6253892" y="5530791"/>
              <a:ext cx="57150" cy="45719"/>
            </a:xfrm>
            <a:prstGeom prst="ellipse">
              <a:avLst/>
            </a:prstGeom>
            <a:solidFill>
              <a:srgbClr val="7030A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61" name="Oval 160"/>
            <p:cNvSpPr/>
            <p:nvPr/>
          </p:nvSpPr>
          <p:spPr>
            <a:xfrm>
              <a:off x="5752866" y="5712558"/>
              <a:ext cx="57150" cy="45719"/>
            </a:xfrm>
            <a:prstGeom prst="ellipse">
              <a:avLst/>
            </a:prstGeom>
            <a:solidFill>
              <a:srgbClr val="FF9E16"/>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62" name="Oval 161"/>
            <p:cNvSpPr/>
            <p:nvPr/>
          </p:nvSpPr>
          <p:spPr>
            <a:xfrm>
              <a:off x="6138627" y="5865455"/>
              <a:ext cx="57150" cy="45719"/>
            </a:xfrm>
            <a:prstGeom prst="ellipse">
              <a:avLst/>
            </a:prstGeom>
            <a:solidFill>
              <a:srgbClr val="92D05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63" name="Oval 162"/>
            <p:cNvSpPr/>
            <p:nvPr/>
          </p:nvSpPr>
          <p:spPr>
            <a:xfrm>
              <a:off x="5855260" y="5438239"/>
              <a:ext cx="57150" cy="45719"/>
            </a:xfrm>
            <a:prstGeom prst="ellipse">
              <a:avLst/>
            </a:prstGeom>
            <a:solidFill>
              <a:srgbClr val="FF9E16"/>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64" name="Oval 163"/>
            <p:cNvSpPr/>
            <p:nvPr/>
          </p:nvSpPr>
          <p:spPr>
            <a:xfrm>
              <a:off x="5781441" y="5461098"/>
              <a:ext cx="57150" cy="45719"/>
            </a:xfrm>
            <a:prstGeom prst="ellipse">
              <a:avLst/>
            </a:prstGeom>
            <a:solidFill>
              <a:srgbClr val="FF9E16"/>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65" name="Oval 164"/>
            <p:cNvSpPr/>
            <p:nvPr/>
          </p:nvSpPr>
          <p:spPr>
            <a:xfrm>
              <a:off x="5933841" y="5514439"/>
              <a:ext cx="57150" cy="45719"/>
            </a:xfrm>
            <a:prstGeom prst="ellipse">
              <a:avLst/>
            </a:prstGeom>
            <a:solidFill>
              <a:srgbClr val="FF9E16"/>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66" name="Oval 165"/>
            <p:cNvSpPr/>
            <p:nvPr/>
          </p:nvSpPr>
          <p:spPr>
            <a:xfrm>
              <a:off x="6210066" y="5468720"/>
              <a:ext cx="57150" cy="45719"/>
            </a:xfrm>
            <a:prstGeom prst="ellipse">
              <a:avLst/>
            </a:prstGeom>
            <a:solidFill>
              <a:srgbClr val="7030A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67" name="Oval 166"/>
            <p:cNvSpPr/>
            <p:nvPr/>
          </p:nvSpPr>
          <p:spPr>
            <a:xfrm>
              <a:off x="6032890" y="5917736"/>
              <a:ext cx="57150" cy="45719"/>
            </a:xfrm>
            <a:prstGeom prst="ellipse">
              <a:avLst/>
            </a:prstGeom>
            <a:solidFill>
              <a:srgbClr val="92D05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68" name="Oval 167"/>
            <p:cNvSpPr/>
            <p:nvPr/>
          </p:nvSpPr>
          <p:spPr>
            <a:xfrm>
              <a:off x="6295791" y="5560158"/>
              <a:ext cx="57150" cy="45719"/>
            </a:xfrm>
            <a:prstGeom prst="ellipse">
              <a:avLst/>
            </a:prstGeom>
            <a:solidFill>
              <a:srgbClr val="7030A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69" name="Oval 168"/>
            <p:cNvSpPr/>
            <p:nvPr/>
          </p:nvSpPr>
          <p:spPr>
            <a:xfrm>
              <a:off x="5662379" y="5393202"/>
              <a:ext cx="57150" cy="45719"/>
            </a:xfrm>
            <a:prstGeom prst="ellipse">
              <a:avLst/>
            </a:prstGeom>
            <a:solidFill>
              <a:srgbClr val="FF9E16"/>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70" name="Oval 169"/>
            <p:cNvSpPr/>
            <p:nvPr/>
          </p:nvSpPr>
          <p:spPr>
            <a:xfrm>
              <a:off x="6032890" y="5917736"/>
              <a:ext cx="57150" cy="45719"/>
            </a:xfrm>
            <a:prstGeom prst="ellipse">
              <a:avLst/>
            </a:prstGeom>
            <a:solidFill>
              <a:srgbClr val="92D05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71" name="Oval 170"/>
            <p:cNvSpPr/>
            <p:nvPr/>
          </p:nvSpPr>
          <p:spPr>
            <a:xfrm>
              <a:off x="6052904" y="5536552"/>
              <a:ext cx="57150" cy="45719"/>
            </a:xfrm>
            <a:prstGeom prst="ellipse">
              <a:avLst/>
            </a:prstGeom>
            <a:solidFill>
              <a:srgbClr val="FF9E16"/>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72" name="Oval 171"/>
            <p:cNvSpPr/>
            <p:nvPr/>
          </p:nvSpPr>
          <p:spPr>
            <a:xfrm>
              <a:off x="6141464" y="5309451"/>
              <a:ext cx="57150" cy="45719"/>
            </a:xfrm>
            <a:prstGeom prst="ellipse">
              <a:avLst/>
            </a:prstGeom>
            <a:solidFill>
              <a:srgbClr val="7030A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73" name="Oval 172"/>
            <p:cNvSpPr/>
            <p:nvPr/>
          </p:nvSpPr>
          <p:spPr>
            <a:xfrm>
              <a:off x="6267216" y="5683191"/>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74" name="Oval 173"/>
            <p:cNvSpPr/>
            <p:nvPr/>
          </p:nvSpPr>
          <p:spPr>
            <a:xfrm>
              <a:off x="5810016" y="5643979"/>
              <a:ext cx="57150" cy="45719"/>
            </a:xfrm>
            <a:prstGeom prst="ellipse">
              <a:avLst/>
            </a:prstGeom>
            <a:solidFill>
              <a:srgbClr val="FF9E16"/>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75" name="Oval 174"/>
            <p:cNvSpPr/>
            <p:nvPr/>
          </p:nvSpPr>
          <p:spPr>
            <a:xfrm>
              <a:off x="5932876" y="5941158"/>
              <a:ext cx="57150" cy="45719"/>
            </a:xfrm>
            <a:prstGeom prst="ellipse">
              <a:avLst/>
            </a:prstGeom>
            <a:solidFill>
              <a:srgbClr val="92D05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76" name="Oval 175"/>
            <p:cNvSpPr/>
            <p:nvPr/>
          </p:nvSpPr>
          <p:spPr>
            <a:xfrm>
              <a:off x="6362466" y="5537298"/>
              <a:ext cx="57150" cy="45719"/>
            </a:xfrm>
            <a:prstGeom prst="ellipse">
              <a:avLst/>
            </a:prstGeom>
            <a:solidFill>
              <a:srgbClr val="7030A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77" name="Oval 176"/>
            <p:cNvSpPr/>
            <p:nvPr/>
          </p:nvSpPr>
          <p:spPr>
            <a:xfrm>
              <a:off x="5855260" y="5749750"/>
              <a:ext cx="57150" cy="45719"/>
            </a:xfrm>
            <a:prstGeom prst="ellipse">
              <a:avLst/>
            </a:prstGeom>
            <a:solidFill>
              <a:srgbClr val="FF9E16"/>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78" name="Oval 177"/>
            <p:cNvSpPr/>
            <p:nvPr/>
          </p:nvSpPr>
          <p:spPr>
            <a:xfrm>
              <a:off x="6406292" y="5683191"/>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79" name="Oval 178"/>
            <p:cNvSpPr/>
            <p:nvPr/>
          </p:nvSpPr>
          <p:spPr>
            <a:xfrm>
              <a:off x="5990991" y="5987833"/>
              <a:ext cx="57150" cy="45719"/>
            </a:xfrm>
            <a:prstGeom prst="ellipse">
              <a:avLst/>
            </a:prstGeom>
            <a:solidFill>
              <a:srgbClr val="92D05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80" name="Oval 179"/>
            <p:cNvSpPr/>
            <p:nvPr/>
          </p:nvSpPr>
          <p:spPr>
            <a:xfrm>
              <a:off x="6451536" y="5086812"/>
              <a:ext cx="57150" cy="45719"/>
            </a:xfrm>
            <a:prstGeom prst="ellipse">
              <a:avLst/>
            </a:prstGeom>
            <a:solidFill>
              <a:srgbClr val="FFFF0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81" name="Oval 180"/>
            <p:cNvSpPr/>
            <p:nvPr/>
          </p:nvSpPr>
          <p:spPr>
            <a:xfrm>
              <a:off x="6541059" y="5194852"/>
              <a:ext cx="57150" cy="45719"/>
            </a:xfrm>
            <a:prstGeom prst="ellipse">
              <a:avLst/>
            </a:prstGeom>
            <a:solidFill>
              <a:srgbClr val="FFFF0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82" name="Oval 181"/>
            <p:cNvSpPr/>
            <p:nvPr/>
          </p:nvSpPr>
          <p:spPr>
            <a:xfrm>
              <a:off x="6348632" y="5752461"/>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83" name="Oval 182"/>
            <p:cNvSpPr/>
            <p:nvPr/>
          </p:nvSpPr>
          <p:spPr>
            <a:xfrm>
              <a:off x="6461515" y="5621561"/>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84" name="Oval 183"/>
            <p:cNvSpPr/>
            <p:nvPr/>
          </p:nvSpPr>
          <p:spPr>
            <a:xfrm>
              <a:off x="6490090" y="5972080"/>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85" name="Oval 184"/>
            <p:cNvSpPr/>
            <p:nvPr/>
          </p:nvSpPr>
          <p:spPr>
            <a:xfrm>
              <a:off x="6547240" y="5712999"/>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86" name="Oval 185"/>
            <p:cNvSpPr/>
            <p:nvPr/>
          </p:nvSpPr>
          <p:spPr>
            <a:xfrm>
              <a:off x="6337690" y="5819680"/>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87" name="Oval 186"/>
            <p:cNvSpPr/>
            <p:nvPr/>
          </p:nvSpPr>
          <p:spPr>
            <a:xfrm>
              <a:off x="6490090" y="5972080"/>
              <a:ext cx="57150" cy="45719"/>
            </a:xfrm>
            <a:prstGeom prst="ellipse">
              <a:avLst/>
            </a:prstGeom>
            <a:solidFill>
              <a:srgbClr val="92D05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88" name="Oval 187"/>
            <p:cNvSpPr/>
            <p:nvPr/>
          </p:nvSpPr>
          <p:spPr>
            <a:xfrm>
              <a:off x="6472457" y="5752461"/>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89" name="Oval 188"/>
            <p:cNvSpPr/>
            <p:nvPr/>
          </p:nvSpPr>
          <p:spPr>
            <a:xfrm>
              <a:off x="6543441" y="5361131"/>
              <a:ext cx="57150" cy="45719"/>
            </a:xfrm>
            <a:prstGeom prst="ellipse">
              <a:avLst/>
            </a:prstGeom>
            <a:solidFill>
              <a:srgbClr val="FFFF0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90" name="Oval 189"/>
            <p:cNvSpPr/>
            <p:nvPr/>
          </p:nvSpPr>
          <p:spPr>
            <a:xfrm>
              <a:off x="6518665" y="5836032"/>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91" name="Oval 190"/>
            <p:cNvSpPr/>
            <p:nvPr/>
          </p:nvSpPr>
          <p:spPr>
            <a:xfrm>
              <a:off x="6406292" y="5292552"/>
              <a:ext cx="57150" cy="45719"/>
            </a:xfrm>
            <a:prstGeom prst="ellipse">
              <a:avLst/>
            </a:prstGeom>
            <a:solidFill>
              <a:srgbClr val="FFFF0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92" name="Oval 191"/>
            <p:cNvSpPr/>
            <p:nvPr/>
          </p:nvSpPr>
          <p:spPr>
            <a:xfrm>
              <a:off x="6280540" y="6017799"/>
              <a:ext cx="57150" cy="45719"/>
            </a:xfrm>
            <a:prstGeom prst="ellipse">
              <a:avLst/>
            </a:prstGeom>
            <a:solidFill>
              <a:srgbClr val="92D05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93" name="Oval 192"/>
            <p:cNvSpPr/>
            <p:nvPr/>
          </p:nvSpPr>
          <p:spPr>
            <a:xfrm>
              <a:off x="6613915" y="5690139"/>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94" name="Oval 193"/>
            <p:cNvSpPr/>
            <p:nvPr/>
          </p:nvSpPr>
          <p:spPr>
            <a:xfrm>
              <a:off x="6451536" y="5398323"/>
              <a:ext cx="57150" cy="45719"/>
            </a:xfrm>
            <a:prstGeom prst="ellipse">
              <a:avLst/>
            </a:prstGeom>
            <a:solidFill>
              <a:srgbClr val="FFFF0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95" name="Oval 194"/>
            <p:cNvSpPr/>
            <p:nvPr/>
          </p:nvSpPr>
          <p:spPr>
            <a:xfrm>
              <a:off x="6657741" y="5836032"/>
              <a:ext cx="57150" cy="45719"/>
            </a:xfrm>
            <a:prstGeom prst="ellipse">
              <a:avLst/>
            </a:prstGeom>
            <a:solidFill>
              <a:srgbClr val="3E8EDE"/>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96" name="Oval 195"/>
            <p:cNvSpPr/>
            <p:nvPr/>
          </p:nvSpPr>
          <p:spPr>
            <a:xfrm>
              <a:off x="6377207" y="5189296"/>
              <a:ext cx="57150" cy="45719"/>
            </a:xfrm>
            <a:prstGeom prst="ellipse">
              <a:avLst/>
            </a:prstGeom>
            <a:solidFill>
              <a:srgbClr val="FFFF00"/>
            </a:solidFill>
            <a:ln w="3175"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97" name="Rectangle 196"/>
            <p:cNvSpPr/>
            <p:nvPr/>
          </p:nvSpPr>
          <p:spPr>
            <a:xfrm>
              <a:off x="5552843" y="5040999"/>
              <a:ext cx="1237858" cy="1104901"/>
            </a:xfrm>
            <a:prstGeom prst="rect">
              <a:avLst/>
            </a:prstGeom>
            <a:noFill/>
            <a:ln w="6350" cap="flat" cmpd="sng" algn="ctr">
              <a:solidFill>
                <a:srgbClr val="002C73"/>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98" name="Freeform 197"/>
            <p:cNvSpPr/>
            <p:nvPr/>
          </p:nvSpPr>
          <p:spPr>
            <a:xfrm>
              <a:off x="5580907" y="5122256"/>
              <a:ext cx="594404" cy="706553"/>
            </a:xfrm>
            <a:custGeom>
              <a:avLst/>
              <a:gdLst>
                <a:gd name="connsiteX0" fmla="*/ 19050 w 647700"/>
                <a:gd name="connsiteY0" fmla="*/ 152400 h 666750"/>
                <a:gd name="connsiteX1" fmla="*/ 19050 w 647700"/>
                <a:gd name="connsiteY1" fmla="*/ 152400 h 666750"/>
                <a:gd name="connsiteX2" fmla="*/ 44450 w 647700"/>
                <a:gd name="connsiteY2" fmla="*/ 101600 h 666750"/>
                <a:gd name="connsiteX3" fmla="*/ 57150 w 647700"/>
                <a:gd name="connsiteY3" fmla="*/ 63500 h 666750"/>
                <a:gd name="connsiteX4" fmla="*/ 76200 w 647700"/>
                <a:gd name="connsiteY4" fmla="*/ 25400 h 666750"/>
                <a:gd name="connsiteX5" fmla="*/ 114300 w 647700"/>
                <a:gd name="connsiteY5" fmla="*/ 6350 h 666750"/>
                <a:gd name="connsiteX6" fmla="*/ 139700 w 647700"/>
                <a:gd name="connsiteY6" fmla="*/ 0 h 666750"/>
                <a:gd name="connsiteX7" fmla="*/ 330200 w 647700"/>
                <a:gd name="connsiteY7" fmla="*/ 6350 h 666750"/>
                <a:gd name="connsiteX8" fmla="*/ 355600 w 647700"/>
                <a:gd name="connsiteY8" fmla="*/ 25400 h 666750"/>
                <a:gd name="connsiteX9" fmla="*/ 374650 w 647700"/>
                <a:gd name="connsiteY9" fmla="*/ 38100 h 666750"/>
                <a:gd name="connsiteX10" fmla="*/ 393700 w 647700"/>
                <a:gd name="connsiteY10" fmla="*/ 63500 h 666750"/>
                <a:gd name="connsiteX11" fmla="*/ 412750 w 647700"/>
                <a:gd name="connsiteY11" fmla="*/ 82550 h 666750"/>
                <a:gd name="connsiteX12" fmla="*/ 425450 w 647700"/>
                <a:gd name="connsiteY12" fmla="*/ 120650 h 666750"/>
                <a:gd name="connsiteX13" fmla="*/ 438150 w 647700"/>
                <a:gd name="connsiteY13" fmla="*/ 139700 h 666750"/>
                <a:gd name="connsiteX14" fmla="*/ 463550 w 647700"/>
                <a:gd name="connsiteY14" fmla="*/ 184150 h 666750"/>
                <a:gd name="connsiteX15" fmla="*/ 476250 w 647700"/>
                <a:gd name="connsiteY15" fmla="*/ 228600 h 666750"/>
                <a:gd name="connsiteX16" fmla="*/ 501650 w 647700"/>
                <a:gd name="connsiteY16" fmla="*/ 285750 h 666750"/>
                <a:gd name="connsiteX17" fmla="*/ 539750 w 647700"/>
                <a:gd name="connsiteY17" fmla="*/ 323850 h 666750"/>
                <a:gd name="connsiteX18" fmla="*/ 577850 w 647700"/>
                <a:gd name="connsiteY18" fmla="*/ 349250 h 666750"/>
                <a:gd name="connsiteX19" fmla="*/ 609600 w 647700"/>
                <a:gd name="connsiteY19" fmla="*/ 393700 h 666750"/>
                <a:gd name="connsiteX20" fmla="*/ 628650 w 647700"/>
                <a:gd name="connsiteY20" fmla="*/ 431800 h 666750"/>
                <a:gd name="connsiteX21" fmla="*/ 635000 w 647700"/>
                <a:gd name="connsiteY21" fmla="*/ 457200 h 666750"/>
                <a:gd name="connsiteX22" fmla="*/ 647700 w 647700"/>
                <a:gd name="connsiteY22" fmla="*/ 495300 h 666750"/>
                <a:gd name="connsiteX23" fmla="*/ 641350 w 647700"/>
                <a:gd name="connsiteY23" fmla="*/ 590550 h 666750"/>
                <a:gd name="connsiteX24" fmla="*/ 635000 w 647700"/>
                <a:gd name="connsiteY24" fmla="*/ 609600 h 666750"/>
                <a:gd name="connsiteX25" fmla="*/ 615950 w 647700"/>
                <a:gd name="connsiteY25" fmla="*/ 628650 h 666750"/>
                <a:gd name="connsiteX26" fmla="*/ 558800 w 647700"/>
                <a:gd name="connsiteY26" fmla="*/ 641350 h 666750"/>
                <a:gd name="connsiteX27" fmla="*/ 501650 w 647700"/>
                <a:gd name="connsiteY27" fmla="*/ 660400 h 666750"/>
                <a:gd name="connsiteX28" fmla="*/ 254000 w 647700"/>
                <a:gd name="connsiteY28" fmla="*/ 666750 h 666750"/>
                <a:gd name="connsiteX29" fmla="*/ 190500 w 647700"/>
                <a:gd name="connsiteY29" fmla="*/ 660400 h 666750"/>
                <a:gd name="connsiteX30" fmla="*/ 114300 w 647700"/>
                <a:gd name="connsiteY30" fmla="*/ 609600 h 666750"/>
                <a:gd name="connsiteX31" fmla="*/ 50800 w 647700"/>
                <a:gd name="connsiteY31" fmla="*/ 539750 h 666750"/>
                <a:gd name="connsiteX32" fmla="*/ 25400 w 647700"/>
                <a:gd name="connsiteY32" fmla="*/ 482600 h 666750"/>
                <a:gd name="connsiteX33" fmla="*/ 0 w 647700"/>
                <a:gd name="connsiteY33" fmla="*/ 431800 h 666750"/>
                <a:gd name="connsiteX34" fmla="*/ 6350 w 647700"/>
                <a:gd name="connsiteY34" fmla="*/ 292100 h 666750"/>
                <a:gd name="connsiteX35" fmla="*/ 12700 w 647700"/>
                <a:gd name="connsiteY35" fmla="*/ 266700 h 666750"/>
                <a:gd name="connsiteX36" fmla="*/ 19050 w 647700"/>
                <a:gd name="connsiteY36" fmla="*/ 15240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47700" h="666750">
                  <a:moveTo>
                    <a:pt x="19050" y="152400"/>
                  </a:moveTo>
                  <a:lnTo>
                    <a:pt x="19050" y="152400"/>
                  </a:lnTo>
                  <a:cubicBezTo>
                    <a:pt x="27517" y="135467"/>
                    <a:pt x="36992" y="119001"/>
                    <a:pt x="44450" y="101600"/>
                  </a:cubicBezTo>
                  <a:cubicBezTo>
                    <a:pt x="49723" y="89295"/>
                    <a:pt x="52917" y="76200"/>
                    <a:pt x="57150" y="63500"/>
                  </a:cubicBezTo>
                  <a:cubicBezTo>
                    <a:pt x="62315" y="48006"/>
                    <a:pt x="63890" y="37710"/>
                    <a:pt x="76200" y="25400"/>
                  </a:cubicBezTo>
                  <a:cubicBezTo>
                    <a:pt x="87332" y="14268"/>
                    <a:pt x="99839" y="10482"/>
                    <a:pt x="114300" y="6350"/>
                  </a:cubicBezTo>
                  <a:cubicBezTo>
                    <a:pt x="122691" y="3952"/>
                    <a:pt x="131233" y="2117"/>
                    <a:pt x="139700" y="0"/>
                  </a:cubicBezTo>
                  <a:cubicBezTo>
                    <a:pt x="203200" y="2117"/>
                    <a:pt x="267100" y="-1074"/>
                    <a:pt x="330200" y="6350"/>
                  </a:cubicBezTo>
                  <a:cubicBezTo>
                    <a:pt x="340711" y="7587"/>
                    <a:pt x="346988" y="19249"/>
                    <a:pt x="355600" y="25400"/>
                  </a:cubicBezTo>
                  <a:cubicBezTo>
                    <a:pt x="361810" y="29836"/>
                    <a:pt x="369254" y="32704"/>
                    <a:pt x="374650" y="38100"/>
                  </a:cubicBezTo>
                  <a:cubicBezTo>
                    <a:pt x="382134" y="45584"/>
                    <a:pt x="386812" y="55465"/>
                    <a:pt x="393700" y="63500"/>
                  </a:cubicBezTo>
                  <a:cubicBezTo>
                    <a:pt x="399544" y="70318"/>
                    <a:pt x="406400" y="76200"/>
                    <a:pt x="412750" y="82550"/>
                  </a:cubicBezTo>
                  <a:cubicBezTo>
                    <a:pt x="416983" y="95250"/>
                    <a:pt x="418024" y="109511"/>
                    <a:pt x="425450" y="120650"/>
                  </a:cubicBezTo>
                  <a:cubicBezTo>
                    <a:pt x="429683" y="127000"/>
                    <a:pt x="434737" y="132874"/>
                    <a:pt x="438150" y="139700"/>
                  </a:cubicBezTo>
                  <a:cubicBezTo>
                    <a:pt x="462392" y="188184"/>
                    <a:pt x="417486" y="122731"/>
                    <a:pt x="463550" y="184150"/>
                  </a:cubicBezTo>
                  <a:cubicBezTo>
                    <a:pt x="484890" y="248171"/>
                    <a:pt x="452330" y="148866"/>
                    <a:pt x="476250" y="228600"/>
                  </a:cubicBezTo>
                  <a:cubicBezTo>
                    <a:pt x="483087" y="251391"/>
                    <a:pt x="486242" y="268416"/>
                    <a:pt x="501650" y="285750"/>
                  </a:cubicBezTo>
                  <a:cubicBezTo>
                    <a:pt x="513582" y="299174"/>
                    <a:pt x="527050" y="311150"/>
                    <a:pt x="539750" y="323850"/>
                  </a:cubicBezTo>
                  <a:cubicBezTo>
                    <a:pt x="563533" y="347633"/>
                    <a:pt x="550281" y="340060"/>
                    <a:pt x="577850" y="349250"/>
                  </a:cubicBezTo>
                  <a:cubicBezTo>
                    <a:pt x="608880" y="380280"/>
                    <a:pt x="587312" y="354696"/>
                    <a:pt x="609600" y="393700"/>
                  </a:cubicBezTo>
                  <a:cubicBezTo>
                    <a:pt x="625503" y="421530"/>
                    <a:pt x="620334" y="402694"/>
                    <a:pt x="628650" y="431800"/>
                  </a:cubicBezTo>
                  <a:cubicBezTo>
                    <a:pt x="631048" y="440191"/>
                    <a:pt x="632492" y="448841"/>
                    <a:pt x="635000" y="457200"/>
                  </a:cubicBezTo>
                  <a:cubicBezTo>
                    <a:pt x="638847" y="470022"/>
                    <a:pt x="647700" y="495300"/>
                    <a:pt x="647700" y="495300"/>
                  </a:cubicBezTo>
                  <a:cubicBezTo>
                    <a:pt x="645583" y="527050"/>
                    <a:pt x="644864" y="558924"/>
                    <a:pt x="641350" y="590550"/>
                  </a:cubicBezTo>
                  <a:cubicBezTo>
                    <a:pt x="640611" y="597203"/>
                    <a:pt x="638713" y="604031"/>
                    <a:pt x="635000" y="609600"/>
                  </a:cubicBezTo>
                  <a:cubicBezTo>
                    <a:pt x="630019" y="617072"/>
                    <a:pt x="623422" y="623669"/>
                    <a:pt x="615950" y="628650"/>
                  </a:cubicBezTo>
                  <a:cubicBezTo>
                    <a:pt x="604929" y="635997"/>
                    <a:pt x="564563" y="639813"/>
                    <a:pt x="558800" y="641350"/>
                  </a:cubicBezTo>
                  <a:cubicBezTo>
                    <a:pt x="539398" y="646524"/>
                    <a:pt x="521724" y="659885"/>
                    <a:pt x="501650" y="660400"/>
                  </a:cubicBezTo>
                  <a:lnTo>
                    <a:pt x="254000" y="666750"/>
                  </a:lnTo>
                  <a:cubicBezTo>
                    <a:pt x="232833" y="664633"/>
                    <a:pt x="211207" y="665272"/>
                    <a:pt x="190500" y="660400"/>
                  </a:cubicBezTo>
                  <a:cubicBezTo>
                    <a:pt x="142227" y="649042"/>
                    <a:pt x="148226" y="640133"/>
                    <a:pt x="114300" y="609600"/>
                  </a:cubicBezTo>
                  <a:cubicBezTo>
                    <a:pt x="75790" y="574941"/>
                    <a:pt x="80408" y="592387"/>
                    <a:pt x="50800" y="539750"/>
                  </a:cubicBezTo>
                  <a:cubicBezTo>
                    <a:pt x="40580" y="521580"/>
                    <a:pt x="34276" y="501463"/>
                    <a:pt x="25400" y="482600"/>
                  </a:cubicBezTo>
                  <a:cubicBezTo>
                    <a:pt x="17339" y="465470"/>
                    <a:pt x="0" y="431800"/>
                    <a:pt x="0" y="431800"/>
                  </a:cubicBezTo>
                  <a:cubicBezTo>
                    <a:pt x="2117" y="385233"/>
                    <a:pt x="2775" y="338577"/>
                    <a:pt x="6350" y="292100"/>
                  </a:cubicBezTo>
                  <a:cubicBezTo>
                    <a:pt x="7019" y="283398"/>
                    <a:pt x="12156" y="275410"/>
                    <a:pt x="12700" y="266700"/>
                  </a:cubicBezTo>
                  <a:cubicBezTo>
                    <a:pt x="14284" y="241349"/>
                    <a:pt x="17992" y="171450"/>
                    <a:pt x="19050" y="152400"/>
                  </a:cubicBezTo>
                  <a:close/>
                </a:path>
              </a:pathLst>
            </a:custGeom>
            <a:noFill/>
            <a:ln w="6350" cap="flat" cmpd="sng" algn="ctr">
              <a:solidFill>
                <a:srgbClr val="FFFFFF">
                  <a:lumMod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99" name="Freeform 198"/>
            <p:cNvSpPr/>
            <p:nvPr/>
          </p:nvSpPr>
          <p:spPr>
            <a:xfrm>
              <a:off x="5875418" y="5855573"/>
              <a:ext cx="736116" cy="248374"/>
            </a:xfrm>
            <a:custGeom>
              <a:avLst/>
              <a:gdLst>
                <a:gd name="connsiteX0" fmla="*/ 33337 w 726281"/>
                <a:gd name="connsiteY0" fmla="*/ 73819 h 292894"/>
                <a:gd name="connsiteX1" fmla="*/ 33337 w 726281"/>
                <a:gd name="connsiteY1" fmla="*/ 73819 h 292894"/>
                <a:gd name="connsiteX2" fmla="*/ 14287 w 726281"/>
                <a:gd name="connsiteY2" fmla="*/ 88106 h 292894"/>
                <a:gd name="connsiteX3" fmla="*/ 11906 w 726281"/>
                <a:gd name="connsiteY3" fmla="*/ 95250 h 292894"/>
                <a:gd name="connsiteX4" fmla="*/ 0 w 726281"/>
                <a:gd name="connsiteY4" fmla="*/ 109537 h 292894"/>
                <a:gd name="connsiteX5" fmla="*/ 2381 w 726281"/>
                <a:gd name="connsiteY5" fmla="*/ 169069 h 292894"/>
                <a:gd name="connsiteX6" fmla="*/ 4762 w 726281"/>
                <a:gd name="connsiteY6" fmla="*/ 180975 h 292894"/>
                <a:gd name="connsiteX7" fmla="*/ 9525 w 726281"/>
                <a:gd name="connsiteY7" fmla="*/ 188119 h 292894"/>
                <a:gd name="connsiteX8" fmla="*/ 14287 w 726281"/>
                <a:gd name="connsiteY8" fmla="*/ 197644 h 292894"/>
                <a:gd name="connsiteX9" fmla="*/ 21431 w 726281"/>
                <a:gd name="connsiteY9" fmla="*/ 202406 h 292894"/>
                <a:gd name="connsiteX10" fmla="*/ 30956 w 726281"/>
                <a:gd name="connsiteY10" fmla="*/ 219075 h 292894"/>
                <a:gd name="connsiteX11" fmla="*/ 50006 w 726281"/>
                <a:gd name="connsiteY11" fmla="*/ 238125 h 292894"/>
                <a:gd name="connsiteX12" fmla="*/ 57150 w 726281"/>
                <a:gd name="connsiteY12" fmla="*/ 245269 h 292894"/>
                <a:gd name="connsiteX13" fmla="*/ 71437 w 726281"/>
                <a:gd name="connsiteY13" fmla="*/ 250031 h 292894"/>
                <a:gd name="connsiteX14" fmla="*/ 78581 w 726281"/>
                <a:gd name="connsiteY14" fmla="*/ 252412 h 292894"/>
                <a:gd name="connsiteX15" fmla="*/ 90487 w 726281"/>
                <a:gd name="connsiteY15" fmla="*/ 257175 h 292894"/>
                <a:gd name="connsiteX16" fmla="*/ 100012 w 726281"/>
                <a:gd name="connsiteY16" fmla="*/ 259556 h 292894"/>
                <a:gd name="connsiteX17" fmla="*/ 107156 w 726281"/>
                <a:gd name="connsiteY17" fmla="*/ 261937 h 292894"/>
                <a:gd name="connsiteX18" fmla="*/ 128587 w 726281"/>
                <a:gd name="connsiteY18" fmla="*/ 266700 h 292894"/>
                <a:gd name="connsiteX19" fmla="*/ 152400 w 726281"/>
                <a:gd name="connsiteY19" fmla="*/ 273844 h 292894"/>
                <a:gd name="connsiteX20" fmla="*/ 166687 w 726281"/>
                <a:gd name="connsiteY20" fmla="*/ 276225 h 292894"/>
                <a:gd name="connsiteX21" fmla="*/ 183356 w 726281"/>
                <a:gd name="connsiteY21" fmla="*/ 280987 h 292894"/>
                <a:gd name="connsiteX22" fmla="*/ 200025 w 726281"/>
                <a:gd name="connsiteY22" fmla="*/ 283369 h 292894"/>
                <a:gd name="connsiteX23" fmla="*/ 261937 w 726281"/>
                <a:gd name="connsiteY23" fmla="*/ 292894 h 292894"/>
                <a:gd name="connsiteX24" fmla="*/ 397669 w 726281"/>
                <a:gd name="connsiteY24" fmla="*/ 290512 h 292894"/>
                <a:gd name="connsiteX25" fmla="*/ 421481 w 726281"/>
                <a:gd name="connsiteY25" fmla="*/ 288131 h 292894"/>
                <a:gd name="connsiteX26" fmla="*/ 438150 w 726281"/>
                <a:gd name="connsiteY26" fmla="*/ 285750 h 292894"/>
                <a:gd name="connsiteX27" fmla="*/ 566737 w 726281"/>
                <a:gd name="connsiteY27" fmla="*/ 283369 h 292894"/>
                <a:gd name="connsiteX28" fmla="*/ 611981 w 726281"/>
                <a:gd name="connsiteY28" fmla="*/ 278606 h 292894"/>
                <a:gd name="connsiteX29" fmla="*/ 640556 w 726281"/>
                <a:gd name="connsiteY29" fmla="*/ 273844 h 292894"/>
                <a:gd name="connsiteX30" fmla="*/ 659606 w 726281"/>
                <a:gd name="connsiteY30" fmla="*/ 269081 h 292894"/>
                <a:gd name="connsiteX31" fmla="*/ 700087 w 726281"/>
                <a:gd name="connsiteY31" fmla="*/ 252412 h 292894"/>
                <a:gd name="connsiteX32" fmla="*/ 711994 w 726281"/>
                <a:gd name="connsiteY32" fmla="*/ 242887 h 292894"/>
                <a:gd name="connsiteX33" fmla="*/ 721519 w 726281"/>
                <a:gd name="connsiteY33" fmla="*/ 238125 h 292894"/>
                <a:gd name="connsiteX34" fmla="*/ 726281 w 726281"/>
                <a:gd name="connsiteY34" fmla="*/ 223837 h 292894"/>
                <a:gd name="connsiteX35" fmla="*/ 723900 w 726281"/>
                <a:gd name="connsiteY35" fmla="*/ 200025 h 292894"/>
                <a:gd name="connsiteX36" fmla="*/ 711994 w 726281"/>
                <a:gd name="connsiteY36" fmla="*/ 178594 h 292894"/>
                <a:gd name="connsiteX37" fmla="*/ 702469 w 726281"/>
                <a:gd name="connsiteY37" fmla="*/ 159544 h 292894"/>
                <a:gd name="connsiteX38" fmla="*/ 690562 w 726281"/>
                <a:gd name="connsiteY38" fmla="*/ 142875 h 292894"/>
                <a:gd name="connsiteX39" fmla="*/ 685800 w 726281"/>
                <a:gd name="connsiteY39" fmla="*/ 135731 h 292894"/>
                <a:gd name="connsiteX40" fmla="*/ 671512 w 726281"/>
                <a:gd name="connsiteY40" fmla="*/ 123825 h 292894"/>
                <a:gd name="connsiteX41" fmla="*/ 661987 w 726281"/>
                <a:gd name="connsiteY41" fmla="*/ 116681 h 292894"/>
                <a:gd name="connsiteX42" fmla="*/ 652462 w 726281"/>
                <a:gd name="connsiteY42" fmla="*/ 111919 h 292894"/>
                <a:gd name="connsiteX43" fmla="*/ 631031 w 726281"/>
                <a:gd name="connsiteY43" fmla="*/ 102394 h 292894"/>
                <a:gd name="connsiteX44" fmla="*/ 604837 w 726281"/>
                <a:gd name="connsiteY44" fmla="*/ 92869 h 292894"/>
                <a:gd name="connsiteX45" fmla="*/ 588169 w 726281"/>
                <a:gd name="connsiteY45" fmla="*/ 83344 h 292894"/>
                <a:gd name="connsiteX46" fmla="*/ 571500 w 726281"/>
                <a:gd name="connsiteY46" fmla="*/ 76200 h 292894"/>
                <a:gd name="connsiteX47" fmla="*/ 552450 w 726281"/>
                <a:gd name="connsiteY47" fmla="*/ 69056 h 292894"/>
                <a:gd name="connsiteX48" fmla="*/ 540544 w 726281"/>
                <a:gd name="connsiteY48" fmla="*/ 61912 h 292894"/>
                <a:gd name="connsiteX49" fmla="*/ 516731 w 726281"/>
                <a:gd name="connsiteY49" fmla="*/ 54769 h 292894"/>
                <a:gd name="connsiteX50" fmla="*/ 492919 w 726281"/>
                <a:gd name="connsiteY50" fmla="*/ 45244 h 292894"/>
                <a:gd name="connsiteX51" fmla="*/ 476250 w 726281"/>
                <a:gd name="connsiteY51" fmla="*/ 40481 h 292894"/>
                <a:gd name="connsiteX52" fmla="*/ 461962 w 726281"/>
                <a:gd name="connsiteY52" fmla="*/ 35719 h 292894"/>
                <a:gd name="connsiteX53" fmla="*/ 426244 w 726281"/>
                <a:gd name="connsiteY53" fmla="*/ 28575 h 292894"/>
                <a:gd name="connsiteX54" fmla="*/ 419100 w 726281"/>
                <a:gd name="connsiteY54" fmla="*/ 26194 h 292894"/>
                <a:gd name="connsiteX55" fmla="*/ 409575 w 726281"/>
                <a:gd name="connsiteY55" fmla="*/ 23812 h 292894"/>
                <a:gd name="connsiteX56" fmla="*/ 388144 w 726281"/>
                <a:gd name="connsiteY56" fmla="*/ 16669 h 292894"/>
                <a:gd name="connsiteX57" fmla="*/ 359569 w 726281"/>
                <a:gd name="connsiteY57" fmla="*/ 9525 h 292894"/>
                <a:gd name="connsiteX58" fmla="*/ 345281 w 726281"/>
                <a:gd name="connsiteY58" fmla="*/ 2381 h 292894"/>
                <a:gd name="connsiteX59" fmla="*/ 302419 w 726281"/>
                <a:gd name="connsiteY59" fmla="*/ 0 h 292894"/>
                <a:gd name="connsiteX60" fmla="*/ 223837 w 726281"/>
                <a:gd name="connsiteY60" fmla="*/ 4762 h 292894"/>
                <a:gd name="connsiteX61" fmla="*/ 150019 w 726281"/>
                <a:gd name="connsiteY61" fmla="*/ 21431 h 292894"/>
                <a:gd name="connsiteX62" fmla="*/ 111919 w 726281"/>
                <a:gd name="connsiteY62" fmla="*/ 38100 h 292894"/>
                <a:gd name="connsiteX63" fmla="*/ 100012 w 726281"/>
                <a:gd name="connsiteY63" fmla="*/ 42862 h 292894"/>
                <a:gd name="connsiteX64" fmla="*/ 78581 w 726281"/>
                <a:gd name="connsiteY64" fmla="*/ 57150 h 292894"/>
                <a:gd name="connsiteX65" fmla="*/ 33337 w 726281"/>
                <a:gd name="connsiteY65" fmla="*/ 73819 h 29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26281" h="292894">
                  <a:moveTo>
                    <a:pt x="33337" y="73819"/>
                  </a:moveTo>
                  <a:lnTo>
                    <a:pt x="33337" y="73819"/>
                  </a:lnTo>
                  <a:cubicBezTo>
                    <a:pt x="26987" y="78581"/>
                    <a:pt x="19900" y="82493"/>
                    <a:pt x="14287" y="88106"/>
                  </a:cubicBezTo>
                  <a:cubicBezTo>
                    <a:pt x="12512" y="89881"/>
                    <a:pt x="13028" y="93005"/>
                    <a:pt x="11906" y="95250"/>
                  </a:cubicBezTo>
                  <a:cubicBezTo>
                    <a:pt x="8590" y="101883"/>
                    <a:pt x="5268" y="104269"/>
                    <a:pt x="0" y="109537"/>
                  </a:cubicBezTo>
                  <a:cubicBezTo>
                    <a:pt x="794" y="129381"/>
                    <a:pt x="1060" y="149253"/>
                    <a:pt x="2381" y="169069"/>
                  </a:cubicBezTo>
                  <a:cubicBezTo>
                    <a:pt x="2650" y="173107"/>
                    <a:pt x="3341" y="177185"/>
                    <a:pt x="4762" y="180975"/>
                  </a:cubicBezTo>
                  <a:cubicBezTo>
                    <a:pt x="5767" y="183655"/>
                    <a:pt x="8105" y="185634"/>
                    <a:pt x="9525" y="188119"/>
                  </a:cubicBezTo>
                  <a:cubicBezTo>
                    <a:pt x="11286" y="191201"/>
                    <a:pt x="12015" y="194917"/>
                    <a:pt x="14287" y="197644"/>
                  </a:cubicBezTo>
                  <a:cubicBezTo>
                    <a:pt x="16119" y="199843"/>
                    <a:pt x="19050" y="200819"/>
                    <a:pt x="21431" y="202406"/>
                  </a:cubicBezTo>
                  <a:cubicBezTo>
                    <a:pt x="23761" y="207065"/>
                    <a:pt x="27219" y="214964"/>
                    <a:pt x="30956" y="219075"/>
                  </a:cubicBezTo>
                  <a:cubicBezTo>
                    <a:pt x="36997" y="225720"/>
                    <a:pt x="43656" y="231775"/>
                    <a:pt x="50006" y="238125"/>
                  </a:cubicBezTo>
                  <a:cubicBezTo>
                    <a:pt x="52387" y="240506"/>
                    <a:pt x="53955" y="244204"/>
                    <a:pt x="57150" y="245269"/>
                  </a:cubicBezTo>
                  <a:lnTo>
                    <a:pt x="71437" y="250031"/>
                  </a:lnTo>
                  <a:cubicBezTo>
                    <a:pt x="73818" y="250825"/>
                    <a:pt x="76250" y="251480"/>
                    <a:pt x="78581" y="252412"/>
                  </a:cubicBezTo>
                  <a:cubicBezTo>
                    <a:pt x="82550" y="254000"/>
                    <a:pt x="86432" y="255823"/>
                    <a:pt x="90487" y="257175"/>
                  </a:cubicBezTo>
                  <a:cubicBezTo>
                    <a:pt x="93592" y="258210"/>
                    <a:pt x="96865" y="258657"/>
                    <a:pt x="100012" y="259556"/>
                  </a:cubicBezTo>
                  <a:cubicBezTo>
                    <a:pt x="102426" y="260246"/>
                    <a:pt x="104742" y="261247"/>
                    <a:pt x="107156" y="261937"/>
                  </a:cubicBezTo>
                  <a:cubicBezTo>
                    <a:pt x="117332" y="264845"/>
                    <a:pt x="117522" y="264241"/>
                    <a:pt x="128587" y="266700"/>
                  </a:cubicBezTo>
                  <a:cubicBezTo>
                    <a:pt x="162589" y="274255"/>
                    <a:pt x="104930" y="261976"/>
                    <a:pt x="152400" y="273844"/>
                  </a:cubicBezTo>
                  <a:cubicBezTo>
                    <a:pt x="157084" y="275015"/>
                    <a:pt x="161983" y="275139"/>
                    <a:pt x="166687" y="276225"/>
                  </a:cubicBezTo>
                  <a:cubicBezTo>
                    <a:pt x="172318" y="277524"/>
                    <a:pt x="177706" y="279776"/>
                    <a:pt x="183356" y="280987"/>
                  </a:cubicBezTo>
                  <a:cubicBezTo>
                    <a:pt x="188844" y="282163"/>
                    <a:pt x="194481" y="282494"/>
                    <a:pt x="200025" y="283369"/>
                  </a:cubicBezTo>
                  <a:cubicBezTo>
                    <a:pt x="262761" y="293275"/>
                    <a:pt x="192201" y="282931"/>
                    <a:pt x="261937" y="292894"/>
                  </a:cubicBezTo>
                  <a:lnTo>
                    <a:pt x="397669" y="290512"/>
                  </a:lnTo>
                  <a:cubicBezTo>
                    <a:pt x="405642" y="290274"/>
                    <a:pt x="413559" y="289063"/>
                    <a:pt x="421481" y="288131"/>
                  </a:cubicBezTo>
                  <a:cubicBezTo>
                    <a:pt x="427055" y="287475"/>
                    <a:pt x="432540" y="285934"/>
                    <a:pt x="438150" y="285750"/>
                  </a:cubicBezTo>
                  <a:cubicBezTo>
                    <a:pt x="480997" y="284345"/>
                    <a:pt x="523875" y="284163"/>
                    <a:pt x="566737" y="283369"/>
                  </a:cubicBezTo>
                  <a:lnTo>
                    <a:pt x="611981" y="278606"/>
                  </a:lnTo>
                  <a:cubicBezTo>
                    <a:pt x="621540" y="277241"/>
                    <a:pt x="631188" y="276186"/>
                    <a:pt x="640556" y="273844"/>
                  </a:cubicBezTo>
                  <a:cubicBezTo>
                    <a:pt x="646906" y="272256"/>
                    <a:pt x="653506" y="271453"/>
                    <a:pt x="659606" y="269081"/>
                  </a:cubicBezTo>
                  <a:cubicBezTo>
                    <a:pt x="719804" y="245670"/>
                    <a:pt x="654560" y="265422"/>
                    <a:pt x="700087" y="252412"/>
                  </a:cubicBezTo>
                  <a:cubicBezTo>
                    <a:pt x="704056" y="249237"/>
                    <a:pt x="707765" y="245706"/>
                    <a:pt x="711994" y="242887"/>
                  </a:cubicBezTo>
                  <a:cubicBezTo>
                    <a:pt x="714948" y="240918"/>
                    <a:pt x="719389" y="240965"/>
                    <a:pt x="721519" y="238125"/>
                  </a:cubicBezTo>
                  <a:cubicBezTo>
                    <a:pt x="724531" y="234109"/>
                    <a:pt x="726281" y="223837"/>
                    <a:pt x="726281" y="223837"/>
                  </a:cubicBezTo>
                  <a:cubicBezTo>
                    <a:pt x="725487" y="215900"/>
                    <a:pt x="725835" y="207764"/>
                    <a:pt x="723900" y="200025"/>
                  </a:cubicBezTo>
                  <a:cubicBezTo>
                    <a:pt x="721043" y="188598"/>
                    <a:pt x="716718" y="187255"/>
                    <a:pt x="711994" y="178594"/>
                  </a:cubicBezTo>
                  <a:cubicBezTo>
                    <a:pt x="708594" y="172361"/>
                    <a:pt x="706407" y="165451"/>
                    <a:pt x="702469" y="159544"/>
                  </a:cubicBezTo>
                  <a:cubicBezTo>
                    <a:pt x="691231" y="142689"/>
                    <a:pt x="705349" y="163577"/>
                    <a:pt x="690562" y="142875"/>
                  </a:cubicBezTo>
                  <a:cubicBezTo>
                    <a:pt x="688899" y="140546"/>
                    <a:pt x="687632" y="137930"/>
                    <a:pt x="685800" y="135731"/>
                  </a:cubicBezTo>
                  <a:cubicBezTo>
                    <a:pt x="679259" y="127881"/>
                    <a:pt x="679226" y="129335"/>
                    <a:pt x="671512" y="123825"/>
                  </a:cubicBezTo>
                  <a:cubicBezTo>
                    <a:pt x="668282" y="121518"/>
                    <a:pt x="665353" y="118784"/>
                    <a:pt x="661987" y="116681"/>
                  </a:cubicBezTo>
                  <a:cubicBezTo>
                    <a:pt x="658977" y="114800"/>
                    <a:pt x="655685" y="113406"/>
                    <a:pt x="652462" y="111919"/>
                  </a:cubicBezTo>
                  <a:cubicBezTo>
                    <a:pt x="645364" y="108643"/>
                    <a:pt x="638289" y="105297"/>
                    <a:pt x="631031" y="102394"/>
                  </a:cubicBezTo>
                  <a:cubicBezTo>
                    <a:pt x="622405" y="98944"/>
                    <a:pt x="613327" y="96642"/>
                    <a:pt x="604837" y="92869"/>
                  </a:cubicBezTo>
                  <a:cubicBezTo>
                    <a:pt x="598989" y="90270"/>
                    <a:pt x="593893" y="86206"/>
                    <a:pt x="588169" y="83344"/>
                  </a:cubicBezTo>
                  <a:cubicBezTo>
                    <a:pt x="582762" y="80640"/>
                    <a:pt x="577113" y="78445"/>
                    <a:pt x="571500" y="76200"/>
                  </a:cubicBezTo>
                  <a:cubicBezTo>
                    <a:pt x="561189" y="72076"/>
                    <a:pt x="565173" y="75418"/>
                    <a:pt x="552450" y="69056"/>
                  </a:cubicBezTo>
                  <a:cubicBezTo>
                    <a:pt x="548310" y="66986"/>
                    <a:pt x="544841" y="63631"/>
                    <a:pt x="540544" y="61912"/>
                  </a:cubicBezTo>
                  <a:cubicBezTo>
                    <a:pt x="532850" y="58834"/>
                    <a:pt x="524553" y="57507"/>
                    <a:pt x="516731" y="54769"/>
                  </a:cubicBezTo>
                  <a:cubicBezTo>
                    <a:pt x="508662" y="51945"/>
                    <a:pt x="500898" y="48313"/>
                    <a:pt x="492919" y="45244"/>
                  </a:cubicBezTo>
                  <a:cubicBezTo>
                    <a:pt x="483453" y="41603"/>
                    <a:pt x="487189" y="43762"/>
                    <a:pt x="476250" y="40481"/>
                  </a:cubicBezTo>
                  <a:cubicBezTo>
                    <a:pt x="471441" y="39039"/>
                    <a:pt x="466846" y="36882"/>
                    <a:pt x="461962" y="35719"/>
                  </a:cubicBezTo>
                  <a:cubicBezTo>
                    <a:pt x="450150" y="32907"/>
                    <a:pt x="438097" y="31209"/>
                    <a:pt x="426244" y="28575"/>
                  </a:cubicBezTo>
                  <a:cubicBezTo>
                    <a:pt x="423794" y="28030"/>
                    <a:pt x="421514" y="26884"/>
                    <a:pt x="419100" y="26194"/>
                  </a:cubicBezTo>
                  <a:cubicBezTo>
                    <a:pt x="415953" y="25295"/>
                    <a:pt x="412703" y="24774"/>
                    <a:pt x="409575" y="23812"/>
                  </a:cubicBezTo>
                  <a:cubicBezTo>
                    <a:pt x="402378" y="21598"/>
                    <a:pt x="395384" y="18738"/>
                    <a:pt x="388144" y="16669"/>
                  </a:cubicBezTo>
                  <a:cubicBezTo>
                    <a:pt x="378704" y="13972"/>
                    <a:pt x="368883" y="12630"/>
                    <a:pt x="359569" y="9525"/>
                  </a:cubicBezTo>
                  <a:cubicBezTo>
                    <a:pt x="354517" y="7841"/>
                    <a:pt x="350533" y="3256"/>
                    <a:pt x="345281" y="2381"/>
                  </a:cubicBezTo>
                  <a:cubicBezTo>
                    <a:pt x="331166" y="29"/>
                    <a:pt x="316706" y="794"/>
                    <a:pt x="302419" y="0"/>
                  </a:cubicBezTo>
                  <a:cubicBezTo>
                    <a:pt x="300722" y="77"/>
                    <a:pt x="237624" y="2154"/>
                    <a:pt x="223837" y="4762"/>
                  </a:cubicBezTo>
                  <a:cubicBezTo>
                    <a:pt x="199051" y="9451"/>
                    <a:pt x="174755" y="16484"/>
                    <a:pt x="150019" y="21431"/>
                  </a:cubicBezTo>
                  <a:cubicBezTo>
                    <a:pt x="131875" y="30504"/>
                    <a:pt x="141997" y="25716"/>
                    <a:pt x="111919" y="38100"/>
                  </a:cubicBezTo>
                  <a:cubicBezTo>
                    <a:pt x="107966" y="39727"/>
                    <a:pt x="103432" y="40297"/>
                    <a:pt x="100012" y="42862"/>
                  </a:cubicBezTo>
                  <a:cubicBezTo>
                    <a:pt x="93248" y="47935"/>
                    <a:pt x="86352" y="53618"/>
                    <a:pt x="78581" y="57150"/>
                  </a:cubicBezTo>
                  <a:cubicBezTo>
                    <a:pt x="59816" y="65679"/>
                    <a:pt x="40878" y="71041"/>
                    <a:pt x="33337" y="73819"/>
                  </a:cubicBezTo>
                  <a:close/>
                </a:path>
              </a:pathLst>
            </a:custGeom>
            <a:noFill/>
            <a:ln w="6350" cap="flat" cmpd="sng" algn="ctr">
              <a:solidFill>
                <a:srgbClr val="FFFFFF">
                  <a:lumMod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5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200" name="Freeform 199"/>
            <p:cNvSpPr/>
            <p:nvPr/>
          </p:nvSpPr>
          <p:spPr>
            <a:xfrm>
              <a:off x="6358811" y="5072588"/>
              <a:ext cx="315026" cy="397945"/>
            </a:xfrm>
            <a:custGeom>
              <a:avLst/>
              <a:gdLst>
                <a:gd name="connsiteX0" fmla="*/ 0 w 315026"/>
                <a:gd name="connsiteY0" fmla="*/ 35995 h 397945"/>
                <a:gd name="connsiteX1" fmla="*/ 0 w 315026"/>
                <a:gd name="connsiteY1" fmla="*/ 35995 h 397945"/>
                <a:gd name="connsiteX2" fmla="*/ 2382 w 315026"/>
                <a:gd name="connsiteY2" fmla="*/ 97907 h 397945"/>
                <a:gd name="connsiteX3" fmla="*/ 4763 w 315026"/>
                <a:gd name="connsiteY3" fmla="*/ 105051 h 397945"/>
                <a:gd name="connsiteX4" fmla="*/ 7144 w 315026"/>
                <a:gd name="connsiteY4" fmla="*/ 124101 h 397945"/>
                <a:gd name="connsiteX5" fmla="*/ 11907 w 315026"/>
                <a:gd name="connsiteY5" fmla="*/ 166963 h 397945"/>
                <a:gd name="connsiteX6" fmla="*/ 11907 w 315026"/>
                <a:gd name="connsiteY6" fmla="*/ 290788 h 397945"/>
                <a:gd name="connsiteX7" fmla="*/ 21432 w 315026"/>
                <a:gd name="connsiteY7" fmla="*/ 302695 h 397945"/>
                <a:gd name="connsiteX8" fmla="*/ 30957 w 315026"/>
                <a:gd name="connsiteY8" fmla="*/ 316982 h 397945"/>
                <a:gd name="connsiteX9" fmla="*/ 57150 w 315026"/>
                <a:gd name="connsiteY9" fmla="*/ 347938 h 397945"/>
                <a:gd name="connsiteX10" fmla="*/ 64294 w 315026"/>
                <a:gd name="connsiteY10" fmla="*/ 355082 h 397945"/>
                <a:gd name="connsiteX11" fmla="*/ 88107 w 315026"/>
                <a:gd name="connsiteY11" fmla="*/ 369370 h 397945"/>
                <a:gd name="connsiteX12" fmla="*/ 107157 w 315026"/>
                <a:gd name="connsiteY12" fmla="*/ 381276 h 397945"/>
                <a:gd name="connsiteX13" fmla="*/ 114300 w 315026"/>
                <a:gd name="connsiteY13" fmla="*/ 383657 h 397945"/>
                <a:gd name="connsiteX14" fmla="*/ 121444 w 315026"/>
                <a:gd name="connsiteY14" fmla="*/ 388420 h 397945"/>
                <a:gd name="connsiteX15" fmla="*/ 135732 w 315026"/>
                <a:gd name="connsiteY15" fmla="*/ 393182 h 397945"/>
                <a:gd name="connsiteX16" fmla="*/ 157163 w 315026"/>
                <a:gd name="connsiteY16" fmla="*/ 397945 h 397945"/>
                <a:gd name="connsiteX17" fmla="*/ 204788 w 315026"/>
                <a:gd name="connsiteY17" fmla="*/ 393182 h 397945"/>
                <a:gd name="connsiteX18" fmla="*/ 214313 w 315026"/>
                <a:gd name="connsiteY18" fmla="*/ 388420 h 397945"/>
                <a:gd name="connsiteX19" fmla="*/ 235744 w 315026"/>
                <a:gd name="connsiteY19" fmla="*/ 383657 h 397945"/>
                <a:gd name="connsiteX20" fmla="*/ 252413 w 315026"/>
                <a:gd name="connsiteY20" fmla="*/ 378895 h 397945"/>
                <a:gd name="connsiteX21" fmla="*/ 276225 w 315026"/>
                <a:gd name="connsiteY21" fmla="*/ 359845 h 397945"/>
                <a:gd name="connsiteX22" fmla="*/ 288132 w 315026"/>
                <a:gd name="connsiteY22" fmla="*/ 347938 h 397945"/>
                <a:gd name="connsiteX23" fmla="*/ 297657 w 315026"/>
                <a:gd name="connsiteY23" fmla="*/ 326507 h 397945"/>
                <a:gd name="connsiteX24" fmla="*/ 309563 w 315026"/>
                <a:gd name="connsiteY24" fmla="*/ 302695 h 397945"/>
                <a:gd name="connsiteX25" fmla="*/ 311944 w 315026"/>
                <a:gd name="connsiteY25" fmla="*/ 295551 h 397945"/>
                <a:gd name="connsiteX26" fmla="*/ 311944 w 315026"/>
                <a:gd name="connsiteY26" fmla="*/ 147913 h 397945"/>
                <a:gd name="connsiteX27" fmla="*/ 304800 w 315026"/>
                <a:gd name="connsiteY27" fmla="*/ 136007 h 397945"/>
                <a:gd name="connsiteX28" fmla="*/ 295275 w 315026"/>
                <a:gd name="connsiteY28" fmla="*/ 114576 h 397945"/>
                <a:gd name="connsiteX29" fmla="*/ 278607 w 315026"/>
                <a:gd name="connsiteY29" fmla="*/ 81238 h 397945"/>
                <a:gd name="connsiteX30" fmla="*/ 259557 w 315026"/>
                <a:gd name="connsiteY30" fmla="*/ 45520 h 397945"/>
                <a:gd name="connsiteX31" fmla="*/ 252413 w 315026"/>
                <a:gd name="connsiteY31" fmla="*/ 35995 h 397945"/>
                <a:gd name="connsiteX32" fmla="*/ 238125 w 315026"/>
                <a:gd name="connsiteY32" fmla="*/ 28851 h 397945"/>
                <a:gd name="connsiteX33" fmla="*/ 219075 w 315026"/>
                <a:gd name="connsiteY33" fmla="*/ 24088 h 397945"/>
                <a:gd name="connsiteX34" fmla="*/ 207169 w 315026"/>
                <a:gd name="connsiteY34" fmla="*/ 21707 h 397945"/>
                <a:gd name="connsiteX35" fmla="*/ 195263 w 315026"/>
                <a:gd name="connsiteY35" fmla="*/ 16945 h 397945"/>
                <a:gd name="connsiteX36" fmla="*/ 180975 w 315026"/>
                <a:gd name="connsiteY36" fmla="*/ 12182 h 397945"/>
                <a:gd name="connsiteX37" fmla="*/ 157163 w 315026"/>
                <a:gd name="connsiteY37" fmla="*/ 5038 h 397945"/>
                <a:gd name="connsiteX38" fmla="*/ 138113 w 315026"/>
                <a:gd name="connsiteY38" fmla="*/ 276 h 397945"/>
                <a:gd name="connsiteX39" fmla="*/ 54769 w 315026"/>
                <a:gd name="connsiteY39" fmla="*/ 2657 h 397945"/>
                <a:gd name="connsiteX40" fmla="*/ 40482 w 315026"/>
                <a:gd name="connsiteY40" fmla="*/ 16945 h 397945"/>
                <a:gd name="connsiteX41" fmla="*/ 33338 w 315026"/>
                <a:gd name="connsiteY41" fmla="*/ 19326 h 397945"/>
                <a:gd name="connsiteX42" fmla="*/ 26194 w 315026"/>
                <a:gd name="connsiteY42" fmla="*/ 24088 h 397945"/>
                <a:gd name="connsiteX43" fmla="*/ 7144 w 315026"/>
                <a:gd name="connsiteY43" fmla="*/ 28851 h 397945"/>
                <a:gd name="connsiteX44" fmla="*/ 0 w 315026"/>
                <a:gd name="connsiteY44" fmla="*/ 35995 h 397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15026" h="397945">
                  <a:moveTo>
                    <a:pt x="0" y="35995"/>
                  </a:moveTo>
                  <a:lnTo>
                    <a:pt x="0" y="35995"/>
                  </a:lnTo>
                  <a:cubicBezTo>
                    <a:pt x="794" y="56632"/>
                    <a:pt x="961" y="77303"/>
                    <a:pt x="2382" y="97907"/>
                  </a:cubicBezTo>
                  <a:cubicBezTo>
                    <a:pt x="2555" y="100411"/>
                    <a:pt x="4314" y="102581"/>
                    <a:pt x="4763" y="105051"/>
                  </a:cubicBezTo>
                  <a:cubicBezTo>
                    <a:pt x="5908" y="111347"/>
                    <a:pt x="6239" y="117766"/>
                    <a:pt x="7144" y="124101"/>
                  </a:cubicBezTo>
                  <a:cubicBezTo>
                    <a:pt x="11888" y="157309"/>
                    <a:pt x="7557" y="114784"/>
                    <a:pt x="11907" y="166963"/>
                  </a:cubicBezTo>
                  <a:cubicBezTo>
                    <a:pt x="10684" y="198759"/>
                    <a:pt x="6778" y="258992"/>
                    <a:pt x="11907" y="290788"/>
                  </a:cubicBezTo>
                  <a:cubicBezTo>
                    <a:pt x="12716" y="295806"/>
                    <a:pt x="18443" y="298584"/>
                    <a:pt x="21432" y="302695"/>
                  </a:cubicBezTo>
                  <a:cubicBezTo>
                    <a:pt x="24798" y="307324"/>
                    <a:pt x="27410" y="312490"/>
                    <a:pt x="30957" y="316982"/>
                  </a:cubicBezTo>
                  <a:cubicBezTo>
                    <a:pt x="39333" y="327591"/>
                    <a:pt x="47592" y="338380"/>
                    <a:pt x="57150" y="347938"/>
                  </a:cubicBezTo>
                  <a:cubicBezTo>
                    <a:pt x="59531" y="350319"/>
                    <a:pt x="61636" y="353014"/>
                    <a:pt x="64294" y="355082"/>
                  </a:cubicBezTo>
                  <a:cubicBezTo>
                    <a:pt x="80422" y="367626"/>
                    <a:pt x="74153" y="361396"/>
                    <a:pt x="88107" y="369370"/>
                  </a:cubicBezTo>
                  <a:cubicBezTo>
                    <a:pt x="101328" y="376925"/>
                    <a:pt x="89195" y="372295"/>
                    <a:pt x="107157" y="381276"/>
                  </a:cubicBezTo>
                  <a:cubicBezTo>
                    <a:pt x="109402" y="382398"/>
                    <a:pt x="111919" y="382863"/>
                    <a:pt x="114300" y="383657"/>
                  </a:cubicBezTo>
                  <a:cubicBezTo>
                    <a:pt x="116681" y="385245"/>
                    <a:pt x="118829" y="387258"/>
                    <a:pt x="121444" y="388420"/>
                  </a:cubicBezTo>
                  <a:cubicBezTo>
                    <a:pt x="126032" y="390459"/>
                    <a:pt x="130969" y="391595"/>
                    <a:pt x="135732" y="393182"/>
                  </a:cubicBezTo>
                  <a:cubicBezTo>
                    <a:pt x="147458" y="397090"/>
                    <a:pt x="140395" y="395150"/>
                    <a:pt x="157163" y="397945"/>
                  </a:cubicBezTo>
                  <a:cubicBezTo>
                    <a:pt x="160794" y="397666"/>
                    <a:pt x="195728" y="395653"/>
                    <a:pt x="204788" y="393182"/>
                  </a:cubicBezTo>
                  <a:cubicBezTo>
                    <a:pt x="208213" y="392248"/>
                    <a:pt x="210920" y="389464"/>
                    <a:pt x="214313" y="388420"/>
                  </a:cubicBezTo>
                  <a:cubicBezTo>
                    <a:pt x="221307" y="386268"/>
                    <a:pt x="228645" y="385432"/>
                    <a:pt x="235744" y="383657"/>
                  </a:cubicBezTo>
                  <a:cubicBezTo>
                    <a:pt x="241350" y="382255"/>
                    <a:pt x="246857" y="380482"/>
                    <a:pt x="252413" y="378895"/>
                  </a:cubicBezTo>
                  <a:cubicBezTo>
                    <a:pt x="277769" y="353539"/>
                    <a:pt x="243181" y="386881"/>
                    <a:pt x="276225" y="359845"/>
                  </a:cubicBezTo>
                  <a:cubicBezTo>
                    <a:pt x="280569" y="356291"/>
                    <a:pt x="284163" y="351907"/>
                    <a:pt x="288132" y="347938"/>
                  </a:cubicBezTo>
                  <a:cubicBezTo>
                    <a:pt x="292977" y="333404"/>
                    <a:pt x="287736" y="348004"/>
                    <a:pt x="297657" y="326507"/>
                  </a:cubicBezTo>
                  <a:cubicBezTo>
                    <a:pt x="307995" y="304106"/>
                    <a:pt x="300467" y="316336"/>
                    <a:pt x="309563" y="302695"/>
                  </a:cubicBezTo>
                  <a:cubicBezTo>
                    <a:pt x="310357" y="300314"/>
                    <a:pt x="311612" y="298039"/>
                    <a:pt x="311944" y="295551"/>
                  </a:cubicBezTo>
                  <a:cubicBezTo>
                    <a:pt x="317767" y="251874"/>
                    <a:pt x="313911" y="174959"/>
                    <a:pt x="311944" y="147913"/>
                  </a:cubicBezTo>
                  <a:cubicBezTo>
                    <a:pt x="311608" y="143297"/>
                    <a:pt x="306870" y="140147"/>
                    <a:pt x="304800" y="136007"/>
                  </a:cubicBezTo>
                  <a:cubicBezTo>
                    <a:pt x="301304" y="129015"/>
                    <a:pt x="298648" y="121628"/>
                    <a:pt x="295275" y="114576"/>
                  </a:cubicBezTo>
                  <a:cubicBezTo>
                    <a:pt x="289915" y="103368"/>
                    <a:pt x="283653" y="92591"/>
                    <a:pt x="278607" y="81238"/>
                  </a:cubicBezTo>
                  <a:cubicBezTo>
                    <a:pt x="270199" y="62321"/>
                    <a:pt x="270898" y="60641"/>
                    <a:pt x="259557" y="45520"/>
                  </a:cubicBezTo>
                  <a:cubicBezTo>
                    <a:pt x="257176" y="42345"/>
                    <a:pt x="255219" y="38801"/>
                    <a:pt x="252413" y="35995"/>
                  </a:cubicBezTo>
                  <a:cubicBezTo>
                    <a:pt x="248347" y="31929"/>
                    <a:pt x="243453" y="30304"/>
                    <a:pt x="238125" y="28851"/>
                  </a:cubicBezTo>
                  <a:cubicBezTo>
                    <a:pt x="231810" y="27129"/>
                    <a:pt x="225493" y="25372"/>
                    <a:pt x="219075" y="24088"/>
                  </a:cubicBezTo>
                  <a:cubicBezTo>
                    <a:pt x="215106" y="23294"/>
                    <a:pt x="211046" y="22870"/>
                    <a:pt x="207169" y="21707"/>
                  </a:cubicBezTo>
                  <a:cubicBezTo>
                    <a:pt x="203075" y="20479"/>
                    <a:pt x="199280" y="18406"/>
                    <a:pt x="195263" y="16945"/>
                  </a:cubicBezTo>
                  <a:cubicBezTo>
                    <a:pt x="190545" y="15229"/>
                    <a:pt x="185636" y="14046"/>
                    <a:pt x="180975" y="12182"/>
                  </a:cubicBezTo>
                  <a:cubicBezTo>
                    <a:pt x="162225" y="4683"/>
                    <a:pt x="176182" y="9427"/>
                    <a:pt x="157163" y="5038"/>
                  </a:cubicBezTo>
                  <a:cubicBezTo>
                    <a:pt x="150785" y="3566"/>
                    <a:pt x="138113" y="276"/>
                    <a:pt x="138113" y="276"/>
                  </a:cubicBezTo>
                  <a:cubicBezTo>
                    <a:pt x="110332" y="1070"/>
                    <a:pt x="82165" y="-2020"/>
                    <a:pt x="54769" y="2657"/>
                  </a:cubicBezTo>
                  <a:cubicBezTo>
                    <a:pt x="48130" y="3791"/>
                    <a:pt x="46872" y="14815"/>
                    <a:pt x="40482" y="16945"/>
                  </a:cubicBezTo>
                  <a:cubicBezTo>
                    <a:pt x="38101" y="17739"/>
                    <a:pt x="35583" y="18204"/>
                    <a:pt x="33338" y="19326"/>
                  </a:cubicBezTo>
                  <a:cubicBezTo>
                    <a:pt x="30778" y="20606"/>
                    <a:pt x="28874" y="23083"/>
                    <a:pt x="26194" y="24088"/>
                  </a:cubicBezTo>
                  <a:cubicBezTo>
                    <a:pt x="15331" y="28162"/>
                    <a:pt x="15954" y="24447"/>
                    <a:pt x="7144" y="28851"/>
                  </a:cubicBezTo>
                  <a:cubicBezTo>
                    <a:pt x="4584" y="30131"/>
                    <a:pt x="1191" y="34804"/>
                    <a:pt x="0" y="35995"/>
                  </a:cubicBezTo>
                  <a:close/>
                </a:path>
              </a:pathLst>
            </a:custGeom>
            <a:noFill/>
            <a:ln w="19050" cap="flat" cmpd="sng" algn="ctr">
              <a:solidFill>
                <a:srgbClr val="000000">
                  <a:lumMod val="65000"/>
                  <a:lumOff val="3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201" name="Freeform 200"/>
            <p:cNvSpPr/>
            <p:nvPr/>
          </p:nvSpPr>
          <p:spPr>
            <a:xfrm>
              <a:off x="6030199" y="5175258"/>
              <a:ext cx="421481" cy="454818"/>
            </a:xfrm>
            <a:custGeom>
              <a:avLst/>
              <a:gdLst>
                <a:gd name="connsiteX0" fmla="*/ 111919 w 421481"/>
                <a:gd name="connsiteY0" fmla="*/ 11906 h 454818"/>
                <a:gd name="connsiteX1" fmla="*/ 111919 w 421481"/>
                <a:gd name="connsiteY1" fmla="*/ 11906 h 454818"/>
                <a:gd name="connsiteX2" fmla="*/ 66675 w 421481"/>
                <a:gd name="connsiteY2" fmla="*/ 33337 h 454818"/>
                <a:gd name="connsiteX3" fmla="*/ 59531 w 421481"/>
                <a:gd name="connsiteY3" fmla="*/ 38100 h 454818"/>
                <a:gd name="connsiteX4" fmla="*/ 50006 w 421481"/>
                <a:gd name="connsiteY4" fmla="*/ 45243 h 454818"/>
                <a:gd name="connsiteX5" fmla="*/ 40481 w 421481"/>
                <a:gd name="connsiteY5" fmla="*/ 47625 h 454818"/>
                <a:gd name="connsiteX6" fmla="*/ 33337 w 421481"/>
                <a:gd name="connsiteY6" fmla="*/ 52387 h 454818"/>
                <a:gd name="connsiteX7" fmla="*/ 16669 w 421481"/>
                <a:gd name="connsiteY7" fmla="*/ 71437 h 454818"/>
                <a:gd name="connsiteX8" fmla="*/ 9525 w 421481"/>
                <a:gd name="connsiteY8" fmla="*/ 78581 h 454818"/>
                <a:gd name="connsiteX9" fmla="*/ 7144 w 421481"/>
                <a:gd name="connsiteY9" fmla="*/ 88106 h 454818"/>
                <a:gd name="connsiteX10" fmla="*/ 2381 w 421481"/>
                <a:gd name="connsiteY10" fmla="*/ 97631 h 454818"/>
                <a:gd name="connsiteX11" fmla="*/ 0 w 421481"/>
                <a:gd name="connsiteY11" fmla="*/ 104775 h 454818"/>
                <a:gd name="connsiteX12" fmla="*/ 2381 w 421481"/>
                <a:gd name="connsiteY12" fmla="*/ 138112 h 454818"/>
                <a:gd name="connsiteX13" fmla="*/ 7144 w 421481"/>
                <a:gd name="connsiteY13" fmla="*/ 145256 h 454818"/>
                <a:gd name="connsiteX14" fmla="*/ 9525 w 421481"/>
                <a:gd name="connsiteY14" fmla="*/ 152400 h 454818"/>
                <a:gd name="connsiteX15" fmla="*/ 14287 w 421481"/>
                <a:gd name="connsiteY15" fmla="*/ 188118 h 454818"/>
                <a:gd name="connsiteX16" fmla="*/ 19050 w 421481"/>
                <a:gd name="connsiteY16" fmla="*/ 195262 h 454818"/>
                <a:gd name="connsiteX17" fmla="*/ 28575 w 421481"/>
                <a:gd name="connsiteY17" fmla="*/ 204787 h 454818"/>
                <a:gd name="connsiteX18" fmla="*/ 30956 w 421481"/>
                <a:gd name="connsiteY18" fmla="*/ 211931 h 454818"/>
                <a:gd name="connsiteX19" fmla="*/ 38100 w 421481"/>
                <a:gd name="connsiteY19" fmla="*/ 219075 h 454818"/>
                <a:gd name="connsiteX20" fmla="*/ 42862 w 421481"/>
                <a:gd name="connsiteY20" fmla="*/ 226218 h 454818"/>
                <a:gd name="connsiteX21" fmla="*/ 57150 w 421481"/>
                <a:gd name="connsiteY21" fmla="*/ 238125 h 454818"/>
                <a:gd name="connsiteX22" fmla="*/ 61912 w 421481"/>
                <a:gd name="connsiteY22" fmla="*/ 245268 h 454818"/>
                <a:gd name="connsiteX23" fmla="*/ 83344 w 421481"/>
                <a:gd name="connsiteY23" fmla="*/ 264318 h 454818"/>
                <a:gd name="connsiteX24" fmla="*/ 92869 w 421481"/>
                <a:gd name="connsiteY24" fmla="*/ 278606 h 454818"/>
                <a:gd name="connsiteX25" fmla="*/ 100012 w 421481"/>
                <a:gd name="connsiteY25" fmla="*/ 285750 h 454818"/>
                <a:gd name="connsiteX26" fmla="*/ 109537 w 421481"/>
                <a:gd name="connsiteY26" fmla="*/ 302418 h 454818"/>
                <a:gd name="connsiteX27" fmla="*/ 119062 w 421481"/>
                <a:gd name="connsiteY27" fmla="*/ 311943 h 454818"/>
                <a:gd name="connsiteX28" fmla="*/ 123825 w 421481"/>
                <a:gd name="connsiteY28" fmla="*/ 319087 h 454818"/>
                <a:gd name="connsiteX29" fmla="*/ 130969 w 421481"/>
                <a:gd name="connsiteY29" fmla="*/ 326231 h 454818"/>
                <a:gd name="connsiteX30" fmla="*/ 135731 w 421481"/>
                <a:gd name="connsiteY30" fmla="*/ 333375 h 454818"/>
                <a:gd name="connsiteX31" fmla="*/ 142875 w 421481"/>
                <a:gd name="connsiteY31" fmla="*/ 338137 h 454818"/>
                <a:gd name="connsiteX32" fmla="*/ 147637 w 421481"/>
                <a:gd name="connsiteY32" fmla="*/ 345281 h 454818"/>
                <a:gd name="connsiteX33" fmla="*/ 157162 w 421481"/>
                <a:gd name="connsiteY33" fmla="*/ 354806 h 454818"/>
                <a:gd name="connsiteX34" fmla="*/ 159544 w 421481"/>
                <a:gd name="connsiteY34" fmla="*/ 361950 h 454818"/>
                <a:gd name="connsiteX35" fmla="*/ 166687 w 421481"/>
                <a:gd name="connsiteY35" fmla="*/ 369093 h 454818"/>
                <a:gd name="connsiteX36" fmla="*/ 183356 w 421481"/>
                <a:gd name="connsiteY36" fmla="*/ 392906 h 454818"/>
                <a:gd name="connsiteX37" fmla="*/ 197644 w 421481"/>
                <a:gd name="connsiteY37" fmla="*/ 407193 h 454818"/>
                <a:gd name="connsiteX38" fmla="*/ 204787 w 421481"/>
                <a:gd name="connsiteY38" fmla="*/ 414337 h 454818"/>
                <a:gd name="connsiteX39" fmla="*/ 209550 w 421481"/>
                <a:gd name="connsiteY39" fmla="*/ 423862 h 454818"/>
                <a:gd name="connsiteX40" fmla="*/ 238125 w 421481"/>
                <a:gd name="connsiteY40" fmla="*/ 447675 h 454818"/>
                <a:gd name="connsiteX41" fmla="*/ 297656 w 421481"/>
                <a:gd name="connsiteY41" fmla="*/ 450056 h 454818"/>
                <a:gd name="connsiteX42" fmla="*/ 309562 w 421481"/>
                <a:gd name="connsiteY42" fmla="*/ 452437 h 454818"/>
                <a:gd name="connsiteX43" fmla="*/ 316706 w 421481"/>
                <a:gd name="connsiteY43" fmla="*/ 454818 h 454818"/>
                <a:gd name="connsiteX44" fmla="*/ 364331 w 421481"/>
                <a:gd name="connsiteY44" fmla="*/ 452437 h 454818"/>
                <a:gd name="connsiteX45" fmla="*/ 373856 w 421481"/>
                <a:gd name="connsiteY45" fmla="*/ 442912 h 454818"/>
                <a:gd name="connsiteX46" fmla="*/ 381000 w 421481"/>
                <a:gd name="connsiteY46" fmla="*/ 435768 h 454818"/>
                <a:gd name="connsiteX47" fmla="*/ 390525 w 421481"/>
                <a:gd name="connsiteY47" fmla="*/ 421481 h 454818"/>
                <a:gd name="connsiteX48" fmla="*/ 395287 w 421481"/>
                <a:gd name="connsiteY48" fmla="*/ 414337 h 454818"/>
                <a:gd name="connsiteX49" fmla="*/ 409575 w 421481"/>
                <a:gd name="connsiteY49" fmla="*/ 402431 h 454818"/>
                <a:gd name="connsiteX50" fmla="*/ 416719 w 421481"/>
                <a:gd name="connsiteY50" fmla="*/ 388143 h 454818"/>
                <a:gd name="connsiteX51" fmla="*/ 421481 w 421481"/>
                <a:gd name="connsiteY51" fmla="*/ 381000 h 454818"/>
                <a:gd name="connsiteX52" fmla="*/ 414337 w 421481"/>
                <a:gd name="connsiteY52" fmla="*/ 361950 h 454818"/>
                <a:gd name="connsiteX53" fmla="*/ 407194 w 421481"/>
                <a:gd name="connsiteY53" fmla="*/ 347662 h 454818"/>
                <a:gd name="connsiteX54" fmla="*/ 392906 w 421481"/>
                <a:gd name="connsiteY54" fmla="*/ 333375 h 454818"/>
                <a:gd name="connsiteX55" fmla="*/ 385762 w 421481"/>
                <a:gd name="connsiteY55" fmla="*/ 326231 h 454818"/>
                <a:gd name="connsiteX56" fmla="*/ 378619 w 421481"/>
                <a:gd name="connsiteY56" fmla="*/ 319087 h 454818"/>
                <a:gd name="connsiteX57" fmla="*/ 366712 w 421481"/>
                <a:gd name="connsiteY57" fmla="*/ 302418 h 454818"/>
                <a:gd name="connsiteX58" fmla="*/ 361950 w 421481"/>
                <a:gd name="connsiteY58" fmla="*/ 295275 h 454818"/>
                <a:gd name="connsiteX59" fmla="*/ 354806 w 421481"/>
                <a:gd name="connsiteY59" fmla="*/ 285750 h 454818"/>
                <a:gd name="connsiteX60" fmla="*/ 345281 w 421481"/>
                <a:gd name="connsiteY60" fmla="*/ 271462 h 454818"/>
                <a:gd name="connsiteX61" fmla="*/ 314325 w 421481"/>
                <a:gd name="connsiteY61" fmla="*/ 233362 h 454818"/>
                <a:gd name="connsiteX62" fmla="*/ 309562 w 421481"/>
                <a:gd name="connsiteY62" fmla="*/ 226218 h 454818"/>
                <a:gd name="connsiteX63" fmla="*/ 304800 w 421481"/>
                <a:gd name="connsiteY63" fmla="*/ 219075 h 454818"/>
                <a:gd name="connsiteX64" fmla="*/ 295275 w 421481"/>
                <a:gd name="connsiteY64" fmla="*/ 204787 h 454818"/>
                <a:gd name="connsiteX65" fmla="*/ 290512 w 421481"/>
                <a:gd name="connsiteY65" fmla="*/ 197643 h 454818"/>
                <a:gd name="connsiteX66" fmla="*/ 283369 w 421481"/>
                <a:gd name="connsiteY66" fmla="*/ 190500 h 454818"/>
                <a:gd name="connsiteX67" fmla="*/ 271462 w 421481"/>
                <a:gd name="connsiteY67" fmla="*/ 176212 h 454818"/>
                <a:gd name="connsiteX68" fmla="*/ 264319 w 421481"/>
                <a:gd name="connsiteY68" fmla="*/ 161925 h 454818"/>
                <a:gd name="connsiteX69" fmla="*/ 254794 w 421481"/>
                <a:gd name="connsiteY69" fmla="*/ 140493 h 454818"/>
                <a:gd name="connsiteX70" fmla="*/ 242887 w 421481"/>
                <a:gd name="connsiteY70" fmla="*/ 119062 h 454818"/>
                <a:gd name="connsiteX71" fmla="*/ 235744 w 421481"/>
                <a:gd name="connsiteY71" fmla="*/ 90487 h 454818"/>
                <a:gd name="connsiteX72" fmla="*/ 230981 w 421481"/>
                <a:gd name="connsiteY72" fmla="*/ 80962 h 454818"/>
                <a:gd name="connsiteX73" fmla="*/ 228600 w 421481"/>
                <a:gd name="connsiteY73" fmla="*/ 73818 h 454818"/>
                <a:gd name="connsiteX74" fmla="*/ 211931 w 421481"/>
                <a:gd name="connsiteY74" fmla="*/ 52387 h 454818"/>
                <a:gd name="connsiteX75" fmla="*/ 204787 w 421481"/>
                <a:gd name="connsiteY75" fmla="*/ 42862 h 454818"/>
                <a:gd name="connsiteX76" fmla="*/ 195262 w 421481"/>
                <a:gd name="connsiteY76" fmla="*/ 28575 h 454818"/>
                <a:gd name="connsiteX77" fmla="*/ 188119 w 421481"/>
                <a:gd name="connsiteY77" fmla="*/ 26193 h 454818"/>
                <a:gd name="connsiteX78" fmla="*/ 183356 w 421481"/>
                <a:gd name="connsiteY78" fmla="*/ 19050 h 454818"/>
                <a:gd name="connsiteX79" fmla="*/ 176212 w 421481"/>
                <a:gd name="connsiteY79" fmla="*/ 14287 h 454818"/>
                <a:gd name="connsiteX80" fmla="*/ 166687 w 421481"/>
                <a:gd name="connsiteY80" fmla="*/ 7143 h 454818"/>
                <a:gd name="connsiteX81" fmla="*/ 159544 w 421481"/>
                <a:gd name="connsiteY81" fmla="*/ 4762 h 454818"/>
                <a:gd name="connsiteX82" fmla="*/ 152400 w 421481"/>
                <a:gd name="connsiteY82" fmla="*/ 0 h 454818"/>
                <a:gd name="connsiteX83" fmla="*/ 123825 w 421481"/>
                <a:gd name="connsiteY83" fmla="*/ 4762 h 454818"/>
                <a:gd name="connsiteX84" fmla="*/ 111919 w 421481"/>
                <a:gd name="connsiteY84" fmla="*/ 11906 h 454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421481" h="454818">
                  <a:moveTo>
                    <a:pt x="111919" y="11906"/>
                  </a:moveTo>
                  <a:lnTo>
                    <a:pt x="111919" y="11906"/>
                  </a:lnTo>
                  <a:cubicBezTo>
                    <a:pt x="96838" y="19050"/>
                    <a:pt x="81601" y="25874"/>
                    <a:pt x="66675" y="33337"/>
                  </a:cubicBezTo>
                  <a:cubicBezTo>
                    <a:pt x="64115" y="34617"/>
                    <a:pt x="61860" y="36436"/>
                    <a:pt x="59531" y="38100"/>
                  </a:cubicBezTo>
                  <a:cubicBezTo>
                    <a:pt x="56302" y="40407"/>
                    <a:pt x="53556" y="43468"/>
                    <a:pt x="50006" y="45243"/>
                  </a:cubicBezTo>
                  <a:cubicBezTo>
                    <a:pt x="47079" y="46707"/>
                    <a:pt x="43656" y="46831"/>
                    <a:pt x="40481" y="47625"/>
                  </a:cubicBezTo>
                  <a:cubicBezTo>
                    <a:pt x="38100" y="49212"/>
                    <a:pt x="35510" y="50525"/>
                    <a:pt x="33337" y="52387"/>
                  </a:cubicBezTo>
                  <a:cubicBezTo>
                    <a:pt x="20703" y="63215"/>
                    <a:pt x="26773" y="59648"/>
                    <a:pt x="16669" y="71437"/>
                  </a:cubicBezTo>
                  <a:cubicBezTo>
                    <a:pt x="14477" y="73994"/>
                    <a:pt x="11906" y="76200"/>
                    <a:pt x="9525" y="78581"/>
                  </a:cubicBezTo>
                  <a:cubicBezTo>
                    <a:pt x="8731" y="81756"/>
                    <a:pt x="8293" y="85042"/>
                    <a:pt x="7144" y="88106"/>
                  </a:cubicBezTo>
                  <a:cubicBezTo>
                    <a:pt x="5898" y="91430"/>
                    <a:pt x="3779" y="94368"/>
                    <a:pt x="2381" y="97631"/>
                  </a:cubicBezTo>
                  <a:cubicBezTo>
                    <a:pt x="1392" y="99938"/>
                    <a:pt x="794" y="102394"/>
                    <a:pt x="0" y="104775"/>
                  </a:cubicBezTo>
                  <a:cubicBezTo>
                    <a:pt x="794" y="115887"/>
                    <a:pt x="445" y="127141"/>
                    <a:pt x="2381" y="138112"/>
                  </a:cubicBezTo>
                  <a:cubicBezTo>
                    <a:pt x="2878" y="140931"/>
                    <a:pt x="5864" y="142696"/>
                    <a:pt x="7144" y="145256"/>
                  </a:cubicBezTo>
                  <a:cubicBezTo>
                    <a:pt x="8267" y="147501"/>
                    <a:pt x="8731" y="150019"/>
                    <a:pt x="9525" y="152400"/>
                  </a:cubicBezTo>
                  <a:cubicBezTo>
                    <a:pt x="10057" y="158780"/>
                    <a:pt x="9424" y="178392"/>
                    <a:pt x="14287" y="188118"/>
                  </a:cubicBezTo>
                  <a:cubicBezTo>
                    <a:pt x="15567" y="190678"/>
                    <a:pt x="17462" y="192881"/>
                    <a:pt x="19050" y="195262"/>
                  </a:cubicBezTo>
                  <a:cubicBezTo>
                    <a:pt x="25399" y="214313"/>
                    <a:pt x="15875" y="192087"/>
                    <a:pt x="28575" y="204787"/>
                  </a:cubicBezTo>
                  <a:cubicBezTo>
                    <a:pt x="30350" y="206562"/>
                    <a:pt x="29564" y="209842"/>
                    <a:pt x="30956" y="211931"/>
                  </a:cubicBezTo>
                  <a:cubicBezTo>
                    <a:pt x="32824" y="214733"/>
                    <a:pt x="35944" y="216488"/>
                    <a:pt x="38100" y="219075"/>
                  </a:cubicBezTo>
                  <a:cubicBezTo>
                    <a:pt x="39932" y="221273"/>
                    <a:pt x="41030" y="224020"/>
                    <a:pt x="42862" y="226218"/>
                  </a:cubicBezTo>
                  <a:cubicBezTo>
                    <a:pt x="48592" y="233094"/>
                    <a:pt x="50126" y="233442"/>
                    <a:pt x="57150" y="238125"/>
                  </a:cubicBezTo>
                  <a:cubicBezTo>
                    <a:pt x="58737" y="240506"/>
                    <a:pt x="60011" y="243129"/>
                    <a:pt x="61912" y="245268"/>
                  </a:cubicBezTo>
                  <a:cubicBezTo>
                    <a:pt x="73776" y="258615"/>
                    <a:pt x="72485" y="257080"/>
                    <a:pt x="83344" y="264318"/>
                  </a:cubicBezTo>
                  <a:cubicBezTo>
                    <a:pt x="86519" y="269081"/>
                    <a:pt x="88822" y="274558"/>
                    <a:pt x="92869" y="278606"/>
                  </a:cubicBezTo>
                  <a:cubicBezTo>
                    <a:pt x="95250" y="280987"/>
                    <a:pt x="98055" y="283010"/>
                    <a:pt x="100012" y="285750"/>
                  </a:cubicBezTo>
                  <a:cubicBezTo>
                    <a:pt x="109657" y="299254"/>
                    <a:pt x="99902" y="291177"/>
                    <a:pt x="109537" y="302418"/>
                  </a:cubicBezTo>
                  <a:cubicBezTo>
                    <a:pt x="112459" y="305827"/>
                    <a:pt x="116140" y="308534"/>
                    <a:pt x="119062" y="311943"/>
                  </a:cubicBezTo>
                  <a:cubicBezTo>
                    <a:pt x="120925" y="314116"/>
                    <a:pt x="121993" y="316888"/>
                    <a:pt x="123825" y="319087"/>
                  </a:cubicBezTo>
                  <a:cubicBezTo>
                    <a:pt x="125981" y="321674"/>
                    <a:pt x="128813" y="323644"/>
                    <a:pt x="130969" y="326231"/>
                  </a:cubicBezTo>
                  <a:cubicBezTo>
                    <a:pt x="132801" y="328430"/>
                    <a:pt x="133707" y="331351"/>
                    <a:pt x="135731" y="333375"/>
                  </a:cubicBezTo>
                  <a:cubicBezTo>
                    <a:pt x="137755" y="335399"/>
                    <a:pt x="140494" y="336550"/>
                    <a:pt x="142875" y="338137"/>
                  </a:cubicBezTo>
                  <a:cubicBezTo>
                    <a:pt x="144462" y="340518"/>
                    <a:pt x="145775" y="343108"/>
                    <a:pt x="147637" y="345281"/>
                  </a:cubicBezTo>
                  <a:cubicBezTo>
                    <a:pt x="150559" y="348690"/>
                    <a:pt x="154552" y="351152"/>
                    <a:pt x="157162" y="354806"/>
                  </a:cubicBezTo>
                  <a:cubicBezTo>
                    <a:pt x="158621" y="356849"/>
                    <a:pt x="158152" y="359861"/>
                    <a:pt x="159544" y="361950"/>
                  </a:cubicBezTo>
                  <a:cubicBezTo>
                    <a:pt x="161412" y="364752"/>
                    <a:pt x="164620" y="366435"/>
                    <a:pt x="166687" y="369093"/>
                  </a:cubicBezTo>
                  <a:cubicBezTo>
                    <a:pt x="173390" y="377711"/>
                    <a:pt x="176261" y="385023"/>
                    <a:pt x="183356" y="392906"/>
                  </a:cubicBezTo>
                  <a:cubicBezTo>
                    <a:pt x="187862" y="397912"/>
                    <a:pt x="192881" y="402430"/>
                    <a:pt x="197644" y="407193"/>
                  </a:cubicBezTo>
                  <a:cubicBezTo>
                    <a:pt x="200025" y="409574"/>
                    <a:pt x="203281" y="411325"/>
                    <a:pt x="204787" y="414337"/>
                  </a:cubicBezTo>
                  <a:cubicBezTo>
                    <a:pt x="206375" y="417512"/>
                    <a:pt x="207332" y="421090"/>
                    <a:pt x="209550" y="423862"/>
                  </a:cubicBezTo>
                  <a:cubicBezTo>
                    <a:pt x="211975" y="426894"/>
                    <a:pt x="231753" y="447420"/>
                    <a:pt x="238125" y="447675"/>
                  </a:cubicBezTo>
                  <a:lnTo>
                    <a:pt x="297656" y="450056"/>
                  </a:lnTo>
                  <a:cubicBezTo>
                    <a:pt x="301625" y="450850"/>
                    <a:pt x="305636" y="451455"/>
                    <a:pt x="309562" y="452437"/>
                  </a:cubicBezTo>
                  <a:cubicBezTo>
                    <a:pt x="311997" y="453046"/>
                    <a:pt x="314196" y="454818"/>
                    <a:pt x="316706" y="454818"/>
                  </a:cubicBezTo>
                  <a:cubicBezTo>
                    <a:pt x="332601" y="454818"/>
                    <a:pt x="348456" y="453231"/>
                    <a:pt x="364331" y="452437"/>
                  </a:cubicBezTo>
                  <a:cubicBezTo>
                    <a:pt x="377939" y="447902"/>
                    <a:pt x="366599" y="453798"/>
                    <a:pt x="373856" y="442912"/>
                  </a:cubicBezTo>
                  <a:cubicBezTo>
                    <a:pt x="375724" y="440110"/>
                    <a:pt x="378932" y="438426"/>
                    <a:pt x="381000" y="435768"/>
                  </a:cubicBezTo>
                  <a:cubicBezTo>
                    <a:pt x="384514" y="431250"/>
                    <a:pt x="387350" y="426243"/>
                    <a:pt x="390525" y="421481"/>
                  </a:cubicBezTo>
                  <a:cubicBezTo>
                    <a:pt x="392112" y="419100"/>
                    <a:pt x="393263" y="416361"/>
                    <a:pt x="395287" y="414337"/>
                  </a:cubicBezTo>
                  <a:cubicBezTo>
                    <a:pt x="404455" y="405169"/>
                    <a:pt x="399629" y="409061"/>
                    <a:pt x="409575" y="402431"/>
                  </a:cubicBezTo>
                  <a:cubicBezTo>
                    <a:pt x="423225" y="381953"/>
                    <a:pt x="406857" y="407865"/>
                    <a:pt x="416719" y="388143"/>
                  </a:cubicBezTo>
                  <a:cubicBezTo>
                    <a:pt x="417999" y="385584"/>
                    <a:pt x="419894" y="383381"/>
                    <a:pt x="421481" y="381000"/>
                  </a:cubicBezTo>
                  <a:cubicBezTo>
                    <a:pt x="416887" y="358025"/>
                    <a:pt x="422514" y="378302"/>
                    <a:pt x="414337" y="361950"/>
                  </a:cubicBezTo>
                  <a:cubicBezTo>
                    <a:pt x="409608" y="352493"/>
                    <a:pt x="414993" y="356436"/>
                    <a:pt x="407194" y="347662"/>
                  </a:cubicBezTo>
                  <a:cubicBezTo>
                    <a:pt x="402719" y="342628"/>
                    <a:pt x="397669" y="338137"/>
                    <a:pt x="392906" y="333375"/>
                  </a:cubicBezTo>
                  <a:lnTo>
                    <a:pt x="385762" y="326231"/>
                  </a:lnTo>
                  <a:cubicBezTo>
                    <a:pt x="383381" y="323850"/>
                    <a:pt x="380487" y="321889"/>
                    <a:pt x="378619" y="319087"/>
                  </a:cubicBezTo>
                  <a:cubicBezTo>
                    <a:pt x="367390" y="302245"/>
                    <a:pt x="381486" y="323101"/>
                    <a:pt x="366712" y="302418"/>
                  </a:cubicBezTo>
                  <a:cubicBezTo>
                    <a:pt x="365049" y="300089"/>
                    <a:pt x="363613" y="297604"/>
                    <a:pt x="361950" y="295275"/>
                  </a:cubicBezTo>
                  <a:cubicBezTo>
                    <a:pt x="359643" y="292045"/>
                    <a:pt x="357082" y="289001"/>
                    <a:pt x="354806" y="285750"/>
                  </a:cubicBezTo>
                  <a:cubicBezTo>
                    <a:pt x="351524" y="281061"/>
                    <a:pt x="349328" y="275509"/>
                    <a:pt x="345281" y="271462"/>
                  </a:cubicBezTo>
                  <a:cubicBezTo>
                    <a:pt x="322540" y="248721"/>
                    <a:pt x="332972" y="261332"/>
                    <a:pt x="314325" y="233362"/>
                  </a:cubicBezTo>
                  <a:lnTo>
                    <a:pt x="309562" y="226218"/>
                  </a:lnTo>
                  <a:lnTo>
                    <a:pt x="304800" y="219075"/>
                  </a:lnTo>
                  <a:cubicBezTo>
                    <a:pt x="300616" y="206521"/>
                    <a:pt x="305184" y="216678"/>
                    <a:pt x="295275" y="204787"/>
                  </a:cubicBezTo>
                  <a:cubicBezTo>
                    <a:pt x="293443" y="202588"/>
                    <a:pt x="292344" y="199842"/>
                    <a:pt x="290512" y="197643"/>
                  </a:cubicBezTo>
                  <a:cubicBezTo>
                    <a:pt x="288356" y="195056"/>
                    <a:pt x="285525" y="193087"/>
                    <a:pt x="283369" y="190500"/>
                  </a:cubicBezTo>
                  <a:cubicBezTo>
                    <a:pt x="266793" y="170609"/>
                    <a:pt x="292331" y="197081"/>
                    <a:pt x="271462" y="176212"/>
                  </a:cubicBezTo>
                  <a:cubicBezTo>
                    <a:pt x="269081" y="171450"/>
                    <a:pt x="266522" y="166772"/>
                    <a:pt x="264319" y="161925"/>
                  </a:cubicBezTo>
                  <a:cubicBezTo>
                    <a:pt x="257702" y="147366"/>
                    <a:pt x="261913" y="153307"/>
                    <a:pt x="254794" y="140493"/>
                  </a:cubicBezTo>
                  <a:cubicBezTo>
                    <a:pt x="239832" y="113560"/>
                    <a:pt x="254316" y="141917"/>
                    <a:pt x="242887" y="119062"/>
                  </a:cubicBezTo>
                  <a:cubicBezTo>
                    <a:pt x="240545" y="105011"/>
                    <a:pt x="241134" y="103961"/>
                    <a:pt x="235744" y="90487"/>
                  </a:cubicBezTo>
                  <a:cubicBezTo>
                    <a:pt x="234426" y="87191"/>
                    <a:pt x="232379" y="84225"/>
                    <a:pt x="230981" y="80962"/>
                  </a:cubicBezTo>
                  <a:cubicBezTo>
                    <a:pt x="229992" y="78655"/>
                    <a:pt x="229819" y="76012"/>
                    <a:pt x="228600" y="73818"/>
                  </a:cubicBezTo>
                  <a:cubicBezTo>
                    <a:pt x="217600" y="54018"/>
                    <a:pt x="222891" y="65173"/>
                    <a:pt x="211931" y="52387"/>
                  </a:cubicBezTo>
                  <a:cubicBezTo>
                    <a:pt x="209348" y="49374"/>
                    <a:pt x="207063" y="46113"/>
                    <a:pt x="204787" y="42862"/>
                  </a:cubicBezTo>
                  <a:cubicBezTo>
                    <a:pt x="201505" y="38173"/>
                    <a:pt x="200692" y="30386"/>
                    <a:pt x="195262" y="28575"/>
                  </a:cubicBezTo>
                  <a:lnTo>
                    <a:pt x="188119" y="26193"/>
                  </a:lnTo>
                  <a:cubicBezTo>
                    <a:pt x="186531" y="23812"/>
                    <a:pt x="185380" y="21074"/>
                    <a:pt x="183356" y="19050"/>
                  </a:cubicBezTo>
                  <a:cubicBezTo>
                    <a:pt x="181332" y="17026"/>
                    <a:pt x="178541" y="15951"/>
                    <a:pt x="176212" y="14287"/>
                  </a:cubicBezTo>
                  <a:cubicBezTo>
                    <a:pt x="172983" y="11980"/>
                    <a:pt x="170133" y="9112"/>
                    <a:pt x="166687" y="7143"/>
                  </a:cubicBezTo>
                  <a:cubicBezTo>
                    <a:pt x="164508" y="5898"/>
                    <a:pt x="161789" y="5884"/>
                    <a:pt x="159544" y="4762"/>
                  </a:cubicBezTo>
                  <a:cubicBezTo>
                    <a:pt x="156984" y="3482"/>
                    <a:pt x="154781" y="1587"/>
                    <a:pt x="152400" y="0"/>
                  </a:cubicBezTo>
                  <a:cubicBezTo>
                    <a:pt x="150613" y="223"/>
                    <a:pt x="129069" y="2140"/>
                    <a:pt x="123825" y="4762"/>
                  </a:cubicBezTo>
                  <a:cubicBezTo>
                    <a:pt x="123115" y="5117"/>
                    <a:pt x="113903" y="10715"/>
                    <a:pt x="111919" y="11906"/>
                  </a:cubicBezTo>
                  <a:close/>
                </a:path>
              </a:pathLst>
            </a:custGeom>
            <a:noFill/>
            <a:ln w="6350" cap="flat" cmpd="sng" algn="ctr">
              <a:solidFill>
                <a:srgbClr val="FFFFFF">
                  <a:lumMod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202" name="Freeform 201"/>
            <p:cNvSpPr/>
            <p:nvPr/>
          </p:nvSpPr>
          <p:spPr>
            <a:xfrm>
              <a:off x="6246893" y="5599120"/>
              <a:ext cx="504825" cy="311944"/>
            </a:xfrm>
            <a:custGeom>
              <a:avLst/>
              <a:gdLst>
                <a:gd name="connsiteX0" fmla="*/ 0 w 504825"/>
                <a:gd name="connsiteY0" fmla="*/ 69056 h 311944"/>
                <a:gd name="connsiteX1" fmla="*/ 0 w 504825"/>
                <a:gd name="connsiteY1" fmla="*/ 69056 h 311944"/>
                <a:gd name="connsiteX2" fmla="*/ 2381 w 504825"/>
                <a:gd name="connsiteY2" fmla="*/ 169069 h 311944"/>
                <a:gd name="connsiteX3" fmla="*/ 4762 w 504825"/>
                <a:gd name="connsiteY3" fmla="*/ 176213 h 311944"/>
                <a:gd name="connsiteX4" fmla="*/ 19050 w 504825"/>
                <a:gd name="connsiteY4" fmla="*/ 195263 h 311944"/>
                <a:gd name="connsiteX5" fmla="*/ 23812 w 504825"/>
                <a:gd name="connsiteY5" fmla="*/ 202406 h 311944"/>
                <a:gd name="connsiteX6" fmla="*/ 26193 w 504825"/>
                <a:gd name="connsiteY6" fmla="*/ 209550 h 311944"/>
                <a:gd name="connsiteX7" fmla="*/ 42862 w 504825"/>
                <a:gd name="connsiteY7" fmla="*/ 233363 h 311944"/>
                <a:gd name="connsiteX8" fmla="*/ 47625 w 504825"/>
                <a:gd name="connsiteY8" fmla="*/ 240506 h 311944"/>
                <a:gd name="connsiteX9" fmla="*/ 50006 w 504825"/>
                <a:gd name="connsiteY9" fmla="*/ 247650 h 311944"/>
                <a:gd name="connsiteX10" fmla="*/ 64293 w 504825"/>
                <a:gd name="connsiteY10" fmla="*/ 261938 h 311944"/>
                <a:gd name="connsiteX11" fmla="*/ 78581 w 504825"/>
                <a:gd name="connsiteY11" fmla="*/ 266700 h 311944"/>
                <a:gd name="connsiteX12" fmla="*/ 92868 w 504825"/>
                <a:gd name="connsiteY12" fmla="*/ 271463 h 311944"/>
                <a:gd name="connsiteX13" fmla="*/ 114300 w 504825"/>
                <a:gd name="connsiteY13" fmla="*/ 278606 h 311944"/>
                <a:gd name="connsiteX14" fmla="*/ 128587 w 504825"/>
                <a:gd name="connsiteY14" fmla="*/ 283369 h 311944"/>
                <a:gd name="connsiteX15" fmla="*/ 150018 w 504825"/>
                <a:gd name="connsiteY15" fmla="*/ 285750 h 311944"/>
                <a:gd name="connsiteX16" fmla="*/ 209550 w 504825"/>
                <a:gd name="connsiteY16" fmla="*/ 288131 h 311944"/>
                <a:gd name="connsiteX17" fmla="*/ 219075 w 504825"/>
                <a:gd name="connsiteY17" fmla="*/ 290513 h 311944"/>
                <a:gd name="connsiteX18" fmla="*/ 233362 w 504825"/>
                <a:gd name="connsiteY18" fmla="*/ 292894 h 311944"/>
                <a:gd name="connsiteX19" fmla="*/ 240506 w 504825"/>
                <a:gd name="connsiteY19" fmla="*/ 295275 h 311944"/>
                <a:gd name="connsiteX20" fmla="*/ 261937 w 504825"/>
                <a:gd name="connsiteY20" fmla="*/ 297656 h 311944"/>
                <a:gd name="connsiteX21" fmla="*/ 276225 w 504825"/>
                <a:gd name="connsiteY21" fmla="*/ 302419 h 311944"/>
                <a:gd name="connsiteX22" fmla="*/ 323850 w 504825"/>
                <a:gd name="connsiteY22" fmla="*/ 307181 h 311944"/>
                <a:gd name="connsiteX23" fmla="*/ 345281 w 504825"/>
                <a:gd name="connsiteY23" fmla="*/ 311944 h 311944"/>
                <a:gd name="connsiteX24" fmla="*/ 488156 w 504825"/>
                <a:gd name="connsiteY24" fmla="*/ 309563 h 311944"/>
                <a:gd name="connsiteX25" fmla="*/ 490537 w 504825"/>
                <a:gd name="connsiteY25" fmla="*/ 302419 h 311944"/>
                <a:gd name="connsiteX26" fmla="*/ 492918 w 504825"/>
                <a:gd name="connsiteY26" fmla="*/ 273844 h 311944"/>
                <a:gd name="connsiteX27" fmla="*/ 497681 w 504825"/>
                <a:gd name="connsiteY27" fmla="*/ 259556 h 311944"/>
                <a:gd name="connsiteX28" fmla="*/ 500062 w 504825"/>
                <a:gd name="connsiteY28" fmla="*/ 252413 h 311944"/>
                <a:gd name="connsiteX29" fmla="*/ 502443 w 504825"/>
                <a:gd name="connsiteY29" fmla="*/ 245269 h 311944"/>
                <a:gd name="connsiteX30" fmla="*/ 504825 w 504825"/>
                <a:gd name="connsiteY30" fmla="*/ 238125 h 311944"/>
                <a:gd name="connsiteX31" fmla="*/ 502443 w 504825"/>
                <a:gd name="connsiteY31" fmla="*/ 171450 h 311944"/>
                <a:gd name="connsiteX32" fmla="*/ 500062 w 504825"/>
                <a:gd name="connsiteY32" fmla="*/ 161925 h 311944"/>
                <a:gd name="connsiteX33" fmla="*/ 488156 w 504825"/>
                <a:gd name="connsiteY33" fmla="*/ 135731 h 311944"/>
                <a:gd name="connsiteX34" fmla="*/ 478631 w 504825"/>
                <a:gd name="connsiteY34" fmla="*/ 116681 h 311944"/>
                <a:gd name="connsiteX35" fmla="*/ 469106 w 504825"/>
                <a:gd name="connsiteY35" fmla="*/ 107156 h 311944"/>
                <a:gd name="connsiteX36" fmla="*/ 461962 w 504825"/>
                <a:gd name="connsiteY36" fmla="*/ 97631 h 311944"/>
                <a:gd name="connsiteX37" fmla="*/ 454818 w 504825"/>
                <a:gd name="connsiteY37" fmla="*/ 92869 h 311944"/>
                <a:gd name="connsiteX38" fmla="*/ 423862 w 504825"/>
                <a:gd name="connsiteY38" fmla="*/ 59531 h 311944"/>
                <a:gd name="connsiteX39" fmla="*/ 404812 w 504825"/>
                <a:gd name="connsiteY39" fmla="*/ 47625 h 311944"/>
                <a:gd name="connsiteX40" fmla="*/ 392906 w 504825"/>
                <a:gd name="connsiteY40" fmla="*/ 40481 h 311944"/>
                <a:gd name="connsiteX41" fmla="*/ 366712 w 504825"/>
                <a:gd name="connsiteY41" fmla="*/ 26194 h 311944"/>
                <a:gd name="connsiteX42" fmla="*/ 352425 w 504825"/>
                <a:gd name="connsiteY42" fmla="*/ 21431 h 311944"/>
                <a:gd name="connsiteX43" fmla="*/ 330993 w 504825"/>
                <a:gd name="connsiteY43" fmla="*/ 16669 h 311944"/>
                <a:gd name="connsiteX44" fmla="*/ 309562 w 504825"/>
                <a:gd name="connsiteY44" fmla="*/ 14288 h 311944"/>
                <a:gd name="connsiteX45" fmla="*/ 288131 w 504825"/>
                <a:gd name="connsiteY45" fmla="*/ 7144 h 311944"/>
                <a:gd name="connsiteX46" fmla="*/ 280987 w 504825"/>
                <a:gd name="connsiteY46" fmla="*/ 4763 h 311944"/>
                <a:gd name="connsiteX47" fmla="*/ 273843 w 504825"/>
                <a:gd name="connsiteY47" fmla="*/ 2381 h 311944"/>
                <a:gd name="connsiteX48" fmla="*/ 259556 w 504825"/>
                <a:gd name="connsiteY48" fmla="*/ 0 h 311944"/>
                <a:gd name="connsiteX49" fmla="*/ 230981 w 504825"/>
                <a:gd name="connsiteY49" fmla="*/ 2381 h 311944"/>
                <a:gd name="connsiteX50" fmla="*/ 216693 w 504825"/>
                <a:gd name="connsiteY50" fmla="*/ 9525 h 311944"/>
                <a:gd name="connsiteX51" fmla="*/ 202406 w 504825"/>
                <a:gd name="connsiteY51" fmla="*/ 14288 h 311944"/>
                <a:gd name="connsiteX52" fmla="*/ 188118 w 504825"/>
                <a:gd name="connsiteY52" fmla="*/ 21431 h 311944"/>
                <a:gd name="connsiteX53" fmla="*/ 178593 w 504825"/>
                <a:gd name="connsiteY53" fmla="*/ 33338 h 311944"/>
                <a:gd name="connsiteX54" fmla="*/ 169068 w 504825"/>
                <a:gd name="connsiteY54" fmla="*/ 47625 h 311944"/>
                <a:gd name="connsiteX55" fmla="*/ 164306 w 504825"/>
                <a:gd name="connsiteY55" fmla="*/ 54769 h 311944"/>
                <a:gd name="connsiteX56" fmla="*/ 159543 w 504825"/>
                <a:gd name="connsiteY56" fmla="*/ 61913 h 311944"/>
                <a:gd name="connsiteX57" fmla="*/ 145256 w 504825"/>
                <a:gd name="connsiteY57" fmla="*/ 66675 h 311944"/>
                <a:gd name="connsiteX58" fmla="*/ 121443 w 504825"/>
                <a:gd name="connsiteY58" fmla="*/ 61913 h 311944"/>
                <a:gd name="connsiteX59" fmla="*/ 97631 w 504825"/>
                <a:gd name="connsiteY59" fmla="*/ 54769 h 311944"/>
                <a:gd name="connsiteX60" fmla="*/ 40481 w 504825"/>
                <a:gd name="connsiteY60" fmla="*/ 57150 h 311944"/>
                <a:gd name="connsiteX61" fmla="*/ 19050 w 504825"/>
                <a:gd name="connsiteY61" fmla="*/ 61913 h 311944"/>
                <a:gd name="connsiteX62" fmla="*/ 0 w 504825"/>
                <a:gd name="connsiteY62" fmla="*/ 69056 h 311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04825" h="311944">
                  <a:moveTo>
                    <a:pt x="0" y="69056"/>
                  </a:moveTo>
                  <a:lnTo>
                    <a:pt x="0" y="69056"/>
                  </a:lnTo>
                  <a:cubicBezTo>
                    <a:pt x="794" y="102394"/>
                    <a:pt x="901" y="135755"/>
                    <a:pt x="2381" y="169069"/>
                  </a:cubicBezTo>
                  <a:cubicBezTo>
                    <a:pt x="2492" y="171577"/>
                    <a:pt x="3414" y="174095"/>
                    <a:pt x="4762" y="176213"/>
                  </a:cubicBezTo>
                  <a:cubicBezTo>
                    <a:pt x="9024" y="182910"/>
                    <a:pt x="14647" y="188659"/>
                    <a:pt x="19050" y="195263"/>
                  </a:cubicBezTo>
                  <a:lnTo>
                    <a:pt x="23812" y="202406"/>
                  </a:lnTo>
                  <a:cubicBezTo>
                    <a:pt x="24606" y="204787"/>
                    <a:pt x="24974" y="207356"/>
                    <a:pt x="26193" y="209550"/>
                  </a:cubicBezTo>
                  <a:cubicBezTo>
                    <a:pt x="31666" y="219402"/>
                    <a:pt x="36620" y="224624"/>
                    <a:pt x="42862" y="233363"/>
                  </a:cubicBezTo>
                  <a:cubicBezTo>
                    <a:pt x="44526" y="235692"/>
                    <a:pt x="46037" y="238125"/>
                    <a:pt x="47625" y="240506"/>
                  </a:cubicBezTo>
                  <a:cubicBezTo>
                    <a:pt x="48419" y="242887"/>
                    <a:pt x="48884" y="245405"/>
                    <a:pt x="50006" y="247650"/>
                  </a:cubicBezTo>
                  <a:cubicBezTo>
                    <a:pt x="53228" y="254096"/>
                    <a:pt x="57666" y="258625"/>
                    <a:pt x="64293" y="261938"/>
                  </a:cubicBezTo>
                  <a:cubicBezTo>
                    <a:pt x="68783" y="264183"/>
                    <a:pt x="73818" y="265113"/>
                    <a:pt x="78581" y="266700"/>
                  </a:cubicBezTo>
                  <a:lnTo>
                    <a:pt x="92868" y="271463"/>
                  </a:lnTo>
                  <a:lnTo>
                    <a:pt x="114300" y="278606"/>
                  </a:lnTo>
                  <a:cubicBezTo>
                    <a:pt x="114308" y="278609"/>
                    <a:pt x="128579" y="283368"/>
                    <a:pt x="128587" y="283369"/>
                  </a:cubicBezTo>
                  <a:cubicBezTo>
                    <a:pt x="135731" y="284163"/>
                    <a:pt x="142843" y="285328"/>
                    <a:pt x="150018" y="285750"/>
                  </a:cubicBezTo>
                  <a:cubicBezTo>
                    <a:pt x="169844" y="286916"/>
                    <a:pt x="189706" y="287337"/>
                    <a:pt x="209550" y="288131"/>
                  </a:cubicBezTo>
                  <a:cubicBezTo>
                    <a:pt x="212725" y="288925"/>
                    <a:pt x="215866" y="289871"/>
                    <a:pt x="219075" y="290513"/>
                  </a:cubicBezTo>
                  <a:cubicBezTo>
                    <a:pt x="223809" y="291460"/>
                    <a:pt x="228649" y="291847"/>
                    <a:pt x="233362" y="292894"/>
                  </a:cubicBezTo>
                  <a:cubicBezTo>
                    <a:pt x="235812" y="293438"/>
                    <a:pt x="238030" y="294862"/>
                    <a:pt x="240506" y="295275"/>
                  </a:cubicBezTo>
                  <a:cubicBezTo>
                    <a:pt x="247596" y="296457"/>
                    <a:pt x="254793" y="296862"/>
                    <a:pt x="261937" y="297656"/>
                  </a:cubicBezTo>
                  <a:cubicBezTo>
                    <a:pt x="266700" y="299244"/>
                    <a:pt x="271219" y="302034"/>
                    <a:pt x="276225" y="302419"/>
                  </a:cubicBezTo>
                  <a:cubicBezTo>
                    <a:pt x="305668" y="304684"/>
                    <a:pt x="300792" y="303633"/>
                    <a:pt x="323850" y="307181"/>
                  </a:cubicBezTo>
                  <a:cubicBezTo>
                    <a:pt x="339411" y="309575"/>
                    <a:pt x="334181" y="308245"/>
                    <a:pt x="345281" y="311944"/>
                  </a:cubicBezTo>
                  <a:lnTo>
                    <a:pt x="488156" y="309563"/>
                  </a:lnTo>
                  <a:cubicBezTo>
                    <a:pt x="490661" y="309399"/>
                    <a:pt x="490205" y="304907"/>
                    <a:pt x="490537" y="302419"/>
                  </a:cubicBezTo>
                  <a:cubicBezTo>
                    <a:pt x="491800" y="292945"/>
                    <a:pt x="491347" y="283272"/>
                    <a:pt x="492918" y="273844"/>
                  </a:cubicBezTo>
                  <a:cubicBezTo>
                    <a:pt x="493743" y="268892"/>
                    <a:pt x="496093" y="264319"/>
                    <a:pt x="497681" y="259556"/>
                  </a:cubicBezTo>
                  <a:lnTo>
                    <a:pt x="500062" y="252413"/>
                  </a:lnTo>
                  <a:lnTo>
                    <a:pt x="502443" y="245269"/>
                  </a:lnTo>
                  <a:lnTo>
                    <a:pt x="504825" y="238125"/>
                  </a:lnTo>
                  <a:cubicBezTo>
                    <a:pt x="504031" y="215900"/>
                    <a:pt x="503830" y="193646"/>
                    <a:pt x="502443" y="171450"/>
                  </a:cubicBezTo>
                  <a:cubicBezTo>
                    <a:pt x="502239" y="168184"/>
                    <a:pt x="501180" y="165001"/>
                    <a:pt x="500062" y="161925"/>
                  </a:cubicBezTo>
                  <a:cubicBezTo>
                    <a:pt x="489895" y="133964"/>
                    <a:pt x="496576" y="155378"/>
                    <a:pt x="488156" y="135731"/>
                  </a:cubicBezTo>
                  <a:cubicBezTo>
                    <a:pt x="483529" y="124933"/>
                    <a:pt x="488510" y="129382"/>
                    <a:pt x="478631" y="116681"/>
                  </a:cubicBezTo>
                  <a:cubicBezTo>
                    <a:pt x="475874" y="113137"/>
                    <a:pt x="472063" y="110535"/>
                    <a:pt x="469106" y="107156"/>
                  </a:cubicBezTo>
                  <a:cubicBezTo>
                    <a:pt x="466493" y="104169"/>
                    <a:pt x="464768" y="100437"/>
                    <a:pt x="461962" y="97631"/>
                  </a:cubicBezTo>
                  <a:cubicBezTo>
                    <a:pt x="459938" y="95607"/>
                    <a:pt x="456842" y="94893"/>
                    <a:pt x="454818" y="92869"/>
                  </a:cubicBezTo>
                  <a:cubicBezTo>
                    <a:pt x="447675" y="85726"/>
                    <a:pt x="432544" y="64740"/>
                    <a:pt x="423862" y="59531"/>
                  </a:cubicBezTo>
                  <a:cubicBezTo>
                    <a:pt x="379971" y="33198"/>
                    <a:pt x="434069" y="65912"/>
                    <a:pt x="404812" y="47625"/>
                  </a:cubicBezTo>
                  <a:cubicBezTo>
                    <a:pt x="400887" y="45172"/>
                    <a:pt x="396831" y="42934"/>
                    <a:pt x="392906" y="40481"/>
                  </a:cubicBezTo>
                  <a:cubicBezTo>
                    <a:pt x="382971" y="34272"/>
                    <a:pt x="380592" y="30821"/>
                    <a:pt x="366712" y="26194"/>
                  </a:cubicBezTo>
                  <a:cubicBezTo>
                    <a:pt x="361950" y="24606"/>
                    <a:pt x="357295" y="22648"/>
                    <a:pt x="352425" y="21431"/>
                  </a:cubicBezTo>
                  <a:cubicBezTo>
                    <a:pt x="345490" y="19698"/>
                    <a:pt x="338049" y="17677"/>
                    <a:pt x="330993" y="16669"/>
                  </a:cubicBezTo>
                  <a:cubicBezTo>
                    <a:pt x="323878" y="15653"/>
                    <a:pt x="316706" y="15082"/>
                    <a:pt x="309562" y="14288"/>
                  </a:cubicBezTo>
                  <a:lnTo>
                    <a:pt x="288131" y="7144"/>
                  </a:lnTo>
                  <a:lnTo>
                    <a:pt x="280987" y="4763"/>
                  </a:lnTo>
                  <a:cubicBezTo>
                    <a:pt x="278606" y="3969"/>
                    <a:pt x="276319" y="2794"/>
                    <a:pt x="273843" y="2381"/>
                  </a:cubicBezTo>
                  <a:lnTo>
                    <a:pt x="259556" y="0"/>
                  </a:lnTo>
                  <a:cubicBezTo>
                    <a:pt x="250031" y="794"/>
                    <a:pt x="240455" y="1118"/>
                    <a:pt x="230981" y="2381"/>
                  </a:cubicBezTo>
                  <a:cubicBezTo>
                    <a:pt x="221681" y="3621"/>
                    <a:pt x="225289" y="5705"/>
                    <a:pt x="216693" y="9525"/>
                  </a:cubicBezTo>
                  <a:cubicBezTo>
                    <a:pt x="212106" y="11564"/>
                    <a:pt x="206583" y="11504"/>
                    <a:pt x="202406" y="14288"/>
                  </a:cubicBezTo>
                  <a:cubicBezTo>
                    <a:pt x="193173" y="20442"/>
                    <a:pt x="197977" y="18145"/>
                    <a:pt x="188118" y="21431"/>
                  </a:cubicBezTo>
                  <a:cubicBezTo>
                    <a:pt x="174920" y="30232"/>
                    <a:pt x="185360" y="21159"/>
                    <a:pt x="178593" y="33338"/>
                  </a:cubicBezTo>
                  <a:cubicBezTo>
                    <a:pt x="175813" y="38341"/>
                    <a:pt x="172243" y="42863"/>
                    <a:pt x="169068" y="47625"/>
                  </a:cubicBezTo>
                  <a:lnTo>
                    <a:pt x="164306" y="54769"/>
                  </a:lnTo>
                  <a:cubicBezTo>
                    <a:pt x="162718" y="57150"/>
                    <a:pt x="162258" y="61008"/>
                    <a:pt x="159543" y="61913"/>
                  </a:cubicBezTo>
                  <a:lnTo>
                    <a:pt x="145256" y="66675"/>
                  </a:lnTo>
                  <a:cubicBezTo>
                    <a:pt x="137318" y="65088"/>
                    <a:pt x="129122" y="64473"/>
                    <a:pt x="121443" y="61913"/>
                  </a:cubicBezTo>
                  <a:cubicBezTo>
                    <a:pt x="104051" y="56115"/>
                    <a:pt x="112026" y="58367"/>
                    <a:pt x="97631" y="54769"/>
                  </a:cubicBezTo>
                  <a:cubicBezTo>
                    <a:pt x="78581" y="55563"/>
                    <a:pt x="59502" y="55838"/>
                    <a:pt x="40481" y="57150"/>
                  </a:cubicBezTo>
                  <a:cubicBezTo>
                    <a:pt x="37238" y="57374"/>
                    <a:pt x="22901" y="60813"/>
                    <a:pt x="19050" y="61913"/>
                  </a:cubicBezTo>
                  <a:cubicBezTo>
                    <a:pt x="11153" y="64169"/>
                    <a:pt x="3175" y="67866"/>
                    <a:pt x="0" y="69056"/>
                  </a:cubicBezTo>
                  <a:close/>
                </a:path>
              </a:pathLst>
            </a:custGeom>
            <a:noFill/>
            <a:ln w="6350" cap="flat" cmpd="sng" algn="ctr">
              <a:solidFill>
                <a:srgbClr val="FFFFFF">
                  <a:lumMod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grpSp>
      <p:cxnSp>
        <p:nvCxnSpPr>
          <p:cNvPr id="203" name="Straight Arrow Connector 202"/>
          <p:cNvCxnSpPr>
            <a:stCxn id="200" idx="26"/>
            <a:endCxn id="209" idx="1"/>
          </p:cNvCxnSpPr>
          <p:nvPr/>
        </p:nvCxnSpPr>
        <p:spPr>
          <a:xfrm>
            <a:off x="6689814" y="5087602"/>
            <a:ext cx="1720986" cy="144896"/>
          </a:xfrm>
          <a:prstGeom prst="straightConnector1">
            <a:avLst/>
          </a:prstGeom>
          <a:noFill/>
          <a:ln w="12700" cap="flat" cmpd="sng" algn="ctr">
            <a:solidFill>
              <a:srgbClr val="002C73"/>
            </a:solidFill>
            <a:prstDash val="solid"/>
            <a:miter lim="800000"/>
            <a:tailEnd type="triangle"/>
          </a:ln>
          <a:effectLst/>
        </p:spPr>
      </p:cxnSp>
      <p:grpSp>
        <p:nvGrpSpPr>
          <p:cNvPr id="204" name="Group 203"/>
          <p:cNvGrpSpPr/>
          <p:nvPr/>
        </p:nvGrpSpPr>
        <p:grpSpPr>
          <a:xfrm>
            <a:off x="8410800" y="4892543"/>
            <a:ext cx="801117" cy="679909"/>
            <a:chOff x="8463219" y="4940300"/>
            <a:chExt cx="801117" cy="679909"/>
          </a:xfrm>
        </p:grpSpPr>
        <p:sp>
          <p:nvSpPr>
            <p:cNvPr id="205" name="Rectangle 204"/>
            <p:cNvSpPr/>
            <p:nvPr/>
          </p:nvSpPr>
          <p:spPr>
            <a:xfrm>
              <a:off x="8502095" y="5086812"/>
              <a:ext cx="118030" cy="510538"/>
            </a:xfrm>
            <a:prstGeom prst="rect">
              <a:avLst/>
            </a:prstGeom>
            <a:solidFill>
              <a:srgbClr val="3E8EDE"/>
            </a:solidFill>
            <a:ln w="6350"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206" name="Rectangle 205"/>
            <p:cNvSpPr/>
            <p:nvPr/>
          </p:nvSpPr>
          <p:spPr>
            <a:xfrm>
              <a:off x="8649350" y="5220501"/>
              <a:ext cx="118030" cy="378216"/>
            </a:xfrm>
            <a:prstGeom prst="rect">
              <a:avLst/>
            </a:prstGeom>
            <a:solidFill>
              <a:srgbClr val="FFC000"/>
            </a:solidFill>
            <a:ln w="6350"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lnSpcReduction="1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207" name="Rectangle 206"/>
            <p:cNvSpPr/>
            <p:nvPr/>
          </p:nvSpPr>
          <p:spPr>
            <a:xfrm>
              <a:off x="8802798" y="4977601"/>
              <a:ext cx="118030" cy="617529"/>
            </a:xfrm>
            <a:prstGeom prst="rect">
              <a:avLst/>
            </a:prstGeom>
            <a:solidFill>
              <a:srgbClr val="7030A0"/>
            </a:solidFill>
            <a:ln w="6350"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208" name="Rectangle 207"/>
            <p:cNvSpPr/>
            <p:nvPr/>
          </p:nvSpPr>
          <p:spPr>
            <a:xfrm>
              <a:off x="8950053" y="5393201"/>
              <a:ext cx="118030" cy="203295"/>
            </a:xfrm>
            <a:prstGeom prst="rect">
              <a:avLst/>
            </a:prstGeom>
            <a:solidFill>
              <a:srgbClr val="00B050"/>
            </a:solidFill>
            <a:ln w="6350"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40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209" name="Rectangle 208"/>
            <p:cNvSpPr/>
            <p:nvPr/>
          </p:nvSpPr>
          <p:spPr>
            <a:xfrm>
              <a:off x="8463219" y="4940300"/>
              <a:ext cx="801117" cy="679909"/>
            </a:xfrm>
            <a:prstGeom prst="rect">
              <a:avLst/>
            </a:prstGeom>
            <a:noFill/>
            <a:ln w="6350" cap="flat" cmpd="sng" algn="ctr">
              <a:solidFill>
                <a:srgbClr val="002C73"/>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210" name="Rectangle 209"/>
            <p:cNvSpPr/>
            <p:nvPr/>
          </p:nvSpPr>
          <p:spPr>
            <a:xfrm>
              <a:off x="9097308" y="5453477"/>
              <a:ext cx="118030" cy="143019"/>
            </a:xfrm>
            <a:prstGeom prst="rect">
              <a:avLst/>
            </a:prstGeom>
            <a:solidFill>
              <a:srgbClr val="E03C30"/>
            </a:solidFill>
            <a:ln w="6350"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grpSp>
      <p:cxnSp>
        <p:nvCxnSpPr>
          <p:cNvPr id="211" name="Straight Arrow Connector 210"/>
          <p:cNvCxnSpPr>
            <a:stCxn id="200" idx="25"/>
            <a:endCxn id="212" idx="1"/>
          </p:cNvCxnSpPr>
          <p:nvPr/>
        </p:nvCxnSpPr>
        <p:spPr>
          <a:xfrm>
            <a:off x="6689814" y="5235240"/>
            <a:ext cx="631028" cy="504543"/>
          </a:xfrm>
          <a:prstGeom prst="straightConnector1">
            <a:avLst/>
          </a:prstGeom>
          <a:noFill/>
          <a:ln w="12700" cap="flat" cmpd="sng" algn="ctr">
            <a:solidFill>
              <a:srgbClr val="002C73"/>
            </a:solidFill>
            <a:prstDash val="solid"/>
            <a:miter lim="800000"/>
            <a:tailEnd type="triangle"/>
          </a:ln>
          <a:effectLst/>
        </p:spPr>
      </p:cxnSp>
      <p:graphicFrame>
        <p:nvGraphicFramePr>
          <p:cNvPr id="212" name="Table 211"/>
          <p:cNvGraphicFramePr>
            <a:graphicFrameLocks noGrp="1"/>
          </p:cNvGraphicFramePr>
          <p:nvPr>
            <p:extLst/>
          </p:nvPr>
        </p:nvGraphicFramePr>
        <p:xfrm>
          <a:off x="7320842" y="5434983"/>
          <a:ext cx="833120" cy="609600"/>
        </p:xfrm>
        <a:graphic>
          <a:graphicData uri="http://schemas.openxmlformats.org/drawingml/2006/table">
            <a:tbl>
              <a:tblPr firstRow="1" bandRow="1"/>
              <a:tblGrid>
                <a:gridCol w="208280">
                  <a:extLst>
                    <a:ext uri="{9D8B030D-6E8A-4147-A177-3AD203B41FA5}">
                      <a16:colId xmlns="" xmlns:a16="http://schemas.microsoft.com/office/drawing/2014/main" val="2436654997"/>
                    </a:ext>
                  </a:extLst>
                </a:gridCol>
                <a:gridCol w="208280">
                  <a:extLst>
                    <a:ext uri="{9D8B030D-6E8A-4147-A177-3AD203B41FA5}">
                      <a16:colId xmlns="" xmlns:a16="http://schemas.microsoft.com/office/drawing/2014/main" val="101615831"/>
                    </a:ext>
                  </a:extLst>
                </a:gridCol>
                <a:gridCol w="208280">
                  <a:extLst>
                    <a:ext uri="{9D8B030D-6E8A-4147-A177-3AD203B41FA5}">
                      <a16:colId xmlns="" xmlns:a16="http://schemas.microsoft.com/office/drawing/2014/main" val="2331411444"/>
                    </a:ext>
                  </a:extLst>
                </a:gridCol>
                <a:gridCol w="208280">
                  <a:extLst>
                    <a:ext uri="{9D8B030D-6E8A-4147-A177-3AD203B41FA5}">
                      <a16:colId xmlns="" xmlns:a16="http://schemas.microsoft.com/office/drawing/2014/main" val="4190333232"/>
                    </a:ext>
                  </a:extLst>
                </a:gridCol>
              </a:tblGrid>
              <a:tr h="0">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sz="200" dirty="0" smtClean="0"/>
                        <a:t>**</a:t>
                      </a:r>
                      <a:endParaRPr lang="en-US" sz="20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sz="200" dirty="0" smtClean="0"/>
                        <a:t>**</a:t>
                      </a:r>
                      <a:endParaRPr lang="en-US" sz="20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sz="200" dirty="0" smtClean="0"/>
                        <a:t>**</a:t>
                      </a:r>
                      <a:endParaRPr lang="en-US" sz="20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sz="200" dirty="0" smtClean="0"/>
                        <a:t>**</a:t>
                      </a:r>
                      <a:endParaRPr lang="en-US" sz="20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extLst>
                  <a:ext uri="{0D108BD9-81ED-4DB2-BD59-A6C34878D82A}">
                    <a16:rowId xmlns="" xmlns:a16="http://schemas.microsoft.com/office/drawing/2014/main" val="1836304433"/>
                  </a:ext>
                </a:extLst>
              </a:tr>
              <a:tr h="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sz="200" dirty="0" smtClean="0"/>
                        <a:t>**</a:t>
                      </a:r>
                      <a:endParaRPr lang="en-US" sz="2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sz="200" dirty="0" smtClean="0"/>
                        <a:t>**</a:t>
                      </a:r>
                      <a:endParaRPr lang="en-US" sz="2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sz="200" dirty="0" smtClean="0"/>
                        <a:t>**</a:t>
                      </a:r>
                      <a:endParaRPr lang="en-US" sz="2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sz="200" dirty="0" smtClean="0"/>
                        <a:t>**</a:t>
                      </a:r>
                      <a:endParaRPr lang="en-US" sz="2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0000"/>
                    </a:solidFill>
                  </a:tcPr>
                </a:tc>
                <a:extLst>
                  <a:ext uri="{0D108BD9-81ED-4DB2-BD59-A6C34878D82A}">
                    <a16:rowId xmlns="" xmlns:a16="http://schemas.microsoft.com/office/drawing/2014/main" val="2358944415"/>
                  </a:ext>
                </a:extLst>
              </a:tr>
              <a:tr h="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sz="200" dirty="0" smtClean="0"/>
                        <a:t>**</a:t>
                      </a:r>
                      <a:endParaRPr lang="en-US" sz="2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2D05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sz="200" dirty="0" smtClean="0"/>
                        <a:t>**</a:t>
                      </a:r>
                      <a:endParaRPr lang="en-US" sz="2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2D05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sz="200" dirty="0" smtClean="0"/>
                        <a:t>**</a:t>
                      </a:r>
                      <a:endParaRPr lang="en-US" sz="2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2D05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sz="200" dirty="0" smtClean="0"/>
                        <a:t>**</a:t>
                      </a:r>
                      <a:endParaRPr lang="en-US" sz="2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extLst>
                  <a:ext uri="{0D108BD9-81ED-4DB2-BD59-A6C34878D82A}">
                    <a16:rowId xmlns="" xmlns:a16="http://schemas.microsoft.com/office/drawing/2014/main" val="1597745635"/>
                  </a:ext>
                </a:extLst>
              </a:tr>
              <a:tr h="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sz="200" dirty="0" smtClean="0"/>
                        <a:t>**</a:t>
                      </a:r>
                      <a:endParaRPr lang="en-US" sz="2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sz="200" dirty="0" smtClean="0"/>
                        <a:t>**</a:t>
                      </a:r>
                      <a:endParaRPr lang="en-US" sz="2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sz="200" dirty="0" smtClean="0"/>
                        <a:t>**</a:t>
                      </a:r>
                      <a:endParaRPr lang="en-US" sz="2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sz="200" dirty="0" smtClean="0"/>
                        <a:t>**</a:t>
                      </a:r>
                      <a:endParaRPr lang="en-US" sz="2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extLst>
                  <a:ext uri="{0D108BD9-81ED-4DB2-BD59-A6C34878D82A}">
                    <a16:rowId xmlns="" xmlns:a16="http://schemas.microsoft.com/office/drawing/2014/main" val="1935510809"/>
                  </a:ext>
                </a:extLst>
              </a:tr>
              <a:tr h="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sz="200" dirty="0" smtClean="0"/>
                        <a:t>**</a:t>
                      </a:r>
                      <a:endParaRPr lang="en-US" sz="2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sz="200" dirty="0" smtClean="0"/>
                        <a:t>**</a:t>
                      </a:r>
                      <a:endParaRPr lang="en-US" sz="2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sz="200" dirty="0" smtClean="0"/>
                        <a:t>**</a:t>
                      </a:r>
                      <a:endParaRPr lang="en-US" sz="2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sz="200" dirty="0" smtClean="0"/>
                        <a:t>**</a:t>
                      </a:r>
                      <a:endParaRPr lang="en-US" sz="2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2D050"/>
                    </a:solidFill>
                  </a:tcPr>
                </a:tc>
                <a:extLst>
                  <a:ext uri="{0D108BD9-81ED-4DB2-BD59-A6C34878D82A}">
                    <a16:rowId xmlns="" xmlns:a16="http://schemas.microsoft.com/office/drawing/2014/main" val="4179644926"/>
                  </a:ext>
                </a:extLst>
              </a:tr>
            </a:tbl>
          </a:graphicData>
        </a:graphic>
      </p:graphicFrame>
      <p:cxnSp>
        <p:nvCxnSpPr>
          <p:cNvPr id="213" name="Straight Arrow Connector 212"/>
          <p:cNvCxnSpPr>
            <a:stCxn id="200" idx="25"/>
            <a:endCxn id="214" idx="1"/>
          </p:cNvCxnSpPr>
          <p:nvPr/>
        </p:nvCxnSpPr>
        <p:spPr>
          <a:xfrm>
            <a:off x="6689814" y="5235240"/>
            <a:ext cx="2666870" cy="394395"/>
          </a:xfrm>
          <a:prstGeom prst="straightConnector1">
            <a:avLst/>
          </a:prstGeom>
          <a:noFill/>
          <a:ln w="12700" cap="flat" cmpd="sng" algn="ctr">
            <a:solidFill>
              <a:srgbClr val="002C73"/>
            </a:solidFill>
            <a:prstDash val="solid"/>
            <a:miter lim="800000"/>
            <a:tailEnd type="triangle"/>
          </a:ln>
          <a:effectLst/>
        </p:spPr>
      </p:cxnSp>
      <p:sp>
        <p:nvSpPr>
          <p:cNvPr id="214" name="TextBox 213"/>
          <p:cNvSpPr txBox="1"/>
          <p:nvPr/>
        </p:nvSpPr>
        <p:spPr>
          <a:xfrm>
            <a:off x="9356684" y="5260303"/>
            <a:ext cx="937257" cy="738664"/>
          </a:xfrm>
          <a:prstGeom prst="rect">
            <a:avLst/>
          </a:prstGeom>
          <a:noFill/>
          <a:ln w="6350">
            <a:solidFill>
              <a:srgbClr val="002C73"/>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600" b="0" i="1" u="none" strike="noStrike" kern="0" cap="none" spc="0" normalizeH="0" baseline="0" noProof="0" dirty="0" smtClean="0">
                <a:ln>
                  <a:noFill/>
                </a:ln>
                <a:solidFill>
                  <a:srgbClr val="44546A">
                    <a:lumMod val="75000"/>
                  </a:srgbClr>
                </a:solidFill>
                <a:effectLst/>
                <a:uLnTx/>
                <a:uFillTx/>
                <a:latin typeface="Arial" panose="020B0604020202020204"/>
              </a:rPr>
              <a:t>Recommendations…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600" b="0" i="1" u="none" strike="noStrike" kern="0" cap="none" spc="0" normalizeH="0" baseline="0" noProof="0" dirty="0" smtClean="0">
                <a:ln>
                  <a:noFill/>
                </a:ln>
                <a:solidFill>
                  <a:srgbClr val="44546A">
                    <a:lumMod val="75000"/>
                  </a:srgbClr>
                </a:solidFill>
                <a:effectLst/>
                <a:uLnTx/>
                <a:uFillTx/>
                <a:latin typeface="Arial" panose="020B0604020202020204"/>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600" b="0" i="1" u="none" strike="noStrike" kern="0" cap="none" spc="0" normalizeH="0" baseline="0" noProof="0" dirty="0" smtClean="0">
                <a:ln>
                  <a:noFill/>
                </a:ln>
                <a:solidFill>
                  <a:srgbClr val="44546A">
                    <a:lumMod val="75000"/>
                  </a:srgbClr>
                </a:solidFill>
                <a:effectLst/>
                <a:uLnTx/>
                <a:uFillTx/>
                <a:latin typeface="Arial" panose="020B0604020202020204"/>
              </a:rPr>
              <a:t>………………………………………………………………………………………………………………………...</a:t>
            </a:r>
          </a:p>
        </p:txBody>
      </p:sp>
      <p:sp>
        <p:nvSpPr>
          <p:cNvPr id="215" name="TextBox 214"/>
          <p:cNvSpPr txBox="1"/>
          <p:nvPr/>
        </p:nvSpPr>
        <p:spPr>
          <a:xfrm>
            <a:off x="10542685" y="5260303"/>
            <a:ext cx="943371"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black"/>
                </a:solidFill>
                <a:effectLst/>
                <a:uLnTx/>
                <a:uFillTx/>
              </a:rPr>
              <a:t>Analysis</a:t>
            </a:r>
            <a:endParaRPr kumimoji="0" lang="en-US" sz="1600" b="1" i="0" u="none" strike="noStrike" kern="0" cap="none" spc="0" normalizeH="0" baseline="0" noProof="0" dirty="0">
              <a:ln>
                <a:noFill/>
              </a:ln>
              <a:solidFill>
                <a:prstClr val="black"/>
              </a:solidFill>
              <a:effectLst/>
              <a:uLnTx/>
              <a:uFillTx/>
            </a:endParaRPr>
          </a:p>
        </p:txBody>
      </p:sp>
      <p:sp>
        <p:nvSpPr>
          <p:cNvPr id="216" name="TextBox 215"/>
          <p:cNvSpPr txBox="1"/>
          <p:nvPr/>
        </p:nvSpPr>
        <p:spPr>
          <a:xfrm>
            <a:off x="10185299" y="2271489"/>
            <a:ext cx="1560728" cy="83099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rPr>
              <a:t>Standardized Respondent </a:t>
            </a:r>
            <a:r>
              <a:rPr kumimoji="0" lang="en-US" sz="1600" b="1" i="0" u="none" strike="noStrike" kern="0" cap="none" spc="0" normalizeH="0" baseline="0" noProof="0" dirty="0" smtClean="0">
                <a:ln>
                  <a:noFill/>
                </a:ln>
                <a:solidFill>
                  <a:prstClr val="black"/>
                </a:solidFill>
                <a:effectLst/>
                <a:uLnTx/>
                <a:uFillTx/>
              </a:rPr>
              <a:t>Scores</a:t>
            </a:r>
            <a:endParaRPr kumimoji="0" lang="en-US" sz="1600" b="1" i="0" u="none" strike="noStrike" kern="0" cap="none" spc="0" normalizeH="0" baseline="0" noProof="0" dirty="0">
              <a:ln>
                <a:noFill/>
              </a:ln>
              <a:solidFill>
                <a:prstClr val="black"/>
              </a:solidFill>
              <a:effectLst/>
              <a:uLnTx/>
              <a:uFillTx/>
            </a:endParaRPr>
          </a:p>
        </p:txBody>
      </p:sp>
      <p:sp>
        <p:nvSpPr>
          <p:cNvPr id="217" name="TextBox 216"/>
          <p:cNvSpPr txBox="1"/>
          <p:nvPr/>
        </p:nvSpPr>
        <p:spPr>
          <a:xfrm>
            <a:off x="660399" y="1041400"/>
            <a:ext cx="10943771" cy="984885"/>
          </a:xfrm>
          <a:prstGeom prst="rect">
            <a:avLst/>
          </a:prstGeom>
          <a:noFill/>
          <a:ln w="19050">
            <a:noFill/>
          </a:ln>
        </p:spPr>
        <p:txBody>
          <a:bodyPr wrap="square" rtlCol="0">
            <a:spAutoFit/>
          </a:bodyPr>
          <a:lstStyle/>
          <a:p>
            <a:r>
              <a:rPr lang="en-US" sz="2000" b="1" dirty="0">
                <a:solidFill>
                  <a:srgbClr val="000000"/>
                </a:solidFill>
                <a:latin typeface="Arial" panose="020B0604020202020204"/>
              </a:rPr>
              <a:t>Goal: </a:t>
            </a:r>
            <a:r>
              <a:rPr lang="en-US" sz="2000" dirty="0">
                <a:solidFill>
                  <a:srgbClr val="000000"/>
                </a:solidFill>
                <a:latin typeface="Arial" panose="020B0604020202020204"/>
              </a:rPr>
              <a:t>Use cluster analysis to identify distinct groups (“clusters”) of respondents who responded to the surveys similarly in order to add context to differences in morale</a:t>
            </a:r>
            <a:endParaRPr lang="en-US" dirty="0">
              <a:solidFill>
                <a:srgbClr val="000000"/>
              </a:solidFill>
              <a:latin typeface="Arial" panose="020B0604020202020204"/>
            </a:endParaRPr>
          </a:p>
          <a:p>
            <a:pPr marL="742950" lvl="1" indent="-285750">
              <a:buFont typeface="Arial" panose="020B0604020202020204" pitchFamily="34" charset="0"/>
              <a:buChar char="•"/>
            </a:pPr>
            <a:r>
              <a:rPr lang="en-US" sz="1600" dirty="0">
                <a:solidFill>
                  <a:srgbClr val="000000"/>
                </a:solidFill>
                <a:latin typeface="Arial" panose="020B0604020202020204"/>
              </a:rPr>
              <a:t>The factors derived from the EFA data reduction technique form the basis of the Clustering Analysis</a:t>
            </a:r>
          </a:p>
        </p:txBody>
      </p:sp>
      <p:sp>
        <p:nvSpPr>
          <p:cNvPr id="218" name="Slide Number Placeholder 2"/>
          <p:cNvSpPr txBox="1">
            <a:spLocks/>
          </p:cNvSpPr>
          <p:nvPr/>
        </p:nvSpPr>
        <p:spPr>
          <a:xfrm>
            <a:off x="11440302" y="6500474"/>
            <a:ext cx="381000" cy="357526"/>
          </a:xfrm>
          <a:prstGeom prst="rect">
            <a:avLst/>
          </a:prstGeom>
        </p:spPr>
        <p:txBody>
          <a:bodyPr vert="horz" lIns="0" tIns="0" rIns="0" bIns="0" rtlCol="0" anchor="ctr"/>
          <a:lstStyle>
            <a:defPPr>
              <a:defRPr lang="en-US"/>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EBCDCBD-78E1-0D41-A999-31B5EBF8E02C}" type="slidenum">
              <a:rPr lang="en-US" smtClean="0">
                <a:solidFill>
                  <a:srgbClr val="3E8EDE"/>
                </a:solidFill>
                <a:latin typeface="Arial" panose="020B0604020202020204"/>
              </a:rPr>
              <a:pPr/>
              <a:t>7</a:t>
            </a:fld>
            <a:endParaRPr lang="en-US" dirty="0">
              <a:solidFill>
                <a:srgbClr val="3E8EDE"/>
              </a:solidFill>
              <a:latin typeface="Arial" panose="020B0604020202020204"/>
            </a:endParaRPr>
          </a:p>
        </p:txBody>
      </p:sp>
      <p:pic>
        <p:nvPicPr>
          <p:cNvPr id="219" name="Picture 218"/>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410347" y="2115497"/>
            <a:ext cx="1399413" cy="1119530"/>
          </a:xfrm>
          <a:prstGeom prst="rect">
            <a:avLst/>
          </a:prstGeom>
        </p:spPr>
      </p:pic>
      <p:pic>
        <p:nvPicPr>
          <p:cNvPr id="220" name="Picture 219"/>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8647004" y="2098852"/>
            <a:ext cx="1470342" cy="1176273"/>
          </a:xfrm>
          <a:prstGeom prst="rect">
            <a:avLst/>
          </a:prstGeom>
        </p:spPr>
      </p:pic>
    </p:spTree>
    <p:extLst>
      <p:ext uri="{BB962C8B-B14F-4D97-AF65-F5344CB8AC3E}">
        <p14:creationId xmlns="" xmlns:p14="http://schemas.microsoft.com/office/powerpoint/2010/main" val="3673925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 presetClass="entr" presetSubtype="0" fill="hold" nodeType="withEffect">
                                  <p:stCondLst>
                                    <p:cond delay="0"/>
                                  </p:stCondLst>
                                  <p:childTnLst>
                                    <p:set>
                                      <p:cBhvr>
                                        <p:cTn id="15" dur="1" fill="hold">
                                          <p:stCondLst>
                                            <p:cond delay="0"/>
                                          </p:stCondLst>
                                        </p:cTn>
                                        <p:tgtEl>
                                          <p:spTgt spid="219"/>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20"/>
                                        </p:tgtEl>
                                        <p:attrNameLst>
                                          <p:attrName>style.visibility</p:attrName>
                                        </p:attrNameLst>
                                      </p:cBhvr>
                                      <p:to>
                                        <p:strVal val="visible"/>
                                      </p:to>
                                    </p:se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6"/>
                                        </p:tgtEl>
                                        <p:attrNameLst>
                                          <p:attrName>style.visibility</p:attrName>
                                        </p:attrNameLst>
                                      </p:cBhvr>
                                      <p:to>
                                        <p:strVal val="visible"/>
                                      </p:to>
                                    </p:set>
                                    <p:animEffect transition="in" filter="fade">
                                      <p:cBhvr>
                                        <p:cTn id="23" dur="500"/>
                                        <p:tgtEl>
                                          <p:spTgt spid="21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nodeType="withEffect">
                                  <p:stCondLst>
                                    <p:cond delay="0"/>
                                  </p:stCondLst>
                                  <p:childTnLst>
                                    <p:set>
                                      <p:cBhvr>
                                        <p:cTn id="39" dur="1" fill="hold">
                                          <p:stCondLst>
                                            <p:cond delay="0"/>
                                          </p:stCondLst>
                                        </p:cTn>
                                        <p:tgtEl>
                                          <p:spTgt spid="73"/>
                                        </p:tgtEl>
                                        <p:attrNameLst>
                                          <p:attrName>style.visibility</p:attrName>
                                        </p:attrNameLst>
                                      </p:cBhvr>
                                      <p:to>
                                        <p:strVal val="visible"/>
                                      </p:to>
                                    </p:set>
                                    <p:animEffect transition="in" filter="fade">
                                      <p:cBhvr>
                                        <p:cTn id="40" dur="500"/>
                                        <p:tgtEl>
                                          <p:spTgt spid="7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fade">
                                      <p:cBhvr>
                                        <p:cTn id="43" dur="500"/>
                                        <p:tgtEl>
                                          <p:spTgt spid="74"/>
                                        </p:tgtEl>
                                      </p:cBhvr>
                                    </p:animEffect>
                                  </p:childTnLst>
                                </p:cTn>
                              </p:par>
                              <p:par>
                                <p:cTn id="44" presetID="10" presetClass="entr" presetSubtype="0" fill="hold" nodeType="withEffect">
                                  <p:stCondLst>
                                    <p:cond delay="0"/>
                                  </p:stCondLst>
                                  <p:childTnLst>
                                    <p:set>
                                      <p:cBhvr>
                                        <p:cTn id="45" dur="1" fill="hold">
                                          <p:stCondLst>
                                            <p:cond delay="0"/>
                                          </p:stCondLst>
                                        </p:cTn>
                                        <p:tgtEl>
                                          <p:spTgt spid="75"/>
                                        </p:tgtEl>
                                        <p:attrNameLst>
                                          <p:attrName>style.visibility</p:attrName>
                                        </p:attrNameLst>
                                      </p:cBhvr>
                                      <p:to>
                                        <p:strVal val="visible"/>
                                      </p:to>
                                    </p:set>
                                    <p:animEffect transition="in" filter="fade">
                                      <p:cBhvr>
                                        <p:cTn id="46" dur="500"/>
                                        <p:tgtEl>
                                          <p:spTgt spid="7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38"/>
                                        </p:tgtEl>
                                        <p:attrNameLst>
                                          <p:attrName>style.visibility</p:attrName>
                                        </p:attrNameLst>
                                      </p:cBhvr>
                                      <p:to>
                                        <p:strVal val="visible"/>
                                      </p:to>
                                    </p:set>
                                    <p:animEffect transition="in" filter="fade">
                                      <p:cBhvr>
                                        <p:cTn id="49" dur="500"/>
                                        <p:tgtEl>
                                          <p:spTgt spid="13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500"/>
                                        <p:tgtEl>
                                          <p:spTgt spid="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500"/>
                                        <p:tgtEl>
                                          <p:spTgt spid="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39"/>
                                        </p:tgtEl>
                                        <p:attrNameLst>
                                          <p:attrName>style.visibility</p:attrName>
                                        </p:attrNameLst>
                                      </p:cBhvr>
                                      <p:to>
                                        <p:strVal val="visible"/>
                                      </p:to>
                                    </p:set>
                                    <p:animEffect transition="in" filter="fade">
                                      <p:cBhvr>
                                        <p:cTn id="60" dur="500"/>
                                        <p:tgtEl>
                                          <p:spTgt spid="13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15"/>
                                        </p:tgtEl>
                                        <p:attrNameLst>
                                          <p:attrName>style.visibility</p:attrName>
                                        </p:attrNameLst>
                                      </p:cBhvr>
                                      <p:to>
                                        <p:strVal val="visible"/>
                                      </p:to>
                                    </p:set>
                                    <p:animEffect transition="in" filter="fade">
                                      <p:cBhvr>
                                        <p:cTn id="63" dur="500"/>
                                        <p:tgtEl>
                                          <p:spTgt spid="215"/>
                                        </p:tgtEl>
                                      </p:cBhvr>
                                    </p:animEffect>
                                  </p:childTnLst>
                                </p:cTn>
                              </p:par>
                              <p:par>
                                <p:cTn id="64" presetID="10" presetClass="entr" presetSubtype="0" fill="hold" nodeType="withEffect">
                                  <p:stCondLst>
                                    <p:cond delay="0"/>
                                  </p:stCondLst>
                                  <p:childTnLst>
                                    <p:set>
                                      <p:cBhvr>
                                        <p:cTn id="65" dur="1" fill="hold">
                                          <p:stCondLst>
                                            <p:cond delay="0"/>
                                          </p:stCondLst>
                                        </p:cTn>
                                        <p:tgtEl>
                                          <p:spTgt spid="140"/>
                                        </p:tgtEl>
                                        <p:attrNameLst>
                                          <p:attrName>style.visibility</p:attrName>
                                        </p:attrNameLst>
                                      </p:cBhvr>
                                      <p:to>
                                        <p:strVal val="visible"/>
                                      </p:to>
                                    </p:set>
                                    <p:animEffect transition="in" filter="fade">
                                      <p:cBhvr>
                                        <p:cTn id="66" dur="500"/>
                                        <p:tgtEl>
                                          <p:spTgt spid="140"/>
                                        </p:tgtEl>
                                      </p:cBhvr>
                                    </p:animEffect>
                                  </p:childTnLst>
                                </p:cTn>
                              </p:par>
                              <p:par>
                                <p:cTn id="67" presetID="10" presetClass="entr" presetSubtype="0" fill="hold" nodeType="withEffect">
                                  <p:stCondLst>
                                    <p:cond delay="0"/>
                                  </p:stCondLst>
                                  <p:childTnLst>
                                    <p:set>
                                      <p:cBhvr>
                                        <p:cTn id="68" dur="1" fill="hold">
                                          <p:stCondLst>
                                            <p:cond delay="0"/>
                                          </p:stCondLst>
                                        </p:cTn>
                                        <p:tgtEl>
                                          <p:spTgt spid="203"/>
                                        </p:tgtEl>
                                        <p:attrNameLst>
                                          <p:attrName>style.visibility</p:attrName>
                                        </p:attrNameLst>
                                      </p:cBhvr>
                                      <p:to>
                                        <p:strVal val="visible"/>
                                      </p:to>
                                    </p:set>
                                    <p:animEffect transition="in" filter="fade">
                                      <p:cBhvr>
                                        <p:cTn id="69" dur="500"/>
                                        <p:tgtEl>
                                          <p:spTgt spid="203"/>
                                        </p:tgtEl>
                                      </p:cBhvr>
                                    </p:animEffect>
                                  </p:childTnLst>
                                </p:cTn>
                              </p:par>
                            </p:childTnLst>
                          </p:cTn>
                        </p:par>
                        <p:par>
                          <p:cTn id="70" fill="hold">
                            <p:stCondLst>
                              <p:cond delay="500"/>
                            </p:stCondLst>
                            <p:childTnLst>
                              <p:par>
                                <p:cTn id="71" presetID="10" presetClass="entr" presetSubtype="0" fill="hold" nodeType="afterEffect">
                                  <p:stCondLst>
                                    <p:cond delay="0"/>
                                  </p:stCondLst>
                                  <p:childTnLst>
                                    <p:set>
                                      <p:cBhvr>
                                        <p:cTn id="72" dur="1" fill="hold">
                                          <p:stCondLst>
                                            <p:cond delay="0"/>
                                          </p:stCondLst>
                                        </p:cTn>
                                        <p:tgtEl>
                                          <p:spTgt spid="204"/>
                                        </p:tgtEl>
                                        <p:attrNameLst>
                                          <p:attrName>style.visibility</p:attrName>
                                        </p:attrNameLst>
                                      </p:cBhvr>
                                      <p:to>
                                        <p:strVal val="visible"/>
                                      </p:to>
                                    </p:set>
                                    <p:animEffect transition="in" filter="fade">
                                      <p:cBhvr>
                                        <p:cTn id="73" dur="500"/>
                                        <p:tgtEl>
                                          <p:spTgt spid="204"/>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11"/>
                                        </p:tgtEl>
                                        <p:attrNameLst>
                                          <p:attrName>style.visibility</p:attrName>
                                        </p:attrNameLst>
                                      </p:cBhvr>
                                      <p:to>
                                        <p:strVal val="visible"/>
                                      </p:to>
                                    </p:set>
                                    <p:animEffect transition="in" filter="fade">
                                      <p:cBhvr>
                                        <p:cTn id="78" dur="500"/>
                                        <p:tgtEl>
                                          <p:spTgt spid="211"/>
                                        </p:tgtEl>
                                      </p:cBhvr>
                                    </p:animEffect>
                                  </p:childTnLst>
                                </p:cTn>
                              </p:par>
                              <p:par>
                                <p:cTn id="79" presetID="10" presetClass="entr" presetSubtype="0" fill="hold" nodeType="withEffect">
                                  <p:stCondLst>
                                    <p:cond delay="0"/>
                                  </p:stCondLst>
                                  <p:childTnLst>
                                    <p:set>
                                      <p:cBhvr>
                                        <p:cTn id="80" dur="1" fill="hold">
                                          <p:stCondLst>
                                            <p:cond delay="0"/>
                                          </p:stCondLst>
                                        </p:cTn>
                                        <p:tgtEl>
                                          <p:spTgt spid="212"/>
                                        </p:tgtEl>
                                        <p:attrNameLst>
                                          <p:attrName>style.visibility</p:attrName>
                                        </p:attrNameLst>
                                      </p:cBhvr>
                                      <p:to>
                                        <p:strVal val="visible"/>
                                      </p:to>
                                    </p:set>
                                    <p:animEffect transition="in" filter="fade">
                                      <p:cBhvr>
                                        <p:cTn id="81" dur="500"/>
                                        <p:tgtEl>
                                          <p:spTgt spid="212"/>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fade">
                                      <p:cBhvr>
                                        <p:cTn id="86" dur="500"/>
                                        <p:tgtEl>
                                          <p:spTgt spid="10"/>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7"/>
                                        </p:tgtEl>
                                        <p:attrNameLst>
                                          <p:attrName>style.visibility</p:attrName>
                                        </p:attrNameLst>
                                      </p:cBhvr>
                                      <p:to>
                                        <p:strVal val="visible"/>
                                      </p:to>
                                    </p:set>
                                    <p:animEffect transition="in" filter="fade">
                                      <p:cBhvr>
                                        <p:cTn id="89" dur="500"/>
                                        <p:tgtEl>
                                          <p:spTgt spid="7"/>
                                        </p:tgtEl>
                                      </p:cBhvr>
                                    </p:animEffect>
                                  </p:childTnLst>
                                </p:cTn>
                              </p:par>
                              <p:par>
                                <p:cTn id="90" presetID="10" presetClass="entr" presetSubtype="0" fill="hold" nodeType="withEffect">
                                  <p:stCondLst>
                                    <p:cond delay="0"/>
                                  </p:stCondLst>
                                  <p:childTnLst>
                                    <p:set>
                                      <p:cBhvr>
                                        <p:cTn id="91" dur="1" fill="hold">
                                          <p:stCondLst>
                                            <p:cond delay="0"/>
                                          </p:stCondLst>
                                        </p:cTn>
                                        <p:tgtEl>
                                          <p:spTgt spid="213"/>
                                        </p:tgtEl>
                                        <p:attrNameLst>
                                          <p:attrName>style.visibility</p:attrName>
                                        </p:attrNameLst>
                                      </p:cBhvr>
                                      <p:to>
                                        <p:strVal val="visible"/>
                                      </p:to>
                                    </p:set>
                                    <p:animEffect transition="in" filter="fade">
                                      <p:cBhvr>
                                        <p:cTn id="92" dur="500"/>
                                        <p:tgtEl>
                                          <p:spTgt spid="21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14"/>
                                        </p:tgtEl>
                                        <p:attrNameLst>
                                          <p:attrName>style.visibility</p:attrName>
                                        </p:attrNameLst>
                                      </p:cBhvr>
                                      <p:to>
                                        <p:strVal val="visible"/>
                                      </p:to>
                                    </p:set>
                                    <p:animEffect transition="in" filter="fade">
                                      <p:cBhvr>
                                        <p:cTn id="95" dur="500"/>
                                        <p:tgtEl>
                                          <p:spTgt spid="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1" grpId="0" animBg="1"/>
      <p:bldP spid="13" grpId="0"/>
      <p:bldP spid="14" grpId="0" animBg="1"/>
      <p:bldP spid="74" grpId="0"/>
      <p:bldP spid="138" grpId="0"/>
      <p:bldP spid="139" grpId="0" animBg="1"/>
      <p:bldP spid="214" grpId="0" animBg="1"/>
      <p:bldP spid="215" grpId="0"/>
      <p:bldP spid="2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nvPr>
        </p:nvGraphicFramePr>
        <p:xfrm>
          <a:off x="10231578" y="3381638"/>
          <a:ext cx="1873588" cy="2294388"/>
        </p:xfrm>
        <a:graphic>
          <a:graphicData uri="http://schemas.openxmlformats.org/drawingml/2006/table">
            <a:tbl>
              <a:tblPr firstRow="1" bandRow="1"/>
              <a:tblGrid>
                <a:gridCol w="725508">
                  <a:extLst>
                    <a:ext uri="{9D8B030D-6E8A-4147-A177-3AD203B41FA5}">
                      <a16:colId xmlns="" xmlns:a16="http://schemas.microsoft.com/office/drawing/2014/main" val="1508063901"/>
                    </a:ext>
                  </a:extLst>
                </a:gridCol>
                <a:gridCol w="1148080">
                  <a:extLst>
                    <a:ext uri="{9D8B030D-6E8A-4147-A177-3AD203B41FA5}">
                      <a16:colId xmlns="" xmlns:a16="http://schemas.microsoft.com/office/drawing/2014/main" val="3090672104"/>
                    </a:ext>
                  </a:extLst>
                </a:gridCol>
              </a:tblGrid>
              <a:tr h="668268">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Group</a:t>
                      </a:r>
                      <a:r>
                        <a:rPr lang="en-US" sz="1100" baseline="0" dirty="0" smtClean="0"/>
                        <a:t> Morale </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Cluster </a:t>
                      </a:r>
                    </a:p>
                    <a:p>
                      <a:pPr algn="ctr"/>
                      <a:r>
                        <a:rPr lang="en-US" sz="1100" dirty="0" smtClean="0"/>
                        <a:t>Size (%)</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extLst>
                  <a:ext uri="{0D108BD9-81ED-4DB2-BD59-A6C34878D82A}">
                    <a16:rowId xmlns="" xmlns:a16="http://schemas.microsoft.com/office/drawing/2014/main" val="3610002424"/>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algn="ctr" defTabSz="914400" rtl="0" eaLnBrk="1" latinLnBrk="0" hangingPunct="1"/>
                      <a:r>
                        <a:rPr lang="en-US" sz="1400" kern="1200" dirty="0" smtClean="0">
                          <a:solidFill>
                            <a:schemeClr val="dk1"/>
                          </a:solidFill>
                          <a:latin typeface="+mn-lt"/>
                          <a:ea typeface="+mn-ea"/>
                          <a:cs typeface="+mn-cs"/>
                        </a:rPr>
                        <a:t>0.29</a:t>
                      </a:r>
                      <a:endParaRPr lang="en-US" sz="1400" kern="1200" dirty="0">
                        <a:solidFill>
                          <a:schemeClr val="dk1"/>
                        </a:solidFill>
                        <a:latin typeface="+mn-lt"/>
                        <a:ea typeface="+mn-ea"/>
                        <a:cs typeface="+mn-cs"/>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3337 (42%)</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extLst>
                  <a:ext uri="{0D108BD9-81ED-4DB2-BD59-A6C34878D82A}">
                    <a16:rowId xmlns="" xmlns:a16="http://schemas.microsoft.com/office/drawing/2014/main" val="2681791223"/>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b="0" dirty="0" smtClean="0"/>
                        <a:t>0.02</a:t>
                      </a:r>
                      <a:endParaRPr lang="en-US" sz="140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2958 (38%)</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extLst>
                  <a:ext uri="{0D108BD9-81ED-4DB2-BD59-A6C34878D82A}">
                    <a16:rowId xmlns="" xmlns:a16="http://schemas.microsoft.com/office/drawing/2014/main" val="4195045114"/>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b="0" dirty="0" smtClean="0"/>
                        <a:t>-0.4</a:t>
                      </a:r>
                      <a:endParaRPr lang="en-US" sz="140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729 (9%)</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extLst>
                  <a:ext uri="{0D108BD9-81ED-4DB2-BD59-A6C34878D82A}">
                    <a16:rowId xmlns="" xmlns:a16="http://schemas.microsoft.com/office/drawing/2014/main" val="472973660"/>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b="0" dirty="0" smtClean="0"/>
                        <a:t>-0.59</a:t>
                      </a:r>
                      <a:endParaRPr lang="en-US" sz="140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455 (6%)</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extLst>
                  <a:ext uri="{0D108BD9-81ED-4DB2-BD59-A6C34878D82A}">
                    <a16:rowId xmlns="" xmlns:a16="http://schemas.microsoft.com/office/drawing/2014/main" val="3225000059"/>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b="0" dirty="0" smtClean="0"/>
                        <a:t>-1.2</a:t>
                      </a:r>
                      <a:endParaRPr lang="en-US" sz="140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388 (5%)</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extLst>
                  <a:ext uri="{0D108BD9-81ED-4DB2-BD59-A6C34878D82A}">
                    <a16:rowId xmlns="" xmlns:a16="http://schemas.microsoft.com/office/drawing/2014/main" val="2214676789"/>
                  </a:ext>
                </a:extLst>
              </a:tr>
            </a:tbl>
          </a:graphicData>
        </a:graphic>
      </p:graphicFrame>
      <p:sp>
        <p:nvSpPr>
          <p:cNvPr id="14" name="Title 1"/>
          <p:cNvSpPr txBox="1">
            <a:spLocks/>
          </p:cNvSpPr>
          <p:nvPr/>
        </p:nvSpPr>
        <p:spPr>
          <a:xfrm>
            <a:off x="457200" y="419100"/>
            <a:ext cx="11277600" cy="762000"/>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3600" b="1" kern="1200" baseline="0">
                <a:solidFill>
                  <a:schemeClr val="accent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smtClean="0">
                <a:ln>
                  <a:noFill/>
                </a:ln>
                <a:solidFill>
                  <a:srgbClr val="002C73"/>
                </a:solidFill>
                <a:effectLst/>
                <a:uLnTx/>
                <a:uFillTx/>
                <a:latin typeface="Arial" panose="020B0604020202020204"/>
                <a:ea typeface="+mj-ea"/>
                <a:cs typeface="+mj-cs"/>
              </a:rPr>
              <a:t>Cluster Analysis: Results</a:t>
            </a:r>
            <a:endParaRPr kumimoji="0" lang="en-US" sz="3600" b="1" i="0" u="none" strike="noStrike" kern="1200" cap="none" spc="0" normalizeH="0" baseline="0" noProof="0" dirty="0">
              <a:ln>
                <a:noFill/>
              </a:ln>
              <a:solidFill>
                <a:srgbClr val="002C73"/>
              </a:solidFill>
              <a:effectLst/>
              <a:uLnTx/>
              <a:uFillTx/>
              <a:latin typeface="Arial" panose="020B0604020202020204"/>
              <a:ea typeface="+mj-ea"/>
              <a:cs typeface="+mj-cs"/>
            </a:endParaRPr>
          </a:p>
        </p:txBody>
      </p:sp>
      <p:graphicFrame>
        <p:nvGraphicFramePr>
          <p:cNvPr id="15" name="Table 14"/>
          <p:cNvGraphicFramePr>
            <a:graphicFrameLocks noGrp="1"/>
          </p:cNvGraphicFramePr>
          <p:nvPr>
            <p:extLst/>
          </p:nvPr>
        </p:nvGraphicFramePr>
        <p:xfrm>
          <a:off x="278336" y="3381638"/>
          <a:ext cx="9609944" cy="2294388"/>
        </p:xfrm>
        <a:graphic>
          <a:graphicData uri="http://schemas.openxmlformats.org/drawingml/2006/table">
            <a:tbl>
              <a:tblPr firstRow="1" bandRow="1"/>
              <a:tblGrid>
                <a:gridCol w="784753">
                  <a:extLst>
                    <a:ext uri="{9D8B030D-6E8A-4147-A177-3AD203B41FA5}">
                      <a16:colId xmlns="" xmlns:a16="http://schemas.microsoft.com/office/drawing/2014/main" val="1508063901"/>
                    </a:ext>
                  </a:extLst>
                </a:gridCol>
                <a:gridCol w="933813">
                  <a:extLst>
                    <a:ext uri="{9D8B030D-6E8A-4147-A177-3AD203B41FA5}">
                      <a16:colId xmlns="" xmlns:a16="http://schemas.microsoft.com/office/drawing/2014/main" val="1523184351"/>
                    </a:ext>
                  </a:extLst>
                </a:gridCol>
                <a:gridCol w="1126504">
                  <a:extLst>
                    <a:ext uri="{9D8B030D-6E8A-4147-A177-3AD203B41FA5}">
                      <a16:colId xmlns="" xmlns:a16="http://schemas.microsoft.com/office/drawing/2014/main" val="4244681461"/>
                    </a:ext>
                  </a:extLst>
                </a:gridCol>
                <a:gridCol w="948357">
                  <a:extLst>
                    <a:ext uri="{9D8B030D-6E8A-4147-A177-3AD203B41FA5}">
                      <a16:colId xmlns="" xmlns:a16="http://schemas.microsoft.com/office/drawing/2014/main" val="516372816"/>
                    </a:ext>
                  </a:extLst>
                </a:gridCol>
                <a:gridCol w="948357">
                  <a:extLst>
                    <a:ext uri="{9D8B030D-6E8A-4147-A177-3AD203B41FA5}">
                      <a16:colId xmlns="" xmlns:a16="http://schemas.microsoft.com/office/drawing/2014/main" val="465805424"/>
                    </a:ext>
                  </a:extLst>
                </a:gridCol>
                <a:gridCol w="948357">
                  <a:extLst>
                    <a:ext uri="{9D8B030D-6E8A-4147-A177-3AD203B41FA5}">
                      <a16:colId xmlns="" xmlns:a16="http://schemas.microsoft.com/office/drawing/2014/main" val="1814795859"/>
                    </a:ext>
                  </a:extLst>
                </a:gridCol>
                <a:gridCol w="948357">
                  <a:extLst>
                    <a:ext uri="{9D8B030D-6E8A-4147-A177-3AD203B41FA5}">
                      <a16:colId xmlns="" xmlns:a16="http://schemas.microsoft.com/office/drawing/2014/main" val="1213534476"/>
                    </a:ext>
                  </a:extLst>
                </a:gridCol>
                <a:gridCol w="948357">
                  <a:extLst>
                    <a:ext uri="{9D8B030D-6E8A-4147-A177-3AD203B41FA5}">
                      <a16:colId xmlns="" xmlns:a16="http://schemas.microsoft.com/office/drawing/2014/main" val="4206994076"/>
                    </a:ext>
                  </a:extLst>
                </a:gridCol>
                <a:gridCol w="948357">
                  <a:extLst>
                    <a:ext uri="{9D8B030D-6E8A-4147-A177-3AD203B41FA5}">
                      <a16:colId xmlns="" xmlns:a16="http://schemas.microsoft.com/office/drawing/2014/main" val="1949231507"/>
                    </a:ext>
                  </a:extLst>
                </a:gridCol>
                <a:gridCol w="1074732">
                  <a:extLst>
                    <a:ext uri="{9D8B030D-6E8A-4147-A177-3AD203B41FA5}">
                      <a16:colId xmlns="" xmlns:a16="http://schemas.microsoft.com/office/drawing/2014/main" val="94859038"/>
                    </a:ext>
                  </a:extLst>
                </a:gridCol>
              </a:tblGrid>
              <a:tr h="668268">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Cluster</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Leadership</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Strategic Plan</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Additional Duties</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Equipment</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Duty Schedule</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Supervisor</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Adequate Training</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Sufficient Personnel</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Sexual Harassment /Suicide</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extLst>
                  <a:ext uri="{0D108BD9-81ED-4DB2-BD59-A6C34878D82A}">
                    <a16:rowId xmlns="" xmlns:a16="http://schemas.microsoft.com/office/drawing/2014/main" val="3610002424"/>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1</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0.46</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0.34</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0.07</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0.31</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0.13</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0.36</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0.28</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0.08</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0.75</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extLst>
                  <a:ext uri="{0D108BD9-81ED-4DB2-BD59-A6C34878D82A}">
                    <a16:rowId xmlns="" xmlns:a16="http://schemas.microsoft.com/office/drawing/2014/main" val="2681791223"/>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2</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-0.08</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-0.05</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0.11</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-0.13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0.31</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-0.09</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0.03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0.11</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-0.28</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extLst>
                  <a:ext uri="{0D108BD9-81ED-4DB2-BD59-A6C34878D82A}">
                    <a16:rowId xmlns="" xmlns:a16="http://schemas.microsoft.com/office/drawing/2014/main" val="4195045114"/>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-0.39</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-0.28</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-0.23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-0.22</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-0.97</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-0.25</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0.33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-0.19</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-0.6</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extLst>
                  <a:ext uri="{0D108BD9-81ED-4DB2-BD59-A6C34878D82A}">
                    <a16:rowId xmlns="" xmlns:a16="http://schemas.microsoft.com/office/drawing/2014/main" val="472973660"/>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4</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-0.84</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-0.69</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-0.5</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-0.38</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-0.24</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-0.7</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-2.26</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-0.57</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-0.75</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extLst>
                  <a:ext uri="{0D108BD9-81ED-4DB2-BD59-A6C34878D82A}">
                    <a16:rowId xmlns="" xmlns:a16="http://schemas.microsoft.com/office/drawing/2014/main" val="3225000059"/>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5</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-1.59</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-1.16</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-0.42</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-0.82</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-1.33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-1.13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-0.58</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-0.51</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-2.3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extLst>
                  <a:ext uri="{0D108BD9-81ED-4DB2-BD59-A6C34878D82A}">
                    <a16:rowId xmlns="" xmlns:a16="http://schemas.microsoft.com/office/drawing/2014/main" val="2214676789"/>
                  </a:ext>
                </a:extLst>
              </a:tr>
            </a:tbl>
          </a:graphicData>
        </a:graphic>
      </p:graphicFrame>
      <p:sp>
        <p:nvSpPr>
          <p:cNvPr id="16" name="TextBox 15"/>
          <p:cNvSpPr txBox="1"/>
          <p:nvPr/>
        </p:nvSpPr>
        <p:spPr>
          <a:xfrm>
            <a:off x="400254" y="951411"/>
            <a:ext cx="11391492" cy="2062103"/>
          </a:xfrm>
          <a:prstGeom prst="rect">
            <a:avLst/>
          </a:prstGeom>
          <a:noFill/>
          <a:ln w="19050">
            <a:noFill/>
          </a:ln>
        </p:spPr>
        <p:txBody>
          <a:bodyPr wrap="square" rtlCol="0">
            <a:spAutoFit/>
          </a:bodyPr>
          <a:lstStyle/>
          <a:p>
            <a:pPr marL="285750" indent="-285750">
              <a:buFont typeface="Arial" panose="020B0604020202020204" pitchFamily="34" charset="0"/>
              <a:buChar char="•"/>
            </a:pPr>
            <a:r>
              <a:rPr lang="en-US" sz="2000" dirty="0">
                <a:solidFill>
                  <a:srgbClr val="000000"/>
                </a:solidFill>
                <a:latin typeface="Arial" panose="020B0604020202020204"/>
              </a:rPr>
              <a:t>Cluster Analysis on the UEI data revealed </a:t>
            </a:r>
            <a:r>
              <a:rPr lang="en-US" sz="2000" b="1" dirty="0">
                <a:solidFill>
                  <a:srgbClr val="000000"/>
                </a:solidFill>
                <a:latin typeface="Arial" panose="020B0604020202020204"/>
              </a:rPr>
              <a:t>5 distinct clusters </a:t>
            </a:r>
            <a:r>
              <a:rPr lang="en-US" sz="2000" dirty="0">
                <a:solidFill>
                  <a:srgbClr val="000000"/>
                </a:solidFill>
                <a:latin typeface="Arial" panose="020B0604020202020204"/>
              </a:rPr>
              <a:t>with unique characteristics, defined by the cluster average factor scores detailed below </a:t>
            </a:r>
          </a:p>
          <a:p>
            <a:pPr marL="742950" lvl="1" indent="-285750">
              <a:buFont typeface="Arial" panose="020B0604020202020204" pitchFamily="34" charset="0"/>
              <a:buChar char="•"/>
            </a:pPr>
            <a:r>
              <a:rPr lang="en-US" sz="1600" dirty="0">
                <a:solidFill>
                  <a:srgbClr val="000000"/>
                </a:solidFill>
                <a:latin typeface="Arial" panose="020B0604020202020204"/>
              </a:rPr>
              <a:t>Clusters are sorted by average Group Morale (highest to lowest)</a:t>
            </a:r>
          </a:p>
          <a:p>
            <a:pPr marL="742950" lvl="1" indent="-285750">
              <a:buFont typeface="Arial" panose="020B0604020202020204" pitchFamily="34" charset="0"/>
              <a:buChar char="•"/>
            </a:pPr>
            <a:r>
              <a:rPr lang="en-US" sz="1600" dirty="0">
                <a:solidFill>
                  <a:srgbClr val="000000"/>
                </a:solidFill>
                <a:latin typeface="Arial" panose="020B0604020202020204"/>
              </a:rPr>
              <a:t>Values are standardized, so a value of +1.0 or -1.0 is a standard deviation away from the population mean</a:t>
            </a:r>
          </a:p>
          <a:p>
            <a:pPr marL="742950" lvl="1" indent="-285750">
              <a:buFont typeface="Arial" panose="020B0604020202020204" pitchFamily="34" charset="0"/>
              <a:buChar char="•"/>
            </a:pPr>
            <a:r>
              <a:rPr lang="en-US" sz="1600" dirty="0">
                <a:solidFill>
                  <a:srgbClr val="000000"/>
                </a:solidFill>
                <a:latin typeface="Arial" panose="020B0604020202020204"/>
              </a:rPr>
              <a:t>Green and red highlights indicate the highest and lowest average scores for each factor</a:t>
            </a:r>
          </a:p>
          <a:p>
            <a:pPr marL="285750" indent="-285750">
              <a:buFont typeface="Arial" panose="020B0604020202020204" pitchFamily="34" charset="0"/>
              <a:buChar char="•"/>
            </a:pPr>
            <a:r>
              <a:rPr lang="en-US" sz="2000" dirty="0">
                <a:solidFill>
                  <a:srgbClr val="000000"/>
                </a:solidFill>
                <a:latin typeface="Arial" panose="020B0604020202020204"/>
              </a:rPr>
              <a:t>By studying the differences in the scores between clusters as well as cluster demographics, cluster ‘profiles’ can be revealed</a:t>
            </a:r>
          </a:p>
        </p:txBody>
      </p:sp>
      <p:sp>
        <p:nvSpPr>
          <p:cNvPr id="17" name="TextBox 16"/>
          <p:cNvSpPr txBox="1"/>
          <p:nvPr/>
        </p:nvSpPr>
        <p:spPr>
          <a:xfrm>
            <a:off x="4907204" y="2773696"/>
            <a:ext cx="1116331" cy="400110"/>
          </a:xfrm>
          <a:prstGeom prst="rect">
            <a:avLst/>
          </a:prstGeom>
          <a:noFill/>
          <a:ln w="19050">
            <a:noFill/>
          </a:ln>
        </p:spPr>
        <p:txBody>
          <a:bodyPr wrap="square" rtlCol="0">
            <a:spAutoFit/>
          </a:bodyPr>
          <a:lstStyle/>
          <a:p>
            <a:r>
              <a:rPr lang="en-US" sz="2000" b="1" dirty="0">
                <a:solidFill>
                  <a:srgbClr val="000000"/>
                </a:solidFill>
                <a:latin typeface="Arial" panose="020B0604020202020204"/>
              </a:rPr>
              <a:t>Factors</a:t>
            </a:r>
          </a:p>
        </p:txBody>
      </p:sp>
      <p:sp>
        <p:nvSpPr>
          <p:cNvPr id="18" name="Right Brace 17"/>
          <p:cNvSpPr/>
          <p:nvPr/>
        </p:nvSpPr>
        <p:spPr>
          <a:xfrm rot="5400000" flipH="1">
            <a:off x="5399160" y="-1032807"/>
            <a:ext cx="132421" cy="8718818"/>
          </a:xfrm>
          <a:prstGeom prst="rightBrace">
            <a:avLst>
              <a:gd name="adj1" fmla="val 8333"/>
              <a:gd name="adj2" fmla="val 50085"/>
            </a:avLst>
          </a:prstGeom>
          <a:noFill/>
          <a:ln w="38100" cap="flat" cmpd="sng" algn="ctr">
            <a:solidFill>
              <a:srgbClr val="002C7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9" name="TextBox 18"/>
          <p:cNvSpPr txBox="1"/>
          <p:nvPr/>
        </p:nvSpPr>
        <p:spPr>
          <a:xfrm>
            <a:off x="10348287" y="2657082"/>
            <a:ext cx="1633127" cy="523220"/>
          </a:xfrm>
          <a:prstGeom prst="rect">
            <a:avLst/>
          </a:prstGeom>
          <a:noFill/>
          <a:ln w="19050">
            <a:noFill/>
          </a:ln>
        </p:spPr>
        <p:txBody>
          <a:bodyPr wrap="square" rtlCol="0">
            <a:spAutoFit/>
          </a:bodyPr>
          <a:lstStyle/>
          <a:p>
            <a:pPr algn="ctr"/>
            <a:r>
              <a:rPr lang="en-US" sz="1400" b="1" dirty="0">
                <a:solidFill>
                  <a:srgbClr val="000000"/>
                </a:solidFill>
                <a:latin typeface="Arial" panose="020B0604020202020204"/>
              </a:rPr>
              <a:t>Descriptive </a:t>
            </a:r>
          </a:p>
          <a:p>
            <a:pPr algn="ctr"/>
            <a:r>
              <a:rPr lang="en-US" sz="1400" b="1" dirty="0">
                <a:solidFill>
                  <a:srgbClr val="000000"/>
                </a:solidFill>
                <a:latin typeface="Arial" panose="020B0604020202020204"/>
              </a:rPr>
              <a:t>Features</a:t>
            </a:r>
          </a:p>
        </p:txBody>
      </p:sp>
      <p:sp>
        <p:nvSpPr>
          <p:cNvPr id="20" name="Right Brace 19"/>
          <p:cNvSpPr/>
          <p:nvPr/>
        </p:nvSpPr>
        <p:spPr>
          <a:xfrm rot="5400000" flipH="1">
            <a:off x="11106017" y="2449120"/>
            <a:ext cx="92600" cy="1787265"/>
          </a:xfrm>
          <a:prstGeom prst="rightBrace">
            <a:avLst>
              <a:gd name="adj1" fmla="val 8333"/>
              <a:gd name="adj2" fmla="val 50085"/>
            </a:avLst>
          </a:prstGeom>
          <a:noFill/>
          <a:ln w="38100" cap="flat" cmpd="sng" algn="ctr">
            <a:solidFill>
              <a:srgbClr val="002C7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22" name="Slide Number Placeholder 2"/>
          <p:cNvSpPr txBox="1">
            <a:spLocks/>
          </p:cNvSpPr>
          <p:nvPr/>
        </p:nvSpPr>
        <p:spPr>
          <a:xfrm>
            <a:off x="11440302" y="6500474"/>
            <a:ext cx="381000" cy="357526"/>
          </a:xfrm>
          <a:prstGeom prst="rect">
            <a:avLst/>
          </a:prstGeom>
        </p:spPr>
        <p:txBody>
          <a:bodyPr vert="horz" lIns="0" tIns="0" rIns="0" bIns="0" rtlCol="0" anchor="ctr"/>
          <a:lstStyle>
            <a:defPPr>
              <a:defRPr lang="en-US"/>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EBCDCBD-78E1-0D41-A999-31B5EBF8E02C}" type="slidenum">
              <a:rPr lang="en-US" smtClean="0">
                <a:solidFill>
                  <a:srgbClr val="3E8EDE"/>
                </a:solidFill>
                <a:latin typeface="Arial" panose="020B0604020202020204"/>
              </a:rPr>
              <a:pPr/>
              <a:t>8</a:t>
            </a:fld>
            <a:endParaRPr lang="en-US" dirty="0">
              <a:solidFill>
                <a:srgbClr val="3E8EDE"/>
              </a:solidFill>
              <a:latin typeface="Arial" panose="020B0604020202020204"/>
            </a:endParaRPr>
          </a:p>
        </p:txBody>
      </p:sp>
    </p:spTree>
    <p:extLst>
      <p:ext uri="{BB962C8B-B14F-4D97-AF65-F5344CB8AC3E}">
        <p14:creationId xmlns="" xmlns:p14="http://schemas.microsoft.com/office/powerpoint/2010/main" val="2681215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10231578" y="3381638"/>
          <a:ext cx="1873588" cy="2294388"/>
        </p:xfrm>
        <a:graphic>
          <a:graphicData uri="http://schemas.openxmlformats.org/drawingml/2006/table">
            <a:tbl>
              <a:tblPr firstRow="1" bandRow="1"/>
              <a:tblGrid>
                <a:gridCol w="725508">
                  <a:extLst>
                    <a:ext uri="{9D8B030D-6E8A-4147-A177-3AD203B41FA5}">
                      <a16:colId xmlns="" xmlns:a16="http://schemas.microsoft.com/office/drawing/2014/main" val="1508063901"/>
                    </a:ext>
                  </a:extLst>
                </a:gridCol>
                <a:gridCol w="1148080">
                  <a:extLst>
                    <a:ext uri="{9D8B030D-6E8A-4147-A177-3AD203B41FA5}">
                      <a16:colId xmlns="" xmlns:a16="http://schemas.microsoft.com/office/drawing/2014/main" val="3090672104"/>
                    </a:ext>
                  </a:extLst>
                </a:gridCol>
              </a:tblGrid>
              <a:tr h="668268">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Group</a:t>
                      </a:r>
                      <a:r>
                        <a:rPr lang="en-US" sz="1100" baseline="0" dirty="0" smtClean="0"/>
                        <a:t> Morale </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Cluster </a:t>
                      </a:r>
                    </a:p>
                    <a:p>
                      <a:pPr algn="ctr"/>
                      <a:r>
                        <a:rPr lang="en-US" sz="1100" dirty="0" smtClean="0"/>
                        <a:t>Size (%)</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extLst>
                  <a:ext uri="{0D108BD9-81ED-4DB2-BD59-A6C34878D82A}">
                    <a16:rowId xmlns="" xmlns:a16="http://schemas.microsoft.com/office/drawing/2014/main" val="3610002424"/>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algn="ctr" defTabSz="914400" rtl="0" eaLnBrk="1" latinLnBrk="0" hangingPunct="1"/>
                      <a:r>
                        <a:rPr lang="en-US" sz="1400" kern="1200" dirty="0" smtClean="0">
                          <a:solidFill>
                            <a:schemeClr val="dk1"/>
                          </a:solidFill>
                          <a:latin typeface="+mn-lt"/>
                          <a:ea typeface="+mn-ea"/>
                          <a:cs typeface="+mn-cs"/>
                        </a:rPr>
                        <a:t>0.29</a:t>
                      </a:r>
                      <a:endParaRPr lang="en-US" sz="1400" kern="1200" dirty="0">
                        <a:solidFill>
                          <a:schemeClr val="dk1"/>
                        </a:solidFill>
                        <a:latin typeface="+mn-lt"/>
                        <a:ea typeface="+mn-ea"/>
                        <a:cs typeface="+mn-cs"/>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3337 (42%)</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extLst>
                  <a:ext uri="{0D108BD9-81ED-4DB2-BD59-A6C34878D82A}">
                    <a16:rowId xmlns="" xmlns:a16="http://schemas.microsoft.com/office/drawing/2014/main" val="2681791223"/>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b="0" dirty="0" smtClean="0"/>
                        <a:t>0.02</a:t>
                      </a:r>
                      <a:endParaRPr lang="en-US" sz="140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2958 (38%)</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extLst>
                  <a:ext uri="{0D108BD9-81ED-4DB2-BD59-A6C34878D82A}">
                    <a16:rowId xmlns="" xmlns:a16="http://schemas.microsoft.com/office/drawing/2014/main" val="4195045114"/>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b="0" dirty="0" smtClean="0"/>
                        <a:t>-0.4</a:t>
                      </a:r>
                      <a:endParaRPr lang="en-US" sz="140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729 (9%)</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extLst>
                  <a:ext uri="{0D108BD9-81ED-4DB2-BD59-A6C34878D82A}">
                    <a16:rowId xmlns="" xmlns:a16="http://schemas.microsoft.com/office/drawing/2014/main" val="472973660"/>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b="0" dirty="0" smtClean="0"/>
                        <a:t>-0.59</a:t>
                      </a:r>
                      <a:endParaRPr lang="en-US" sz="140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455 (6%)</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extLst>
                  <a:ext uri="{0D108BD9-81ED-4DB2-BD59-A6C34878D82A}">
                    <a16:rowId xmlns="" xmlns:a16="http://schemas.microsoft.com/office/drawing/2014/main" val="3225000059"/>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b="0" dirty="0" smtClean="0"/>
                        <a:t>-1.2</a:t>
                      </a:r>
                      <a:endParaRPr lang="en-US" sz="140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388 (5%)</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extLst>
                  <a:ext uri="{0D108BD9-81ED-4DB2-BD59-A6C34878D82A}">
                    <a16:rowId xmlns="" xmlns:a16="http://schemas.microsoft.com/office/drawing/2014/main" val="2214676789"/>
                  </a:ext>
                </a:extLst>
              </a:tr>
            </a:tbl>
          </a:graphicData>
        </a:graphic>
      </p:graphicFrame>
      <p:sp>
        <p:nvSpPr>
          <p:cNvPr id="3" name="Title 1"/>
          <p:cNvSpPr txBox="1">
            <a:spLocks/>
          </p:cNvSpPr>
          <p:nvPr/>
        </p:nvSpPr>
        <p:spPr>
          <a:xfrm>
            <a:off x="457200" y="419100"/>
            <a:ext cx="11277600" cy="762000"/>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3600" b="1" kern="1200" baseline="0">
                <a:solidFill>
                  <a:schemeClr val="accent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smtClean="0">
                <a:ln>
                  <a:noFill/>
                </a:ln>
                <a:solidFill>
                  <a:srgbClr val="002C73"/>
                </a:solidFill>
                <a:effectLst/>
                <a:uLnTx/>
                <a:uFillTx/>
                <a:latin typeface="Arial" panose="020B0604020202020204"/>
                <a:ea typeface="+mj-ea"/>
                <a:cs typeface="+mj-cs"/>
              </a:rPr>
              <a:t>Cluster Analysis: Results</a:t>
            </a:r>
            <a:endParaRPr kumimoji="0" lang="en-US" sz="3600" b="1" i="0" u="none" strike="noStrike" kern="1200" cap="none" spc="0" normalizeH="0" baseline="0" noProof="0" dirty="0">
              <a:ln>
                <a:noFill/>
              </a:ln>
              <a:solidFill>
                <a:srgbClr val="002C73"/>
              </a:solidFill>
              <a:effectLst/>
              <a:uLnTx/>
              <a:uFillTx/>
              <a:latin typeface="Arial" panose="020B0604020202020204"/>
              <a:ea typeface="+mj-ea"/>
              <a:cs typeface="+mj-cs"/>
            </a:endParaRPr>
          </a:p>
        </p:txBody>
      </p:sp>
      <p:graphicFrame>
        <p:nvGraphicFramePr>
          <p:cNvPr id="4" name="Table 3"/>
          <p:cNvGraphicFramePr>
            <a:graphicFrameLocks noGrp="1"/>
          </p:cNvGraphicFramePr>
          <p:nvPr>
            <p:extLst/>
          </p:nvPr>
        </p:nvGraphicFramePr>
        <p:xfrm>
          <a:off x="278336" y="3381638"/>
          <a:ext cx="9609944" cy="2294388"/>
        </p:xfrm>
        <a:graphic>
          <a:graphicData uri="http://schemas.openxmlformats.org/drawingml/2006/table">
            <a:tbl>
              <a:tblPr firstRow="1" bandRow="1"/>
              <a:tblGrid>
                <a:gridCol w="784753">
                  <a:extLst>
                    <a:ext uri="{9D8B030D-6E8A-4147-A177-3AD203B41FA5}">
                      <a16:colId xmlns="" xmlns:a16="http://schemas.microsoft.com/office/drawing/2014/main" val="1508063901"/>
                    </a:ext>
                  </a:extLst>
                </a:gridCol>
                <a:gridCol w="933813">
                  <a:extLst>
                    <a:ext uri="{9D8B030D-6E8A-4147-A177-3AD203B41FA5}">
                      <a16:colId xmlns="" xmlns:a16="http://schemas.microsoft.com/office/drawing/2014/main" val="1523184351"/>
                    </a:ext>
                  </a:extLst>
                </a:gridCol>
                <a:gridCol w="1126504">
                  <a:extLst>
                    <a:ext uri="{9D8B030D-6E8A-4147-A177-3AD203B41FA5}">
                      <a16:colId xmlns="" xmlns:a16="http://schemas.microsoft.com/office/drawing/2014/main" val="4244681461"/>
                    </a:ext>
                  </a:extLst>
                </a:gridCol>
                <a:gridCol w="948357">
                  <a:extLst>
                    <a:ext uri="{9D8B030D-6E8A-4147-A177-3AD203B41FA5}">
                      <a16:colId xmlns="" xmlns:a16="http://schemas.microsoft.com/office/drawing/2014/main" val="516372816"/>
                    </a:ext>
                  </a:extLst>
                </a:gridCol>
                <a:gridCol w="948357">
                  <a:extLst>
                    <a:ext uri="{9D8B030D-6E8A-4147-A177-3AD203B41FA5}">
                      <a16:colId xmlns="" xmlns:a16="http://schemas.microsoft.com/office/drawing/2014/main" val="465805424"/>
                    </a:ext>
                  </a:extLst>
                </a:gridCol>
                <a:gridCol w="948357">
                  <a:extLst>
                    <a:ext uri="{9D8B030D-6E8A-4147-A177-3AD203B41FA5}">
                      <a16:colId xmlns="" xmlns:a16="http://schemas.microsoft.com/office/drawing/2014/main" val="1814795859"/>
                    </a:ext>
                  </a:extLst>
                </a:gridCol>
                <a:gridCol w="948357">
                  <a:extLst>
                    <a:ext uri="{9D8B030D-6E8A-4147-A177-3AD203B41FA5}">
                      <a16:colId xmlns="" xmlns:a16="http://schemas.microsoft.com/office/drawing/2014/main" val="1213534476"/>
                    </a:ext>
                  </a:extLst>
                </a:gridCol>
                <a:gridCol w="948357">
                  <a:extLst>
                    <a:ext uri="{9D8B030D-6E8A-4147-A177-3AD203B41FA5}">
                      <a16:colId xmlns="" xmlns:a16="http://schemas.microsoft.com/office/drawing/2014/main" val="4206994076"/>
                    </a:ext>
                  </a:extLst>
                </a:gridCol>
                <a:gridCol w="948357">
                  <a:extLst>
                    <a:ext uri="{9D8B030D-6E8A-4147-A177-3AD203B41FA5}">
                      <a16:colId xmlns="" xmlns:a16="http://schemas.microsoft.com/office/drawing/2014/main" val="1949231507"/>
                    </a:ext>
                  </a:extLst>
                </a:gridCol>
                <a:gridCol w="1074732">
                  <a:extLst>
                    <a:ext uri="{9D8B030D-6E8A-4147-A177-3AD203B41FA5}">
                      <a16:colId xmlns="" xmlns:a16="http://schemas.microsoft.com/office/drawing/2014/main" val="94859038"/>
                    </a:ext>
                  </a:extLst>
                </a:gridCol>
              </a:tblGrid>
              <a:tr h="668268">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Cluster</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Leadership</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Strategic Plan</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Additional Duties</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Equipment</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Duty Schedule</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Supervisor</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Adequate Training</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Sufficient Personnel</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dirty="0" smtClean="0"/>
                        <a:t>Sexual Harassment /Suicide</a:t>
                      </a:r>
                      <a:endParaRPr lang="en-US" sz="11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C73"/>
                    </a:solidFill>
                  </a:tcPr>
                </a:tc>
                <a:extLst>
                  <a:ext uri="{0D108BD9-81ED-4DB2-BD59-A6C34878D82A}">
                    <a16:rowId xmlns="" xmlns:a16="http://schemas.microsoft.com/office/drawing/2014/main" val="3610002424"/>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1</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0.46</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0.34</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0.07</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0.31</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0.13</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0.36</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0.28</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0.08</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0.75</a:t>
                      </a:r>
                      <a:endParaRPr 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extLst>
                  <a:ext uri="{0D108BD9-81ED-4DB2-BD59-A6C34878D82A}">
                    <a16:rowId xmlns="" xmlns:a16="http://schemas.microsoft.com/office/drawing/2014/main" val="2681791223"/>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2</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-0.08</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-0.05</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0.11</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-0.13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0.31</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-0.09</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0.03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0.11</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-0.28</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extLst>
                  <a:ext uri="{0D108BD9-81ED-4DB2-BD59-A6C34878D82A}">
                    <a16:rowId xmlns="" xmlns:a16="http://schemas.microsoft.com/office/drawing/2014/main" val="4195045114"/>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-0.39</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-0.28</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-0.23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-0.22</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-0.97</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-0.25</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0.33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4AA50">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-0.19</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-0.6</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extLst>
                  <a:ext uri="{0D108BD9-81ED-4DB2-BD59-A6C34878D82A}">
                    <a16:rowId xmlns="" xmlns:a16="http://schemas.microsoft.com/office/drawing/2014/main" val="472973660"/>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4</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-0.84</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-0.69</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-0.5</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-0.38</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-0.24</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-0.7</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-2.26</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-0.57</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-0.75</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20000"/>
                      </a:srgbClr>
                    </a:solidFill>
                  </a:tcPr>
                </a:tc>
                <a:extLst>
                  <a:ext uri="{0D108BD9-81ED-4DB2-BD59-A6C34878D82A}">
                    <a16:rowId xmlns="" xmlns:a16="http://schemas.microsoft.com/office/drawing/2014/main" val="3225000059"/>
                  </a:ext>
                </a:extLst>
              </a:tr>
              <a:tr h="32522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5</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-1.59</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-1.16</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-0.42</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-0.82</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-1.33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-1.13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-0.58</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-0.51</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C73">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400" dirty="0" smtClean="0"/>
                        <a:t>-2.3</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03C30">
                        <a:lumMod val="40000"/>
                        <a:lumOff val="60000"/>
                      </a:srgbClr>
                    </a:solidFill>
                  </a:tcPr>
                </a:tc>
                <a:extLst>
                  <a:ext uri="{0D108BD9-81ED-4DB2-BD59-A6C34878D82A}">
                    <a16:rowId xmlns="" xmlns:a16="http://schemas.microsoft.com/office/drawing/2014/main" val="2214676789"/>
                  </a:ext>
                </a:extLst>
              </a:tr>
            </a:tbl>
          </a:graphicData>
        </a:graphic>
      </p:graphicFrame>
      <p:sp>
        <p:nvSpPr>
          <p:cNvPr id="5" name="TextBox 4"/>
          <p:cNvSpPr txBox="1"/>
          <p:nvPr/>
        </p:nvSpPr>
        <p:spPr>
          <a:xfrm>
            <a:off x="4907204" y="2773696"/>
            <a:ext cx="1116331" cy="400110"/>
          </a:xfrm>
          <a:prstGeom prst="rect">
            <a:avLst/>
          </a:prstGeom>
          <a:noFill/>
          <a:ln w="19050">
            <a:noFill/>
          </a:ln>
        </p:spPr>
        <p:txBody>
          <a:bodyPr wrap="square" rtlCol="0">
            <a:spAutoFit/>
          </a:bodyPr>
          <a:lstStyle/>
          <a:p>
            <a:r>
              <a:rPr lang="en-US" sz="2000" b="1" dirty="0">
                <a:solidFill>
                  <a:srgbClr val="000000"/>
                </a:solidFill>
                <a:latin typeface="Arial" panose="020B0604020202020204"/>
              </a:rPr>
              <a:t>Factors</a:t>
            </a:r>
          </a:p>
        </p:txBody>
      </p:sp>
      <p:sp>
        <p:nvSpPr>
          <p:cNvPr id="6" name="Right Brace 5"/>
          <p:cNvSpPr/>
          <p:nvPr/>
        </p:nvSpPr>
        <p:spPr>
          <a:xfrm rot="5400000" flipH="1">
            <a:off x="5399160" y="-1032807"/>
            <a:ext cx="132421" cy="8718818"/>
          </a:xfrm>
          <a:prstGeom prst="rightBrace">
            <a:avLst>
              <a:gd name="adj1" fmla="val 8333"/>
              <a:gd name="adj2" fmla="val 50085"/>
            </a:avLst>
          </a:prstGeom>
          <a:noFill/>
          <a:ln w="38100" cap="flat" cmpd="sng" algn="ctr">
            <a:solidFill>
              <a:srgbClr val="002C7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7" name="Rectangle 6"/>
          <p:cNvSpPr/>
          <p:nvPr/>
        </p:nvSpPr>
        <p:spPr>
          <a:xfrm>
            <a:off x="1368313" y="5905651"/>
            <a:ext cx="9867900" cy="523220"/>
          </a:xfrm>
          <a:prstGeom prst="rect">
            <a:avLst/>
          </a:prstGeom>
          <a:ln>
            <a:solidFill>
              <a:srgbClr val="000000"/>
            </a:solidFill>
            <a:prstDash val="dash"/>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Arial" panose="020B0604020202020204"/>
              </a:rPr>
              <a:t>Average factor </a:t>
            </a:r>
            <a:r>
              <a:rPr kumimoji="0" lang="en-US" sz="1400" b="0" i="0" u="none" strike="noStrike" kern="0" cap="none" spc="0" normalizeH="0" baseline="0" noProof="0" dirty="0">
                <a:ln>
                  <a:noFill/>
                </a:ln>
                <a:solidFill>
                  <a:srgbClr val="000000"/>
                </a:solidFill>
                <a:effectLst/>
                <a:uLnTx/>
                <a:uFillTx/>
                <a:latin typeface="Arial" panose="020B0604020202020204"/>
              </a:rPr>
              <a:t>scores </a:t>
            </a:r>
            <a:r>
              <a:rPr kumimoji="0" lang="en-US" sz="1400" b="0" i="0" u="none" strike="noStrike" kern="0" cap="none" spc="0" normalizeH="0" baseline="0" noProof="0" dirty="0" smtClean="0">
                <a:ln>
                  <a:noFill/>
                </a:ln>
                <a:solidFill>
                  <a:srgbClr val="000000"/>
                </a:solidFill>
                <a:effectLst/>
                <a:uLnTx/>
                <a:uFillTx/>
                <a:latin typeface="Arial" panose="020B0604020202020204"/>
              </a:rPr>
              <a:t>and mean group morale were </a:t>
            </a:r>
            <a:r>
              <a:rPr kumimoji="0" lang="en-US" sz="1400" b="0" i="0" u="none" strike="noStrike" kern="0" cap="none" spc="0" normalizeH="0" baseline="0" noProof="0" dirty="0">
                <a:ln>
                  <a:noFill/>
                </a:ln>
                <a:solidFill>
                  <a:srgbClr val="000000"/>
                </a:solidFill>
                <a:effectLst/>
                <a:uLnTx/>
                <a:uFillTx/>
                <a:latin typeface="Arial" panose="020B0604020202020204"/>
              </a:rPr>
              <a:t>standardized so that the population mean is 0.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Arial" panose="020B0604020202020204"/>
              </a:rPr>
              <a:t>A factor score of 1 means that cluster’s average score for that factor is one standard deviation above the population </a:t>
            </a:r>
            <a:r>
              <a:rPr kumimoji="0" lang="en-US" sz="1400" b="0" i="0" u="none" strike="noStrike" kern="0" cap="none" spc="0" normalizeH="0" baseline="0" noProof="0" dirty="0">
                <a:ln>
                  <a:noFill/>
                </a:ln>
                <a:solidFill>
                  <a:srgbClr val="000000"/>
                </a:solidFill>
                <a:effectLst/>
                <a:uLnTx/>
                <a:uFillTx/>
                <a:latin typeface="Arial" panose="020B0604020202020204"/>
              </a:rPr>
              <a:t>mean. </a:t>
            </a:r>
          </a:p>
        </p:txBody>
      </p:sp>
      <p:sp>
        <p:nvSpPr>
          <p:cNvPr id="8" name="TextBox 7"/>
          <p:cNvSpPr txBox="1"/>
          <p:nvPr/>
        </p:nvSpPr>
        <p:spPr>
          <a:xfrm>
            <a:off x="10348287" y="2657082"/>
            <a:ext cx="1633127" cy="523220"/>
          </a:xfrm>
          <a:prstGeom prst="rect">
            <a:avLst/>
          </a:prstGeom>
          <a:noFill/>
          <a:ln w="19050">
            <a:noFill/>
          </a:ln>
        </p:spPr>
        <p:txBody>
          <a:bodyPr wrap="square" rtlCol="0">
            <a:spAutoFit/>
          </a:bodyPr>
          <a:lstStyle/>
          <a:p>
            <a:pPr algn="ctr"/>
            <a:r>
              <a:rPr lang="en-US" sz="1400" b="1" dirty="0">
                <a:solidFill>
                  <a:srgbClr val="000000"/>
                </a:solidFill>
                <a:latin typeface="Arial" panose="020B0604020202020204"/>
              </a:rPr>
              <a:t>Descriptive </a:t>
            </a:r>
          </a:p>
          <a:p>
            <a:pPr algn="ctr"/>
            <a:r>
              <a:rPr lang="en-US" sz="1400" b="1" dirty="0">
                <a:solidFill>
                  <a:srgbClr val="000000"/>
                </a:solidFill>
                <a:latin typeface="Arial" panose="020B0604020202020204"/>
              </a:rPr>
              <a:t>Features</a:t>
            </a:r>
          </a:p>
        </p:txBody>
      </p:sp>
      <p:sp>
        <p:nvSpPr>
          <p:cNvPr id="9" name="Right Brace 8"/>
          <p:cNvSpPr/>
          <p:nvPr/>
        </p:nvSpPr>
        <p:spPr>
          <a:xfrm rot="5400000" flipH="1">
            <a:off x="11106017" y="2449120"/>
            <a:ext cx="92600" cy="1787265"/>
          </a:xfrm>
          <a:prstGeom prst="rightBrace">
            <a:avLst>
              <a:gd name="adj1" fmla="val 8333"/>
              <a:gd name="adj2" fmla="val 50085"/>
            </a:avLst>
          </a:prstGeom>
          <a:noFill/>
          <a:ln w="38100" cap="flat" cmpd="sng" algn="ctr">
            <a:solidFill>
              <a:srgbClr val="002C7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 name="TextBox 9"/>
          <p:cNvSpPr txBox="1"/>
          <p:nvPr/>
        </p:nvSpPr>
        <p:spPr>
          <a:xfrm>
            <a:off x="2570402" y="1133806"/>
            <a:ext cx="6693671" cy="1323439"/>
          </a:xfrm>
          <a:prstGeom prst="rect">
            <a:avLst/>
          </a:prstGeom>
          <a:solidFill>
            <a:srgbClr val="FFFFFF"/>
          </a:solidFill>
          <a:ln w="57150">
            <a:solidFill>
              <a:srgbClr val="336699"/>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Arial" panose="020B0604020202020204"/>
              </a:rPr>
              <a:t>Cluster 1 </a:t>
            </a:r>
            <a:r>
              <a:rPr kumimoji="0" lang="en-US" sz="2000" b="1" i="0" u="sng" strike="noStrike" kern="0" cap="none" spc="0" normalizeH="0" baseline="0" noProof="0" dirty="0" smtClean="0">
                <a:ln>
                  <a:noFill/>
                </a:ln>
                <a:solidFill>
                  <a:srgbClr val="000000"/>
                </a:solidFill>
                <a:effectLst/>
                <a:uLnTx/>
                <a:uFillTx/>
                <a:latin typeface="Arial" panose="020B0604020202020204"/>
              </a:rPr>
              <a:t>(</a:t>
            </a:r>
            <a:r>
              <a:rPr kumimoji="0" lang="en-US" sz="2000" b="1" i="0" u="sng" strike="noStrike" kern="0" cap="none" spc="0" normalizeH="0" baseline="0" noProof="0" dirty="0">
                <a:ln>
                  <a:noFill/>
                </a:ln>
                <a:solidFill>
                  <a:srgbClr val="000000"/>
                </a:solidFill>
                <a:effectLst/>
                <a:uLnTx/>
                <a:uFillTx/>
                <a:latin typeface="Arial" panose="020B0604020202020204"/>
              </a:rPr>
              <a:t>42%)</a:t>
            </a:r>
            <a:r>
              <a:rPr kumimoji="0" lang="en-US" sz="2000" b="1" i="0" u="none" strike="noStrike" kern="0" cap="none" spc="0" normalizeH="0" baseline="0" noProof="0" dirty="0">
                <a:ln>
                  <a:noFill/>
                </a:ln>
                <a:solidFill>
                  <a:srgbClr val="000000"/>
                </a:solidFill>
                <a:effectLst/>
                <a:uLnTx/>
                <a:uFillTx/>
                <a:latin typeface="Arial" panose="020B0604020202020204"/>
              </a:rPr>
              <a:t>: </a:t>
            </a:r>
            <a:r>
              <a:rPr kumimoji="0" lang="en-US" sz="2000" b="1" i="0" u="none" strike="noStrike" kern="0" cap="none" spc="0" normalizeH="0" baseline="0" noProof="0" dirty="0" smtClean="0">
                <a:ln>
                  <a:noFill/>
                </a:ln>
                <a:solidFill>
                  <a:srgbClr val="000000"/>
                </a:solidFill>
                <a:effectLst/>
                <a:uLnTx/>
                <a:uFillTx/>
                <a:latin typeface="Arial" panose="020B0604020202020204"/>
              </a:rPr>
              <a:t>“</a:t>
            </a:r>
            <a:r>
              <a:rPr kumimoji="0" lang="en-US" sz="2000" b="1" i="0" u="none" strike="noStrike" kern="0" cap="none" spc="0" normalizeH="0" baseline="0" noProof="0" dirty="0">
                <a:ln>
                  <a:noFill/>
                </a:ln>
                <a:solidFill>
                  <a:srgbClr val="000000"/>
                </a:solidFill>
                <a:effectLst/>
                <a:uLnTx/>
                <a:uFillTx/>
                <a:latin typeface="Arial" panose="020B0604020202020204"/>
              </a:rPr>
              <a:t>High Group Morale</a:t>
            </a:r>
            <a:r>
              <a:rPr kumimoji="0" lang="en-US" sz="2000" b="0" i="0" u="none" strike="noStrike" kern="0" cap="none" spc="0" normalizeH="0" baseline="0" noProof="0" dirty="0" smtClean="0">
                <a:ln>
                  <a:noFill/>
                </a:ln>
                <a:solidFill>
                  <a:srgbClr val="000000"/>
                </a:solidFill>
                <a:effectLst/>
                <a:uLnTx/>
                <a:uFillTx/>
                <a:latin typeface="Arial" panose="020B0604020202020204"/>
              </a:rPr>
              <a:t>” </a:t>
            </a:r>
            <a:r>
              <a:rPr kumimoji="0" lang="en-US" sz="2000" b="1" i="0" u="none" strike="noStrike" kern="0" cap="none" spc="0" normalizeH="0" baseline="0" noProof="0" dirty="0">
                <a:ln>
                  <a:noFill/>
                </a:ln>
                <a:solidFill>
                  <a:srgbClr val="000000"/>
                </a:solidFill>
                <a:effectLst/>
                <a:uLnTx/>
                <a:uFillTx/>
                <a:latin typeface="Arial" panose="020B0604020202020204"/>
              </a:rPr>
              <a:t>Cluster</a:t>
            </a:r>
            <a:r>
              <a:rPr kumimoji="0" lang="en-US" sz="2000" b="1" i="0" u="none" strike="noStrike" kern="0" cap="none" spc="0" normalizeH="0" baseline="0" noProof="0" dirty="0" smtClean="0">
                <a:ln>
                  <a:noFill/>
                </a:ln>
                <a:solidFill>
                  <a:srgbClr val="000000"/>
                </a:solidFill>
                <a:effectLst/>
                <a:uLnTx/>
                <a:uFillTx/>
                <a:latin typeface="Arial" panose="020B0604020202020204"/>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Arial" panose="020B0604020202020204"/>
              </a:rPr>
              <a:t> </a:t>
            </a:r>
            <a:r>
              <a:rPr kumimoji="0" lang="en-US" sz="2000" b="0" i="0" u="none" strike="noStrike" kern="0" cap="none" spc="0" normalizeH="0" baseline="0" noProof="0" dirty="0" smtClean="0">
                <a:ln>
                  <a:noFill/>
                </a:ln>
                <a:solidFill>
                  <a:srgbClr val="000000"/>
                </a:solidFill>
                <a:effectLst/>
                <a:uLnTx/>
                <a:uFillTx/>
                <a:latin typeface="Arial" panose="020B0604020202020204"/>
              </a:rPr>
              <a:t>Largest </a:t>
            </a:r>
            <a:r>
              <a:rPr kumimoji="0" lang="en-US" sz="2000" b="0" i="0" u="none" strike="noStrike" kern="0" cap="none" spc="0" normalizeH="0" baseline="0" noProof="0" dirty="0">
                <a:ln>
                  <a:noFill/>
                </a:ln>
                <a:solidFill>
                  <a:srgbClr val="000000"/>
                </a:solidFill>
                <a:effectLst/>
                <a:uLnTx/>
                <a:uFillTx/>
                <a:latin typeface="Arial" panose="020B0604020202020204"/>
              </a:rPr>
              <a:t>cluster, higher ranked military members on average, comparatively favorable responses in all 9 factors. </a:t>
            </a:r>
          </a:p>
        </p:txBody>
      </p:sp>
      <p:cxnSp>
        <p:nvCxnSpPr>
          <p:cNvPr id="11" name="Straight Connector 10"/>
          <p:cNvCxnSpPr>
            <a:stCxn id="10" idx="2"/>
            <a:endCxn id="15" idx="7"/>
          </p:cNvCxnSpPr>
          <p:nvPr/>
        </p:nvCxnSpPr>
        <p:spPr>
          <a:xfrm flipH="1">
            <a:off x="786335" y="2457245"/>
            <a:ext cx="5130903" cy="1657392"/>
          </a:xfrm>
          <a:prstGeom prst="line">
            <a:avLst/>
          </a:prstGeom>
          <a:noFill/>
          <a:ln w="28575" cap="flat" cmpd="sng" algn="ctr">
            <a:solidFill>
              <a:srgbClr val="336699"/>
            </a:solidFill>
            <a:prstDash val="solid"/>
            <a:miter lim="800000"/>
          </a:ln>
          <a:effectLst/>
        </p:spPr>
      </p:cxnSp>
      <p:sp>
        <p:nvSpPr>
          <p:cNvPr id="13" name="Slide Number Placeholder 2"/>
          <p:cNvSpPr txBox="1">
            <a:spLocks/>
          </p:cNvSpPr>
          <p:nvPr/>
        </p:nvSpPr>
        <p:spPr>
          <a:xfrm>
            <a:off x="11440302" y="6500474"/>
            <a:ext cx="381000" cy="357526"/>
          </a:xfrm>
          <a:prstGeom prst="rect">
            <a:avLst/>
          </a:prstGeom>
        </p:spPr>
        <p:txBody>
          <a:bodyPr vert="horz" lIns="0" tIns="0" rIns="0" bIns="0" rtlCol="0" anchor="ctr"/>
          <a:lstStyle>
            <a:defPPr>
              <a:defRPr lang="en-US"/>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EBCDCBD-78E1-0D41-A999-31B5EBF8E02C}" type="slidenum">
              <a:rPr lang="en-US" smtClean="0">
                <a:solidFill>
                  <a:srgbClr val="3E8EDE"/>
                </a:solidFill>
                <a:latin typeface="Arial" panose="020B0604020202020204"/>
              </a:rPr>
              <a:pPr/>
              <a:t>9</a:t>
            </a:fld>
            <a:endParaRPr lang="en-US" dirty="0">
              <a:solidFill>
                <a:srgbClr val="3E8EDE"/>
              </a:solidFill>
              <a:latin typeface="Arial" panose="020B0604020202020204"/>
            </a:endParaRPr>
          </a:p>
        </p:txBody>
      </p:sp>
      <p:sp>
        <p:nvSpPr>
          <p:cNvPr id="14" name="Rectangle 13"/>
          <p:cNvSpPr/>
          <p:nvPr/>
        </p:nvSpPr>
        <p:spPr>
          <a:xfrm>
            <a:off x="278336" y="4038988"/>
            <a:ext cx="11826830" cy="323850"/>
          </a:xfrm>
          <a:prstGeom prst="rect">
            <a:avLst/>
          </a:prstGeom>
          <a:noFill/>
          <a:ln w="28575" cap="flat" cmpd="sng" algn="ctr">
            <a:solidFill>
              <a:srgbClr val="336699"/>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25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
        <p:nvSpPr>
          <p:cNvPr id="15" name="Oval 14"/>
          <p:cNvSpPr/>
          <p:nvPr/>
        </p:nvSpPr>
        <p:spPr>
          <a:xfrm>
            <a:off x="457200" y="4068850"/>
            <a:ext cx="385606" cy="312650"/>
          </a:xfrm>
          <a:prstGeom prst="ellipse">
            <a:avLst/>
          </a:prstGeom>
          <a:noFill/>
          <a:ln w="38100" cap="flat" cmpd="sng" algn="ctr">
            <a:solidFill>
              <a:srgbClr val="336699"/>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475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FFFFFF"/>
              </a:solidFill>
              <a:effectLst/>
              <a:uLnTx/>
              <a:uFillTx/>
              <a:latin typeface="Arial" panose="020B0604020202020204"/>
              <a:ea typeface="+mn-ea"/>
              <a:cs typeface="+mn-cs"/>
            </a:endParaRPr>
          </a:p>
        </p:txBody>
      </p:sp>
    </p:spTree>
    <p:extLst>
      <p:ext uri="{BB962C8B-B14F-4D97-AF65-F5344CB8AC3E}">
        <p14:creationId xmlns="" xmlns:p14="http://schemas.microsoft.com/office/powerpoint/2010/main" val="2886682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3498</Words>
  <Application>Microsoft Office PowerPoint</Application>
  <PresentationFormat>Custom</PresentationFormat>
  <Paragraphs>712</Paragraphs>
  <Slides>14</Slides>
  <Notes>10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Air Force Survey Analysis</vt:lpstr>
      <vt:lpstr>Survey Analysis Outline</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Johns Hopkins University - Applied Physics Lab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Girsch, Joseph G.</dc:creator>
  <cp:lastModifiedBy>Silent Gaming</cp:lastModifiedBy>
  <cp:revision>14</cp:revision>
  <dcterms:created xsi:type="dcterms:W3CDTF">2022-12-09T14:51:30Z</dcterms:created>
  <dcterms:modified xsi:type="dcterms:W3CDTF">2022-12-10T20:42:21Z</dcterms:modified>
</cp:coreProperties>
</file>