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80" r:id="rId6"/>
    <p:sldId id="281" r:id="rId7"/>
    <p:sldId id="282" r:id="rId8"/>
    <p:sldId id="261" r:id="rId9"/>
    <p:sldId id="262" r:id="rId10"/>
    <p:sldId id="284" r:id="rId11"/>
    <p:sldId id="263" r:id="rId12"/>
    <p:sldId id="286" r:id="rId13"/>
    <p:sldId id="264" r:id="rId14"/>
    <p:sldId id="266" r:id="rId15"/>
    <p:sldId id="285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56" autoAdjust="0"/>
  </p:normalViewPr>
  <p:slideViewPr>
    <p:cSldViewPr>
      <p:cViewPr varScale="1">
        <p:scale>
          <a:sx n="93" d="100"/>
          <a:sy n="93" d="100"/>
        </p:scale>
        <p:origin x="-1061" y="-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E93EB-B296-43F3-8654-D76AB93589D6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DE4A-AEE4-4208-85E5-9C546FE5C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NLP: Natural Language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Roman Urdu Data Citation: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Sharf,Zareen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(2018). Roman Urdu Data Set. UCI Machine Learning Repository. https://doi.org/10.24432/C58325.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31471-81C9-4C17-8678-09E21B123DC6}" type="datetime1">
              <a:rPr lang="en-US" smtClean="0"/>
              <a:t>12/21/2023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7CCFD-DD7B-44F5-851E-E843F9ED5033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458C6D-38E2-4C89-A53D-F8486ACAF87F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CAEA30-E193-4F74-878E-F26C3E918DC3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97BA9-92E0-4598-A4BD-B2C6A8C7BE99}" type="datetime1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F2116-27FA-42D1-B1D0-257DF9DA3F2D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97C7D-5A96-41DE-B2FC-A0B888A09778}" type="datetime1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218ED6-9E4D-44DE-9089-2C3A566105F6}" type="datetime1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50C6A-8E44-4BD8-A4B0-E160A775DF35}" type="datetime1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005D7-6415-448C-9D45-7C649F2A67CA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6D3416-FCEA-40AE-832F-0F9CC0B1024F}" type="datetime1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92EFF9-DA9D-486B-A42C-2A799EE08F6C}" type="datetime1">
              <a:rPr lang="en-US" smtClean="0"/>
              <a:t>12/21/2023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sz="3100" dirty="0" smtClean="0"/>
              <a:t>Roman Urdu Sentiment Identification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66950"/>
            <a:ext cx="740664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Senior Data Scientist Role - Amazon </a:t>
            </a:r>
            <a:r>
              <a:rPr lang="en-US" dirty="0" err="1" smtClean="0"/>
              <a:t>Pxt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Joseph Girsch</a:t>
            </a:r>
          </a:p>
          <a:p>
            <a:r>
              <a:rPr lang="en-US" dirty="0" smtClean="0"/>
              <a:t>12/22/2023</a:t>
            </a:r>
            <a:endParaRPr lang="en-US" dirty="0"/>
          </a:p>
        </p:txBody>
      </p:sp>
      <p:pic>
        <p:nvPicPr>
          <p:cNvPr id="36866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1" y="4743451"/>
            <a:ext cx="1199211" cy="2714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Feature Importances for Negative Sentiment Prediction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400" y="1143000"/>
            <a:ext cx="2743200" cy="34975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Displayed on the right are the strongest predictors of Negative </a:t>
            </a:r>
            <a:r>
              <a:rPr lang="en-US" sz="1800" i="1" dirty="0" smtClean="0"/>
              <a:t>Roman Urdu </a:t>
            </a:r>
            <a:r>
              <a:rPr lang="en-US" sz="1800" dirty="0" smtClean="0"/>
              <a:t>Sentiment.</a:t>
            </a:r>
          </a:p>
          <a:p>
            <a:pPr lvl="1"/>
            <a:r>
              <a:rPr lang="en-US" sz="1400" dirty="0" smtClean="0"/>
              <a:t>Translation courtesy of the </a:t>
            </a:r>
            <a:r>
              <a:rPr lang="en-US" sz="1400" dirty="0" err="1" smtClean="0"/>
              <a:t>OpenAI</a:t>
            </a:r>
            <a:r>
              <a:rPr lang="en-US" sz="1400" dirty="0" smtClean="0"/>
              <a:t> API. </a:t>
            </a:r>
          </a:p>
          <a:p>
            <a:r>
              <a:rPr lang="en-US" sz="1800" dirty="0" smtClean="0"/>
              <a:t>As one can see, Social Media can be a scary place in any language. </a:t>
            </a:r>
            <a:endParaRPr lang="en-US" sz="18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36748"/>
            <a:ext cx="4743450" cy="3523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Limitation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What amounts to about 20,000 rows of corrupted sentence fragments is not a large body of text to train a language model in the grand scheme of machine learning.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Potential Solutions for Future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Perhaps a larger corpus of </a:t>
            </a:r>
            <a:r>
              <a:rPr lang="en-US" i="1" dirty="0" smtClean="0"/>
              <a:t>Roman Urdu</a:t>
            </a:r>
            <a:r>
              <a:rPr lang="en-US" dirty="0" smtClean="0"/>
              <a:t> text could be scraped from the web to improve sentiment prediction accuracy.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Roman Urdu, while not currently </a:t>
            </a:r>
            <a:r>
              <a:rPr lang="en-US" dirty="0" smtClean="0"/>
              <a:t>well supported by language services, </a:t>
            </a:r>
            <a:r>
              <a:rPr lang="en-US" dirty="0" smtClean="0"/>
              <a:t>can be successfully </a:t>
            </a:r>
            <a:r>
              <a:rPr lang="en-US" dirty="0" smtClean="0"/>
              <a:t>modeled when used with AI-powered large language models.</a:t>
            </a:r>
          </a:p>
          <a:p>
            <a:r>
              <a:rPr lang="en-US" dirty="0" smtClean="0"/>
              <a:t>All machine learning models tested perform roughly on par with each other.</a:t>
            </a:r>
          </a:p>
          <a:p>
            <a:r>
              <a:rPr lang="en-US" dirty="0" smtClean="0"/>
              <a:t>More data is required to greatly increase prediction accuracy</a:t>
            </a:r>
          </a:p>
          <a:p>
            <a:r>
              <a:rPr lang="en-US" dirty="0" smtClean="0"/>
              <a:t>A binary Negative Sentiment detection model </a:t>
            </a:r>
            <a:r>
              <a:rPr lang="en-US" dirty="0" smtClean="0"/>
              <a:t>has higher accuracy for the same set of data than its multiclass counterpart.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OpenAI</a:t>
            </a:r>
            <a:r>
              <a:rPr lang="en-US" dirty="0" smtClean="0"/>
              <a:t> API can act as a substitute for the ‘</a:t>
            </a:r>
            <a:r>
              <a:rPr lang="en-US" dirty="0" err="1" smtClean="0"/>
              <a:t>langdetect</a:t>
            </a:r>
            <a:r>
              <a:rPr lang="en-US" dirty="0" smtClean="0"/>
              <a:t>’ Python package or AWS’ Comprehend service until they support </a:t>
            </a:r>
            <a:r>
              <a:rPr lang="en-US" i="1" dirty="0" smtClean="0"/>
              <a:t>Roman Urdu </a:t>
            </a:r>
            <a:r>
              <a:rPr lang="en-US" dirty="0" smtClean="0"/>
              <a:t>language detection.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The simplified binary Negative </a:t>
            </a:r>
            <a:r>
              <a:rPr lang="en-US" dirty="0" smtClean="0"/>
              <a:t>Sentiment detection </a:t>
            </a:r>
            <a:r>
              <a:rPr lang="en-US" dirty="0" smtClean="0"/>
              <a:t>model requires less data to be accurate.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3593592" cy="3848100"/>
          </a:xfrm>
        </p:spPr>
        <p:txBody>
          <a:bodyPr>
            <a:normAutofit fontScale="47500" lnSpcReduction="20000"/>
          </a:bodyPr>
          <a:lstStyle/>
          <a:p>
            <a:pPr marL="596646" indent="-514350"/>
            <a:r>
              <a:rPr lang="en-US" i="1" dirty="0" smtClean="0"/>
              <a:t>Urdu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Roman Urdu</a:t>
            </a:r>
            <a:r>
              <a:rPr lang="en-US" dirty="0" smtClean="0"/>
              <a:t> </a:t>
            </a:r>
            <a:r>
              <a:rPr lang="en-US" dirty="0" smtClean="0"/>
              <a:t>are distinct languages. </a:t>
            </a:r>
            <a:endParaRPr lang="en-US" dirty="0" smtClean="0"/>
          </a:p>
          <a:p>
            <a:pPr marL="870966" lvl="1" indent="-514350"/>
            <a:r>
              <a:rPr lang="en-US" dirty="0" smtClean="0"/>
              <a:t>I built and debugged a language detection model using boto3 only to realize that </a:t>
            </a:r>
            <a:r>
              <a:rPr lang="en-US" i="1" dirty="0" smtClean="0"/>
              <a:t>Roman Urdu</a:t>
            </a:r>
            <a:r>
              <a:rPr lang="en-US" dirty="0" smtClean="0"/>
              <a:t> wasn’t supported. </a:t>
            </a:r>
            <a:endParaRPr lang="en-US" dirty="0" smtClean="0"/>
          </a:p>
          <a:p>
            <a:pPr marL="596646" indent="-514350"/>
            <a:r>
              <a:rPr lang="en-US" dirty="0" smtClean="0"/>
              <a:t>The </a:t>
            </a:r>
            <a:r>
              <a:rPr lang="en-US" dirty="0" smtClean="0"/>
              <a:t>chart on the right shows that no </a:t>
            </a:r>
            <a:r>
              <a:rPr lang="en-US" dirty="0" smtClean="0"/>
              <a:t>tradeoff exists </a:t>
            </a:r>
            <a:r>
              <a:rPr lang="en-US" dirty="0" smtClean="0"/>
              <a:t>between total accuracy and negative sentiment </a:t>
            </a:r>
            <a:r>
              <a:rPr lang="en-US" dirty="0" smtClean="0"/>
              <a:t>accuracy when adjusting </a:t>
            </a:r>
            <a:r>
              <a:rPr lang="en-US" dirty="0" err="1" smtClean="0"/>
              <a:t>class_weight</a:t>
            </a:r>
            <a:r>
              <a:rPr lang="en-US" dirty="0" smtClean="0"/>
              <a:t> toward the Negative Sentiment. </a:t>
            </a:r>
          </a:p>
          <a:p>
            <a:pPr marL="870966" lvl="1" indent="-514350"/>
            <a:r>
              <a:rPr lang="en-US" dirty="0" smtClean="0"/>
              <a:t>In </a:t>
            </a:r>
            <a:r>
              <a:rPr lang="en-US" dirty="0" smtClean="0"/>
              <a:t>fact </a:t>
            </a:r>
            <a:r>
              <a:rPr lang="en-US" dirty="0" smtClean="0"/>
              <a:t>adjusting the </a:t>
            </a:r>
            <a:r>
              <a:rPr lang="en-US" dirty="0" err="1" smtClean="0"/>
              <a:t>class_weight</a:t>
            </a:r>
            <a:r>
              <a:rPr lang="en-US" dirty="0" smtClean="0"/>
              <a:t> </a:t>
            </a:r>
            <a:r>
              <a:rPr lang="en-US" dirty="0" smtClean="0"/>
              <a:t>even gave a slight boost to both Accuracy measures </a:t>
            </a:r>
            <a:r>
              <a:rPr lang="en-US" dirty="0" smtClean="0"/>
              <a:t>before </a:t>
            </a:r>
            <a:r>
              <a:rPr lang="en-US" dirty="0" smtClean="0"/>
              <a:t>both began to degrade </a:t>
            </a:r>
            <a:r>
              <a:rPr lang="en-US" dirty="0" smtClean="0"/>
              <a:t>after Negative Sentiment exceeded a </a:t>
            </a:r>
            <a:r>
              <a:rPr lang="en-US" dirty="0" err="1" smtClean="0"/>
              <a:t>class_weight</a:t>
            </a:r>
            <a:r>
              <a:rPr lang="en-US" dirty="0" smtClean="0"/>
              <a:t> value of 1.2. </a:t>
            </a:r>
            <a:endParaRPr lang="en-US" dirty="0" smtClean="0"/>
          </a:p>
          <a:p>
            <a:pPr marL="870966" lvl="1" indent="-514350"/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05400" y="1428750"/>
            <a:ext cx="3810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Packages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err="1" smtClean="0"/>
              <a:t>lightGBM</a:t>
            </a:r>
            <a:endParaRPr lang="en-US" dirty="0" smtClean="0"/>
          </a:p>
          <a:p>
            <a:r>
              <a:rPr lang="en-US" dirty="0" err="1" smtClean="0"/>
              <a:t>OpenAI</a:t>
            </a:r>
            <a:endParaRPr lang="en-US" dirty="0" smtClean="0"/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Re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Case Study 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Cleaning Summary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Language Detection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Feature Extraction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Model Development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Feature Importances for Negative Sentiment Prediction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Limitations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Business Implications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022592" cy="36004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Train a sentiment classifier for the social media posts of the under-resourced </a:t>
            </a:r>
            <a:r>
              <a:rPr lang="en-US" i="1" dirty="0" smtClean="0"/>
              <a:t>Roman Urdu</a:t>
            </a:r>
            <a:r>
              <a:rPr lang="en-US" dirty="0" smtClean="0"/>
              <a:t> language.</a:t>
            </a:r>
          </a:p>
          <a:p>
            <a:pPr lvl="1"/>
            <a:r>
              <a:rPr lang="en-US" dirty="0" smtClean="0"/>
              <a:t>Special focus on Negative sentiment over Positive or Neutral sentiments. 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Provided data </a:t>
            </a:r>
            <a:r>
              <a:rPr lang="en-US" dirty="0" smtClean="0"/>
              <a:t>is contaminated and requires processing.</a:t>
            </a:r>
          </a:p>
          <a:p>
            <a:pPr lvl="1"/>
            <a:r>
              <a:rPr lang="en-US" dirty="0" smtClean="0"/>
              <a:t>Traditional NLP tools do not  support </a:t>
            </a:r>
            <a:r>
              <a:rPr lang="en-US" i="1" dirty="0" smtClean="0"/>
              <a:t>Roman Urdu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3558" name="Picture 6" descr="Magnifying Glass Svg Detective Glasses Svg Clipart image imag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209550"/>
            <a:ext cx="876768" cy="70116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3898392" cy="36004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Roman Urdu data set is a limited corpus containing 20,229 records</a:t>
            </a:r>
          </a:p>
          <a:p>
            <a:r>
              <a:rPr lang="en-US" sz="2000" dirty="0" smtClean="0"/>
              <a:t>When processed, each record contains two columns:</a:t>
            </a:r>
          </a:p>
          <a:p>
            <a:pPr lvl="1"/>
            <a:r>
              <a:rPr lang="en-US" sz="1600" dirty="0" smtClean="0"/>
              <a:t>A ‘Text’ column containing the corpus of social media posts</a:t>
            </a:r>
          </a:p>
          <a:p>
            <a:pPr lvl="1"/>
            <a:r>
              <a:rPr lang="en-US" sz="1600" dirty="0" smtClean="0"/>
              <a:t>A ‘Sentiment’ column containing the general sentiment of the row (Positive, Neutral, or Negative)</a:t>
            </a:r>
          </a:p>
          <a:p>
            <a:pPr lvl="1"/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50199" y="112394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Corpus sample</a:t>
            </a:r>
            <a:endParaRPr lang="en-US" u="sng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04950"/>
            <a:ext cx="3032321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2876550"/>
          <a:ext cx="2514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Sentiment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Row Count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6,013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Neutral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8,929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5,287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Cleaning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085850"/>
          <a:ext cx="749935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Observation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Action Taken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field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headers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Designate field names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Corrupted Sentiment values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Regex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streamline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112 text rows containing only blank values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Rows d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eleted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All blank rows have a ‘Neutral’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sentiment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Nothing. Blank answers are valid responses and imply ‘Neutral’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sentiment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3</a:t>
                      </a:r>
                      <a:r>
                        <a:rPr lang="en-US" sz="1600" baseline="300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rd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column is 99.96%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Dropped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column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Rows with other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languages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b="1" u="none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Intermediate </a:t>
                      </a:r>
                      <a:r>
                        <a:rPr lang="en-US" sz="1600" b="1" u="none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language detection </a:t>
                      </a:r>
                      <a:r>
                        <a:rPr lang="en-US" sz="1600" b="1" u="none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step required.</a:t>
                      </a:r>
                      <a:endParaRPr lang="en-US" sz="1600" b="1" u="none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4400550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Remaining rows after processing and removing duplicates: 19,648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Challenge:</a:t>
            </a:r>
            <a:r>
              <a:rPr lang="en-US" dirty="0" smtClean="0"/>
              <a:t> While language detection is supported for the Urdu language itself by </a:t>
            </a:r>
            <a:r>
              <a:rPr lang="en-US" dirty="0" smtClean="0"/>
              <a:t>Python’s ‘</a:t>
            </a:r>
            <a:r>
              <a:rPr lang="en-US" dirty="0" err="1" smtClean="0"/>
              <a:t>langdetect</a:t>
            </a:r>
            <a:r>
              <a:rPr lang="en-US" dirty="0" smtClean="0"/>
              <a:t>’ </a:t>
            </a:r>
            <a:r>
              <a:rPr lang="en-US" dirty="0" smtClean="0"/>
              <a:t>and </a:t>
            </a:r>
            <a:r>
              <a:rPr lang="en-US" dirty="0" smtClean="0"/>
              <a:t>the AWS</a:t>
            </a:r>
            <a:r>
              <a:rPr lang="en-US" dirty="0" smtClean="0"/>
              <a:t>’ </a:t>
            </a:r>
            <a:r>
              <a:rPr lang="en-US" dirty="0" smtClean="0"/>
              <a:t>Comprehend service, </a:t>
            </a:r>
            <a:r>
              <a:rPr lang="en-US" dirty="0" smtClean="0"/>
              <a:t>no commonly known package or service </a:t>
            </a:r>
            <a:r>
              <a:rPr lang="en-US" dirty="0" smtClean="0"/>
              <a:t>supports </a:t>
            </a:r>
            <a:r>
              <a:rPr lang="en-US" dirty="0" smtClean="0"/>
              <a:t>the </a:t>
            </a:r>
            <a:r>
              <a:rPr lang="en-US" i="1" dirty="0" smtClean="0"/>
              <a:t>Roman</a:t>
            </a:r>
            <a:r>
              <a:rPr lang="en-US" dirty="0" smtClean="0"/>
              <a:t> </a:t>
            </a:r>
            <a:r>
              <a:rPr lang="en-US" i="1" dirty="0" smtClean="0"/>
              <a:t>script </a:t>
            </a:r>
            <a:r>
              <a:rPr lang="en-US" dirty="0" smtClean="0"/>
              <a:t>of the Urdu language. </a:t>
            </a:r>
          </a:p>
          <a:p>
            <a:endParaRPr lang="en-US" dirty="0" smtClean="0"/>
          </a:p>
          <a:p>
            <a:r>
              <a:rPr lang="en-US" b="1" dirty="0" smtClean="0"/>
              <a:t>Solution:</a:t>
            </a:r>
            <a:r>
              <a:rPr lang="en-US" dirty="0" smtClean="0"/>
              <a:t> Wrap batches of the corpus in prompt text and systematically loop through </a:t>
            </a:r>
            <a:r>
              <a:rPr lang="en-US" dirty="0" err="1" smtClean="0"/>
              <a:t>OpenAI’s</a:t>
            </a:r>
            <a:r>
              <a:rPr lang="en-US" dirty="0" smtClean="0"/>
              <a:t> API to determine each row’s dominant language.</a:t>
            </a:r>
          </a:p>
          <a:p>
            <a:pPr lvl="1"/>
            <a:r>
              <a:rPr lang="en-US" dirty="0" smtClean="0"/>
              <a:t>Roman Urdu: 18,870*</a:t>
            </a:r>
          </a:p>
          <a:p>
            <a:pPr lvl="1"/>
            <a:r>
              <a:rPr lang="en-US" dirty="0" smtClean="0"/>
              <a:t>Other languages removed: 778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4705350"/>
            <a:ext cx="3249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*Results varies slightly from run to run </a:t>
            </a:r>
            <a:endParaRPr lang="en-US" sz="1400" dirty="0"/>
          </a:p>
        </p:txBody>
      </p:sp>
      <p:pic>
        <p:nvPicPr>
          <p:cNvPr id="37890" name="Picture 2" descr="File:OpenAI Logo.svg - Wiki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209550"/>
            <a:ext cx="1078411" cy="292089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47750"/>
            <a:ext cx="4736592" cy="3695700"/>
          </a:xfrm>
        </p:spPr>
        <p:txBody>
          <a:bodyPr>
            <a:normAutofit fontScale="85000" lnSpcReduction="2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Primary source of features: TF-IDF Vectorizer.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A TF-IDF (Term Frequency-Inverse Document Frequency) vectorizer converts the </a:t>
            </a:r>
            <a:r>
              <a:rPr lang="en-US" i="1" dirty="0" smtClean="0"/>
              <a:t>Roman Urdu</a:t>
            </a:r>
            <a:r>
              <a:rPr lang="en-US" dirty="0" smtClean="0"/>
              <a:t> text into numerical features that machine learning algorithms can work with effectively.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See notes for more detailed explanation of TF-IDF Vectorizer.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Text length </a:t>
            </a:r>
            <a:r>
              <a:rPr lang="en-US" sz="2400" dirty="0" smtClean="0"/>
              <a:t>was discovered </a:t>
            </a:r>
            <a:r>
              <a:rPr lang="en-US" sz="2400" dirty="0" smtClean="0"/>
              <a:t>to </a:t>
            </a:r>
            <a:r>
              <a:rPr lang="en-US" sz="2400" dirty="0" smtClean="0"/>
              <a:t>be a differentiating feature between </a:t>
            </a:r>
            <a:r>
              <a:rPr lang="en-US" sz="2400" dirty="0" smtClean="0"/>
              <a:t>Neutral sentiments </a:t>
            </a:r>
            <a:r>
              <a:rPr lang="en-US" sz="2400" dirty="0" smtClean="0"/>
              <a:t>and </a:t>
            </a:r>
            <a:r>
              <a:rPr lang="en-US" sz="2400" dirty="0" smtClean="0"/>
              <a:t>Positive or Negative </a:t>
            </a:r>
            <a:r>
              <a:rPr lang="en-US" sz="2400" dirty="0" smtClean="0"/>
              <a:t>sentiments, </a:t>
            </a:r>
            <a:r>
              <a:rPr lang="en-US" sz="2400" dirty="0" smtClean="0"/>
              <a:t>as seen </a:t>
            </a:r>
            <a:r>
              <a:rPr lang="en-US" sz="2400" dirty="0" smtClean="0"/>
              <a:t>in chart on </a:t>
            </a:r>
            <a:r>
              <a:rPr lang="en-US" sz="2400" dirty="0" smtClean="0"/>
              <a:t>right.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04950"/>
            <a:ext cx="2908300" cy="273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498080" cy="1943100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sz="1800" dirty="0" smtClean="0"/>
              <a:t>A sample of four models were evaluated for this case study. 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Models were evaluated on an 80/20 training-test split using the micro-accuracy metric. 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Model hyperparameters were tuned using the grid search cross validation technique. 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Metrics shown below.</a:t>
            </a:r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2952750"/>
          <a:ext cx="67056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143000"/>
                <a:gridCol w="1219200"/>
                <a:gridCol w="12192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Micro-accuracy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“Negative” 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Weighted F1-Score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“Negative” F1-Score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LinearSVC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LGBMClassifier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SGDClassifier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LogisticRegression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81200" y="4171950"/>
            <a:ext cx="1524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2831592" cy="360045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SGDClassifier</a:t>
            </a:r>
            <a:r>
              <a:rPr lang="en-US" dirty="0" smtClean="0"/>
              <a:t> had the </a:t>
            </a:r>
            <a:r>
              <a:rPr lang="en-US" dirty="0" smtClean="0"/>
              <a:t>best performance </a:t>
            </a:r>
            <a:r>
              <a:rPr lang="en-US" dirty="0" smtClean="0"/>
              <a:t>of all the models (64.9% Accuracy). </a:t>
            </a:r>
          </a:p>
          <a:p>
            <a:r>
              <a:rPr lang="en-US" dirty="0" smtClean="0"/>
              <a:t>However, if the stakeholders were willing to accept distinguishing only between </a:t>
            </a:r>
            <a:r>
              <a:rPr lang="en-US" b="1" dirty="0" smtClean="0"/>
              <a:t>Negative</a:t>
            </a:r>
            <a:r>
              <a:rPr lang="en-US" dirty="0" smtClean="0"/>
              <a:t> and </a:t>
            </a:r>
            <a:r>
              <a:rPr lang="en-US" b="1" dirty="0" smtClean="0"/>
              <a:t>non-Negative</a:t>
            </a:r>
            <a:r>
              <a:rPr lang="en-US" dirty="0" smtClean="0"/>
              <a:t> sentiments, Accuracy could be increased from 64.9% to </a:t>
            </a:r>
            <a:r>
              <a:rPr lang="en-US" b="1" dirty="0" smtClean="0"/>
              <a:t>79.2%.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90" y="742950"/>
            <a:ext cx="439109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172200" y="17335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13525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endCxn id="9" idx="2"/>
          </p:cNvCxnSpPr>
          <p:nvPr/>
        </p:nvCxnSpPr>
        <p:spPr>
          <a:xfrm flipV="1">
            <a:off x="6400800" y="1504950"/>
            <a:ext cx="1447800" cy="26016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354346">
            <a:off x="6485040" y="1176564"/>
            <a:ext cx="14493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 labels to 2 labels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4349175"/>
            <a:ext cx="4038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Little difference in real performance between the four models. 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6248400" y="3790951"/>
            <a:ext cx="495300" cy="558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372</TotalTime>
  <Words>935</Words>
  <Application>Microsoft Office PowerPoint</Application>
  <PresentationFormat>On-screen Show (16:9)</PresentationFormat>
  <Paragraphs>171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Case Study Roman Urdu Sentiment Identification </vt:lpstr>
      <vt:lpstr>Outline</vt:lpstr>
      <vt:lpstr>Case Study Overview</vt:lpstr>
      <vt:lpstr>Data Overview</vt:lpstr>
      <vt:lpstr>Data Cleaning Summary</vt:lpstr>
      <vt:lpstr>Language Detection</vt:lpstr>
      <vt:lpstr>Feature Extraction</vt:lpstr>
      <vt:lpstr>Model Development</vt:lpstr>
      <vt:lpstr>Results</vt:lpstr>
      <vt:lpstr>Feature Importances for Negative Sentiment Prediction</vt:lpstr>
      <vt:lpstr>Data Limitations</vt:lpstr>
      <vt:lpstr>Summary</vt:lpstr>
      <vt:lpstr>Business Implications</vt:lpstr>
      <vt:lpstr>Backup</vt:lpstr>
      <vt:lpstr>Lessons Learned</vt:lpstr>
      <vt:lpstr>Python Packages Used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Silent Gaming</dc:creator>
  <cp:lastModifiedBy>Silent Gaming</cp:lastModifiedBy>
  <cp:revision>56</cp:revision>
  <dcterms:created xsi:type="dcterms:W3CDTF">2006-08-16T00:00:00Z</dcterms:created>
  <dcterms:modified xsi:type="dcterms:W3CDTF">2023-12-21T17:07:32Z</dcterms:modified>
</cp:coreProperties>
</file>