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43" r:id="rId3"/>
    <p:sldId id="326" r:id="rId4"/>
    <p:sldId id="329" r:id="rId5"/>
    <p:sldId id="272" r:id="rId6"/>
    <p:sldId id="273" r:id="rId7"/>
    <p:sldId id="274" r:id="rId8"/>
    <p:sldId id="275" r:id="rId9"/>
    <p:sldId id="335" r:id="rId10"/>
    <p:sldId id="276" r:id="rId11"/>
    <p:sldId id="342" r:id="rId12"/>
    <p:sldId id="303" r:id="rId13"/>
    <p:sldId id="331" r:id="rId14"/>
    <p:sldId id="312" r:id="rId15"/>
    <p:sldId id="304" r:id="rId16"/>
    <p:sldId id="305" r:id="rId17"/>
    <p:sldId id="306" r:id="rId18"/>
    <p:sldId id="332" r:id="rId19"/>
    <p:sldId id="307" r:id="rId20"/>
    <p:sldId id="327" r:id="rId21"/>
    <p:sldId id="271" r:id="rId22"/>
    <p:sldId id="341" r:id="rId23"/>
    <p:sldId id="340" r:id="rId24"/>
    <p:sldId id="337" r:id="rId25"/>
    <p:sldId id="338" r:id="rId26"/>
    <p:sldId id="339" r:id="rId27"/>
    <p:sldId id="344" r:id="rId28"/>
    <p:sldId id="315" r:id="rId29"/>
    <p:sldId id="321" r:id="rId30"/>
    <p:sldId id="259" r:id="rId31"/>
    <p:sldId id="309" r:id="rId32"/>
    <p:sldId id="308" r:id="rId33"/>
  </p:sldIdLst>
  <p:sldSz cx="9144000" cy="6858000" type="screen4x3"/>
  <p:notesSz cx="6858000" cy="2171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29838-2D95-4951-8BEC-D1D6BC282449}" v="1" dt="2020-03-07T17:34:4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29" autoAdjust="0"/>
  </p:normalViewPr>
  <p:slideViewPr>
    <p:cSldViewPr snapToGrid="0">
      <p:cViewPr varScale="1">
        <p:scale>
          <a:sx n="59" d="100"/>
          <a:sy n="59" d="100"/>
        </p:scale>
        <p:origin x="-3437" y="-67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Girsch" userId="S::jgirsch@loyola.edu::763de676-f36d-43e4-bb88-861960077e2f" providerId="AD" clId="Web-{F0A7D49A-CB2D-CF77-9304-7106228C0E08}"/>
  </pc:docChgLst>
  <pc:docChgLst>
    <pc:chgData name="Joseph Girsch" userId="S::jgirsch@loyola.edu::763de676-f36d-43e4-bb88-861960077e2f" providerId="AD" clId="Web-{D0923313-8614-74AA-226B-21F319CEDB38}"/>
  </pc:docChgLst>
  <pc:docChgLst>
    <pc:chgData name="Joseph Girsch" userId="S::jgirsch@loyola.edu::763de676-f36d-43e4-bb88-861960077e2f" providerId="AD" clId="Web-{018EEAF5-2E03-98DE-3442-79B1DBC04549}"/>
  </pc:docChgLst>
  <pc:docChgLst>
    <pc:chgData name="Joseph Girsch" userId="S::jgirsch@loyola.edu::763de676-f36d-43e4-bb88-861960077e2f" providerId="AD" clId="Web-{CCD08C21-46F0-09D9-6082-B35B8D42978B}"/>
  </pc:docChgLst>
  <pc:docChgLst>
    <pc:chgData name="Joseph Girsch" userId="S::jgirsch@loyola.edu::763de676-f36d-43e4-bb88-861960077e2f" providerId="AD" clId="Web-{E6415F3A-C17E-0219-0828-2642C5340321}"/>
  </pc:docChgLst>
  <pc:docChgLst>
    <pc:chgData name="Joseph Girsch" userId="763de676-f36d-43e4-bb88-861960077e2f" providerId="ADAL" clId="{3BA29838-2D95-4951-8BEC-D1D6BC282449}"/>
    <pc:docChg chg="custSel modSld">
      <pc:chgData name="Joseph Girsch" userId="763de676-f36d-43e4-bb88-861960077e2f" providerId="ADAL" clId="{3BA29838-2D95-4951-8BEC-D1D6BC282449}" dt="2020-03-07T17:34:47.267" v="1" actId="27636"/>
      <pc:docMkLst>
        <pc:docMk/>
      </pc:docMkLst>
      <pc:sldChg chg="modNotes">
        <pc:chgData name="Joseph Girsch" userId="763de676-f36d-43e4-bb88-861960077e2f" providerId="ADAL" clId="{3BA29838-2D95-4951-8BEC-D1D6BC282449}" dt="2020-03-07T17:34:47.212" v="0" actId="27636"/>
        <pc:sldMkLst>
          <pc:docMk/>
          <pc:sldMk cId="0" sldId="326"/>
        </pc:sldMkLst>
      </pc:sldChg>
      <pc:sldChg chg="modNotes">
        <pc:chgData name="Joseph Girsch" userId="763de676-f36d-43e4-bb88-861960077e2f" providerId="ADAL" clId="{3BA29838-2D95-4951-8BEC-D1D6BC282449}" dt="2020-03-07T17:34:47.267" v="1" actId="27636"/>
        <pc:sldMkLst>
          <pc:docMk/>
          <pc:sldMk cId="1289758532" sldId="331"/>
        </pc:sldMkLst>
      </pc:sldChg>
    </pc:docChg>
  </pc:docChgLst>
  <pc:docChgLst>
    <pc:chgData name="Joseph Girsch" userId="S::jgirsch@loyola.edu::763de676-f36d-43e4-bb88-861960077e2f" providerId="AD" clId="Web-{192493F2-B699-57E9-ED26-B305E39EBD99}"/>
  </pc:docChgLst>
  <pc:docChgLst>
    <pc:chgData name="Joseph Girsch" userId="S::jgirsch@loyola.edu::763de676-f36d-43e4-bb88-861960077e2f" providerId="AD" clId="Web-{0146BD22-B76E-1DE4-0385-12759368A69F}"/>
  </pc:docChgLst>
  <pc:docChgLst>
    <pc:chgData name="Joseph Girsch" userId="763de676-f36d-43e4-bb88-861960077e2f" providerId="ADAL" clId="{9A296103-E531-7A42-86E5-F42FCB67CAA2}"/>
    <pc:docChg chg="modSld">
      <pc:chgData name="Joseph Girsch" userId="763de676-f36d-43e4-bb88-861960077e2f" providerId="ADAL" clId="{9A296103-E531-7A42-86E5-F42FCB67CAA2}" dt="2019-08-03T06:11:11.569" v="9" actId="20577"/>
      <pc:docMkLst>
        <pc:docMk/>
      </pc:docMkLst>
      <pc:sldChg chg="modSp">
        <pc:chgData name="Joseph Girsch" userId="763de676-f36d-43e4-bb88-861960077e2f" providerId="ADAL" clId="{9A296103-E531-7A42-86E5-F42FCB67CAA2}" dt="2019-08-03T06:11:11.569" v="9" actId="20577"/>
        <pc:sldMkLst>
          <pc:docMk/>
          <pc:sldMk cId="1289758532" sldId="276"/>
        </pc:sldMkLst>
        <pc:spChg chg="mod">
          <ac:chgData name="Joseph Girsch" userId="763de676-f36d-43e4-bb88-861960077e2f" providerId="ADAL" clId="{9A296103-E531-7A42-86E5-F42FCB67CAA2}" dt="2019-08-03T06:11:11.569" v="9" actId="20577"/>
          <ac:spMkLst>
            <pc:docMk/>
            <pc:sldMk cId="1289758532" sldId="276"/>
            <ac:spMk id="3" creationId="{00000000-0000-0000-0000-000000000000}"/>
          </ac:spMkLst>
        </pc:spChg>
      </pc:sldChg>
    </pc:docChg>
  </pc:docChgLst>
  <pc:docChgLst>
    <pc:chgData name="Joseph Girsch" userId="S::jgirsch@loyola.edu::763de676-f36d-43e4-bb88-861960077e2f" providerId="AD" clId="Web-{F22A865E-0733-A5DF-05B4-DF7CEBF218D6}"/>
    <pc:docChg chg="modSld">
      <pc:chgData name="Joseph Girsch" userId="S::jgirsch@loyola.edu::763de676-f36d-43e4-bb88-861960077e2f" providerId="AD" clId="Web-{F22A865E-0733-A5DF-05B4-DF7CEBF218D6}" dt="2019-05-22T17:59:46.816" v="119" actId="20577"/>
      <pc:docMkLst>
        <pc:docMk/>
      </pc:docMkLst>
      <pc:sldChg chg="modSp">
        <pc:chgData name="Joseph Girsch" userId="S::jgirsch@loyola.edu::763de676-f36d-43e4-bb88-861960077e2f" providerId="AD" clId="Web-{F22A865E-0733-A5DF-05B4-DF7CEBF218D6}" dt="2019-05-22T17:59:46.816" v="118" actId="20577"/>
        <pc:sldMkLst>
          <pc:docMk/>
          <pc:sldMk cId="1289758532" sldId="276"/>
        </pc:sldMkLst>
        <pc:spChg chg="mod">
          <ac:chgData name="Joseph Girsch" userId="S::jgirsch@loyola.edu::763de676-f36d-43e4-bb88-861960077e2f" providerId="AD" clId="Web-{F22A865E-0733-A5DF-05B4-DF7CEBF218D6}" dt="2019-05-22T17:59:46.816" v="118" actId="20577"/>
          <ac:spMkLst>
            <pc:docMk/>
            <pc:sldMk cId="1289758532" sldId="276"/>
            <ac:spMk id="3" creationId="{00000000-0000-0000-0000-000000000000}"/>
          </ac:spMkLst>
        </pc:spChg>
      </pc:sldChg>
    </pc:docChg>
  </pc:docChgLst>
  <pc:docChgLst>
    <pc:chgData name="Joseph Girsch" userId="S::jgirsch@loyola.edu::763de676-f36d-43e4-bb88-861960077e2f" providerId="AD" clId="Web-{243A0DE3-A140-30D3-5BD9-B85FAE5ABA90}"/>
  </pc:docChgLst>
  <pc:docChgLst>
    <pc:chgData name="Joseph Girsch" userId="S::jgirsch@loyola.edu::763de676-f36d-43e4-bb88-861960077e2f" providerId="AD" clId="Web-{007B8F9B-B8E1-146B-8EA1-42EE7BA9BC03}"/>
    <pc:docChg chg="addSld modSld">
      <pc:chgData name="Joseph Girsch" userId="S::jgirsch@loyola.edu::763de676-f36d-43e4-bb88-861960077e2f" providerId="AD" clId="Web-{007B8F9B-B8E1-146B-8EA1-42EE7BA9BC03}" dt="2019-08-01T23:07:36.272" v="1259" actId="20577"/>
      <pc:docMkLst>
        <pc:docMk/>
      </pc:docMkLst>
      <pc:sldChg chg="modSp">
        <pc:chgData name="Joseph Girsch" userId="S::jgirsch@loyola.edu::763de676-f36d-43e4-bb88-861960077e2f" providerId="AD" clId="Web-{007B8F9B-B8E1-146B-8EA1-42EE7BA9BC03}" dt="2019-08-01T23:06:22.521" v="1071" actId="20577"/>
        <pc:sldMkLst>
          <pc:docMk/>
          <pc:sldMk cId="0" sldId="303"/>
        </pc:sldMkLst>
        <pc:spChg chg="mod">
          <ac:chgData name="Joseph Girsch" userId="S::jgirsch@loyola.edu::763de676-f36d-43e4-bb88-861960077e2f" providerId="AD" clId="Web-{007B8F9B-B8E1-146B-8EA1-42EE7BA9BC03}" dt="2019-08-01T23:06:22.521" v="1071" actId="20577"/>
          <ac:spMkLst>
            <pc:docMk/>
            <pc:sldMk cId="0" sldId="303"/>
            <ac:spMk id="3" creationId="{00000000-0000-0000-0000-000000000000}"/>
          </ac:spMkLst>
        </pc:spChg>
      </pc:sldChg>
      <pc:sldChg chg="modSp modNotes">
        <pc:chgData name="Joseph Girsch" userId="S::jgirsch@loyola.edu::763de676-f36d-43e4-bb88-861960077e2f" providerId="AD" clId="Web-{007B8F9B-B8E1-146B-8EA1-42EE7BA9BC03}" dt="2019-08-01T23:07:36.272" v="1258" actId="20577"/>
        <pc:sldMkLst>
          <pc:docMk/>
          <pc:sldMk cId="0" sldId="312"/>
        </pc:sldMkLst>
        <pc:spChg chg="mod">
          <ac:chgData name="Joseph Girsch" userId="S::jgirsch@loyola.edu::763de676-f36d-43e4-bb88-861960077e2f" providerId="AD" clId="Web-{007B8F9B-B8E1-146B-8EA1-42EE7BA9BC03}" dt="2019-08-01T23:03:17.845" v="719" actId="20577"/>
          <ac:spMkLst>
            <pc:docMk/>
            <pc:sldMk cId="0" sldId="312"/>
            <ac:spMk id="2" creationId="{00000000-0000-0000-0000-000000000000}"/>
          </ac:spMkLst>
        </pc:spChg>
        <pc:spChg chg="mod">
          <ac:chgData name="Joseph Girsch" userId="S::jgirsch@loyola.edu::763de676-f36d-43e4-bb88-861960077e2f" providerId="AD" clId="Web-{007B8F9B-B8E1-146B-8EA1-42EE7BA9BC03}" dt="2019-08-01T23:07:36.272" v="1258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 add replId">
        <pc:chgData name="Joseph Girsch" userId="S::jgirsch@loyola.edu::763de676-f36d-43e4-bb88-861960077e2f" providerId="AD" clId="Web-{007B8F9B-B8E1-146B-8EA1-42EE7BA9BC03}" dt="2019-08-01T23:04:38.410" v="964" actId="20577"/>
        <pc:sldMkLst>
          <pc:docMk/>
          <pc:sldMk cId="666309577" sldId="341"/>
        </pc:sldMkLst>
        <pc:spChg chg="mod">
          <ac:chgData name="Joseph Girsch" userId="S::jgirsch@loyola.edu::763de676-f36d-43e4-bb88-861960077e2f" providerId="AD" clId="Web-{007B8F9B-B8E1-146B-8EA1-42EE7BA9BC03}" dt="2019-08-01T23:04:38.410" v="964" actId="20577"/>
          <ac:spMkLst>
            <pc:docMk/>
            <pc:sldMk cId="666309577" sldId="341"/>
            <ac:spMk id="2" creationId="{00000000-0000-0000-0000-000000000000}"/>
          </ac:spMkLst>
        </pc:spChg>
        <pc:spChg chg="mod">
          <ac:chgData name="Joseph Girsch" userId="S::jgirsch@loyola.edu::763de676-f36d-43e4-bb88-861960077e2f" providerId="AD" clId="Web-{007B8F9B-B8E1-146B-8EA1-42EE7BA9BC03}" dt="2019-08-01T23:00:29.015" v="529" actId="20577"/>
          <ac:spMkLst>
            <pc:docMk/>
            <pc:sldMk cId="666309577" sldId="341"/>
            <ac:spMk id="3" creationId="{00000000-0000-0000-0000-000000000000}"/>
          </ac:spMkLst>
        </pc:spChg>
      </pc:sldChg>
    </pc:docChg>
  </pc:docChgLst>
  <pc:docChgLst>
    <pc:chgData name="Joseph Girsch" userId="S::jgirsch@loyola.edu::763de676-f36d-43e4-bb88-861960077e2f" providerId="AD" clId="Web-{717E3374-1A25-D87E-D2D5-5777B224952D}"/>
  </pc:docChgLst>
  <pc:docChgLst>
    <pc:chgData name="Joseph Girsch" userId="S::jgirsch@loyola.edu::763de676-f36d-43e4-bb88-861960077e2f" providerId="AD" clId="Web-{DF61CA03-AAB8-937A-A806-241592ACB227}"/>
  </pc:docChgLst>
  <pc:docChgLst>
    <pc:chgData name="Joseph Girsch" userId="S::jgirsch@loyola.edu::763de676-f36d-43e4-bb88-861960077e2f" providerId="AD" clId="Web-{FF66194A-230B-AFAC-16E7-346F1AD786B2}"/>
  </pc:docChgLst>
  <pc:docChgLst>
    <pc:chgData name="Joseph Girsch" userId="S::jgirsch@loyola.edu::763de676-f36d-43e4-bb88-861960077e2f" providerId="AD" clId="Web-{26315E07-E845-14E3-549F-469EF801BD6D}"/>
  </pc:docChgLst>
  <pc:docChgLst>
    <pc:chgData name="Joseph Girsch" userId="S::jgirsch@loyola.edu::763de676-f36d-43e4-bb88-861960077e2f" providerId="AD" clId="Web-{DFDFBE28-474C-9F55-C193-4C1641310341}"/>
  </pc:docChgLst>
  <pc:docChgLst>
    <pc:chgData name="Joseph Girsch" userId="S::jgirsch@loyola.edu::763de676-f36d-43e4-bb88-861960077e2f" providerId="AD" clId="Web-{DDC294E1-EE0E-5A32-8D2A-1D3E5980F739}"/>
  </pc:docChgLst>
  <pc:docChgLst>
    <pc:chgData name="Joseph Girsch" userId="S::jgirsch@loyola.edu::763de676-f36d-43e4-bb88-861960077e2f" providerId="AD" clId="Web-{11879CE6-D685-3ACE-A381-78899B5FC57A}"/>
  </pc:docChgLst>
  <pc:docChgLst>
    <pc:chgData name="Joseph Girsch" userId="763de676-f36d-43e4-bb88-861960077e2f" providerId="ADAL" clId="{A4408B61-1749-4108-9A28-C2164FDA24F6}"/>
  </pc:docChgLst>
  <pc:docChgLst>
    <pc:chgData name="Joseph Girsch" userId="S::jgirsch@loyola.edu::763de676-f36d-43e4-bb88-861960077e2f" providerId="AD" clId="Web-{9B3C1088-06F3-71BC-4F54-A498D89D05C9}"/>
  </pc:docChgLst>
  <pc:docChgLst>
    <pc:chgData name="Joseph Girsch" userId="S::jgirsch@loyola.edu::763de676-f36d-43e4-bb88-861960077e2f" providerId="AD" clId="Web-{94D9071A-C57E-1819-2FEB-8751EB0CAB4D}"/>
  </pc:docChgLst>
  <pc:docChgLst>
    <pc:chgData name="Joseph Girsch" userId="S::jgirsch@loyola.edu::763de676-f36d-43e4-bb88-861960077e2f" providerId="AD" clId="Web-{F70A00B6-1D22-62B0-0F4F-D2CC1DCB1520}"/>
  </pc:docChgLst>
  <pc:docChgLst>
    <pc:chgData name="Joseph Girsch" userId="763de676-f36d-43e4-bb88-861960077e2f" providerId="ADAL" clId="{327BA2B6-EC25-EC4C-9DC7-C412CAD2E3B4}"/>
    <pc:docChg chg="custSel modSld">
      <pc:chgData name="Joseph Girsch" userId="763de676-f36d-43e4-bb88-861960077e2f" providerId="ADAL" clId="{327BA2B6-EC25-EC4C-9DC7-C412CAD2E3B4}" dt="2019-08-03T06:08:52.596" v="57" actId="20577"/>
      <pc:docMkLst>
        <pc:docMk/>
      </pc:docMkLst>
      <pc:sldChg chg="modSp">
        <pc:chgData name="Joseph Girsch" userId="763de676-f36d-43e4-bb88-861960077e2f" providerId="ADAL" clId="{327BA2B6-EC25-EC4C-9DC7-C412CAD2E3B4}" dt="2019-08-03T06:08:52.596" v="57" actId="20577"/>
        <pc:sldMkLst>
          <pc:docMk/>
          <pc:sldMk cId="1289758532" sldId="276"/>
        </pc:sldMkLst>
        <pc:spChg chg="mod">
          <ac:chgData name="Joseph Girsch" userId="763de676-f36d-43e4-bb88-861960077e2f" providerId="ADAL" clId="{327BA2B6-EC25-EC4C-9DC7-C412CAD2E3B4}" dt="2019-08-03T06:08:52.596" v="57" actId="20577"/>
          <ac:spMkLst>
            <pc:docMk/>
            <pc:sldMk cId="1289758532" sldId="276"/>
            <ac:spMk id="3" creationId="{00000000-0000-0000-0000-000000000000}"/>
          </ac:spMkLst>
        </pc:spChg>
      </pc:sldChg>
    </pc:docChg>
  </pc:docChgLst>
  <pc:docChgLst>
    <pc:chgData name="Joseph Girsch" userId="S::jgirsch@loyola.edu::763de676-f36d-43e4-bb88-861960077e2f" providerId="AD" clId="Web-{0954D34B-52C7-C8B8-D29B-1FD67DAB5083}"/>
  </pc:docChgLst>
  <pc:docChgLst>
    <pc:chgData name="Joseph Girsch" userId="S::jgirsch@loyola.edu::763de676-f36d-43e4-bb88-861960077e2f" providerId="AD" clId="Web-{C81A1BB5-955F-9146-1A63-DD224C40B7C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9EEB-3141-495E-A2E5-01DB0999D04B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68A26-606E-4C21-B7CA-5C0A05C28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cs typeface="Calibri"/>
              </a:rPr>
              <a:t>NEW CONSTRUCTIONs</a:t>
            </a:r>
            <a:r>
              <a:rPr lang="en-US" sz="2400" baseline="0" dirty="0">
                <a:cs typeface="Calibri"/>
              </a:rPr>
              <a:t> and </a:t>
            </a:r>
            <a:r>
              <a:rPr lang="en-US" sz="2400" dirty="0">
                <a:cs typeface="Calibri"/>
              </a:rPr>
              <a:t>cleaned-up AS-IS </a:t>
            </a:r>
            <a:r>
              <a:rPr lang="en-US" sz="2400" dirty="0"/>
              <a:t>do</a:t>
            </a:r>
            <a:r>
              <a:rPr lang="en-US" sz="2400" baseline="0" dirty="0"/>
              <a:t> not count as newly renovated comps. </a:t>
            </a:r>
          </a:p>
          <a:p>
            <a:pPr marL="45720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Conflicting Information Hierarchy:</a:t>
            </a:r>
            <a:r>
              <a:rPr lang="en-US" sz="2400" baseline="0" dirty="0"/>
              <a:t> </a:t>
            </a:r>
            <a:r>
              <a:rPr lang="en-US" sz="2400" dirty="0"/>
              <a:t>MLS (if available) &gt; Redfin</a:t>
            </a:r>
            <a:r>
              <a:rPr lang="en-US" sz="2400" baseline="0" dirty="0"/>
              <a:t> &gt; Zillow &gt; SDAT. (not foolproof)</a:t>
            </a:r>
          </a:p>
          <a:p>
            <a:pPr marL="457200" lvl="0" indent="-514350">
              <a:buNone/>
            </a:pPr>
            <a:endParaRPr lang="en-US" sz="2400" dirty="0">
              <a:cs typeface="Calibri"/>
            </a:endParaRPr>
          </a:p>
          <a:p>
            <a:pPr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112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cs typeface="Calibri"/>
              </a:rPr>
              <a:t>STYLE</a:t>
            </a:r>
            <a:r>
              <a:rPr lang="en-US" sz="1200" dirty="0">
                <a:cs typeface="Calibri"/>
              </a:rPr>
              <a:t>: Rancher/rambler/cape cod/townhouse/multiunit/etc.</a:t>
            </a:r>
            <a:endParaRPr lang="en-US" sz="1200" dirty="0"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cs typeface="+mn-cs"/>
              </a:rPr>
              <a:t>T</a:t>
            </a:r>
            <a:r>
              <a:rPr lang="en-US" sz="2400" dirty="0">
                <a:cs typeface="Calibri"/>
              </a:rPr>
              <a:t>ype 2 Area: A </a:t>
            </a:r>
            <a:r>
              <a:rPr lang="en-US" sz="2400" dirty="0" err="1">
                <a:cs typeface="Calibri"/>
              </a:rPr>
              <a:t>borderzone</a:t>
            </a:r>
            <a:r>
              <a:rPr lang="en-US" sz="2400" dirty="0">
                <a:cs typeface="Calibri"/>
              </a:rPr>
              <a:t> area dominated by rentals. Age</a:t>
            </a:r>
            <a:r>
              <a:rPr lang="en-US" sz="2400" baseline="0" dirty="0">
                <a:cs typeface="Calibri"/>
              </a:rPr>
              <a:t> and style of property matter less here.</a:t>
            </a:r>
            <a:endParaRPr lang="en-US" sz="24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case, you should be looking for 6 similar comps that have within 10% of the same finished square footage, same number of beds/baths, and sold in the</a:t>
            </a:r>
            <a:r>
              <a:rPr lang="en-US" sz="2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3 months.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Baltimore Chap Tax Credit:</a:t>
            </a:r>
            <a:r>
              <a:rPr lang="en-US" baseline="0" dirty="0"/>
              <a:t> No city property taxes (for first 10 years) on value obtained through renovation. 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Conclusion: The Chap Tax Credit is</a:t>
            </a:r>
            <a:r>
              <a:rPr lang="en-US" baseline="0" dirty="0"/>
              <a:t> worth 18.7333%* (New Tax value – Old Tax value)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Valuation</a:t>
            </a:r>
            <a:r>
              <a:rPr lang="en-US" baseline="0" dirty="0"/>
              <a:t> Details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Estimating value of CHAP tax credit: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Pre-</a:t>
            </a:r>
            <a:r>
              <a:rPr lang="en-US" baseline="0" dirty="0" err="1"/>
              <a:t>reno</a:t>
            </a:r>
            <a:r>
              <a:rPr lang="en-US" baseline="0" dirty="0"/>
              <a:t> tax value = $35k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Post-</a:t>
            </a:r>
            <a:r>
              <a:rPr lang="en-US" baseline="0" dirty="0" err="1"/>
              <a:t>reno</a:t>
            </a:r>
            <a:r>
              <a:rPr lang="en-US" baseline="0" dirty="0"/>
              <a:t> tax value (estimated at 80% ARV) = $340k*0.8 = $272k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cs typeface="Calibri"/>
              </a:rPr>
              <a:t>Baltimore City Property Tax Rate: 2.248%</a:t>
            </a:r>
          </a:p>
          <a:p>
            <a:pPr lvl="1">
              <a:defRPr/>
            </a:pPr>
            <a:r>
              <a:rPr lang="en-US" dirty="0">
                <a:cs typeface="Calibri"/>
              </a:rPr>
              <a:t>1 year of:</a:t>
            </a:r>
            <a:r>
              <a:rPr lang="en-US" baseline="0" dirty="0">
                <a:cs typeface="Calibri"/>
              </a:rPr>
              <a:t> </a:t>
            </a:r>
            <a:r>
              <a:rPr lang="en-US" dirty="0">
                <a:cs typeface="Calibri"/>
              </a:rPr>
              <a:t>Taxes</a:t>
            </a:r>
            <a:r>
              <a:rPr lang="en-US" baseline="0" dirty="0">
                <a:cs typeface="Calibri"/>
              </a:rPr>
              <a:t> saved with CHAP credit: (272k – 35k)*</a:t>
            </a:r>
            <a:r>
              <a:rPr lang="en-US" dirty="0">
                <a:cs typeface="Calibri"/>
              </a:rPr>
              <a:t>2.248% = $5,327.76</a:t>
            </a:r>
          </a:p>
          <a:p>
            <a:pPr lvl="1">
              <a:defRPr/>
            </a:pPr>
            <a:r>
              <a:rPr lang="en-US" dirty="0">
                <a:cs typeface="Calibri"/>
              </a:rPr>
              <a:t>Saved</a:t>
            </a:r>
            <a:r>
              <a:rPr lang="en-US" baseline="0" dirty="0">
                <a:cs typeface="Calibri"/>
              </a:rPr>
              <a:t> per Month: $5,327.76/12 = $443.98</a:t>
            </a:r>
          </a:p>
          <a:p>
            <a:pPr lvl="1">
              <a:defRPr/>
            </a:pPr>
            <a:endParaRPr lang="en-US" baseline="0" dirty="0">
              <a:cs typeface="Calibri"/>
            </a:endParaRPr>
          </a:p>
          <a:p>
            <a:pPr lvl="1">
              <a:defRPr/>
            </a:pPr>
            <a:r>
              <a:rPr lang="en-US" baseline="0" dirty="0">
                <a:cs typeface="Calibri"/>
              </a:rPr>
              <a:t>PV estimate of monthly annuity (freaky accurate estimate): 200:1 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200*$443.98 = $88,796</a:t>
            </a:r>
          </a:p>
          <a:p>
            <a:pPr lvl="1">
              <a:defRPr/>
            </a:pPr>
            <a:endParaRPr lang="en-US" baseline="0" dirty="0">
              <a:cs typeface="Calibri"/>
            </a:endParaRPr>
          </a:p>
          <a:p>
            <a:pPr lvl="1">
              <a:defRPr/>
            </a:pPr>
            <a:r>
              <a:rPr lang="en-US" baseline="0" dirty="0">
                <a:cs typeface="Calibri"/>
              </a:rPr>
              <a:t>^^ Only 10 years of a 30 year mortgage. Must normalize: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Mortgage interest rate: ~4.5%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$443.98 (rounded to $444) monthly and compounded for 10 years at 4.5% = $66,811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cs typeface="Calibri"/>
              </a:rPr>
              <a:t>PV of $66,811 at 10 years is: $43,021.45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cs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cs typeface="Calibri"/>
              </a:rPr>
              <a:t>So in this case, the CHAP credit effectively allows the investor to inflate the price by </a:t>
            </a:r>
            <a:r>
              <a:rPr lang="en-US" b="1" baseline="0" dirty="0">
                <a:cs typeface="Calibri"/>
              </a:rPr>
              <a:t>$43,021.45.</a:t>
            </a:r>
          </a:p>
          <a:p>
            <a:pPr lvl="1">
              <a:defRPr/>
            </a:pPr>
            <a:endParaRPr lang="en-US" baseline="0" dirty="0">
              <a:cs typeface="Calibri"/>
            </a:endParaRPr>
          </a:p>
          <a:p>
            <a:pPr lvl="1">
              <a:defRPr/>
            </a:pPr>
            <a:r>
              <a:rPr lang="en-US" baseline="0" dirty="0">
                <a:cs typeface="Calibri"/>
              </a:rPr>
              <a:t>Observation: This amount is almost exactly half of the PV of a 30 year mortgage with the equivalent monthly payment of $443.98 (~48% at 4.5% interest).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-&gt; Quick estimate of price inflation from CHAP tax credit is: </a:t>
            </a:r>
          </a:p>
          <a:p>
            <a:pPr lvl="1">
              <a:defRPr/>
            </a:pPr>
            <a:r>
              <a:rPr lang="en-US" b="1" baseline="0" dirty="0">
                <a:cs typeface="Calibri"/>
              </a:rPr>
              <a:t>(80%*ARV – Previous Tax Value)*2.248%/2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= (80%*340k – 35k)*2.248%*200/24 = </a:t>
            </a:r>
            <a:r>
              <a:rPr lang="en-US" b="1" baseline="0" dirty="0">
                <a:cs typeface="Calibri"/>
              </a:rPr>
              <a:t>$44,398</a:t>
            </a:r>
          </a:p>
          <a:p>
            <a:pPr lvl="1">
              <a:defRPr/>
            </a:pPr>
            <a:endParaRPr lang="en-US" baseline="0" dirty="0">
              <a:cs typeface="Calibri"/>
            </a:endParaRPr>
          </a:p>
          <a:p>
            <a:pPr lvl="1"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112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Otherwise identical/perfectly adjusted houses might still be off by 10% if there is something wrong in the immediate area. I don't believe these stack linearly.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Above Ground </a:t>
            </a:r>
            <a:r>
              <a:rPr lang="en-US" dirty="0"/>
              <a:t> SQFT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BOTH: </a:t>
            </a:r>
            <a:r>
              <a:rPr lang="en-US" dirty="0"/>
              <a:t>Above Ground SQFT and Finished SQFT boxes. Basement will be adjusted</a:t>
            </a:r>
            <a:r>
              <a:rPr lang="en-US" baseline="0" dirty="0"/>
              <a:t> for later</a:t>
            </a:r>
            <a:r>
              <a:rPr lang="en-US" dirty="0"/>
              <a:t>.</a:t>
            </a:r>
          </a:p>
          <a:p>
            <a:r>
              <a:rPr lang="en-US" dirty="0"/>
              <a:t>Why: The MAREIA calculator adds costs (like external siding) according to the Finished SQFT number, when it should be using the Above Ground SQFT number. 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3320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Sudlersville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example:</a:t>
            </a:r>
            <a:endParaRPr lang="en-US" dirty="0"/>
          </a:p>
          <a:p>
            <a:pPr lvl="1"/>
            <a:r>
              <a:rPr lang="en-US" dirty="0"/>
              <a:t>Full Gut Finished: 2944, Above Ground </a:t>
            </a:r>
            <a:r>
              <a:rPr lang="en-US" dirty="0" err="1"/>
              <a:t>Sqft</a:t>
            </a:r>
            <a:r>
              <a:rPr lang="en-US" dirty="0"/>
              <a:t>: 1472, no 25k: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$97,575.00</a:t>
            </a: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Gut </a:t>
            </a:r>
            <a:r>
              <a:rPr lang="en-US" dirty="0"/>
              <a:t>Finished: 1472, Above Ground </a:t>
            </a:r>
            <a:r>
              <a:rPr lang="en-US" dirty="0" err="1"/>
              <a:t>Sqft</a:t>
            </a:r>
            <a:r>
              <a:rPr lang="en-US" dirty="0"/>
              <a:t>: 1472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25k: $74,518.00 + 25k = 99,518.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33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Likelihood</a:t>
            </a:r>
            <a:r>
              <a:rPr lang="en-US" baseline="0" dirty="0"/>
              <a:t> of repairs assume house flip for retail. Not rental.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Estimated #</a:t>
            </a:r>
            <a:r>
              <a:rPr lang="en-US" baseline="0" dirty="0"/>
              <a:t> of interior doors = 2*beds + baths + 3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Highly Likely Interior Repairs</a:t>
            </a:r>
          </a:p>
          <a:p>
            <a:pPr lvl="1"/>
            <a:r>
              <a:rPr lang="en-US" dirty="0"/>
              <a:t>Paint</a:t>
            </a:r>
          </a:p>
          <a:p>
            <a:pPr lvl="1"/>
            <a:r>
              <a:rPr lang="en-US" dirty="0"/>
              <a:t>Carpet/Floor</a:t>
            </a:r>
          </a:p>
          <a:p>
            <a:pPr lvl="1"/>
            <a:r>
              <a:rPr lang="en-US" dirty="0"/>
              <a:t>Kitchen</a:t>
            </a:r>
          </a:p>
          <a:p>
            <a:pPr lvl="1"/>
            <a:r>
              <a:rPr lang="en-US" dirty="0"/>
              <a:t>Bathroom</a:t>
            </a:r>
          </a:p>
          <a:p>
            <a:pPr lvl="1"/>
            <a:r>
              <a:rPr lang="en-US" dirty="0"/>
              <a:t>Furnace</a:t>
            </a:r>
          </a:p>
          <a:p>
            <a:pPr lvl="1"/>
            <a:r>
              <a:rPr lang="en-US" dirty="0"/>
              <a:t>AC</a:t>
            </a:r>
          </a:p>
          <a:p>
            <a:pPr lvl="1"/>
            <a:r>
              <a:rPr lang="en-US" dirty="0"/>
              <a:t>Electrical + Panel</a:t>
            </a:r>
          </a:p>
          <a:p>
            <a:pPr lvl="1"/>
            <a:r>
              <a:rPr lang="en-US" dirty="0"/>
              <a:t>Water heater</a:t>
            </a:r>
          </a:p>
          <a:p>
            <a:pPr lvl="1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Highly Likely Exterior (and garage) Repairs</a:t>
            </a:r>
          </a:p>
          <a:p>
            <a:pPr lvl="1"/>
            <a:r>
              <a:rPr lang="en-US" dirty="0"/>
              <a:t>Roof</a:t>
            </a:r>
          </a:p>
          <a:p>
            <a:pPr lvl="1"/>
            <a:r>
              <a:rPr lang="en-US" dirty="0"/>
              <a:t>Paint (if not siding)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790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>
                <a:cs typeface="Calibri"/>
              </a:rPr>
              <a:t>Porch: ARV and cost numbers copied from Deck. Typically replace decks and renovate</a:t>
            </a:r>
            <a:r>
              <a:rPr lang="en-US" strike="noStrike" baseline="0" dirty="0">
                <a:cs typeface="Calibri"/>
              </a:rPr>
              <a:t> porches, so ARV might be 8k, while repair costs are 6k or 4k. </a:t>
            </a:r>
            <a:r>
              <a:rPr lang="en-US" strike="noStrike" dirty="0">
                <a:cs typeface="Calibri"/>
              </a:rPr>
              <a:t> TBD. 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Average size patio: 16x18 = 288 </a:t>
            </a:r>
            <a:r>
              <a:rPr lang="en-US" dirty="0" err="1">
                <a:cs typeface="Calibri"/>
              </a:rPr>
              <a:t>sqft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Average cost for average patio: 288*15 = $4320</a:t>
            </a:r>
          </a:p>
          <a:p>
            <a:r>
              <a:rPr lang="en-US" dirty="0">
                <a:cs typeface="Calibri"/>
              </a:rPr>
              <a:t>Average Change in ARV for patio: $4320*0.70 = $3024 ~ $3000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Average Size Deck: 12x24 = 288 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 </a:t>
            </a:r>
          </a:p>
          <a:p>
            <a:r>
              <a:rPr lang="en-US" dirty="0">
                <a:cs typeface="Calibri"/>
              </a:rPr>
              <a:t>    (10x12 is considered the minimum)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>
                <a:cs typeface="Calibri"/>
              </a:rPr>
              <a:t>Average cost for</a:t>
            </a:r>
            <a:r>
              <a:rPr lang="en-US" strike="noStrike" baseline="0" dirty="0">
                <a:cs typeface="Calibri"/>
              </a:rPr>
              <a:t> average deck: 288*22= 6336 ~ $6000</a:t>
            </a:r>
            <a:endParaRPr lang="en-US" strike="noStrike" dirty="0">
              <a:cs typeface="Calibri"/>
            </a:endParaRPr>
          </a:p>
          <a:p>
            <a:endParaRPr lang="en-US" strike="sngStrik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57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Why Plumbing is $2500 for rental and $5000 for retail:</a:t>
            </a:r>
          </a:p>
          <a:p>
            <a:r>
              <a:rPr lang="en-US" baseline="0" dirty="0"/>
              <a:t>Half of the $5000 is structural work, not technically plumbing, but still results in accurate overall repair estimate. </a:t>
            </a:r>
          </a:p>
          <a:p>
            <a:endParaRPr lang="en-US" dirty="0"/>
          </a:p>
          <a:p>
            <a:r>
              <a:rPr lang="en-US" dirty="0"/>
              <a:t>Alternative to </a:t>
            </a:r>
            <a:r>
              <a:rPr lang="en-US" baseline="0" dirty="0"/>
              <a:t>adding a new bathroom where there was none: Simply 2x regular cost to rehab bathroom.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883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1k per NON load bearing wall, up to 10k for many </a:t>
            </a:r>
            <a:r>
              <a:rPr lang="en-US" baseline="0" dirty="0" err="1"/>
              <a:t>many</a:t>
            </a:r>
            <a:r>
              <a:rPr lang="en-US" baseline="0" dirty="0"/>
              <a:t> walls. (Adding a bedroom DOES NOT COUNT as a major renovation -&gt; $0 extra dollars, included in misc.)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Tearing out load-bearing walls: A LOT of $$. Avoid these properties.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the cost of a basement can range from $15,000 to $50,000, the median and most commonly seen cost for a typical basement is </a:t>
            </a:r>
            <a:r>
              <a:rPr lang="en-US" b="0" u="none" dirty="0"/>
              <a:t>$25,000. </a:t>
            </a:r>
            <a:r>
              <a:rPr lang="en-US" dirty="0"/>
              <a:t>HOWEVER. We have separate budgets for bathrooms</a:t>
            </a:r>
            <a:r>
              <a:rPr lang="en-US" baseline="0" dirty="0"/>
              <a:t> and bedrooms that might be in the basement, leading the default retail cost for turning an unfinished (</a:t>
            </a:r>
            <a:r>
              <a:rPr lang="en-US" baseline="0" dirty="0" err="1"/>
              <a:t>Unf</a:t>
            </a:r>
            <a:r>
              <a:rPr lang="en-US" baseline="0" dirty="0"/>
              <a:t>) basement into a finished (Fin) basement for a flip to be </a:t>
            </a:r>
            <a:r>
              <a:rPr lang="en-US" b="1" u="sng" baseline="0" dirty="0"/>
              <a:t>20,000 (15,000 for a rental/really small low type 3 </a:t>
            </a:r>
            <a:r>
              <a:rPr lang="en-US" b="1" u="sng" baseline="0"/>
              <a:t>basement)</a:t>
            </a:r>
            <a:r>
              <a:rPr lang="en-US" baseline="0"/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8838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Sanity Check:</a:t>
            </a:r>
          </a:p>
          <a:p>
            <a:r>
              <a:rPr lang="en-US" dirty="0"/>
              <a:t>1990s+: 30/</a:t>
            </a:r>
            <a:r>
              <a:rPr lang="en-US" dirty="0" err="1"/>
              <a:t>sqft</a:t>
            </a:r>
            <a:r>
              <a:rPr lang="en-US" dirty="0"/>
              <a:t> </a:t>
            </a:r>
            <a:r>
              <a:rPr lang="en-US" strike="sngStrike" dirty="0"/>
              <a:t>first 1000 + 20/</a:t>
            </a:r>
            <a:r>
              <a:rPr lang="en-US" strike="sngStrike" dirty="0" err="1"/>
              <a:t>sqft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30/</a:t>
            </a:r>
            <a:r>
              <a:rPr lang="en-US" dirty="0" err="1"/>
              <a:t>sqft</a:t>
            </a:r>
            <a:r>
              <a:rPr lang="en-US" dirty="0"/>
              <a:t> is not too much for rental!!!!</a:t>
            </a:r>
            <a:endParaRPr lang="en-US" strike="sngStrike" dirty="0"/>
          </a:p>
          <a:p>
            <a:r>
              <a:rPr lang="en-US" dirty="0"/>
              <a:t>1970s – 1980s: 35/</a:t>
            </a:r>
            <a:r>
              <a:rPr lang="en-US" dirty="0" err="1"/>
              <a:t>sqft</a:t>
            </a:r>
            <a:r>
              <a:rPr lang="en-US" dirty="0"/>
              <a:t> – 55/</a:t>
            </a:r>
            <a:r>
              <a:rPr lang="en-US" dirty="0" err="1"/>
              <a:t>sqft</a:t>
            </a:r>
            <a:r>
              <a:rPr lang="en-US" dirty="0"/>
              <a:t> (Cosmetic)</a:t>
            </a:r>
          </a:p>
          <a:p>
            <a:r>
              <a:rPr lang="en-US" dirty="0"/>
              <a:t>1950s – 1960s: 55– 75 (Moderate)</a:t>
            </a:r>
          </a:p>
          <a:p>
            <a:r>
              <a:rPr lang="en-US" dirty="0"/>
              <a:t>- 1940s: 70-100 (Full Gut)</a:t>
            </a:r>
          </a:p>
          <a:p>
            <a:r>
              <a:rPr lang="en-US" dirty="0"/>
              <a:t>- 1925: Money Pits</a:t>
            </a:r>
          </a:p>
          <a:p>
            <a:pPr lvl="1"/>
            <a:r>
              <a:rPr lang="en-US" dirty="0"/>
              <a:t>Consider also staying away from everything built before WW2 baby boom (-1946)</a:t>
            </a:r>
          </a:p>
          <a:p>
            <a:pPr lvl="1"/>
            <a:endParaRPr lang="en-US" dirty="0"/>
          </a:p>
          <a:p>
            <a:r>
              <a:rPr lang="en-US" dirty="0"/>
              <a:t>The MAREIA repair checklists skips foundational estimations for a reason. </a:t>
            </a:r>
          </a:p>
          <a:p>
            <a:pPr lvl="1"/>
            <a:r>
              <a:rPr lang="en-US" dirty="0"/>
              <a:t>You should not be putting those under contract unless you have multiple buyers willing to do that type of work.  I don't.  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$80/</a:t>
            </a:r>
            <a:r>
              <a:rPr lang="en-US" dirty="0" err="1"/>
              <a:t>sqft</a:t>
            </a:r>
            <a:r>
              <a:rPr lang="en-US" dirty="0"/>
              <a:t>, its often cheaper to tear down and build a new house anyways.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Permit costs are included in repair estimate as misc.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883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2020 [Joseph Girsch]. All Rights Reserved.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contents of this PowerPoint, including formulas, are the property of Joseph Girsch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formulas used to estimate ARV are estimations of patterns identified after many ARV analyses. 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tool results in an estimate only (results may vary) and is not intended to be used as an appraisal. For accurate results, please see a professional appraiser. 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 of any decisions made using this tool are the responsibility of the decision maker only. The creator will not be held liable.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08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5775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947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Update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81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Update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81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249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Expenses: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About 35% Rent + Taxes/Insurance/HOA fees.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Cash flow = NOI - mortgage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Townhouse units are not a direct comparison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quadplex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units. However, when valuating based on rent their rent/price ratios are nearly identical. Baltimore per unit rental valuation: rent*0.45*12/.0625 = ARV.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Waterbill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baltimore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city closer to 40-60/month.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6A553-7E70-4E6B-BF6D-3C3106D5128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Cosmetic rehabs is anything that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involve taking a wall out or replacing a mechanical.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Cosmetic: bathrooms, kitchens, siding, and landscaping.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Numbers obtained</a:t>
            </a:r>
            <a:r>
              <a:rPr lang="en-US" baseline="0" dirty="0"/>
              <a:t> from Upper Marlboro meet up in early 2019.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E14EC-A4CA-482F-9BC4-990F0FE36D6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E14EC-A4CA-482F-9BC4-990F0FE36D6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cs typeface="Calibri"/>
              </a:rPr>
              <a:t>Don't wholesale or comp unless its these properties.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(If MLS Access) MLS sheet takes priority for property details.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cs typeface="+mn-lt"/>
              </a:rPr>
              <a:t>MLS Comps are</a:t>
            </a:r>
            <a:r>
              <a:rPr lang="en-US" sz="1200" kern="1200" baseline="0" dirty="0">
                <a:cs typeface="+mn-lt"/>
              </a:rPr>
              <a:t> most up to date. But Redfin comps are a close 2</a:t>
            </a:r>
            <a:r>
              <a:rPr lang="en-US" sz="1200" kern="1200" baseline="30000" dirty="0">
                <a:cs typeface="+mn-lt"/>
              </a:rPr>
              <a:t>nd</a:t>
            </a:r>
            <a:r>
              <a:rPr lang="en-US" sz="1200" kern="1200" baseline="0" dirty="0">
                <a:cs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cs typeface="+mn-lt"/>
              </a:rPr>
              <a:t>However, Redfin/Zillow comps might actually have some off market sales not on the MLS</a:t>
            </a:r>
            <a:endParaRPr lang="en-US" dirty="0">
              <a:cs typeface="Calibri"/>
            </a:endParaRPr>
          </a:p>
          <a:p>
            <a:pPr lvl="0"/>
            <a:endParaRPr lang="en-US" u="sng" baseline="0" dirty="0"/>
          </a:p>
          <a:p>
            <a:pPr lvl="1"/>
            <a:r>
              <a:rPr lang="en-US" u="sng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These filters and others will be tightened in excel outside of </a:t>
            </a:r>
            <a:r>
              <a:rPr lang="en-US" dirty="0" err="1">
                <a:cs typeface="Calibri"/>
              </a:rPr>
              <a:t>redfin</a:t>
            </a:r>
            <a:r>
              <a:rPr lang="en-US" dirty="0">
                <a:cs typeface="Calibri"/>
              </a:rPr>
              <a:t>. We need a broad dataset to work with.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Filters to skip and why:</a:t>
            </a:r>
          </a:p>
          <a:p>
            <a:pPr lvl="1"/>
            <a:r>
              <a:rPr lang="en-US" strike="sngStrike" dirty="0">
                <a:cs typeface="Calibri"/>
              </a:rPr>
              <a:t>SQFT: 25% of subject </a:t>
            </a:r>
            <a:r>
              <a:rPr lang="en-US" dirty="0">
                <a:cs typeface="Calibri"/>
              </a:rPr>
              <a:t>(Redfin and Zillow data often add basement 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 t total)</a:t>
            </a:r>
          </a:p>
          <a:p>
            <a:pPr lvl="1"/>
            <a:r>
              <a:rPr lang="en-US" strike="sngStrike" dirty="0">
                <a:cs typeface="Calibri"/>
              </a:rPr>
              <a:t>Stories: min = max = # of stories.</a:t>
            </a:r>
            <a:r>
              <a:rPr lang="en-US" dirty="0">
                <a:cs typeface="Calibri"/>
              </a:rPr>
              <a:t> (Redfin data sometimes uses basement as a story. Zillow as alternative?)</a:t>
            </a:r>
          </a:p>
          <a:p>
            <a:pPr lvl="1"/>
            <a:r>
              <a:rPr lang="en-US" strike="sngStrike" dirty="0">
                <a:cs typeface="Calibri"/>
              </a:rPr>
              <a:t>Beds + - 1 of target property, never go above/below 3 between</a:t>
            </a:r>
            <a:r>
              <a:rPr lang="en-US" strike="sngStrike" baseline="0" dirty="0">
                <a:cs typeface="Calibri"/>
              </a:rPr>
              <a:t> comps and subject.</a:t>
            </a:r>
            <a:r>
              <a:rPr lang="en-US" strike="noStrike" baseline="0" dirty="0">
                <a:cs typeface="+mn-cs"/>
              </a:rPr>
              <a:t> (Might eliminate properties with no bed information that could be found on other sites)</a:t>
            </a:r>
            <a:endParaRPr lang="en-US" strike="sngStrik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007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Press "Remove Outline" tool to clear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dirty="0"/>
              <a:t>Same neighborhood. Stay inside major roads or rivers. </a:t>
            </a:r>
          </a:p>
          <a:p>
            <a:pPr marL="914400" lvl="1" indent="-514350">
              <a:spcBef>
                <a:spcPct val="20000"/>
              </a:spcBef>
              <a:buAutoNum type="arabicPeriod"/>
            </a:pPr>
            <a:r>
              <a:rPr lang="en-US" dirty="0"/>
              <a:t>Cities could be same street only. </a:t>
            </a:r>
          </a:p>
          <a:p>
            <a:pPr marL="914400" lvl="1" indent="-514350">
              <a:spcBef>
                <a:spcPct val="20000"/>
              </a:spcBef>
              <a:buAutoNum type="arabicPeriod"/>
            </a:pPr>
            <a:r>
              <a:rPr lang="en-US" dirty="0"/>
              <a:t>Typically, Suburban comps are less than 0.5 miles.</a:t>
            </a:r>
          </a:p>
          <a:p>
            <a:pPr marL="914400" lvl="1" indent="-514350">
              <a:spcBef>
                <a:spcPct val="20000"/>
              </a:spcBef>
              <a:buAutoNum type="arabicPeriod"/>
            </a:pPr>
            <a:r>
              <a:rPr lang="en-US" dirty="0"/>
              <a:t>Rural areas could be several miles.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568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Minimum 3 comps.</a:t>
            </a:r>
            <a:r>
              <a:rPr lang="en-US" baseline="0" dirty="0"/>
              <a:t> </a:t>
            </a:r>
            <a:r>
              <a:rPr lang="en-US" dirty="0"/>
              <a:t>(If numbers are not tight) the minimum is 5. 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cs typeface="Calibri"/>
              </a:rPr>
              <a:t>Redfin often</a:t>
            </a:r>
            <a:r>
              <a:rPr lang="en-US" baseline="0" dirty="0">
                <a:cs typeface="Calibri"/>
              </a:rPr>
              <a:t> labels potential 3-2 properties with blanks for beds and/or baths but these blanks can be filled in with info from other sites like </a:t>
            </a:r>
            <a:r>
              <a:rPr lang="en-US" baseline="0" dirty="0" err="1">
                <a:cs typeface="Calibri"/>
              </a:rPr>
              <a:t>zillow</a:t>
            </a:r>
            <a:r>
              <a:rPr lang="en-US" baseline="0" dirty="0">
                <a:cs typeface="Calibri"/>
              </a:rPr>
              <a:t>. </a:t>
            </a:r>
          </a:p>
          <a:p>
            <a:pPr>
              <a:defRPr/>
            </a:pPr>
            <a:endParaRPr lang="en-US" sz="2400" b="1" baseline="0" dirty="0">
              <a:cs typeface="Calibri"/>
            </a:endParaRPr>
          </a:p>
          <a:p>
            <a:pPr>
              <a:defRPr/>
            </a:pPr>
            <a:r>
              <a:rPr lang="en-US" sz="2400" b="1" dirty="0">
                <a:cs typeface="Calibri"/>
              </a:rPr>
              <a:t>ERA</a:t>
            </a:r>
            <a:r>
              <a:rPr lang="en-US" sz="2400" dirty="0">
                <a:cs typeface="Calibri"/>
              </a:rPr>
              <a:t>: 1930s Colonial vs. 1970s Colonial etc. </a:t>
            </a:r>
          </a:p>
          <a:p>
            <a:pPr lvl="1">
              <a:defRPr/>
            </a:pPr>
            <a:r>
              <a:rPr lang="en-US" sz="2400" dirty="0"/>
              <a:t>Moderate differences in age matter less if older home has been modernized to newer standard.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611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eia.com/Authenticate/Login.aspx?ReturnUrl=/MyAccount/PropertyAnalyzer/RehabEstimateWorksheet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dat.dat.maryland.gov/RealProperty/Pages/default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dat.dat.maryland.gov/RealProperty/Pages/default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artmentloanstore.com/baltimore/maryland/cap-rat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ooldigger.com/go/MD/search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Offer Evaluator Grid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smtClean="0"/>
              <a:t>step-by-step guide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4B: </a:t>
            </a:r>
            <a:r>
              <a:rPr lang="en-US" dirty="0">
                <a:cs typeface="Calibri"/>
              </a:rPr>
              <a:t>Trim non-</a:t>
            </a:r>
            <a:r>
              <a:rPr lang="en-US" dirty="0" err="1">
                <a:cs typeface="Calibri"/>
              </a:rPr>
              <a:t>Renos</a:t>
            </a:r>
            <a:r>
              <a:rPr lang="en-US" dirty="0">
                <a:cs typeface="Calibri"/>
              </a:rPr>
              <a:t> +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Update Dates/Eras/Beds/Baths/</a:t>
            </a:r>
            <a:r>
              <a:rPr lang="en-US" dirty="0" err="1">
                <a:cs typeface="Calibri"/>
              </a:rPr>
              <a:t>Sqft</a:t>
            </a:r>
            <a:endParaRPr lang="en-US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800"/>
            <a:ext cx="8229600" cy="49508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>
              <a:buAutoNum type="arabicPeriod"/>
            </a:pPr>
            <a:r>
              <a:rPr lang="en-US" dirty="0"/>
              <a:t>Remove </a:t>
            </a:r>
            <a:r>
              <a:rPr lang="en-US" u="sng" dirty="0"/>
              <a:t>Non-Renovated</a:t>
            </a:r>
            <a:r>
              <a:rPr lang="en-US" dirty="0"/>
              <a:t> properties (start with highest prices)</a:t>
            </a:r>
            <a:endParaRPr lang="en-US" dirty="0">
              <a:cs typeface="Calibri"/>
            </a:endParaRP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400" dirty="0"/>
              <a:t>First visit </a:t>
            </a:r>
            <a:r>
              <a:rPr lang="en-US" sz="2400" b="1" dirty="0"/>
              <a:t>Realtor.com </a:t>
            </a:r>
            <a:r>
              <a:rPr lang="en-US" sz="2400" dirty="0"/>
              <a:t>to check for any </a:t>
            </a:r>
            <a:r>
              <a:rPr lang="en-US" sz="2400" dirty="0" err="1"/>
              <a:t>reno</a:t>
            </a:r>
            <a:r>
              <a:rPr lang="en-US" sz="2400" dirty="0"/>
              <a:t> pics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400" dirty="0"/>
              <a:t>If no </a:t>
            </a:r>
            <a:r>
              <a:rPr lang="en-US" sz="2400" dirty="0" err="1"/>
              <a:t>reno</a:t>
            </a:r>
            <a:r>
              <a:rPr lang="en-US" sz="2400" dirty="0"/>
              <a:t> pics, </a:t>
            </a:r>
            <a:r>
              <a:rPr lang="en-US" sz="2400" b="1" dirty="0"/>
              <a:t>then Redfin</a:t>
            </a:r>
            <a:r>
              <a:rPr lang="en-US" sz="2400" dirty="0"/>
              <a:t>, 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400" dirty="0"/>
              <a:t>Then </a:t>
            </a:r>
            <a:r>
              <a:rPr lang="en-US" sz="2400" b="1" dirty="0"/>
              <a:t>Zillow</a:t>
            </a:r>
            <a:r>
              <a:rPr lang="en-US" sz="2400" dirty="0"/>
              <a:t>, </a:t>
            </a:r>
            <a:r>
              <a:rPr lang="en-US" sz="2400" b="1" dirty="0" err="1"/>
              <a:t>Trulia</a:t>
            </a:r>
            <a:r>
              <a:rPr lang="en-US" sz="2400" dirty="0"/>
              <a:t>, </a:t>
            </a:r>
            <a:r>
              <a:rPr lang="en-US" sz="2400" b="1" dirty="0"/>
              <a:t>etc.</a:t>
            </a:r>
            <a:r>
              <a:rPr lang="en-US" sz="2400" dirty="0"/>
              <a:t> until you find a site with renovation pictures to determine status for each address in the CSV file. Still no </a:t>
            </a:r>
            <a:r>
              <a:rPr lang="en-US" sz="2400" dirty="0" err="1"/>
              <a:t>reno</a:t>
            </a:r>
            <a:r>
              <a:rPr lang="en-US" sz="2400" dirty="0"/>
              <a:t> pics after several sites -&gt; remove comp.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3000" dirty="0"/>
              <a:t>Update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600" dirty="0"/>
              <a:t>blank Sold Dates </a:t>
            </a:r>
          </a:p>
          <a:p>
            <a:pPr marL="914400" lvl="1" indent="-514350">
              <a:buAutoNum type="arabicPeriod"/>
            </a:pPr>
            <a:r>
              <a:rPr lang="en-US" sz="2600" dirty="0"/>
              <a:t>blank Beds -&gt; Realtor, Zillow, etc.</a:t>
            </a:r>
          </a:p>
          <a:p>
            <a:pPr marL="914400" lvl="1" indent="-514350">
              <a:buAutoNum type="arabicPeriod"/>
            </a:pPr>
            <a:r>
              <a:rPr lang="en-US" sz="2600" dirty="0"/>
              <a:t>Correct Baths -&gt; Realtor, Zillow, etc.</a:t>
            </a:r>
          </a:p>
          <a:p>
            <a:pPr marL="914400" lvl="1" indent="-514350">
              <a:buAutoNum type="arabicPeriod"/>
            </a:pPr>
            <a:r>
              <a:rPr lang="en-US" sz="2600" dirty="0"/>
              <a:t>Correct Square Footage (Usually total </a:t>
            </a:r>
            <a:r>
              <a:rPr lang="en-US" sz="2600" dirty="0" err="1"/>
              <a:t>sqft</a:t>
            </a:r>
            <a:r>
              <a:rPr lang="en-US" sz="2600" dirty="0"/>
              <a:t> – basement </a:t>
            </a:r>
            <a:r>
              <a:rPr lang="en-US" sz="2600" dirty="0" err="1"/>
              <a:t>sqft</a:t>
            </a:r>
            <a:r>
              <a:rPr lang="en-US" sz="2600" dirty="0"/>
              <a:t>)</a:t>
            </a:r>
          </a:p>
          <a:p>
            <a:pPr marL="1314450" lvl="2" indent="-514350">
              <a:buAutoNum type="arabicPeriod"/>
            </a:pPr>
            <a:r>
              <a:rPr lang="en-US" sz="2200" dirty="0"/>
              <a:t>Redfin -&gt; Above Grade Information -&gt; Finished Sq Ft</a:t>
            </a:r>
          </a:p>
          <a:p>
            <a:pPr marL="1314450" lvl="2" indent="-514350">
              <a:buAutoNum type="arabicPeriod"/>
            </a:pPr>
            <a:r>
              <a:rPr lang="en-US" sz="2200" dirty="0"/>
              <a:t>Zillow -&gt; Above Grade Fin SQFT</a:t>
            </a:r>
          </a:p>
          <a:p>
            <a:pPr marL="1314450" lvl="2" indent="-514350">
              <a:buAutoNum type="arabicPeriod"/>
            </a:pPr>
            <a:r>
              <a:rPr lang="en-US" sz="2200" dirty="0"/>
              <a:t>Or SDAT-&gt; Above Grade Living Area</a:t>
            </a:r>
          </a:p>
        </p:txBody>
      </p:sp>
    </p:spTree>
    <p:extLst>
      <p:ext uri="{BB962C8B-B14F-4D97-AF65-F5344CB8AC3E}">
        <p14:creationId xmlns:p14="http://schemas.microsoft.com/office/powerpoint/2010/main" xmlns="" val="128975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8" y="1600200"/>
            <a:ext cx="8669438" cy="4525963"/>
          </a:xfrm>
        </p:spPr>
        <p:txBody>
          <a:bodyPr/>
          <a:lstStyle/>
          <a:p>
            <a:pPr marL="457200" lvl="0" indent="-514350">
              <a:spcBef>
                <a:spcPts val="0"/>
              </a:spcBef>
              <a:buNone/>
              <a:defRPr/>
            </a:pPr>
            <a:r>
              <a:rPr lang="en-US" dirty="0">
                <a:cs typeface="Calibri"/>
              </a:rPr>
              <a:t>NEW CONSTRUCTIONs ARE NOT COMPS. (Era rule)</a:t>
            </a:r>
          </a:p>
          <a:p>
            <a:pPr marL="457200" lvl="0" indent="-514350">
              <a:spcBef>
                <a:spcPts val="0"/>
              </a:spcBef>
              <a:buNone/>
              <a:defRPr/>
            </a:pPr>
            <a:endParaRPr lang="en-US" dirty="0">
              <a:cs typeface="Calibri"/>
            </a:endParaRPr>
          </a:p>
          <a:p>
            <a:pPr marL="457200" lvl="0" indent="-514350">
              <a:spcBef>
                <a:spcPts val="0"/>
              </a:spcBef>
              <a:buNone/>
              <a:defRPr/>
            </a:pPr>
            <a:r>
              <a:rPr lang="en-US" dirty="0">
                <a:cs typeface="Calibri"/>
              </a:rPr>
              <a:t>Cleaned-up AS-IS </a:t>
            </a:r>
            <a:r>
              <a:rPr lang="en-US" dirty="0" err="1">
                <a:cs typeface="Calibri"/>
              </a:rPr>
              <a:t>proeprties</a:t>
            </a:r>
            <a:r>
              <a:rPr lang="en-US" dirty="0">
                <a:cs typeface="Calibri"/>
              </a:rPr>
              <a:t> </a:t>
            </a:r>
            <a:r>
              <a:rPr lang="en-US" dirty="0"/>
              <a:t>do not count as newly renovated comps… but don’t delete these yet.</a:t>
            </a:r>
          </a:p>
          <a:p>
            <a:pPr marL="457200" lvl="0" indent="-514350"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4C: Re-Trim </a:t>
            </a:r>
            <a:br>
              <a:rPr lang="en-US" dirty="0"/>
            </a:br>
            <a:r>
              <a:rPr lang="en-US" dirty="0"/>
              <a:t>+ Tighten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555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u="sng" dirty="0">
                <a:cs typeface="Calibri"/>
              </a:rPr>
              <a:t>Re-trim</a:t>
            </a:r>
            <a:r>
              <a:rPr lang="en-US" dirty="0">
                <a:cs typeface="Calibri"/>
              </a:rPr>
              <a:t>: Wrong dates/eras/beds/baths and &gt;25% difference in 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.</a:t>
            </a:r>
          </a:p>
          <a:p>
            <a:endParaRPr lang="en-US" u="sng" dirty="0"/>
          </a:p>
          <a:p>
            <a:r>
              <a:rPr lang="en-US" u="sng" dirty="0"/>
              <a:t>For price outliers</a:t>
            </a:r>
            <a:r>
              <a:rPr lang="en-US" dirty="0"/>
              <a:t>, check for and remove:</a:t>
            </a:r>
          </a:p>
          <a:p>
            <a:pPr marL="914400" lvl="1">
              <a:buFont typeface="Arial" pitchFamily="34" charset="0"/>
              <a:buAutoNum type="arabicPeriod"/>
            </a:pPr>
            <a:r>
              <a:rPr lang="en-US" dirty="0"/>
              <a:t>Massive differences in lot size.</a:t>
            </a:r>
          </a:p>
          <a:p>
            <a:pPr marL="914400" lvl="1">
              <a:buFont typeface="Arial" pitchFamily="34" charset="0"/>
              <a:buAutoNum type="arabicPeriod"/>
            </a:pPr>
            <a:r>
              <a:rPr lang="en-US" dirty="0"/>
              <a:t> Different Style or “weird” properties</a:t>
            </a:r>
          </a:p>
          <a:p>
            <a:pPr marL="1314450" lvl="2">
              <a:buFont typeface="Arial" pitchFamily="34" charset="0"/>
              <a:buAutoNum type="arabicPeriod"/>
            </a:pPr>
            <a:r>
              <a:rPr lang="en-US" sz="2000" dirty="0"/>
              <a:t>(except for type 2 neighborhoods)</a:t>
            </a:r>
            <a:endParaRPr lang="en-US" dirty="0"/>
          </a:p>
          <a:p>
            <a:pPr marL="914400" lvl="1">
              <a:buFont typeface="Arial" pitchFamily="34" charset="0"/>
              <a:buAutoNum type="arabicPeriod"/>
            </a:pPr>
            <a:r>
              <a:rPr lang="en-US" strike="sngStrike" dirty="0"/>
              <a:t>Busy road, gas station, commercial buildings, or trashy/</a:t>
            </a:r>
            <a:r>
              <a:rPr lang="en-US" dirty="0"/>
              <a:t>boarded up neighbors.</a:t>
            </a:r>
          </a:p>
          <a:p>
            <a:pPr marL="1314450" lvl="2">
              <a:buAutoNum type="arabicPeriod"/>
            </a:pPr>
            <a:r>
              <a:rPr lang="en-US" strike="sngStrike" dirty="0">
                <a:cs typeface="Calibri"/>
              </a:rPr>
              <a:t>Crossed out</a:t>
            </a:r>
            <a:r>
              <a:rPr lang="en-US" dirty="0">
                <a:cs typeface="Calibri"/>
              </a:rPr>
              <a:t> can be accounted for by 10% adjustment, if desperate for comps.</a:t>
            </a:r>
          </a:p>
          <a:p>
            <a:pPr marL="914400" lvl="1">
              <a:buFont typeface="Arial" pitchFamily="34" charset="0"/>
              <a:buAutoNum type="arabicPeriod"/>
            </a:pPr>
            <a:r>
              <a:rPr lang="en-US" dirty="0"/>
              <a:t>Non Arms-Length Transaction status in SDAT. See SDAT directions in backup.</a:t>
            </a:r>
          </a:p>
          <a:p>
            <a:pPr marL="914400" lvl="1">
              <a:buNone/>
            </a:pPr>
            <a:endParaRPr lang="en-US" dirty="0"/>
          </a:p>
          <a:p>
            <a:r>
              <a:rPr lang="en-US" u="sng" dirty="0"/>
              <a:t>If more than 6 comps </a:t>
            </a:r>
            <a:r>
              <a:rPr lang="en-US" dirty="0"/>
              <a:t>: Tighten in this order:</a:t>
            </a:r>
          </a:p>
          <a:p>
            <a:pPr lvl="1"/>
            <a:r>
              <a:rPr lang="en-US" dirty="0"/>
              <a:t>Sale Date from 9 months to 6 months</a:t>
            </a:r>
          </a:p>
          <a:p>
            <a:pPr lvl="1"/>
            <a:r>
              <a:rPr lang="en-US" dirty="0"/>
              <a:t>Remove different construction types</a:t>
            </a:r>
          </a:p>
          <a:p>
            <a:pPr lvl="1"/>
            <a:r>
              <a:rPr lang="en-US" dirty="0"/>
              <a:t>Tighten in (Distance -&gt; SQFT &gt; Distance) increments:</a:t>
            </a:r>
          </a:p>
          <a:p>
            <a:pPr lvl="2"/>
            <a:r>
              <a:rPr lang="en-US" dirty="0"/>
              <a:t>distance: 1.0, 0.75, 0.5</a:t>
            </a:r>
          </a:p>
          <a:p>
            <a:pPr lvl="2"/>
            <a:r>
              <a:rPr lang="en-US" dirty="0"/>
              <a:t>SQFT difference: 20%, 15%,10%.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</a:t>
            </a:r>
            <a:br>
              <a:rPr lang="en-US" dirty="0"/>
            </a:br>
            <a:r>
              <a:rPr lang="en-US" dirty="0">
                <a:cs typeface="Calibri"/>
              </a:rPr>
              <a:t>Update Comp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520" y="1600200"/>
            <a:ext cx="2773680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3000" dirty="0"/>
              <a:t>Copy/Paste as Values to light grey comp area.</a:t>
            </a:r>
          </a:p>
          <a:p>
            <a:pPr marL="514350" indent="-514350">
              <a:buAutoNum type="arabicPeriod"/>
            </a:pPr>
            <a:r>
              <a:rPr lang="en-US" sz="3000" dirty="0"/>
              <a:t>Update ‘Grid’ tab details.</a:t>
            </a:r>
          </a:p>
          <a:p>
            <a:pPr marL="914400" lvl="1" indent="-514350">
              <a:buAutoNum type="arabicPeriod"/>
            </a:pPr>
            <a:r>
              <a:rPr lang="en-US" sz="2200" dirty="0"/>
              <a:t>(HOA fee -&gt; Zillow)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200" dirty="0"/>
              <a:t>Baltimore: CHAP Tax Credit. </a:t>
            </a:r>
          </a:p>
          <a:p>
            <a:pPr marL="1314450" lvl="2" indent="-514350">
              <a:buFont typeface="Arial" pitchFamily="34" charset="0"/>
              <a:buAutoNum type="arabicPeriod"/>
            </a:pPr>
            <a:r>
              <a:rPr lang="en-US" sz="1800" dirty="0"/>
              <a:t>Estimated CHAP Inflation = (80%ARV-Prior Tax Value)*0.18733333</a:t>
            </a:r>
            <a:endParaRPr lang="en-US" sz="3000" dirty="0"/>
          </a:p>
          <a:p>
            <a:pPr marL="914400" lvl="1" indent="-514350">
              <a:buNone/>
            </a:pPr>
            <a:endParaRPr lang="en-US" dirty="0">
              <a:cs typeface="Calibri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5159" y="1828800"/>
            <a:ext cx="5760063" cy="31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8975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10%  Adjustment Check </a:t>
            </a:r>
            <a:br>
              <a:rPr lang="en-US" dirty="0"/>
            </a:br>
            <a:r>
              <a:rPr lang="en-US" dirty="0"/>
              <a:t> for Final ARV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7839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Remember those AS-IS comps that weren’t renovations but we didn’t remove? </a:t>
            </a:r>
          </a:p>
          <a:p>
            <a:pPr lvl="1"/>
            <a:r>
              <a:rPr lang="en-US" dirty="0">
                <a:cs typeface="Calibri"/>
              </a:rPr>
              <a:t>We MIGHT be able to use these with a +10% adjustment IF they were rehabbed within the last two years and do not require any additional repairs</a:t>
            </a:r>
          </a:p>
          <a:p>
            <a:r>
              <a:rPr lang="en-US" dirty="0">
                <a:cs typeface="Calibri"/>
              </a:rPr>
              <a:t>PREFERNCE TO REMOVE THESE COMPS ALTOGETHER. </a:t>
            </a:r>
          </a:p>
          <a:p>
            <a:pPr lvl="1"/>
            <a:r>
              <a:rPr lang="en-US" dirty="0">
                <a:cs typeface="Calibri"/>
              </a:rPr>
              <a:t>Buyers might not understand 10% adjustment</a:t>
            </a:r>
          </a:p>
          <a:p>
            <a:r>
              <a:rPr lang="en-US" dirty="0">
                <a:cs typeface="Calibri"/>
              </a:rPr>
              <a:t>Other 10% adjustments if any of the following is true:  </a:t>
            </a:r>
          </a:p>
          <a:p>
            <a:pPr lvl="1"/>
            <a:r>
              <a:rPr lang="en-US" dirty="0">
                <a:ea typeface="+mn-lt"/>
                <a:cs typeface="+mn-lt"/>
              </a:rPr>
              <a:t>Busy road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Junky Neighbors</a:t>
            </a:r>
          </a:p>
          <a:p>
            <a:pPr lvl="1"/>
            <a:r>
              <a:rPr lang="en-US" dirty="0">
                <a:cs typeface="Calibri"/>
              </a:rPr>
              <a:t>Commercial business across the street</a:t>
            </a:r>
          </a:p>
          <a:p>
            <a:pPr lvl="1"/>
            <a:r>
              <a:rPr lang="en-US" dirty="0">
                <a:cs typeface="Calibri"/>
              </a:rPr>
              <a:t>Lots of stairs to get up to the property</a:t>
            </a:r>
          </a:p>
          <a:p>
            <a:pPr lvl="1"/>
            <a:r>
              <a:rPr lang="en-US" dirty="0">
                <a:cs typeface="Calibri"/>
              </a:rPr>
              <a:t>Multiple conditions do not seem to stack. </a:t>
            </a:r>
          </a:p>
          <a:p>
            <a:pPr>
              <a:buNone/>
            </a:pPr>
            <a:endParaRPr lang="en-US" b="1" dirty="0">
              <a:cs typeface="Calibri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94894"/>
            <a:ext cx="4038600" cy="293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7A: Log in to </a:t>
            </a:r>
            <a:br>
              <a:rPr lang="en-US" dirty="0"/>
            </a:br>
            <a:r>
              <a:rPr lang="en-US" dirty="0"/>
              <a:t>MAREIA’s Premium Repair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 in to </a:t>
            </a:r>
            <a:r>
              <a:rPr lang="en-US" dirty="0">
                <a:hlinkClick r:id="rId3"/>
              </a:rPr>
              <a:t>MAREIA’s Premium Rehab Estimator</a:t>
            </a:r>
            <a:r>
              <a:rPr lang="en-US" dirty="0"/>
              <a:t>:</a:t>
            </a:r>
            <a:endParaRPr lang="en-US" sz="1200" dirty="0"/>
          </a:p>
          <a:p>
            <a:r>
              <a:rPr lang="en-US" dirty="0"/>
              <a:t>Enter the above ground SQFT of the property in BOTH boxes (will account for basement later): 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l="18033" t="4551"/>
          <a:stretch>
            <a:fillRect/>
          </a:stretch>
        </p:blipFill>
        <p:spPr bwMode="auto">
          <a:xfrm>
            <a:off x="4739640" y="1539240"/>
            <a:ext cx="4099560" cy="515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74245-0FB6-4180-853E-AD7CB4BB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7B: Estimate Main Costs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Seller Lead Sheet </a:t>
            </a:r>
            <a:r>
              <a:rPr lang="en-US" dirty="0"/>
              <a:t>to determine which repairs need to be made. </a:t>
            </a:r>
          </a:p>
          <a:p>
            <a:pPr lvl="1"/>
            <a:r>
              <a:rPr lang="en-US" dirty="0"/>
              <a:t>If item in question is older than lifespan listed on the </a:t>
            </a:r>
            <a:r>
              <a:rPr lang="en-US" b="1" dirty="0"/>
              <a:t>Repair Checklist</a:t>
            </a:r>
            <a:r>
              <a:rPr lang="en-US" dirty="0"/>
              <a:t>, consider replacing it.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680" y="1676400"/>
            <a:ext cx="4248970" cy="335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320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223689BF-77E5-4C9E-9F4E-68DB22D5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0906"/>
          </a:xfrm>
        </p:spPr>
        <p:txBody>
          <a:bodyPr>
            <a:normAutofit fontScale="90000"/>
          </a:bodyPr>
          <a:lstStyle/>
          <a:p>
            <a:r>
              <a:rPr lang="en-US" dirty="0"/>
              <a:t>Step 7C: Estimate Porch, Deck or Patio Replacement Costs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0E45924D-AB65-4BEB-A004-12560DDD3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706792" y="1343226"/>
            <a:ext cx="3466197" cy="532781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DA56799-952D-4035-8082-B1BD0ED01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Porch range: </a:t>
            </a:r>
            <a:r>
              <a:rPr lang="en-US" sz="2400" dirty="0">
                <a:solidFill>
                  <a:srgbClr val="FF0000"/>
                </a:solidFill>
              </a:rPr>
              <a:t>~$6000 mid</a:t>
            </a:r>
          </a:p>
          <a:p>
            <a:pPr lvl="1"/>
            <a:r>
              <a:rPr lang="en-US" sz="2000" dirty="0"/>
              <a:t>$</a:t>
            </a:r>
            <a:r>
              <a:rPr lang="en-US" sz="2000" strike="sngStrike" dirty="0"/>
              <a:t>15</a:t>
            </a:r>
            <a:r>
              <a:rPr lang="en-US" sz="2000" dirty="0"/>
              <a:t>/</a:t>
            </a:r>
            <a:r>
              <a:rPr lang="en-US" sz="2000" dirty="0" err="1"/>
              <a:t>sqft</a:t>
            </a:r>
            <a:r>
              <a:rPr lang="en-US" sz="2000" dirty="0"/>
              <a:t> of porch.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Deck range: ~$6000 mid. </a:t>
            </a:r>
          </a:p>
          <a:p>
            <a:pPr lvl="1"/>
            <a:r>
              <a:rPr lang="en-US" sz="2000" dirty="0"/>
              <a:t>$22/</a:t>
            </a:r>
            <a:r>
              <a:rPr lang="en-US" sz="2000" dirty="0" err="1"/>
              <a:t>sqft</a:t>
            </a:r>
            <a:r>
              <a:rPr lang="en-US" sz="2000" dirty="0"/>
              <a:t> of deck.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Patio range: ~$3000 mid.</a:t>
            </a:r>
          </a:p>
          <a:p>
            <a:pPr lvl="1"/>
            <a:r>
              <a:rPr lang="en-US" sz="2000" dirty="0"/>
              <a:t>$15/</a:t>
            </a:r>
            <a:r>
              <a:rPr lang="en-US" sz="2000" dirty="0" err="1"/>
              <a:t>sqft</a:t>
            </a:r>
            <a:r>
              <a:rPr lang="en-US" sz="2000" dirty="0"/>
              <a:t> of patio. </a:t>
            </a:r>
          </a:p>
          <a:p>
            <a:pPr lvl="1"/>
            <a:endParaRPr lang="en-US" sz="2000" dirty="0"/>
          </a:p>
          <a:p>
            <a:r>
              <a:rPr lang="en-US" dirty="0"/>
              <a:t>Landscaping: $1000/tree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726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14A5A-4490-4E93-AD0E-F04700C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7D: Rental vs. Retail Reno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Retail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884805"/>
          </a:xfrm>
        </p:spPr>
        <p:txBody>
          <a:bodyPr/>
          <a:lstStyle/>
          <a:p>
            <a:r>
              <a:rPr lang="en-US" dirty="0"/>
              <a:t>Replace a fractured Driveway</a:t>
            </a:r>
          </a:p>
          <a:p>
            <a:r>
              <a:rPr lang="en-US" dirty="0"/>
              <a:t>Replace HVAC, AC, Electrical Wiring </a:t>
            </a:r>
            <a:r>
              <a:rPr lang="en-US" b="1" dirty="0"/>
              <a:t>if around end of expected life</a:t>
            </a:r>
          </a:p>
          <a:p>
            <a:r>
              <a:rPr lang="en-US" dirty="0"/>
              <a:t>Default Plumbing cost: </a:t>
            </a:r>
            <a:r>
              <a:rPr lang="en-US" b="1" dirty="0"/>
              <a:t>$5,000 ($0 if &gt;1980)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Rental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Retain driveways as-is</a:t>
            </a:r>
          </a:p>
          <a:p>
            <a:r>
              <a:rPr lang="en-US" dirty="0"/>
              <a:t>Keep as-is if functioning: HVAC, AC, Electrical wiring.</a:t>
            </a:r>
          </a:p>
          <a:p>
            <a:r>
              <a:rPr lang="en-US" dirty="0"/>
              <a:t>Default Plumbing cost: </a:t>
            </a:r>
            <a:r>
              <a:rPr lang="en-US" b="1" dirty="0"/>
              <a:t>$2,500 ($0 if &gt;1980)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3151" y="5195837"/>
            <a:ext cx="865548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Plumbing goes up by </a:t>
            </a:r>
            <a:r>
              <a:rPr lang="en-US" sz="2800" b="1" dirty="0"/>
              <a:t>$5,000/$2,500</a:t>
            </a:r>
            <a:r>
              <a:rPr lang="en-US" sz="2800" dirty="0"/>
              <a:t> for Retail/Rental when there is a major repair/water damage that needs to be made or a bathroom added where there was none.</a:t>
            </a:r>
          </a:p>
        </p:txBody>
      </p:sp>
    </p:spTree>
    <p:extLst>
      <p:ext uri="{BB962C8B-B14F-4D97-AF65-F5344CB8AC3E}">
        <p14:creationId xmlns:p14="http://schemas.microsoft.com/office/powerpoint/2010/main" xmlns="" val="43623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14A5A-4490-4E93-AD0E-F04700C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7E: Estimate Interior Space work and Basement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C221D-690E-44AE-81A3-E01491576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767203"/>
            <a:ext cx="4038600" cy="7107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C16A82-43EB-4929-96F0-685C0F289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Basement Remodel </a:t>
            </a:r>
          </a:p>
          <a:p>
            <a:pPr lvl="1"/>
            <a:r>
              <a:rPr lang="en-US" dirty="0" err="1"/>
              <a:t>Unf</a:t>
            </a:r>
            <a:r>
              <a:rPr lang="en-US" dirty="0"/>
              <a:t> -&gt; Fin. Retail: $20,000</a:t>
            </a:r>
          </a:p>
          <a:p>
            <a:pPr lvl="1"/>
            <a:r>
              <a:rPr lang="en-US" dirty="0" err="1"/>
              <a:t>Unf</a:t>
            </a:r>
            <a:r>
              <a:rPr lang="en-US" dirty="0"/>
              <a:t> -&gt; Fin. Rental: $15,000</a:t>
            </a:r>
          </a:p>
          <a:p>
            <a:pPr lvl="1"/>
            <a:r>
              <a:rPr lang="en-US" dirty="0"/>
              <a:t>Older Fin -&gt; Fin: $10,000</a:t>
            </a:r>
          </a:p>
          <a:p>
            <a:pPr lvl="1"/>
            <a:r>
              <a:rPr lang="en-US" dirty="0"/>
              <a:t>Unfinished Basement:      0$ or $5000 (unconfirmed) </a:t>
            </a:r>
          </a:p>
          <a:p>
            <a:r>
              <a:rPr lang="en-US" dirty="0"/>
              <a:t>Interior Space Work:</a:t>
            </a:r>
          </a:p>
          <a:p>
            <a:pPr lvl="1"/>
            <a:r>
              <a:rPr lang="en-US" dirty="0"/>
              <a:t>Duct Work: 4k</a:t>
            </a:r>
          </a:p>
          <a:p>
            <a:pPr lvl="1"/>
            <a:r>
              <a:rPr lang="en-US" dirty="0"/>
              <a:t>Tearing out walls:  1k per non-load bearing wall, up to 10k.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8DB0914-5353-4F17-8637-C3330E037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726" y="1466197"/>
            <a:ext cx="4038600" cy="2504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986134E-9708-49BD-85B5-84E727701AC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739" y="4532411"/>
            <a:ext cx="3857625" cy="21431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25885" y="5498926"/>
            <a:ext cx="4296427" cy="638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23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and strategies in this presentation are a compilation of my personal observations when doing ARV analysis. </a:t>
            </a:r>
          </a:p>
          <a:p>
            <a:r>
              <a:rPr lang="en-US" dirty="0"/>
              <a:t>Use your own judgment and always get a 2</a:t>
            </a:r>
            <a:r>
              <a:rPr lang="en-US" baseline="30000" dirty="0"/>
              <a:t>nd</a:t>
            </a:r>
            <a:r>
              <a:rPr lang="en-US" dirty="0"/>
              <a:t> opinion before making a purchase.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14A5A-4490-4E93-AD0E-F04700C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7F: Estimate Costs for </a:t>
            </a:r>
            <a:r>
              <a:rPr lang="en-US" b="1" dirty="0"/>
              <a:t>Lead Sheet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C16A82-43EB-4929-96F0-685C0F289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Click the Update button.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523" y="1167765"/>
            <a:ext cx="38004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943063"/>
            <a:ext cx="4076700" cy="288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623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A0F88-4F42-4AFA-9270-86BE4932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BACKUP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398BB-8695-4DE1-A11B-A31A06BD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99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 adjustment for Final ARV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Select whether we are in an “Increasing” or “Decreasing” national market</a:t>
            </a:r>
          </a:p>
          <a:p>
            <a:pPr marL="742950" lvl="2" indent="-342900">
              <a:spcBef>
                <a:spcPts val="0"/>
              </a:spcBef>
              <a:buChar char="•"/>
            </a:pPr>
            <a:r>
              <a:rPr lang="en-US" sz="2800" dirty="0">
                <a:ea typeface="+mn-lt"/>
                <a:cs typeface="+mn-lt"/>
              </a:rPr>
              <a:t>Sign of falling market: Lots of new </a:t>
            </a:r>
            <a:r>
              <a:rPr lang="en-US" sz="2800" dirty="0" err="1">
                <a:ea typeface="+mn-lt"/>
                <a:cs typeface="+mn-lt"/>
              </a:rPr>
              <a:t>reno</a:t>
            </a:r>
            <a:r>
              <a:rPr lang="en-US" sz="2800" dirty="0">
                <a:ea typeface="+mn-lt"/>
                <a:cs typeface="+mn-lt"/>
              </a:rPr>
              <a:t> comps for sale at lower than ARV price</a:t>
            </a:r>
            <a:endParaRPr lang="en-US" sz="2800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Write (soft) ARV on </a:t>
            </a:r>
            <a:r>
              <a:rPr lang="en-US" b="1" dirty="0">
                <a:cs typeface="Calibri"/>
              </a:rPr>
              <a:t>Lead Sheet</a:t>
            </a:r>
          </a:p>
          <a:p>
            <a:endParaRPr lang="en-US" b="1" dirty="0">
              <a:cs typeface="Calibri"/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41951"/>
            <a:ext cx="4038600" cy="444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630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to do if there aren’t enough Comps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Get Help: Real Estate Investor, Appraiser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Add Appraisal Contingency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Look at Pending Transactions/For Sale properties. These will consistently be too high.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Check for Non-Arms Length Transactions 1</a:t>
            </a:r>
            <a:endParaRPr lang="en-US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 to </a:t>
            </a:r>
            <a:r>
              <a:rPr lang="en-US">
                <a:hlinkClick r:id="rId3"/>
              </a:rPr>
              <a:t>SDAT</a:t>
            </a:r>
            <a:endParaRPr lang="en-US">
              <a:cs typeface="Calibri"/>
              <a:hlinkClick r:id="rId3"/>
            </a:endParaRPr>
          </a:p>
          <a:p>
            <a:pPr lvl="1"/>
            <a:r>
              <a:rPr lang="en-US">
                <a:cs typeface="Calibri"/>
              </a:rPr>
              <a:t>Select County</a:t>
            </a:r>
          </a:p>
          <a:p>
            <a:pPr lvl="1"/>
            <a:r>
              <a:rPr lang="en-US">
                <a:cs typeface="Calibri"/>
              </a:rPr>
              <a:t>Search by Address</a:t>
            </a:r>
          </a:p>
          <a:p>
            <a:pPr lvl="1"/>
            <a:r>
              <a:rPr lang="en-US">
                <a:cs typeface="Calibri"/>
              </a:rPr>
              <a:t>Click Next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7260E24-7124-475C-A266-39441E6319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173748" y="2157762"/>
            <a:ext cx="4513052" cy="381340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4C7B7889-21DE-4B62-ABE4-D90D49F8A234}"/>
              </a:ext>
            </a:extLst>
          </p:cNvPr>
          <p:cNvSpPr/>
          <p:nvPr/>
        </p:nvSpPr>
        <p:spPr>
          <a:xfrm>
            <a:off x="5738929" y="4062931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3E94647-942A-484E-BE39-7899DA6F5548}"/>
              </a:ext>
            </a:extLst>
          </p:cNvPr>
          <p:cNvSpPr/>
          <p:nvPr/>
        </p:nvSpPr>
        <p:spPr>
          <a:xfrm>
            <a:off x="5738930" y="4364855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Check for Non-Arms Length Transactions 2</a:t>
            </a:r>
            <a:endParaRPr lang="en-US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Top Box: Enter only House number</a:t>
            </a:r>
            <a:endParaRPr lang="en-US">
              <a:cs typeface="Calibri"/>
              <a:hlinkClick r:id="rId3"/>
            </a:endParaRPr>
          </a:p>
          <a:p>
            <a:r>
              <a:rPr lang="en-US">
                <a:cs typeface="Calibri"/>
              </a:rPr>
              <a:t>Bottom Box: Enter only street name</a:t>
            </a:r>
          </a:p>
          <a:p>
            <a:pPr lvl="1"/>
            <a:r>
              <a:rPr lang="en-US">
                <a:cs typeface="Calibri"/>
              </a:rPr>
              <a:t>No suffixes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123 Main St, Laurel, MD. 20707</a:t>
            </a:r>
          </a:p>
          <a:p>
            <a:pPr lvl="1"/>
            <a:r>
              <a:rPr lang="en-US">
                <a:cs typeface="Calibri"/>
              </a:rPr>
              <a:t>Top Box: 123</a:t>
            </a:r>
          </a:p>
          <a:p>
            <a:pPr lvl="1"/>
            <a:r>
              <a:rPr lang="en-US">
                <a:cs typeface="Calibri"/>
              </a:rPr>
              <a:t>Bottom Box: Main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B977BA8-3299-4FF7-B79D-F7414F742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1888067"/>
            <a:ext cx="4153618" cy="384958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5BD99656-09B2-44F9-B475-6AE3CC43A428}"/>
              </a:ext>
            </a:extLst>
          </p:cNvPr>
          <p:cNvSpPr/>
          <p:nvPr/>
        </p:nvSpPr>
        <p:spPr>
          <a:xfrm>
            <a:off x="5997722" y="3387195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27AAC8F-070F-404E-915C-26BCD71C42EA}"/>
              </a:ext>
            </a:extLst>
          </p:cNvPr>
          <p:cNvSpPr/>
          <p:nvPr/>
        </p:nvSpPr>
        <p:spPr>
          <a:xfrm>
            <a:off x="5997722" y="3818515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5422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Check for Non-Arms Length Transactions 3</a:t>
            </a:r>
            <a:endParaRPr lang="en-US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0374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Under 'Transfer Information', see if the most recent transaction</a:t>
            </a:r>
          </a:p>
          <a:p>
            <a:pPr lvl="1"/>
            <a:r>
              <a:rPr lang="en-US">
                <a:cs typeface="Calibri"/>
              </a:rPr>
              <a:t>"Arms-Length": Keep</a:t>
            </a:r>
          </a:p>
          <a:p>
            <a:pPr lvl="1"/>
            <a:r>
              <a:rPr lang="en-US">
                <a:cs typeface="Calibri"/>
              </a:rPr>
              <a:t>"Non-Arms-Length": Discard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A1C1204-ECF7-47EA-A601-75EDE09E4E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16880" y="2424535"/>
            <a:ext cx="4814976" cy="292042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A1B7232D-8F00-4297-A0B1-A13AC3E5F2D8}"/>
              </a:ext>
            </a:extLst>
          </p:cNvPr>
          <p:cNvSpPr/>
          <p:nvPr/>
        </p:nvSpPr>
        <p:spPr>
          <a:xfrm>
            <a:off x="4358703" y="3631610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484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Adjusting Comp differences</a:t>
            </a:r>
            <a:br>
              <a:rPr lang="en-US" dirty="0"/>
            </a:br>
            <a:r>
              <a:rPr lang="en-US" dirty="0"/>
              <a:t>by percentages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972D20-AE26-42DA-90F2-FD0967AB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>
                <a:cs typeface="Calibri"/>
              </a:rPr>
              <a:t>%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49579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Bedrooms: </a:t>
            </a:r>
          </a:p>
          <a:p>
            <a:pPr lvl="1"/>
            <a:r>
              <a:rPr lang="en-US" dirty="0">
                <a:cs typeface="Calibri"/>
              </a:rPr>
              <a:t>6+: 0%</a:t>
            </a:r>
          </a:p>
          <a:p>
            <a:pPr lvl="1"/>
            <a:r>
              <a:rPr lang="en-US" dirty="0">
                <a:cs typeface="Calibri"/>
              </a:rPr>
              <a:t>3-5: 1.5% each</a:t>
            </a:r>
          </a:p>
          <a:p>
            <a:pPr lvl="1"/>
            <a:r>
              <a:rPr lang="en-US" dirty="0">
                <a:cs typeface="Calibri"/>
              </a:rPr>
              <a:t>&lt;3: Don’t, its not a comp… but if you insist…. 2.25%, maybe.</a:t>
            </a:r>
          </a:p>
          <a:p>
            <a:r>
              <a:rPr lang="en-US" dirty="0">
                <a:cs typeface="Calibri"/>
              </a:rPr>
              <a:t>Bathrooms: </a:t>
            </a:r>
          </a:p>
          <a:p>
            <a:pPr lvl="1"/>
            <a:r>
              <a:rPr lang="en-US" dirty="0">
                <a:cs typeface="Calibri"/>
              </a:rPr>
              <a:t>2+: 1% each</a:t>
            </a:r>
          </a:p>
          <a:p>
            <a:pPr lvl="1"/>
            <a:r>
              <a:rPr lang="en-US" dirty="0">
                <a:cs typeface="Calibri"/>
              </a:rPr>
              <a:t>&lt;2:  If you insist…. 1.5%, maybe.</a:t>
            </a:r>
          </a:p>
          <a:p>
            <a:r>
              <a:rPr lang="en-US" dirty="0">
                <a:cs typeface="Calibri"/>
              </a:rPr>
              <a:t>Basement: </a:t>
            </a:r>
          </a:p>
          <a:p>
            <a:pPr lvl="1"/>
            <a:r>
              <a:rPr lang="en-US" dirty="0">
                <a:cs typeface="Calibri"/>
              </a:rPr>
              <a:t>No basement vs. finished basement: 6%</a:t>
            </a:r>
          </a:p>
          <a:p>
            <a:pPr lvl="1"/>
            <a:r>
              <a:rPr lang="en-US" dirty="0">
                <a:cs typeface="Calibri"/>
              </a:rPr>
              <a:t>No basement vs. unfinished basement: 2%</a:t>
            </a:r>
          </a:p>
          <a:p>
            <a:pPr lvl="1"/>
            <a:r>
              <a:rPr lang="en-US" dirty="0">
                <a:cs typeface="Calibri"/>
              </a:rPr>
              <a:t>Unfinished basement </a:t>
            </a:r>
            <a:r>
              <a:rPr lang="en-US" dirty="0" err="1">
                <a:cs typeface="Calibri"/>
              </a:rPr>
              <a:t>vs</a:t>
            </a:r>
            <a:r>
              <a:rPr lang="en-US" dirty="0">
                <a:cs typeface="Calibri"/>
              </a:rPr>
              <a:t> Finished basement: 4%</a:t>
            </a:r>
          </a:p>
          <a:p>
            <a:r>
              <a:rPr lang="en-US" dirty="0">
                <a:cs typeface="Calibri"/>
              </a:rPr>
              <a:t>Construction Type:</a:t>
            </a:r>
          </a:p>
          <a:p>
            <a:pPr lvl="1"/>
            <a:r>
              <a:rPr lang="en-US" dirty="0">
                <a:cs typeface="Calibri"/>
              </a:rPr>
              <a:t>Vinyl </a:t>
            </a:r>
            <a:r>
              <a:rPr lang="en-US" dirty="0" err="1">
                <a:cs typeface="Calibri"/>
              </a:rPr>
              <a:t>vs</a:t>
            </a:r>
            <a:r>
              <a:rPr lang="en-US" dirty="0">
                <a:cs typeface="Calibri"/>
              </a:rPr>
              <a:t> Stone/Brick: 5% </a:t>
            </a:r>
          </a:p>
          <a:p>
            <a:r>
              <a:rPr lang="en-US" dirty="0">
                <a:cs typeface="Calibri"/>
              </a:rPr>
              <a:t>Garage:</a:t>
            </a:r>
          </a:p>
          <a:p>
            <a:pPr lvl="1"/>
            <a:r>
              <a:rPr lang="en-US" dirty="0">
                <a:cs typeface="Calibri"/>
              </a:rPr>
              <a:t>Street parking vs. </a:t>
            </a:r>
            <a:r>
              <a:rPr lang="en-US" dirty="0" err="1">
                <a:cs typeface="Calibri"/>
              </a:rPr>
              <a:t>offstreet</a:t>
            </a:r>
            <a:r>
              <a:rPr lang="en-US" dirty="0">
                <a:cs typeface="Calibri"/>
              </a:rPr>
              <a:t> parking: 1%</a:t>
            </a:r>
          </a:p>
          <a:p>
            <a:pPr lvl="1"/>
            <a:r>
              <a:rPr lang="en-US" dirty="0">
                <a:cs typeface="Calibri"/>
              </a:rPr>
              <a:t>Street parking </a:t>
            </a:r>
            <a:r>
              <a:rPr lang="en-US" dirty="0" err="1">
                <a:cs typeface="Calibri"/>
              </a:rPr>
              <a:t>vs</a:t>
            </a:r>
            <a:r>
              <a:rPr lang="en-US" dirty="0">
                <a:cs typeface="Calibri"/>
              </a:rPr>
              <a:t> 1 car garage: 3%</a:t>
            </a:r>
          </a:p>
          <a:p>
            <a:pPr lvl="1"/>
            <a:r>
              <a:rPr lang="en-US" dirty="0">
                <a:cs typeface="Calibri"/>
              </a:rPr>
              <a:t>Street parking vs. 2 car garage: 5%</a:t>
            </a:r>
          </a:p>
          <a:p>
            <a:pPr lvl="1"/>
            <a:r>
              <a:rPr lang="en-US" dirty="0">
                <a:cs typeface="Calibri"/>
              </a:rPr>
              <a:t>Baltimore only:</a:t>
            </a:r>
          </a:p>
          <a:p>
            <a:pPr lvl="2"/>
            <a:r>
              <a:rPr lang="en-US" dirty="0">
                <a:cs typeface="Calibri"/>
              </a:rPr>
              <a:t>Street parking vs. anything that’s not  street parking: extra 1%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4B972D20-AE26-42DA-90F2-FD0967AB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5800" y="1447800"/>
            <a:ext cx="4040188" cy="639762"/>
          </a:xfrm>
        </p:spPr>
        <p:txBody>
          <a:bodyPr/>
          <a:lstStyle/>
          <a:p>
            <a:r>
              <a:rPr lang="en-US" dirty="0">
                <a:cs typeface="Calibri"/>
              </a:rPr>
              <a:t>% Traits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</p:nvPr>
        </p:nvSpPr>
        <p:spPr>
          <a:xfrm>
            <a:off x="4572000" y="2057400"/>
            <a:ext cx="4040188" cy="4495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 adjustments: </a:t>
            </a:r>
          </a:p>
          <a:p>
            <a:pPr lvl="1"/>
            <a:r>
              <a:rPr lang="en-US" dirty="0">
                <a:cs typeface="Calibri"/>
              </a:rPr>
              <a:t>(Comp $/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)*(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 difference) / 4.0</a:t>
            </a:r>
          </a:p>
          <a:p>
            <a:pPr lvl="1"/>
            <a:r>
              <a:rPr lang="en-US" dirty="0">
                <a:cs typeface="Calibri"/>
              </a:rPr>
              <a:t>	if </a:t>
            </a:r>
            <a:r>
              <a:rPr lang="en-US" dirty="0" err="1">
                <a:cs typeface="Calibri"/>
              </a:rPr>
              <a:t>baltimore</a:t>
            </a:r>
            <a:r>
              <a:rPr lang="en-US" dirty="0">
                <a:cs typeface="Calibri"/>
              </a:rPr>
              <a:t>: </a:t>
            </a:r>
          </a:p>
          <a:p>
            <a:pPr lvl="2"/>
            <a:r>
              <a:rPr lang="en-US" dirty="0">
                <a:cs typeface="Calibri"/>
              </a:rPr>
              <a:t>divide by 2.0 instead</a:t>
            </a:r>
          </a:p>
          <a:p>
            <a:r>
              <a:rPr lang="en-US" dirty="0">
                <a:cs typeface="Calibri"/>
              </a:rPr>
              <a:t>0% adjustments: </a:t>
            </a:r>
          </a:p>
          <a:p>
            <a:pPr lvl="1"/>
            <a:r>
              <a:rPr lang="en-US" dirty="0">
                <a:cs typeface="Calibri"/>
              </a:rPr>
              <a:t>Pool</a:t>
            </a:r>
          </a:p>
          <a:p>
            <a:pPr lvl="1"/>
            <a:r>
              <a:rPr lang="en-US" dirty="0">
                <a:cs typeface="Calibri"/>
              </a:rPr>
              <a:t>Attic</a:t>
            </a:r>
          </a:p>
          <a:p>
            <a:r>
              <a:rPr lang="en-US" dirty="0">
                <a:cs typeface="Calibri"/>
              </a:rPr>
              <a:t>Currently experimenting: </a:t>
            </a:r>
          </a:p>
          <a:p>
            <a:pPr lvl="1"/>
            <a:r>
              <a:rPr lang="en-US" dirty="0" err="1">
                <a:cs typeface="Calibri"/>
              </a:rPr>
              <a:t>Coldesack</a:t>
            </a:r>
            <a:r>
              <a:rPr lang="en-US" dirty="0">
                <a:cs typeface="Calibri"/>
              </a:rPr>
              <a:t> vs. Street</a:t>
            </a:r>
          </a:p>
          <a:p>
            <a:pPr lvl="1"/>
            <a:r>
              <a:rPr lang="en-US" dirty="0">
                <a:cs typeface="Calibri"/>
              </a:rPr>
              <a:t>End Townhouse unit </a:t>
            </a:r>
            <a:r>
              <a:rPr lang="en-US" dirty="0" err="1">
                <a:cs typeface="Calibri"/>
              </a:rPr>
              <a:t>vs</a:t>
            </a:r>
            <a:r>
              <a:rPr lang="en-US" dirty="0">
                <a:cs typeface="Calibri"/>
              </a:rPr>
              <a:t> interior Townhouse unit</a:t>
            </a:r>
          </a:p>
        </p:txBody>
      </p:sp>
    </p:spTree>
    <p:extLst>
      <p:ext uri="{BB962C8B-B14F-4D97-AF65-F5344CB8AC3E}">
        <p14:creationId xmlns:p14="http://schemas.microsoft.com/office/powerpoint/2010/main" xmlns="" val="3146391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Adjusting Comps</a:t>
            </a:r>
            <a:br>
              <a:rPr lang="en-US" dirty="0"/>
            </a:br>
            <a:r>
              <a:rPr lang="en-US" dirty="0"/>
              <a:t>Other % traits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972D20-AE26-42DA-90F2-FD0967ABD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?% Traits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Lot size?</a:t>
            </a:r>
          </a:p>
          <a:p>
            <a:r>
              <a:rPr lang="en-US" dirty="0" err="1">
                <a:cs typeface="Calibri"/>
              </a:rPr>
              <a:t>Coldesacks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vs</a:t>
            </a:r>
            <a:r>
              <a:rPr lang="en-US">
                <a:cs typeface="Calibri"/>
              </a:rPr>
              <a:t> street?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on Public Utilities: ?</a:t>
            </a:r>
          </a:p>
          <a:p>
            <a:r>
              <a:rPr lang="en-US" dirty="0">
                <a:cs typeface="Calibri"/>
              </a:rPr>
              <a:t>Zoned Use: ? </a:t>
            </a:r>
          </a:p>
          <a:p>
            <a:r>
              <a:rPr lang="en-US" dirty="0">
                <a:cs typeface="Calibri"/>
              </a:rPr>
              <a:t>Entry Halls: ?</a:t>
            </a:r>
          </a:p>
          <a:p>
            <a:r>
              <a:rPr lang="en-US" dirty="0">
                <a:cs typeface="Calibri"/>
              </a:rPr>
              <a:t>Laundry Rooms: ?</a:t>
            </a:r>
            <a:endParaRPr lang="en-US" dirty="0"/>
          </a:p>
          <a:p>
            <a:r>
              <a:rPr lang="en-US" dirty="0">
                <a:cs typeface="Calibri"/>
              </a:rPr>
              <a:t>Age: ?~0.4% per year ?</a:t>
            </a: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BD898D2-1720-4167-8057-86BF02B54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0% Traits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Pools: ~ 0%</a:t>
            </a:r>
            <a:endParaRPr lang="en-US" sz="2400">
              <a:cs typeface="Calibri"/>
            </a:endParaRPr>
          </a:p>
          <a:p>
            <a:r>
              <a:rPr lang="en-US" sz="2400"/>
              <a:t>Attic Storage: ~0%</a:t>
            </a:r>
          </a:p>
          <a:p>
            <a:endParaRPr lang="en-US" sz="2400">
              <a:cs typeface="Calibri"/>
            </a:endParaRP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xmlns="" val="199017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14A5A-4490-4E93-AD0E-F04700C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Scope of Work(s)</a:t>
            </a: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C16A82-43EB-4929-96F0-685C0F289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Print a </a:t>
            </a:r>
            <a:r>
              <a:rPr lang="en-US" b="1" dirty="0">
                <a:cs typeface="Calibri"/>
              </a:rPr>
              <a:t>Scope of Work (costs included)</a:t>
            </a:r>
          </a:p>
          <a:p>
            <a:r>
              <a:rPr lang="en-US" dirty="0">
                <a:cs typeface="Calibri"/>
              </a:rPr>
              <a:t>Print a </a:t>
            </a:r>
            <a:r>
              <a:rPr lang="en-US" b="1" dirty="0">
                <a:cs typeface="Calibri"/>
              </a:rPr>
              <a:t>Scope of Work (costs blanked out)</a:t>
            </a:r>
          </a:p>
          <a:p>
            <a:r>
              <a:rPr lang="en-US" dirty="0">
                <a:cs typeface="Calibri"/>
              </a:rPr>
              <a:t>Add both </a:t>
            </a:r>
            <a:r>
              <a:rPr lang="en-US" b="1" dirty="0">
                <a:cs typeface="Calibri"/>
              </a:rPr>
              <a:t>Scope of Work(s)</a:t>
            </a:r>
            <a:r>
              <a:rPr lang="en-US" dirty="0">
                <a:cs typeface="Calibri"/>
              </a:rPr>
              <a:t> to </a:t>
            </a:r>
            <a:r>
              <a:rPr lang="en-US" u="sng" dirty="0">
                <a:cs typeface="Calibri"/>
              </a:rPr>
              <a:t>Property Clipboard</a:t>
            </a:r>
            <a:endParaRPr lang="en-US" b="1" u="sng" dirty="0">
              <a:cs typeface="Calibri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273A207-EFB2-4858-8F4D-45CF01E332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414822"/>
            <a:ext cx="3910263" cy="2861292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5B79E0AD-281D-4785-A6BA-5608BBB75B5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979" y="4483461"/>
            <a:ext cx="3994484" cy="21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54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</a:t>
            </a:r>
            <a:r>
              <a:rPr lang="en-US" dirty="0">
                <a:cs typeface="Calibri"/>
              </a:rPr>
              <a:t>Determine ARV conditions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There are conditions where determining the ARV of a property with comparables is problematic. Example conditions are:</a:t>
            </a:r>
          </a:p>
          <a:p>
            <a:pPr lvl="1"/>
            <a:r>
              <a:rPr lang="en-US" dirty="0">
                <a:cs typeface="Calibri"/>
              </a:rPr>
              <a:t>Warzone neighborhoods: (board ups on the same street)</a:t>
            </a:r>
          </a:p>
          <a:p>
            <a:pPr lvl="1"/>
            <a:r>
              <a:rPr lang="en-US" dirty="0">
                <a:cs typeface="Calibri"/>
              </a:rPr>
              <a:t>Property is “weird” and has no comparables. </a:t>
            </a:r>
          </a:p>
          <a:p>
            <a:pPr lvl="1"/>
            <a:r>
              <a:rPr lang="en-US" dirty="0">
                <a:cs typeface="Calibri"/>
              </a:rPr>
              <a:t>Commercial businesses next door: busy road, gas station, train tracks, or power lines.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and Rental ARV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600200"/>
            <a:ext cx="8503920" cy="4525963"/>
          </a:xfrm>
        </p:spPr>
        <p:txBody>
          <a:bodyPr>
            <a:normAutofit/>
          </a:bodyPr>
          <a:lstStyle/>
          <a:p>
            <a:r>
              <a:rPr lang="en-US" dirty="0"/>
              <a:t>ARV determined by NOI / Local Cap Rate</a:t>
            </a:r>
          </a:p>
          <a:p>
            <a:pPr lvl="1"/>
            <a:r>
              <a:rPr lang="en-US" dirty="0"/>
              <a:t>NOI = (Gross Rent – Operating Expenses)*12</a:t>
            </a:r>
          </a:p>
          <a:p>
            <a:pPr lvl="1"/>
            <a:r>
              <a:rPr lang="en-US" dirty="0"/>
              <a:t>Operating Expenses = ~35% Rent + Taxes/Insurance/HOA fees. </a:t>
            </a:r>
          </a:p>
          <a:p>
            <a:r>
              <a:rPr lang="en-US" dirty="0"/>
              <a:t>Baltimore cap rates: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lvl="1"/>
            <a:r>
              <a:rPr lang="en-US" dirty="0"/>
              <a:t>Alternative method: Work backwards using recently sold rentals in little to no repair condition.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levels of Renovation (PG County)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dirty="0"/>
              <a:t>Total Building Area = Living Area + Basement Area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Rental Grade $15/</a:t>
            </a:r>
            <a:r>
              <a:rPr lang="en-US" dirty="0" err="1"/>
              <a:t>sqft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Paint + Carpet, and minor repairs</a:t>
            </a:r>
          </a:p>
          <a:p>
            <a:pPr lvl="1"/>
            <a:r>
              <a:rPr lang="en-US" dirty="0"/>
              <a:t>You will be competing with homeowners for retail properties on this rehab level. </a:t>
            </a:r>
          </a:p>
          <a:p>
            <a:r>
              <a:rPr lang="en-US" dirty="0"/>
              <a:t>Simple Rehab $35-$40/</a:t>
            </a:r>
            <a:r>
              <a:rPr lang="en-US" dirty="0" err="1"/>
              <a:t>sqft</a:t>
            </a:r>
            <a:r>
              <a:rPr lang="en-US" dirty="0"/>
              <a:t> ($30-$35 for Townhouse): </a:t>
            </a:r>
          </a:p>
          <a:p>
            <a:pPr lvl="1"/>
            <a:r>
              <a:rPr lang="en-US" dirty="0"/>
              <a:t>Replace fixtures in existing locations</a:t>
            </a:r>
          </a:p>
          <a:p>
            <a:pPr lvl="1"/>
            <a:r>
              <a:rPr lang="en-US" dirty="0"/>
              <a:t>Kitchen, Bathroom, Carpet + Paint, </a:t>
            </a:r>
            <a:r>
              <a:rPr lang="en-US" dirty="0" err="1"/>
              <a:t>Floowing</a:t>
            </a:r>
            <a:endParaRPr lang="en-US" dirty="0"/>
          </a:p>
          <a:p>
            <a:pPr lvl="1"/>
            <a:r>
              <a:rPr lang="en-US" dirty="0"/>
              <a:t>1 major system of about $5k (roof, AC, etc.) </a:t>
            </a:r>
          </a:p>
          <a:p>
            <a:r>
              <a:rPr lang="en-US" dirty="0"/>
              <a:t>Basic Remodel $55-$60 ($40-$45 for Townhouse): </a:t>
            </a:r>
          </a:p>
          <a:p>
            <a:pPr lvl="1">
              <a:buNone/>
            </a:pPr>
            <a:r>
              <a:rPr lang="en-US" dirty="0"/>
              <a:t>^^ + </a:t>
            </a:r>
          </a:p>
          <a:p>
            <a:pPr lvl="1"/>
            <a:r>
              <a:rPr lang="en-US" dirty="0"/>
              <a:t>1-2 walls</a:t>
            </a:r>
          </a:p>
          <a:p>
            <a:pPr lvl="1"/>
            <a:r>
              <a:rPr lang="en-US" dirty="0"/>
              <a:t>Plumbing/Electric to reconfigured </a:t>
            </a:r>
            <a:r>
              <a:rPr lang="en-US" dirty="0" err="1"/>
              <a:t>bathrooms,kitchens</a:t>
            </a:r>
            <a:endParaRPr lang="en-US" dirty="0"/>
          </a:p>
          <a:p>
            <a:pPr lvl="1"/>
            <a:r>
              <a:rPr lang="en-US" dirty="0"/>
              <a:t>~$10k for major system(s)</a:t>
            </a:r>
          </a:p>
          <a:p>
            <a:r>
              <a:rPr lang="en-US" dirty="0"/>
              <a:t>Extensive Remodel $75-$80 ($55-$60 for Townhouse): </a:t>
            </a:r>
          </a:p>
          <a:p>
            <a:pPr lvl="1">
              <a:buNone/>
            </a:pPr>
            <a:r>
              <a:rPr lang="en-US" dirty="0"/>
              <a:t>^^ + Roof, HVAC, deck/porch</a:t>
            </a:r>
          </a:p>
          <a:p>
            <a:pPr lvl="1"/>
            <a:r>
              <a:rPr lang="en-US" dirty="0"/>
              <a:t>Significant framing work</a:t>
            </a:r>
          </a:p>
          <a:p>
            <a:pPr lvl="1"/>
            <a:r>
              <a:rPr lang="en-US" dirty="0"/>
              <a:t>Kitchen and Basement remodels, additional beds/baths</a:t>
            </a:r>
          </a:p>
          <a:p>
            <a:pPr lvl="1"/>
            <a:r>
              <a:rPr lang="en-US" dirty="0"/>
              <a:t>Plumbing/Electric overhaul to support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with foundational work will sell IF: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long buyer list with specialists that will tackle foundational work</a:t>
            </a:r>
          </a:p>
          <a:p>
            <a:r>
              <a:rPr lang="en-US" dirty="0"/>
              <a:t>You double the expected repair costs as a buffer</a:t>
            </a:r>
          </a:p>
          <a:p>
            <a:r>
              <a:rPr lang="en-US" dirty="0"/>
              <a:t>You add a hefty contingency clause for the buyer</a:t>
            </a:r>
          </a:p>
          <a:p>
            <a:r>
              <a:rPr lang="en-US" dirty="0"/>
              <a:t>Its a Hot Market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Step 2: Start new ARV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Download</a:t>
            </a:r>
            <a:r>
              <a:rPr lang="en-US" dirty="0"/>
              <a:t> ARV Grid from </a:t>
            </a:r>
            <a:r>
              <a:rPr lang="en-US" dirty="0" err="1"/>
              <a:t>dropbox</a:t>
            </a:r>
            <a:r>
              <a:rPr lang="en-US" dirty="0"/>
              <a:t> link</a:t>
            </a:r>
          </a:p>
          <a:p>
            <a:r>
              <a:rPr lang="en-US" dirty="0"/>
              <a:t>Open ARV copy and fill in the Subject Property Yellow Boxes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Confirm Seller Lead Sheet Property Details:</a:t>
            </a:r>
          </a:p>
          <a:p>
            <a:pPr lvl="1"/>
            <a:r>
              <a:rPr lang="en-US" dirty="0">
                <a:cs typeface="Calibri"/>
              </a:rPr>
              <a:t>Redfin (Primary) </a:t>
            </a:r>
          </a:p>
          <a:p>
            <a:pPr lvl="1"/>
            <a:r>
              <a:rPr lang="en-US" dirty="0">
                <a:cs typeface="Calibri"/>
              </a:rPr>
              <a:t>Supplements: Zillow, Realtor, </a:t>
            </a:r>
            <a:r>
              <a:rPr lang="en-US" dirty="0" err="1">
                <a:cs typeface="Calibri"/>
              </a:rPr>
              <a:t>Trulia</a:t>
            </a:r>
            <a:r>
              <a:rPr lang="en-US" dirty="0">
                <a:cs typeface="Calibri"/>
              </a:rPr>
              <a:t>, SDAT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3081" y="1600200"/>
            <a:ext cx="36488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29018-FCF4-4D34-89FF-83E9218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Step 3A: Pull Comps From Redfin.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Zoom into the neighborhood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B436E-284A-4F4C-AB3D-AC5966FF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8175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Paste the partial address</a:t>
            </a:r>
            <a:endParaRPr lang="en-US"/>
          </a:p>
          <a:p>
            <a:pPr lvl="1"/>
            <a:r>
              <a:rPr lang="en-US" b="1">
                <a:cs typeface="Calibri"/>
              </a:rPr>
              <a:t> "</a:t>
            </a:r>
            <a:r>
              <a:rPr lang="en-US" strike="sngStrike">
                <a:cs typeface="Calibri"/>
              </a:rPr>
              <a:t>5022</a:t>
            </a:r>
            <a:r>
              <a:rPr lang="en-US">
                <a:cs typeface="Calibri"/>
              </a:rPr>
              <a:t> Geronimo St</a:t>
            </a:r>
            <a:r>
              <a:rPr lang="en-US" b="1">
                <a:cs typeface="Calibri"/>
              </a:rPr>
              <a:t> </a:t>
            </a:r>
            <a:r>
              <a:rPr lang="en-US">
                <a:cs typeface="Calibri"/>
              </a:rPr>
              <a:t>College Park, MD 20740"</a:t>
            </a: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EBC2592B-707A-4BB9-8DDC-981886B27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0351" y="1601796"/>
            <a:ext cx="4741652" cy="39821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E0323B1A-DE05-4A41-8CA5-A0DAF445700A}"/>
              </a:ext>
            </a:extLst>
          </p:cNvPr>
          <p:cNvSpPr/>
          <p:nvPr/>
        </p:nvSpPr>
        <p:spPr>
          <a:xfrm>
            <a:off x="4389558" y="1663944"/>
            <a:ext cx="1650757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195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504445D1-03C9-4EAA-854A-4CCA5CD68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71038" y="1666270"/>
            <a:ext cx="2643986" cy="493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29018-FCF4-4D34-89FF-83E92186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11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Step 3B: Pull Comps From Redfin.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Initial Filter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B436E-284A-4F4C-AB3D-AC5966FFA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13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 Sold</a:t>
            </a:r>
            <a:endParaRPr lang="en-US"/>
          </a:p>
          <a:p>
            <a:pPr lvl="1"/>
            <a:r>
              <a:rPr lang="en-US">
                <a:cs typeface="Calibri"/>
              </a:rPr>
              <a:t>For Sale: "Off"</a:t>
            </a:r>
            <a:endParaRPr lang="en-US"/>
          </a:p>
          <a:p>
            <a:pPr lvl="1"/>
            <a:r>
              <a:rPr lang="en-US">
                <a:cs typeface="Calibri"/>
              </a:rPr>
              <a:t>Sold: "Last 1 year"</a:t>
            </a:r>
          </a:p>
          <a:p>
            <a:r>
              <a:rPr lang="en-US">
                <a:cs typeface="Calibri"/>
              </a:rPr>
              <a:t>Property Type</a:t>
            </a:r>
          </a:p>
          <a:p>
            <a:pPr lvl="1"/>
            <a:r>
              <a:rPr lang="en-US">
                <a:cs typeface="Calibri"/>
              </a:rPr>
              <a:t>Property Type: "House" or "Townhouse" if Townhouse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79EDE95-0FEE-4EBC-A00C-1925E042574D}"/>
              </a:ext>
            </a:extLst>
          </p:cNvPr>
          <p:cNvSpPr/>
          <p:nvPr/>
        </p:nvSpPr>
        <p:spPr>
          <a:xfrm>
            <a:off x="6898077" y="3521703"/>
            <a:ext cx="605624" cy="555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25263CB-8A76-4897-9200-F386EF62178F}"/>
              </a:ext>
            </a:extLst>
          </p:cNvPr>
          <p:cNvSpPr/>
          <p:nvPr/>
        </p:nvSpPr>
        <p:spPr>
          <a:xfrm>
            <a:off x="6849237" y="3027481"/>
            <a:ext cx="126866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5DB0E3FB-58E9-4F73-B556-B307539C2F41}"/>
              </a:ext>
            </a:extLst>
          </p:cNvPr>
          <p:cNvSpPr/>
          <p:nvPr/>
        </p:nvSpPr>
        <p:spPr>
          <a:xfrm>
            <a:off x="6843243" y="5809156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1F4F9D9-C77A-4C26-87F7-A38B0E5B412F}"/>
              </a:ext>
            </a:extLst>
          </p:cNvPr>
          <p:cNvSpPr/>
          <p:nvPr/>
        </p:nvSpPr>
        <p:spPr>
          <a:xfrm>
            <a:off x="7501739" y="3521645"/>
            <a:ext cx="605624" cy="555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50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29018-FCF4-4D34-89FF-83E9218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Step 3C: Pull Comps From Redfin.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Determine Redfin Search 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B436E-284A-4F4C-AB3D-AC5966FF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4" y="1600200"/>
            <a:ext cx="3639152" cy="50554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School System </a:t>
            </a:r>
            <a:r>
              <a:rPr lang="en-US" dirty="0">
                <a:cs typeface="Calibri"/>
                <a:hlinkClick r:id="rId3"/>
              </a:rPr>
              <a:t>Link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Paste Property Address</a:t>
            </a:r>
          </a:p>
          <a:p>
            <a:pPr lvl="1"/>
            <a:r>
              <a:rPr lang="en-US" dirty="0">
                <a:cs typeface="Calibri"/>
              </a:rPr>
              <a:t>Zoom in and click different school tags to see their zone</a:t>
            </a:r>
          </a:p>
          <a:p>
            <a:r>
              <a:rPr lang="en-US" dirty="0">
                <a:cs typeface="Calibri"/>
              </a:rPr>
              <a:t>Using the "Draw" tool, select the search area. Stay inside boundaries indicating a change in neighborhoods: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School Districts</a:t>
            </a:r>
          </a:p>
          <a:p>
            <a:pPr lvl="1"/>
            <a:r>
              <a:rPr lang="en-US" dirty="0">
                <a:cs typeface="Calibri"/>
              </a:rPr>
              <a:t>Highways</a:t>
            </a:r>
          </a:p>
          <a:p>
            <a:pPr lvl="1"/>
            <a:r>
              <a:rPr lang="en-US" dirty="0">
                <a:cs typeface="Calibri"/>
              </a:rPr>
              <a:t>Major roads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Rivers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ADF9814B-F985-4917-B1A6-FA76265A63C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7031" y="1600809"/>
            <a:ext cx="4941276" cy="43789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xmlns="" id="{95DB7AF6-969F-49B3-9493-F4558D5E6834}"/>
              </a:ext>
            </a:extLst>
          </p:cNvPr>
          <p:cNvSpPr/>
          <p:nvPr/>
        </p:nvSpPr>
        <p:spPr>
          <a:xfrm>
            <a:off x="5287529" y="5497491"/>
            <a:ext cx="602477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356FDDD8-3EF7-4ED0-AD6A-3F2DD2551E6D}"/>
              </a:ext>
            </a:extLst>
          </p:cNvPr>
          <p:cNvSpPr/>
          <p:nvPr/>
        </p:nvSpPr>
        <p:spPr>
          <a:xfrm>
            <a:off x="5816083" y="5497491"/>
            <a:ext cx="496767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199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36CC4B73-CFF1-4526-A446-3B454AC77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97428" y="1600200"/>
            <a:ext cx="3311923" cy="4777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29018-FCF4-4D34-89FF-83E92186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11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Step 3D: Pull Comps From Redfin.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4B436E-284A-4F4C-AB3D-AC5966FFA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965" y="1552903"/>
            <a:ext cx="4038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Download the comps from </a:t>
            </a:r>
            <a:r>
              <a:rPr lang="en-US" dirty="0" err="1">
                <a:cs typeface="Calibri"/>
              </a:rPr>
              <a:t>redfin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Copy Paste into ‘Redfin Input’ tab of ARV grid</a:t>
            </a:r>
          </a:p>
          <a:p>
            <a:pPr lvl="1"/>
            <a:r>
              <a:rPr lang="en-US" dirty="0">
                <a:cs typeface="Calibri"/>
              </a:rPr>
              <a:t>Paste at cell </a:t>
            </a:r>
            <a:r>
              <a:rPr lang="en-US" b="1" dirty="0">
                <a:cs typeface="Calibri"/>
              </a:rPr>
              <a:t>A10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5DB0E3FB-58E9-4F73-B556-B307539C2F41}"/>
              </a:ext>
            </a:extLst>
          </p:cNvPr>
          <p:cNvSpPr/>
          <p:nvPr/>
        </p:nvSpPr>
        <p:spPr>
          <a:xfrm>
            <a:off x="6975382" y="6047006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823" y="4649277"/>
            <a:ext cx="4422098" cy="202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570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4A </a:t>
            </a:r>
            <a:r>
              <a:rPr lang="en-US" dirty="0">
                <a:cs typeface="Calibri"/>
              </a:rPr>
              <a:t>Trim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cs typeface="Calibri"/>
              </a:rPr>
              <a:t>Wrong dates/eras/beds/baths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18560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Sold Date &gt; 9 months</a:t>
            </a:r>
          </a:p>
          <a:p>
            <a:r>
              <a:rPr lang="en-US" dirty="0">
                <a:cs typeface="Calibri"/>
              </a:rPr>
              <a:t>Era &gt; 25 years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Beds &gt; </a:t>
            </a:r>
            <a:r>
              <a:rPr lang="en-US" dirty="0"/>
              <a:t>±</a:t>
            </a:r>
            <a:r>
              <a:rPr lang="en-US" dirty="0">
                <a:cs typeface="Calibri"/>
              </a:rPr>
              <a:t> 2 (3 if 5+) of target property</a:t>
            </a:r>
          </a:p>
          <a:p>
            <a:pPr lvl="1"/>
            <a:r>
              <a:rPr lang="en-US" dirty="0">
                <a:cs typeface="Calibri"/>
              </a:rPr>
              <a:t>never go below 3 f target property is a 3</a:t>
            </a:r>
          </a:p>
          <a:p>
            <a:r>
              <a:rPr lang="en-US" i="1" dirty="0">
                <a:cs typeface="Calibri"/>
              </a:rPr>
              <a:t>Baths &gt; </a:t>
            </a:r>
            <a:r>
              <a:rPr lang="en-US" dirty="0"/>
              <a:t>± </a:t>
            </a:r>
            <a:r>
              <a:rPr lang="en-US" i="1" dirty="0">
                <a:cs typeface="Calibri"/>
              </a:rPr>
              <a:t>2 </a:t>
            </a:r>
            <a:r>
              <a:rPr lang="en-US" dirty="0">
                <a:cs typeface="Calibri"/>
              </a:rPr>
              <a:t>(3 if 5+) </a:t>
            </a:r>
            <a:r>
              <a:rPr lang="en-US" i="1" dirty="0">
                <a:cs typeface="Calibri"/>
              </a:rPr>
              <a:t> of target property</a:t>
            </a:r>
          </a:p>
          <a:p>
            <a:pPr lvl="1"/>
            <a:r>
              <a:rPr lang="en-US" dirty="0">
                <a:cs typeface="Calibri"/>
              </a:rPr>
              <a:t>never go below 2 if target property is a 2 </a:t>
            </a:r>
          </a:p>
          <a:p>
            <a:pPr lvl="1"/>
            <a:endParaRPr lang="en-US" i="1" dirty="0">
              <a:cs typeface="Calibri"/>
            </a:endParaRPr>
          </a:p>
          <a:p>
            <a:pPr lvl="0"/>
            <a:r>
              <a:rPr lang="en-US" dirty="0">
                <a:cs typeface="Calibri"/>
              </a:rPr>
              <a:t>Don’t delete blank entries yet</a:t>
            </a:r>
          </a:p>
          <a:p>
            <a:pPr marL="914400" lvl="1" indent="-514350">
              <a:buAutoNum type="arabicPeriod"/>
            </a:pPr>
            <a:endParaRPr lang="en-US" sz="1600" dirty="0"/>
          </a:p>
          <a:p>
            <a:pPr marL="914400" lvl="1" indent="-514350">
              <a:buAutoNum type="arabicPeriod"/>
            </a:pPr>
            <a:endParaRPr lang="en-US" dirty="0">
              <a:cs typeface="Calibri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3849" y="2484120"/>
            <a:ext cx="4546777" cy="275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65271" y="54670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/>
              <a:t>Minimum 3 comps. </a:t>
            </a:r>
          </a:p>
          <a:p>
            <a:pPr>
              <a:buNone/>
            </a:pPr>
            <a:r>
              <a:rPr lang="en-US" dirty="0"/>
              <a:t>(If numbers are not tight) the minimum is 5.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75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2573</Words>
  <Application>Microsoft Office PowerPoint</Application>
  <PresentationFormat>On-screen Show (4:3)</PresentationFormat>
  <Paragraphs>397</Paragraphs>
  <Slides>32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Offer Evaluator Grid</vt:lpstr>
      <vt:lpstr>DISCLAIMER</vt:lpstr>
      <vt:lpstr>Step 1: Determine ARV conditions checklist</vt:lpstr>
      <vt:lpstr>Step 2: Start new ARV Grid</vt:lpstr>
      <vt:lpstr>Step 3A: Pull Comps From Redfin. Zoom into the neighborhood</vt:lpstr>
      <vt:lpstr>Step 3B: Pull Comps From Redfin. Initial Filter </vt:lpstr>
      <vt:lpstr>Step 3C: Pull Comps From Redfin. Determine Redfin Search Area</vt:lpstr>
      <vt:lpstr>Step 3D: Pull Comps From Redfin. Download</vt:lpstr>
      <vt:lpstr>Step 4A Trim  Wrong dates/eras/beds/baths (CSV)</vt:lpstr>
      <vt:lpstr>Step 4B: Trim non-Renos + Update Dates/Eras/Beds/Baths/Sqft</vt:lpstr>
      <vt:lpstr>NOTE.</vt:lpstr>
      <vt:lpstr>Step 4C: Re-Trim  + Tighten Filters</vt:lpstr>
      <vt:lpstr>Step 5:  Update Comp Details</vt:lpstr>
      <vt:lpstr>Step 6: 10%  Adjustment Check   for Final ARV</vt:lpstr>
      <vt:lpstr>Step 7A: Log in to  MAREIA’s Premium Repair Estimator</vt:lpstr>
      <vt:lpstr>Step 7B: Estimate Main Costs</vt:lpstr>
      <vt:lpstr>Step 7C: Estimate Porch, Deck or Patio Replacement Costs</vt:lpstr>
      <vt:lpstr>Step 7D: Rental vs. Retail Reno</vt:lpstr>
      <vt:lpstr>Step 7E: Estimate Interior Space work and Basement Costs</vt:lpstr>
      <vt:lpstr>Step 7F: Estimate Costs for Lead Sheet</vt:lpstr>
      <vt:lpstr>BACKUP</vt:lpstr>
      <vt:lpstr>Market adjustment for Final ARV</vt:lpstr>
      <vt:lpstr>What to do if there aren’t enough Comps</vt:lpstr>
      <vt:lpstr>Check for Non-Arms Length Transactions 1</vt:lpstr>
      <vt:lpstr>Check for Non-Arms Length Transactions 2</vt:lpstr>
      <vt:lpstr>Check for Non-Arms Length Transactions 3</vt:lpstr>
      <vt:lpstr>Adjusting Comp differences by percentages</vt:lpstr>
      <vt:lpstr>Adjusting Comps Other % traits</vt:lpstr>
      <vt:lpstr>Print Scope of Work(s)</vt:lpstr>
      <vt:lpstr>Commercial and Rental ARV</vt:lpstr>
      <vt:lpstr>4 levels of Renovation (PG County)</vt:lpstr>
      <vt:lpstr>Properties with foundational work will sell IF: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ARV</dc:title>
  <dc:creator>Silent Gaming</dc:creator>
  <cp:lastModifiedBy>Silent Gaming</cp:lastModifiedBy>
  <cp:revision>128</cp:revision>
  <dcterms:created xsi:type="dcterms:W3CDTF">2006-08-16T00:00:00Z</dcterms:created>
  <dcterms:modified xsi:type="dcterms:W3CDTF">2022-09-04T22:54:29Z</dcterms:modified>
</cp:coreProperties>
</file>