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80" r:id="rId3"/>
    <p:sldId id="257" r:id="rId4"/>
    <p:sldId id="258" r:id="rId5"/>
    <p:sldId id="259" r:id="rId6"/>
    <p:sldId id="281" r:id="rId7"/>
    <p:sldId id="260" r:id="rId8"/>
    <p:sldId id="277" r:id="rId9"/>
    <p:sldId id="284" r:id="rId10"/>
    <p:sldId id="261" r:id="rId11"/>
    <p:sldId id="285" r:id="rId12"/>
    <p:sldId id="278" r:id="rId13"/>
    <p:sldId id="286" r:id="rId14"/>
    <p:sldId id="262" r:id="rId15"/>
    <p:sldId id="287" r:id="rId16"/>
    <p:sldId id="282" r:id="rId17"/>
    <p:sldId id="263" r:id="rId18"/>
    <p:sldId id="264" r:id="rId19"/>
    <p:sldId id="283" r:id="rId20"/>
    <p:sldId id="265" r:id="rId21"/>
    <p:sldId id="266" r:id="rId22"/>
    <p:sldId id="288" r:id="rId23"/>
    <p:sldId id="289" r:id="rId24"/>
    <p:sldId id="290" r:id="rId25"/>
    <p:sldId id="291" r:id="rId26"/>
    <p:sldId id="267" r:id="rId27"/>
    <p:sldId id="268" r:id="rId28"/>
    <p:sldId id="269" r:id="rId29"/>
    <p:sldId id="271" r:id="rId30"/>
    <p:sldId id="274" r:id="rId31"/>
    <p:sldId id="275" r:id="rId32"/>
    <p:sldId id="276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BB0F4-2142-4CC2-AA5D-0A0D7002EE7E}" v="1" dt="2022-07-22T18:08:02.304"/>
  </p1510:revLst>
</p1510:revInfo>
</file>

<file path=ppt/tableStyles.xml><?xml version="1.0" encoding="utf-8"?>
<a:tblStyleLst xmlns:a="http://schemas.openxmlformats.org/drawingml/2006/main" def="{E2FA5B17-28E8-4592-AC1C-E67672CD4454}">
  <a:tblStyle styleId="{E2FA5B17-28E8-4592-AC1C-E67672CD44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85" autoAdjust="0"/>
  </p:normalViewPr>
  <p:slideViewPr>
    <p:cSldViewPr snapToGrid="0">
      <p:cViewPr>
        <p:scale>
          <a:sx n="66" d="100"/>
          <a:sy n="66" d="100"/>
        </p:scale>
        <p:origin x="-3245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Girsch" userId="25a8c42fe98dc111" providerId="LiveId" clId="{CEDBB0F4-2142-4CC2-AA5D-0A0D7002EE7E}"/>
    <pc:docChg chg="undo custSel addSld modSld">
      <pc:chgData name="Joseph Girsch" userId="25a8c42fe98dc111" providerId="LiveId" clId="{CEDBB0F4-2142-4CC2-AA5D-0A0D7002EE7E}" dt="2022-07-22T18:08:57.830" v="176" actId="20577"/>
      <pc:docMkLst>
        <pc:docMk/>
      </pc:docMkLst>
      <pc:sldChg chg="modSp mod">
        <pc:chgData name="Joseph Girsch" userId="25a8c42fe98dc111" providerId="LiveId" clId="{CEDBB0F4-2142-4CC2-AA5D-0A0D7002EE7E}" dt="2022-07-22T18:08:02.382" v="147" actId="27636"/>
        <pc:sldMkLst>
          <pc:docMk/>
          <pc:sldMk cId="0" sldId="257"/>
        </pc:sldMkLst>
        <pc:spChg chg="mod">
          <ac:chgData name="Joseph Girsch" userId="25a8c42fe98dc111" providerId="LiveId" clId="{CEDBB0F4-2142-4CC2-AA5D-0A0D7002EE7E}" dt="2022-07-22T18:08:02.382" v="147" actId="27636"/>
          <ac:spMkLst>
            <pc:docMk/>
            <pc:sldMk cId="0" sldId="257"/>
            <ac:spMk id="122" creationId="{00000000-0000-0000-0000-000000000000}"/>
          </ac:spMkLst>
        </pc:spChg>
      </pc:sldChg>
      <pc:sldChg chg="modSp mod">
        <pc:chgData name="Joseph Girsch" userId="25a8c42fe98dc111" providerId="LiveId" clId="{CEDBB0F4-2142-4CC2-AA5D-0A0D7002EE7E}" dt="2022-07-22T18:08:02.358" v="146" actId="27636"/>
        <pc:sldMkLst>
          <pc:docMk/>
          <pc:sldMk cId="0" sldId="272"/>
        </pc:sldMkLst>
        <pc:spChg chg="mod">
          <ac:chgData name="Joseph Girsch" userId="25a8c42fe98dc111" providerId="LiveId" clId="{CEDBB0F4-2142-4CC2-AA5D-0A0D7002EE7E}" dt="2022-07-22T18:08:02.358" v="145" actId="27636"/>
          <ac:spMkLst>
            <pc:docMk/>
            <pc:sldMk cId="0" sldId="272"/>
            <ac:spMk id="333" creationId="{00000000-0000-0000-0000-000000000000}"/>
          </ac:spMkLst>
        </pc:spChg>
        <pc:spChg chg="mod">
          <ac:chgData name="Joseph Girsch" userId="25a8c42fe98dc111" providerId="LiveId" clId="{CEDBB0F4-2142-4CC2-AA5D-0A0D7002EE7E}" dt="2022-07-22T18:08:02.358" v="146" actId="27636"/>
          <ac:spMkLst>
            <pc:docMk/>
            <pc:sldMk cId="0" sldId="272"/>
            <ac:spMk id="334" creationId="{00000000-0000-0000-0000-000000000000}"/>
          </ac:spMkLst>
        </pc:spChg>
      </pc:sldChg>
      <pc:sldChg chg="addSp delSp modSp add mod modClrScheme chgLayout">
        <pc:chgData name="Joseph Girsch" userId="25a8c42fe98dc111" providerId="LiveId" clId="{CEDBB0F4-2142-4CC2-AA5D-0A0D7002EE7E}" dt="2022-07-22T18:07:30.254" v="124" actId="27636"/>
        <pc:sldMkLst>
          <pc:docMk/>
          <pc:sldMk cId="1340068861" sldId="277"/>
        </pc:sldMkLst>
        <pc:spChg chg="add del 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2" creationId="{3B9A4F6C-42D4-BB94-D575-E1968BED582B}"/>
          </ac:spMkLst>
        </pc:spChg>
        <pc:spChg chg="add mod ord">
          <ac:chgData name="Joseph Girsch" userId="25a8c42fe98dc111" providerId="LiveId" clId="{CEDBB0F4-2142-4CC2-AA5D-0A0D7002EE7E}" dt="2022-07-22T18:07:30.254" v="124" actId="27636"/>
          <ac:spMkLst>
            <pc:docMk/>
            <pc:sldMk cId="1340068861" sldId="277"/>
            <ac:spMk id="3" creationId="{5B68D787-9F53-C310-7E82-4BC99BE9D969}"/>
          </ac:spMkLst>
        </pc:spChg>
        <pc:spChg chg="add del 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4" creationId="{4B8C135E-4B2A-7FC1-E6C0-F1648E4F1AD1}"/>
          </ac:spMkLst>
        </pc:spChg>
        <pc:spChg chg="add 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5" creationId="{7077C86D-CC3C-AECF-CC91-4F8A037B3B43}"/>
          </ac:spMkLst>
        </pc:spChg>
        <pc:spChg chg="add 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6" creationId="{E4793DA6-7FC4-CAD6-DF95-8022AD4A4347}"/>
          </ac:spMkLst>
        </pc:spChg>
        <pc:spChg chg="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312" creationId="{00000000-0000-0000-0000-000000000000}"/>
          </ac:spMkLst>
        </pc:spChg>
        <pc:spChg chg="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313" creationId="{00000000-0000-0000-0000-000000000000}"/>
          </ac:spMkLst>
        </pc:spChg>
        <pc:spChg chg="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315" creationId="{00000000-0000-0000-0000-000000000000}"/>
          </ac:spMkLst>
        </pc:spChg>
      </pc:sldChg>
      <pc:sldChg chg="addSp modSp new mod">
        <pc:chgData name="Joseph Girsch" userId="25a8c42fe98dc111" providerId="LiveId" clId="{CEDBB0F4-2142-4CC2-AA5D-0A0D7002EE7E}" dt="2022-07-22T18:08:57.830" v="176" actId="20577"/>
        <pc:sldMkLst>
          <pc:docMk/>
          <pc:sldMk cId="4275507302" sldId="278"/>
        </pc:sldMkLst>
        <pc:spChg chg="mod">
          <ac:chgData name="Joseph Girsch" userId="25a8c42fe98dc111" providerId="LiveId" clId="{CEDBB0F4-2142-4CC2-AA5D-0A0D7002EE7E}" dt="2022-07-22T18:08:40.270" v="167" actId="20577"/>
          <ac:spMkLst>
            <pc:docMk/>
            <pc:sldMk cId="4275507302" sldId="278"/>
            <ac:spMk id="2" creationId="{32B2D2A5-A3BB-D93C-451F-901D79B194F5}"/>
          </ac:spMkLst>
        </pc:spChg>
        <pc:spChg chg="mod">
          <ac:chgData name="Joseph Girsch" userId="25a8c42fe98dc111" providerId="LiveId" clId="{CEDBB0F4-2142-4CC2-AA5D-0A0D7002EE7E}" dt="2022-07-22T18:07:49.325" v="141" actId="20577"/>
          <ac:spMkLst>
            <pc:docMk/>
            <pc:sldMk cId="4275507302" sldId="278"/>
            <ac:spMk id="3" creationId="{D735D14C-7164-4B24-60F9-FAC63E4A78B0}"/>
          </ac:spMkLst>
        </pc:spChg>
        <pc:spChg chg="mod">
          <ac:chgData name="Joseph Girsch" userId="25a8c42fe98dc111" providerId="LiveId" clId="{CEDBB0F4-2142-4CC2-AA5D-0A0D7002EE7E}" dt="2022-07-22T18:08:57.830" v="176" actId="20577"/>
          <ac:spMkLst>
            <pc:docMk/>
            <pc:sldMk cId="4275507302" sldId="278"/>
            <ac:spMk id="4" creationId="{9B0772AF-8A96-A920-7539-1F0FF9742A18}"/>
          </ac:spMkLst>
        </pc:spChg>
        <pc:spChg chg="mod">
          <ac:chgData name="Joseph Girsch" userId="25a8c42fe98dc111" providerId="LiveId" clId="{CEDBB0F4-2142-4CC2-AA5D-0A0D7002EE7E}" dt="2022-07-22T18:08:28.335" v="158" actId="27636"/>
          <ac:spMkLst>
            <pc:docMk/>
            <pc:sldMk cId="4275507302" sldId="278"/>
            <ac:spMk id="5" creationId="{A7E81281-CFCF-9071-765F-BC398C02C29B}"/>
          </ac:spMkLst>
        </pc:spChg>
        <pc:picChg chg="add mod">
          <ac:chgData name="Joseph Girsch" userId="25a8c42fe98dc111" providerId="LiveId" clId="{CEDBB0F4-2142-4CC2-AA5D-0A0D7002EE7E}" dt="2022-07-22T18:08:02.304" v="144"/>
          <ac:picMkLst>
            <pc:docMk/>
            <pc:sldMk cId="4275507302" sldId="278"/>
            <ac:picMk id="8" creationId="{6A026A03-34D4-2596-8CAE-B913245C6B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I/aAxeFW&amp;id=E363FF0283FA84CD2E258CE5D53DA4DB4E14E379&amp;thid=OIP.I_aAxeFWFcUmrj7H-SjJWAHaHa&amp;mediaurl=https://c2.staticflickr.com/4/3885/14590809410_0e03a2a38b_b.jpg&amp;exph=1000&amp;expw=1000&amp;q=cartoon+home+images&amp;simid=608006041938100354&amp;ck=6824B93FB8588DF44B663CB1745828AB&amp;selectedIndex=5&amp;qft=+filterui:license-L2_L3_L4_L5_L6_L7&amp;FORM=IRPRST&amp;ajaxhist=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corroborates that tree-based regression models outperform in home pricing models. </a:t>
            </a:r>
            <a:endParaRPr/>
          </a:p>
        </p:txBody>
      </p:sp>
      <p:sp>
        <p:nvSpPr>
          <p:cNvPr id="216" name="Google Shape;21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fb65a565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2fb65a565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TFIDF: “Term Frequency Inverse Document Frequency”</a:t>
            </a:r>
            <a:endParaRPr/>
          </a:p>
        </p:txBody>
      </p:sp>
      <p:sp>
        <p:nvSpPr>
          <p:cNvPr id="339" name="Google Shape;339;g12fb65a5655_1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/>
              <a:t>The difference however did not meet the threshold for statistical significance via the Welch's t-test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Zillow’s median error: 7.3%</a:t>
            </a:r>
            <a:endParaRPr dirty="0"/>
          </a:p>
        </p:txBody>
      </p:sp>
      <p:sp>
        <p:nvSpPr>
          <p:cNvPr id="254" name="Google Shape;2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https://public.tableau.com/profile/joe8009#!/vizhome/RenovationProject/RenovationStory?publish=yes</a:t>
            </a:r>
            <a:endParaRPr/>
          </a:p>
        </p:txBody>
      </p:sp>
      <p:sp>
        <p:nvSpPr>
          <p:cNvPr id="268" name="Google Shape;26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Source:</a:t>
            </a:r>
          </a:p>
          <a:p>
            <a:r>
              <a:rPr lang="en-US" dirty="0" smtClean="0"/>
              <a:t>https://www.google.com/imgres?imgurl=https%3A%2F%2Fimage.shutterstock.com%2Fimage-vector%2Fbuy-new-house-260nw-62196808.jpg&amp;imgrefurl=https%3A%2F%2Fwww.shutterstock.com%2Fsearch%2Fbig-house-cartoon&amp;tbnid=kRqH6loHL1lirM&amp;vet=12ahUKEwj-8sn63bX5AhXPrXIEHe7ACCwQMygJegUIARDdAQ..</a:t>
            </a:r>
            <a:r>
              <a:rPr lang="en-US" dirty="0" err="1" smtClean="0"/>
              <a:t>i&amp;docid</a:t>
            </a:r>
            <a:r>
              <a:rPr lang="en-US" dirty="0" smtClean="0"/>
              <a:t>=gBZPxB_lXe-M2M&amp;w=390&amp;h=280&amp;q=cartoon%20small%20house%20vs.%20a%20big%20house&amp;safe=</a:t>
            </a:r>
            <a:r>
              <a:rPr lang="en-US" dirty="0" err="1" smtClean="0"/>
              <a:t>active&amp;ved</a:t>
            </a:r>
            <a:r>
              <a:rPr lang="en-US" dirty="0" smtClean="0"/>
              <a:t>=2ahUKEwj-8sn63bX5AhXPrXIEHe7ACCwQMygJegUIARDdAQ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Source: </a:t>
            </a:r>
          </a:p>
          <a:p>
            <a:r>
              <a:rPr lang="en-US" dirty="0" smtClean="0"/>
              <a:t>https://www.google.com/imgres?imgurl=https%3A%2F%2Fimages.familyhomeplans.com%2Fplans%2F30032%2F30032-2l.gif&amp;imgrefurl=https%3A%2F%2Fwww.familyhomeplans.com%2Fgarage-apartment-plans&amp;tbnid=24cha-1dlB-CrM&amp;vet=12ahUKEwiCruH_3rX5AhVln3IEHUMYC6EQMygregUIARD4Aw..</a:t>
            </a:r>
            <a:r>
              <a:rPr lang="en-US" dirty="0" err="1" smtClean="0"/>
              <a:t>i&amp;docid</a:t>
            </a:r>
            <a:r>
              <a:rPr lang="en-US" dirty="0" smtClean="0"/>
              <a:t>=DrLt-ER6BfSjxM&amp;w=760&amp;h=475&amp;q=3-1%20condo%20plans&amp;safe=</a:t>
            </a:r>
            <a:r>
              <a:rPr lang="en-US" dirty="0" err="1" smtClean="0"/>
              <a:t>active&amp;ved</a:t>
            </a:r>
            <a:r>
              <a:rPr lang="en-US" dirty="0" smtClean="0"/>
              <a:t>=2ahUKEwiCruH_3rX5AhVln3IEHUMYC6EQMygregUIARD4Aw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fb65a565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2fb65a565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Updated Zestimate Updates: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4-26-2021 USA Median Home Price: $276,717     -https://www.zillow.com/home-values/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Zillow Zestimate Median Error: 7.3%          -https://www.zillow.com/z/zestimate/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2021 Zillow Zestimate Median Error: ($276,717) *(7.3%) = </a:t>
            </a:r>
            <a:r>
              <a:rPr lang="en-US" sz="2000" b="1">
                <a:solidFill>
                  <a:srgbClr val="C00000"/>
                </a:solidFill>
              </a:rPr>
              <a:t>±$20,200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cartoon home images - Bing images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https://www.vectorstock.com/royalty-free-vector/sql-database-icon-logo-design-ui-or-ux-app-vector-17507750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https://www.logolynx.com/topic/docusign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https://www.underconsideration.com/brandnew/archives/new_logo_for_zillow.php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https://informationsecuritybuzz.com/news/5-reasons-not-move-cloud/</a:t>
            </a:r>
            <a:endParaRPr/>
          </a:p>
        </p:txBody>
      </p:sp>
      <p:sp>
        <p:nvSpPr>
          <p:cNvPr id="119" name="Google Shape;119;g12fb65a5655_1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"/>
              <a:buFont typeface="Calibri"/>
              <a:buNone/>
            </a:pPr>
            <a:r>
              <a:rPr lang="en-US" sz="66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estimating the post-renovation value of the transaction by 20% would be disastrous to an investor’s renovation business. </a:t>
            </a:r>
            <a:endParaRPr sz="1265" b="1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endParaRPr sz="1265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10% Profit margin explanation: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The renovator rule of thumb in property flipping is to purchase a property no more than 70% * ARV – repair costs. But the renovator doesn’t earn 30% of that of profit, additional costs as a percentage of ARV must be subtracted. 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These are estimated to be (assuming a 6 month project from purchase to sale): 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2% closing costs at purchase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3% Realtor fee to purchase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3% closing costs at sell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3% Realtor fee to sell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5% financing costs (10% annual interest rate * 6 months)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4% holding costs (mortgage, taxes, insurance, and utilities)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= 20% total costs as a percentage of ARV*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* Does not include taxes on profits. Purchasing costs will be slightly lower depending on how deeply discounted the property is. </a:t>
            </a:r>
            <a:endParaRPr sz="1265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endParaRPr sz="1265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endParaRPr sz="1265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Properties are valued based on adjustments to sold comparables:</a:t>
            </a:r>
            <a:endParaRPr sz="132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What makes automatic property valuations so hard? Data on 3 main factors is required to accurately estimate a property.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Location: (solvable) Solvable with clustering by census tracts and normalization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Feature Sets: (solvable) </a:t>
            </a:r>
            <a:r>
              <a:rPr lang="en-US" sz="66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Estimatable with subject knowledge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 (problematic) Requires data that is not typically available; up to date condition of property interiors) </a:t>
            </a:r>
            <a:endParaRPr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0"/>
          </a:p>
        </p:txBody>
      </p:sp>
      <p:sp>
        <p:nvSpPr>
          <p:cNvPr id="137" name="Google Shape;13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Finding the ARV of properties by comparing only renovated comparables allows us to remove the problematic property condition variable as a factor. </a:t>
            </a:r>
            <a:endParaRPr/>
          </a:p>
        </p:txBody>
      </p:sp>
      <p:sp>
        <p:nvSpPr>
          <p:cNvPr id="149" name="Google Shape;1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fb65a565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2fb65a565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ARV Model will display the ARV for common property setups of each census tract (bed-bath-sqft-garage etc.)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https://www.vectorstock.com/royalty-free-vector/sql-database-icon-logo-design-ui-or-ux-app-vector-17507750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https://www.census.gov/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https://commons.wikimedia.org/wiki/File:Microsoft_Excel_2013-2019_logo.svg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https://www.realtor.com/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https://en.wikipedia.org/wiki/Scikit-learn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2fb65a5655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fb65a5655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2fb65a5655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fb65a565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2fb65a565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TFIDF: “Term Frequency Inverse Document Frequency”</a:t>
            </a:r>
            <a:endParaRPr/>
          </a:p>
        </p:txBody>
      </p:sp>
      <p:sp>
        <p:nvSpPr>
          <p:cNvPr id="339" name="Google Shape;339;g12fb65a5655_1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fb65a565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2fb65a565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TFIDF: “Term Frequency Inverse Document Frequency”</a:t>
            </a:r>
            <a:endParaRPr/>
          </a:p>
        </p:txBody>
      </p:sp>
      <p:sp>
        <p:nvSpPr>
          <p:cNvPr id="339" name="Google Shape;339;g12fb65a5655_1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/>
          <p:nvPr/>
        </p:nvSpPr>
        <p:spPr>
          <a:xfrm rot="10800000" flipH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"/>
          <p:cNvSpPr/>
          <p:nvPr/>
        </p:nvSpPr>
        <p:spPr>
          <a:xfrm rot="10800000" flipH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 flipH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/>
          <p:nvPr/>
        </p:nvSpPr>
        <p:spPr>
          <a:xfrm rot="10800000" flipH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dt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ft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spcBef>
                <a:spcPts val="300"/>
              </a:spcBef>
              <a:spcAft>
                <a:spcPts val="0"/>
              </a:spcAft>
              <a:buSzPts val="2700"/>
              <a:buChar char="•"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 b="0" i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850"/>
              <a:buNone/>
              <a:defRPr sz="1900" b="1">
                <a:solidFill>
                  <a:srgbClr val="41414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850"/>
              <a:buNone/>
              <a:defRPr sz="1900" b="1">
                <a:solidFill>
                  <a:srgbClr val="41414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3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20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4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20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2000"/>
            </a:lvl1pPr>
            <a:lvl2pPr marL="914400" lvl="1" indent="-34925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2000"/>
            </a:lvl1pPr>
            <a:lvl2pPr marL="914400" lvl="1" indent="-34925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3069" algn="l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3220"/>
              <a:buChar char="•"/>
              <a:defRPr/>
            </a:lvl1pPr>
            <a:lvl2pPr marL="914400" lvl="1" indent="-393700" algn="l">
              <a:spcBef>
                <a:spcPts val="300"/>
              </a:spcBef>
              <a:spcAft>
                <a:spcPts val="0"/>
              </a:spcAft>
              <a:buSzPts val="2600"/>
              <a:buChar char="▫"/>
              <a:defRPr>
                <a:solidFill>
                  <a:srgbClr val="3F6E8C"/>
                </a:solidFill>
              </a:defRPr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7848600" y="6172200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457200" y="6096000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sz="4300" b="1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3150"/>
              <a:buNone/>
              <a:defRPr sz="21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100"/>
              <a:buNone/>
              <a:defRPr sz="1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spcBef>
                <a:spcPts val="300"/>
              </a:spcBef>
              <a:spcAft>
                <a:spcPts val="0"/>
              </a:spcAft>
              <a:buSzPts val="4800"/>
              <a:buChar char="•"/>
              <a:defRPr sz="3200"/>
            </a:lvl1pPr>
            <a:lvl2pPr marL="914400" lvl="1" indent="-406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3810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Georgia"/>
              <a:buNone/>
              <a:defRPr sz="13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spcBef>
                <a:spcPts val="300"/>
              </a:spcBef>
              <a:spcAft>
                <a:spcPts val="0"/>
              </a:spcAft>
              <a:buSzPts val="2700"/>
              <a:buChar char="•"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 rot="10800000" flipH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95300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42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joe800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neproperties.com/blog/truth-zillow-zestimate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zdnet.com/article/zillow-machine-learning-and-data-in-real-estate/" TargetMode="External"/><Relationship Id="rId4" Type="http://schemas.openxmlformats.org/officeDocument/2006/relationships/hyperlink" Target="https://realestatedecoded.com/zillows-typical-erro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ctrTitle"/>
          </p:nvPr>
        </p:nvSpPr>
        <p:spPr>
          <a:xfrm>
            <a:off x="1295400" y="914400"/>
            <a:ext cx="708660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sz="3200" b="1"/>
              <a:t>After Repair Property Value Prediction Tool</a:t>
            </a:r>
            <a:endParaRPr sz="3200"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1143000" y="5105400"/>
            <a:ext cx="685800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(Patent Pending)</a:t>
            </a:r>
            <a:endParaRPr dirty="0"/>
          </a:p>
          <a:p>
            <a:pPr marL="64008" lvl="0" indent="0" algn="ctr" rtl="0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ARV Holdings LLC</a:t>
            </a:r>
            <a:endParaRPr sz="1600" dirty="0"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rebuchet MS"/>
              <a:buNone/>
            </a:pPr>
            <a:r>
              <a:rPr lang="en-US" sz="3200" dirty="0">
                <a:solidFill>
                  <a:srgbClr val="000000"/>
                </a:solidFill>
              </a:rPr>
              <a:t>A Peak Under the Hood: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Renovation Classification Models </a:t>
            </a:r>
            <a:r>
              <a:rPr lang="en-US" sz="2800" dirty="0" smtClean="0">
                <a:solidFill>
                  <a:srgbClr val="000000"/>
                </a:solidFill>
              </a:rPr>
              <a:t>Tested</a:t>
            </a:r>
            <a:endParaRPr sz="3200" dirty="0"/>
          </a:p>
        </p:txBody>
      </p:sp>
      <p:sp>
        <p:nvSpPr>
          <p:cNvPr id="205" name="Google Shape;205;p1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Linear Support Vector Classification (SVC) stood out as the best performing classifier.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graphicFrame>
        <p:nvGraphicFramePr>
          <p:cNvPr id="207" name="Google Shape;207;p18"/>
          <p:cNvGraphicFramePr/>
          <p:nvPr/>
        </p:nvGraphicFramePr>
        <p:xfrm>
          <a:off x="416858" y="2256416"/>
          <a:ext cx="3999475" cy="3154680"/>
        </p:xfrm>
        <a:graphic>
          <a:graphicData uri="http://schemas.openxmlformats.org/drawingml/2006/table">
            <a:tbl>
              <a:tblPr>
                <a:noFill/>
                <a:tableStyleId>{E2FA5B17-28E8-4592-AC1C-E67672CD4454}</a:tableStyleId>
              </a:tblPr>
              <a:tblGrid>
                <a:gridCol w="190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8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58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 Model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F1score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SVC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83.8% 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95.0%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 Classifier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83.6%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94.8%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 Trees Classifier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81.8% 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94.2%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SGD Classifier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81.8%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93.8%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Classifier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81.7%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94.4%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8" name="Google Shape;208;p18"/>
          <p:cNvSpPr/>
          <p:nvPr/>
        </p:nvSpPr>
        <p:spPr>
          <a:xfrm>
            <a:off x="228600" y="2819400"/>
            <a:ext cx="1600200" cy="3810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18"/>
          <p:cNvCxnSpPr/>
          <p:nvPr/>
        </p:nvCxnSpPr>
        <p:spPr>
          <a:xfrm rot="10800000">
            <a:off x="3048000" y="2514600"/>
            <a:ext cx="1752600" cy="12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0" name="Google Shape;210;p18"/>
          <p:cNvSpPr txBox="1">
            <a:spLocks noGrp="1"/>
          </p:cNvSpPr>
          <p:nvPr>
            <p:ph type="body" idx="2"/>
          </p:nvPr>
        </p:nvSpPr>
        <p:spPr>
          <a:xfrm>
            <a:off x="4572000" y="3657600"/>
            <a:ext cx="4038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F1Score: A single metric that balances the precision and recall metrics in one number (higher is better) </a:t>
            </a:r>
            <a:endParaRPr/>
          </a:p>
          <a:p>
            <a:pPr marL="658368" lvl="1" indent="-246919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en-US"/>
              <a:t>F1Score is the more important metric because of the unbalanced classes (85/15)</a:t>
            </a:r>
            <a:endParaRPr/>
          </a:p>
        </p:txBody>
      </p:sp>
      <p:cxnSp>
        <p:nvCxnSpPr>
          <p:cNvPr id="211" name="Google Shape;211;p18"/>
          <p:cNvCxnSpPr/>
          <p:nvPr/>
        </p:nvCxnSpPr>
        <p:spPr>
          <a:xfrm rot="10800000">
            <a:off x="3810000" y="2514600"/>
            <a:ext cx="1066800" cy="25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2" name="Google Shape;212;p18"/>
          <p:cNvSpPr txBox="1">
            <a:spLocks noGrp="1"/>
          </p:cNvSpPr>
          <p:nvPr>
            <p:ph type="body" idx="2"/>
          </p:nvPr>
        </p:nvSpPr>
        <p:spPr>
          <a:xfrm>
            <a:off x="4572000" y="4953000"/>
            <a:ext cx="4038600" cy="90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Accuracy: A metric that measures how close the model results are to the true values (higher is better)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download (6).png"/>
          <p:cNvPicPr>
            <a:picLocks noChangeAspect="1"/>
          </p:cNvPicPr>
          <p:nvPr/>
        </p:nvPicPr>
        <p:blipFill>
          <a:blip r:embed="rId3"/>
          <a:srcRect l="-145"/>
          <a:stretch>
            <a:fillRect/>
          </a:stretch>
        </p:blipFill>
        <p:spPr>
          <a:xfrm>
            <a:off x="604910" y="1728782"/>
            <a:ext cx="7877908" cy="3382122"/>
          </a:xfrm>
          <a:prstGeom prst="rect">
            <a:avLst/>
          </a:prstGeom>
        </p:spPr>
      </p:pic>
      <p:sp>
        <p:nvSpPr>
          <p:cNvPr id="341" name="Google Shape;341;p30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dirty="0"/>
              <a:t>A Peak Under the Hood:</a:t>
            </a:r>
            <a:br>
              <a:rPr lang="en-US" dirty="0"/>
            </a:br>
            <a:r>
              <a:rPr lang="en-US" sz="3100" dirty="0" smtClean="0"/>
              <a:t>Linear SVC Renovation Classification Performance</a:t>
            </a:r>
            <a:endParaRPr dirty="0"/>
          </a:p>
        </p:txBody>
      </p:sp>
      <p:sp>
        <p:nvSpPr>
          <p:cNvPr id="342" name="Google Shape;342;p3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11" name="Google Shape;344;p30"/>
          <p:cNvSpPr txBox="1"/>
          <p:nvPr/>
        </p:nvSpPr>
        <p:spPr>
          <a:xfrm>
            <a:off x="5759992" y="5278056"/>
            <a:ext cx="274437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Accuracy: </a:t>
            </a:r>
            <a:r>
              <a:rPr lang="en-US" sz="1800" dirty="0" smtClean="0">
                <a:solidFill>
                  <a:schemeClr val="tx1"/>
                </a:solidFill>
              </a:rPr>
              <a:t>0.950 ±0.008</a:t>
            </a:r>
            <a:endParaRPr lang="en-US" sz="1800" b="1" dirty="0" smtClean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sz="1800" b="1" dirty="0" smtClean="0">
                <a:solidFill>
                  <a:schemeClr val="tx1"/>
                </a:solidFill>
                <a:latin typeface="Georgia"/>
                <a:sym typeface="Georgia"/>
              </a:rPr>
              <a:t>F1score: </a:t>
            </a:r>
            <a:r>
              <a:rPr lang="en-US" sz="1800" dirty="0" smtClean="0">
                <a:solidFill>
                  <a:schemeClr val="tx1"/>
                </a:solidFill>
              </a:rPr>
              <a:t>0.838 ±0.021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345;p30"/>
          <p:cNvSpPr txBox="1"/>
          <p:nvPr/>
        </p:nvSpPr>
        <p:spPr>
          <a:xfrm>
            <a:off x="761257" y="5258539"/>
            <a:ext cx="479708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Methodology: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Results were summarized by averaging the scores obtained from a k-fold cross-validation run.  </a:t>
            </a:r>
            <a:endParaRPr lang="en-US" sz="18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0" name="AutoShape 2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png;base64,iVBORw0KGgoAAAANSUhEUgAAAnQAAAEOCAYAAAAAOIr1AAAAOXRFWHRTb2Z0d2FyZQBNYXRwbG90bGliIHZlcnNpb24zLjMuNCwgaHR0cHM6Ly9tYXRwbG90bGliLm9yZy8QVMy6AAAACXBIWXMAAAsTAAALEwEAmpwYAABVAUlEQVR4nO3dd5hcZdnH8e8voZkAQQUkohIMoJQoZWlKFVAE9bW9gDQDSBRBulTBgHQDoqJApIQuIry0KJ0ASt2AJBggBEiABEIP6ZTc7x/PM+TkZHZ2Ntnd2SW/z3XNtTvnPOec+8zM7t77VEUEZmZmZtZ99Wh0AGZmZma2cJzQmZmZmXVzTujMzMzMujkndGZmZmbdnBM6MzMzs27OCZ2ZmZlZN+eEzsy6FEkXSApJZzU6lq5C0mBJLc4xJWlgfs1aewzu4DjXkXS+pJGS3m0pZklbtRDf23VeZ1NJD0mano9btz3vI19jsKSvtfd5uxtJB0v6fgec9xhJL0h6X9J/6jzm85Jm5Pd8tTrKD5P00kLEuLekZ/Jn+e02HNcvxziwjrLjJQ1b0BiLFmuPk5iZtQdJHwP+Nz/dTdIREfF+I2PqJoYDmxaerw/8CTgQeKSwfYH/uNVpA2AHoBmYXYqpmnJ89b7XFwIzgW8DM4CxbQuzLr8GTgbu6oBzdycHA/8CrmuvE0raiPTa/ha4Hpha56F/BqYAH2uvWFoi6dPAUOAKYC9gVkdfc2E5oTOzruR7wLLAP0iJwfbAzZ11cUk9AXW3JDIiXgNeqzyXtFT+9smIeLATQ7ksIi7JMZxE6wldm+OT1AP4AnByRHSrZEvSkhExu9FxdAFr5q/nRcRz9RwgaVdgPeBU4HcdFVjB6kBP4JKI+FcnXG+hucnVzLqSHwNvAQNJNTB7VnZI2ig3Y3y7fJCkcyW9JmnxwrZ9JT0uaZak1yVdKOkTpeNC0smSjpL0PPAuMEDSUpJ+J+kJSdMkvSLpJklfrHLtbSU9lq8zTtJPclPP+FK5XpJOl/R8bsJ5XtKxOUEplltP0n35fBMlHQdoAV7LcpySdIikp/P1X5Z0jqRlW3hNjpX0kqSZku6tp1kzIuYsbJy15CasD0h/u47LsY4v7N9S0p2Spubm2FslrVM6x9cl/SPf/4z8Hh+Wk/lKmUpT8bEqNVdLGiFpRJXY5mk609xm8C0kXZOb7B7K+xaTdLSkpyTNljRJ0pmFRLxS5jeSni18hv8labNWXqNW32e10CSouU3hW1XuCViFVFteeR2GUUP+Ob0j/9xMz+/HRoX9I4DKOZ5VHV0BJH0cOAs4HHi7VtnWSNpL0nuSjqpRZhgwIj+9s3jfkhaXdFJ+v9/NX09S4XdPjfMelMvPktQsafMqZVaSdEn+TMzO79/NklZs9eYiwg8//PCj4Q/g06Q/1ufm51eSmjk+XijzFPC30nFLAG8AfyxsOw14DzgT+DqpyWQi6Q9qz0K5yNvvA35AqhH8FNAHuADYBdiSVHN4O+mPyUqF49ciNS3eB3wX2AkYDbwAjC+UWyyXeYPUhLUNcGy+vzML5ZYnJbRPAjvnc/4beDH9uq77tdwq39u2hW2n5G3nAN8ADgGm5bh6lF6TF/N1v5vjeDrH/ok2xHBSSzEX4puc3/M38vv9uVbOuQLw1XzsBcAmwHp5346kJtsbgP/Jj/vz6/nZwjl+BhwGfBPYGvglqcnvtEKZTfI1Ls7fbwJ8Ju8bAYyoEtt4YFjh+cDCa3kGsC2wfd73V2A6cHze/ov82bq2cPyx+f05iPQZ/DZwAvCdVl6jVt9noF8uM7CF92Wr/Hw94GXglsLr0L/Gtb9E+kdsJPBD0s/UI3nblws/M5UYv1d8bWuc9y+V17zwuq5Wx2dwGPBS4fnRpH/aBrZyXP/8ngTw8+J9kz6n7wMnkn63/Jr0u+bKwvHzvb7APoXP1PbAAaQuEFNKn5vbSV0IdgO2IHVBOQ/o1+r91vvD6YcffvjRkQ/gyPwLb9P8/Bv5+c8KZY7Nfxz6FLZ9N5fbKD/vR0oSji+dv5IIfLewLYBJwMdaia0n0Iv0h/+QwvYrSU2dvQrb+pIStfGFbXvka21ROu+x+Q/Mivn5yfn55wplegOvsxAJHfCJHNOwUrndc7nvFLZFvl7vwrZ++Y/Wb9oQQ62Ebj1gCClJ2ZKU5L5KSq5XbOW8i+UYB5e2jwPuLG1bNt/L2S2cS/l8x5ISv3Jie1KVY0bQtoTud6Vym+fte5a275a3r5uf3wxc18afobreZ+pM6Ar3dXmd1/87KTFdrvQevFm8F+An+Tr96jjnZqR/mtYqva51J3SkGt0/kpLoHeu8l22rvBbrtPDZ+1Xe/qVqr2++/ovALaXjds7lip+bacCBbXnfKw83uZpZV7En8ExEPJCf30FKtvYslLkcWJK5AycgJUtPR8TD+fl2pF+gV+Rmq8UkLUaqnXuH9F9v0S0RMbMcjKSdlEZSvk36j3w6sDSp/1bFJsA/ImJGZUNEvEyqGSraHpgA3F+K6TZg8XweSH3OHoyIFwrnmw7cVI6vjTYhvW6Xl7b/Nd/blqXt/8jXrcQwHniQ1vvE1SUiHouIwyPipoi4JyLOZm7t6IFtPZ+k1Um1KuX3fAbwAIX3XFJfpZG4E0jJ83uk5HM5oPVmrbb7v9Lz7fN1r63yWaAQ6yPADrn5ezNJS9Rxrba+z+1tC+DmiHi7siEi3gFuXJBr53s+n5QUj1nAmBYj3f+upH9whpeusVjpUat7Q+W9Kb++lect3eNn8uNvpe3XMv9AoEeAX+bm2QGtxDMPJ3Rm1nCSNiQ1xVwnaTlJywHLkEbWbSppDYCImADcS6pxIJfbEbiscLrKH+VxpD/WxceywCdLl3+5SjzfBq4mNX3uCmwMbEiqjVuqULQvqWapbHLp+YqkvkjleCpJaCWmvlWOrXa+tqr0HZznXiMN/nijsL/W9SYDKy9kHC2KiEdJTU0bLsDhlff8QuZ/jb9Ffn2V+ivemLedBHwtX+/kfHzxvW0v5c/XiqRuAtNKcVY+R5XPwimk5rzvkJvrJV0safka12rr+9zePlG+dvYK8PEFON/B+Zx/KPxe6JX3LSNpmTrOsSzpd8T9zP15Kyp/XmolnlVfX9L9FfeX9c1f5/m5KrwvRTuTPqNHAKOAiZKOV6mvbTUe5WpmXcGP89cj86NsT1KzBqTk7S+SViE1yy5BmlqgovIL8uukZrSy8i/QqFJmF2BcRAysbMidnsu/sF+meq3Op6pc83lSH7tqxhfOVz622vna6s38dSXgv5WNuWbok8z/mrQUw8SFjKM1ovr70ZpK/EeTanbL3s1f+wNNwB4R8WEti6oMtKlhFilJKGvpj3n5ft7I55ivQ3w2CSAi3gNOB06XtBIpCT2LlNDs3MKx9b7PlSk4yrV+5X922urNfO2ylQqxtcVa+dhqn7tHgceBdeuIaXdSE/ZVknaNeUexl/+BeLqVc5FjerawvXLP5Z+jikoCOM/PVeF9+VBEvArsD+wv6Quk340nkP6ZPLdGbE7ozKyxcrPKLqQm0Wojz34H7CHpuEidTK4h9YfZjdSx/d7cJFhxOzCH1A/t9gUMqxfzN4XsQepLV/QgqVmsV6XZVVJfUn+94n/xt5A6iE+LiKdqXPcBUnPLZyPixXy+3qS+ZgvjQVI/pF2AOwvbdyb9HbinVH4HSb0rza6S+pGa805byDhaJKkJWIP5m6Xq8TQpKV47ImrFWKndea9w3cVJn6Wyd6k+39kE4AeSloiId/M5tiDVKNfjFtI/LX0i4s7WCgNExCvABZJ2IPXjakm97/PkXK58rh2rnHM29c/7dg+wo6RlImIqQK5F+zZzR422xWnMHRFbsT3p9dud2snXhyJihKRvkqZD+qukXSpJXUQ0tyGeyuu3C3NrdWHu5+feFo57idSHbifgosL2H1AjD4uIp4FjJP2M2u871DqRmVknqTSJHRYRI8o7JZ1P+s90K+DuiHhH0o2k/2L7AvsWy0fEs5JOB87J/+HeQ6qR+Cypf90FEXF3KzHdAnxX0u9I/9lvQOrb9Xap3Emk0Xy3ShpC6r90HOkPZnEKj8rkpHdKOpNUs7AEqcboO6SBGjNIyevPgdvyVA6zSaMw5+vj1xYR8abSyhtHS5pO+sO2Zo7/X6SJiYtm5hh+m+/pBFL/w9/Vuo6kXqT5AwG+mLf9MD8fX/njKekKUo3lo6TXdD1S7dpEUrLe1vsLSfsDN+R/EP5GGgzxKeArwAsRcRapCX0CcLKkD0iJ3SEtnHYMKTm5hVTTOykiJpH6Yw0CLspTWawKHEoarVhPrCMkXQX8Pb8nD5M+K/1Ir92RETFW0g2kz8mj+frrkZKZ82ucu673Ob9eVwP7SBpLSox2JP2MVXsdNpf0LVLT4uulf6CKfkP6eb4z/wwGKfnqRRoV2ib5n595/gHK/1wAPBQR49pwrvskbQ/8E7g6J3XvtXZc6Rz/ze/d4Fy7dj+pX+lxwFURMaqF4+ZIOoGUlF9M+gytRvrMv1O4tz6kGuYrSPf9Hmm09seZ28eyZoB++OGHHw17kKaZeIfCSNHS/j6kzu3DCtt2JP2xmGfEa+m4PUg1FtNJ/ZWeJE3l8JlCmZZGMvYg/RGclK99D+kP6njmH0G4HfAfUvL1HPBTUkf4x0rllgIG51/Us0nNN4/kbYsVyq1P6jM1i5TgHEdKqKINr+lWzD9tiUjJy9Ok2qeXSatJLFs6Nki1D8eQahZm5XjWreO6/fLx1R7F9+9oUv+gKaQ/Wi+SZuXvW8c1qo5yzfs2JSXgb+W4x5P+eG5aKLMuKbmZke/vRKqMuiTVso7M55nnevk9fiZ//u4nJfzzfDaoMRozf74OIiVss/Lr8DhpepM+ucxhpM/vG/k6T+fPyuKtvD71vs/LkbovvJ4/i+cx9+dqq0K5L+b3f0b5fWzh+huTkpJppJ+9O8kj0Atl6h7lWuX8Lb6uVcoOozBtSeEzMoW0QsUSNY6db5Rr3r446XfDhPzZnZCfL14o04/qo4gPyuVnkVZT2az4uSH983Q+qbl8Gun34iPArvW8NsonMTOzdiBpadKAjOERsU+j42krpUl1T46IX7Va2My6DDe5mpktBEl/JNXSTCJNjnwQqYnk942My8wWLU7ozMwWzlKk0YifIjVxPUxq6qzan8bMrCO4ydXMzMysm/PEwmZmZmbdnJtczawhll9++ejXr1+jwzAz61ZGjhz5ekSsUN7uhM7MGqJfv340N7dlTk8zM8vrEM/HTa5mZmZm3ZwTOjMzM7NuzgmdmZmZWTfnhM7MzMysm3NCZ2ZmZtbNOaEzMzMz6+ac0JmZmZl1c07ozMzMzLo5TyxsZg0xeuIU+h01vNFhmJl1qvGn7dgh53UNnZm1G0lNkkJSv0bHYma2KHFCZ7aIkzRQ0rRGx2FmZgvOCZ1ZB5C0RKNjMDOzRYcTOrN2IGmEpHMlDZH0GvBvSWtJGi5pqqRXJV0laaXCMcMk3SzpIEkTJb0l6WJJvQpllpR0tqTJkmZJelDSZnlfD0kvSfpFKZY1crPnevn5oZJGSZqer3OBpOXyvq2Ai4He+ZiQNDjvW0LS6fka0yU9IukbpWttL+mpHNt9wBrt/+qamVlrnNCZtZ/dAQGbAwcC9wJPABsB2wJLAzdKKv7cbQ6sk/fvDHwPOKiw/4y8fW9gPWA0cIukvhExB7gK2K0Ux27AmIh4LD+fAxwMrA3smuP5Y953f943A+ibH0PyvouBLfMxA4BLgJskfRlA0meB64HbgXXzOc+o54UyM7P25YTOrP08HxGHRcRTwDeBxyPiyIh4MiJGAXsCGwJNhWPeAfbLZW4DrgG2AZDUG9gPODIihkfEk8DPgMnA/vn4y4CNJa1WOOeuwOWVJxFxdkTcFRHjI+Ie4AhgJ0k9IuJdYEoqFq/kxzRJ/YEfATtFxL0R8VxEnAP8A/hpPvV+wAvAgRHxVET8DTiv1gskaZCkZknNH8yYUv8ra2ZmNTmhM2s/IwvfbwBsIWla5QG8mPf1L5QbExHvF55PAlYslFsc+HdlZ0R8ADwArJWfjyLV2u0KIGnjfNyVlWMkfU3S7bnpdCpwHbAE8GHzbxXrk2obx5TuYcdC/GsCD0ZEFI57oMY5iYihEdEUEU09e/WpVdTMzNrA89CZtZ/phe97AMOBw6uUm1z4/r3SvmDuP1oqbCsrbruC1CR7Iqm59b6ImAAgaZUcx1+A44E3SMnaVaSkriU98jU2rBLjzFJ8ZmbWYE7ozDrGo8BOwISIKCdE9RoHvAtsBjwHIKknsCmFGjhSQneKpE1I/e1+VdjXRErcDsm1e0j6Vuk67wI9S9seIyVsK0XE3S3ENwb4gSQVauk2qf/2zMysvbjJ1axj/AnoA1wtaWNJn5e0raShkpap5wQRMR04FzhN0g6S1szPPwX8uVDuJdIAjPPyNa8pnOYZ0s/5wZJWlfQj0iCIovHAUpK2k7S8pF4RMZaUKA6T9MMcf5OkwyV9Px93HtAPOFvSFyT9kNTHz8zMOplr6Mw6QERMkvRV4FTgFmAp0gCC24DZbTjVkfnrxcBypJqz7SPi5VK5y4ALgesi4u1CHKMkHZTPcxJpVOvhwNWFMvdLOo/UDPtJ4ARgMLAXcCxp5OpngDeBh4G783Ev5OTuLNJAiZHAURQGZNQyYOU+NHfQEjhmZosazduf2cysczQ1NUVzc3OjwzAz61YkjYyIpvJ2N7mamZmZdXNucjX7CJJ0OHBARPRrwzHjgXMiYkhrZWuc44fANRHR6gjY0ROn0O+o4Qt6KbNuaby7GVgHcQ2dmZmZWTfnhM6sHUiqNaebmZlZh3JCZ7YAJI2QdK6kIZJeA/4taS1JwyVNlfSqpKskrVQ4ZpikmyUdKekVSVMknSaph6TB+ZhXJB1ZutbnJP1fPu9USddJ+kypzBH52GmSLiWtG1uOeS9JYyTNkjRW0iGldWXL5fvkaVZezde9R1JTqcyekiZImiHpZtKUKmZm1smc0JktuN1Jk+9uDhxImgvuCWAjYFtSUnVjKWnaAlgV2Io0Z9sRpPVRlyRNIDyYNO/cBgCSBFxPSpS+BmwNfBq4Pu9D0k6kKUl+TVoF4mng0GKgkvYFTiGtFrEmcBhpKpOfV7uxfO7hwMrAt4D18v3dJalvLrMxMAwYCqwL3ERarcLMzDqZB0WYLbjnI+IwAEknAo9HxIe1a5L2JM3d1kSavw1gCrB/XrXhKUmHAZ+OiO3z/rGSjiIlbiNJieGXgf4RMT6fd1fSKhLbAHeQJgq+JCLOz+c4WdLWwGqFWI8DjoiIv1dil3QaKaE7p8q9bU1K0laIiMpSX8dJ+jawB2luuoOAOyPi5ELsGwL7tPSCSRoEDALouewKLRUzM7M2cg2d2YIbWfh+A2CL0kL2L+Z9/QvlxlSW4MomA6NL550MrJi/XxOYVEnmACLiOWASsFahzAOlc3z4XNIKwGeB80vxnVaKrWgDoBfwWumYdQrH1LxuNRExNCKaIqKpZ68+tYqamVkbuIbObMFNL3zfg9REeXiVcpML35fXdY0WtlX+2VJ+Xk29s4JXzvUz0koR9R4zmdScXPZOITYzM+sCnNCZtY9HgZ2ACRFRTtAWxhhgZUn9Ck2unyf1oxuTyzwJbAJcVDhuk8o3ETFZ0kRSs+2ldV73UVK/vTm5RrCl2DYpbSs/NzOzTuAmV7P28SegD3C1pI3zYvbb5lGiyyzEee8AHgeukLRBHmV6BSnhuiuX+T3wY0n7Slpd0tHAxqXzDAaOyCNbvyBpnTxC9ega1/03cIOkb0paVdKmkk6QVKm1+wOwraSj83X3Bb63EPdqZmYLyDV0Zu0gIiZJ+ipwKnALsBTwAnAbMHshzhuSvktKnkbkzXcAv4i8EHNEXJ1r7U4m9Xu7ETgLGFg4zwWSpgO/zDHOBP5L9QERlevuQBo9+xdSn77JpCTv0lzmQUn7ACeQRs+OICWOf6zn3gas3Idmz5pvZtYulP8mmJl1qqampmhubm50GGZm3YqkkRHRVN7uJlczMzOzbs5NrmbWEKMnTqHfUcMbHYYtAsa7ad8WAa6hMzPgw+XMqvapMzOzrs01dGaLGEkDgXMiorze6/eZf048MzPrBpzQmbUDSUtExLuNjmNhRMSbjY7BzMwWjJtczRZAbp48V9IQSa8B/5a0lqThkqZKelXSVZJWKhwzTNLNkg6SNFHSW5IultSrUGZJSWdLmixplqQHJW2W9/WQ9JKkX5RiWUNSSFovPz9U0ihJ0/N1LpC0XN63FXAx0DsfE5IGF+7pnMJ5Py7pkhznTEl3SFq7sH9gXhJsG0lP5OvdLWnVdn/BzcysJid0Zgtud9LyV5sDBwL3Ak8AGwHbAksDN0oq/pxtTloPdVtgZ9JEvAcV9p+Rt+8NrEda5/UWSX0jYg5wFbBbKY7dSGvEPpafzwEOBtYGds3xVOaGuz/vmwH0zY8hLdzfMNIExf+TzzEjx/KxQpklgaNzvJsCywHntXA+JA2S1Cyp+YMZU1oqZmZmbeSEzmzBPR8Rh0XEU8A3gccj4siIeDIiRgF7AhsCxfmC3gH2y2VuA64BtgGQ1BvYDzgyIoZHxJOk9VcnA/vn4y8DNpa0WuGcuwKXV55ExNkRcVdEjI+Ie4AjgJ0k9cjNwlNSsXglP6aVb0zS6sB3gEERcW9EjAb2AJZl3oRyMWD/iHg43/MQYOtSEvuhiBgaEU0R0dSzV59WXl4zM6uXEzqzBTey8P0GwBa5CXKapGnAi3lf/0K5MRHxfuH5JNIqDJVyi5NWYwAgIj4AHgDWys9HkWrtdgWQtHE+7srKMZK+Jun23Dw7FbgOWAL4sPm3DmuSavoeKMQyJV97rUK52RHxdOl+FifV1JmZWSdxQme24KYXvu8BDAfWLT1WB24ulCuPIg3m/hyqsK2suO0K5taS7QbcFxETACStkuN4EvhfUqK5dy67RGs3VKAa+4qxvN/CPv9uMTPrRP6la9Y+HiX1WZsQEeNKj6l1nmMc8C6wWWWDpJ6kvmljCuWuAFaTtAmpv93lhX1NpMTtkIh4ICLGAp8uXeddoGcrsYwh/X7YtBDLssCAUixmZtYFOKEzax9/AvoAV0vaWNLnJW0raaikZeo5QURMB84FTpO0g6Q18/NPAX8ulHuJNADjvHzNawqneYb0c32wpFUl/Yg0CKJoPLCUpO0kLV8cZVu4xjPADcD5kjaXNICUOL5DoXnXzMy6Bs9DZ9YOImKSpK8CpwK3AEsBLwC3AbPbcKoj89eLSf3QHgO2j4iXS+UuAy4ErouItwtxjJJ0UD7PSaRRrYcDVxfK3C/pPNKI2U8CJwCDq8SyF3A2cGO+n3/nWGa24X5aNGDlPjR7SSYzs3ahiGrddczMOlZTU1M0Nzc3Ogwzs25F0siIaCpvdw2dmTXE6IlT6HfU8EaHYR9R4137a4sY96Ezs/lIGizpiUbHYWZm9XFCZ2bVDAG2rDypLFvWwHjMzKwGN7mafURIWiKvBLHQ8uoR860gYWZmXZNr6My6KEm9JV2aV56YLOloSTdLGpb3j89NoxdJeps0Px2STpP0tKSZucwZkpYqnHewpCck7SLpWUlTJV0vaflymcr3wI+BHSVFfmyV960s6a+S3sqP4XnZMDMz60RO6My6rjNJzZ7fA74GfBnYvFTmUOAp0oTCx+Rt00mrQ6wJ/BzYBTi2dFw/0qTE3wO+DqwHnNxCHEOAvwF3AH3z4/48f93dwKwc56bAy8Ad1ea2MzOzjuMmV7MuSNLSpKRsz4i4PW/bB3ipVPSeiDijuCEiflN4Ol7SKaS56I4rbF8MGJjXZ0XSUNK8c/OJiGmSZpLWbX2lEOPupCXC9oo8/5GknwKvAt8iJYHl+xoEDALouewKNV8DMzOrnxM6s66pP2mR+4crGyJiepWRp/NN5Cbph6TVIVYDliYt81Ve6mtCJZnLJgErtjHGDYBVganSPEu/9srxzycihgJDAZbsu7onwTQzaydO6My6pkqG1FrSM32eg9L6rn8lrf5wCPA28B1Ss2nRe6XnQdu7YPQA/kNq0i17s43nMjOzheCEzqxrGkdKujYCngfI/dLWAZ6tcdxXgYnFZldJq7RDPO8yfy3fo8CPgNeLy4+ZmVnn86AIsy4oTxtyEXC6pG0krQVcQPqZrVVrNxZYWdJukj4vaT9S0rWwxgPrSPqCpOUlLU4aVTsZuEHSlpJWlbSFpDM90tXMrHO5hs6s6zoc6A3cSJoT7nfAp0ijSquKiJsk/RY4G/gYcBtwPPDnhYzlL8BWpD57SwNbR8QISVsApwHXAH1IffHuBt5q7YQDVu5Ds5dnMjNrF8qD08ysi5O0JDAB+G1EnNnoeBZWU1NTNDfPN6bDzMxqkDQyIprK211DZ9ZFSVqPNJfcw8AywJH569WNjMvMzLqeuhI6SR8nTV76lYio1SF7oUkaAiwREQcuwLE3kzpoD8zPRwBPRMQB+Xkv4FJgO2BZ0pQLr5a3RcT4hb6RjwhJhwMHRES/RsfSSJLGA+dERHm0aEc7FPgC8D5pROkWEVGei65bGj1xCv2OGt7oMKyLG+9mebO61Dso4hjgHx2dzGWnAwMlfb4dzvV94OjC872BLYDNSLPdv1htm6QRhSWOio/l2iGmdiGpX47pA0mfK+37uKRZef981bIdGNPgFl637+b9VRd4l7RVLrd8fj5QUovriC7MQvF5KaxKXDPyElg/rePQDVn4fmjFOIYV4nhP0nOShkjqXSkTEY9FRFNELBMRH4+IrSNiZB3n/omkx/KSYVMkjZJ0UqnMUpKOk/Rk/qy8qbSs2MalcgNbeE8PbmF78TGsvV4vMzOrrdUaulyr9RPg2x0ZiKQepD59r0m6DdgP+OXCnDMiynNhrQY8GRGjC9ettg3gYuYupVQxpfS8XRdEX0ATSTP8n1DYthtp9OHnqh7RsZ4mdZ4varWDfCc7ETiX1Ll/IHCepLcjYr6mzMr7GxGvdUAcdwB7kCYQ3pw0irU36bPfZnnk6R7AH0hz0N0JLAGsTVqWq1JuCdJgif7AEcC/gE8AvwDuk/SDiLipcOoZzD9R8Duk+e4qvkUaONG3sG3mgtyHmZm1XT01dDsAc4B/Q0q8JL0k6RfFQpLWyP+Vr5efH5prBqZLmijpgmINV6UWRtIOSrPfv0vqLwRpVF/NqRYk9cq1HJWFy8vJF7mm7ZzK98BBwBY5zhHVthUOnxERr5QeoZYXRP++pNGSZkt6UdKx0tzp8/Nxx+eYp+YyO0taTmlx82mSnpH09Vbej7JhpBrN4lT9++Tt5dej1YXUJR0h6ZUcz6WkpKct3q/yus1u4zk62tQc17iI+BXwDPBd+PAzc26uLXuNuZ/78UrNz+Tny+ZyL+caricl7VzY/xVJ9yjVAk7MZZctxTE7x/FiRFxJ+ixV4lB+L56VNDN/tnYvnL9SQ/sjSXcpLc31U9IkwtdFxPn5/sZExDURcWjhugeTaqS/HRFXRMSEXBu4N/AP4ELNuxZrVHlP5/n5IE1gTKnMfP8AmZlZx6gnodscGFlZqzEi5gBXkWqBinYDxkTEY/n5HNIfjrWBXUkTpP6xdMxSwK9If4jWIo3gg9QJfGVJVZcPyoaQ+r39ANiGtLj4FjXKf59U6/YAqRbh+y1sq8c8C6JL2oA0bcN1wADgKFJT7wGl4w7O97Y+aZ3LS4ArSX9E1wXuBS6XtFSdcZCPXYq0eHulI/1qlNbRVB0LqUvaCTgJ+HWO8el8rx91s0i1ZBWVNUo3B/YsF87J8z9Jr+NepM/uoaR/SpA0gFQDdiPwZdLnal3SvHK1zCzEcRIpMd8/n/9U4HxJ5Q5Fp5KagtcCrgdeATZS7S4LuwF3RMSjVfb9FliB9LNlZmbdRD2DIlYh/eEvugw4XNJqETEub9uVwh+siDi7UH68pCNIE5D+OCeFkGae/0WVfkGT8td+VJkVX2nh8n2AvSPi1rxtL+ZfuPxDEfGmpBnAu6UFxufblg2SNLDw/PKI+Fn+fp4F0SVdkbf9Om8am2u+jmTeJPbWiPhzPubXpCRgXERcmrf9htSnbx2qrNHZgvdJgzr2JjWx7UMaBTm9VG4XWl9I/WDgkog4Px9zsqStSQlivdbUvP3fJkTE2m04vtNIWoyUvA0gNcFWPB8Rh9U4dFtSQrx2RDyZtz1X2P9L4Ori1CJKE/w+JmnFiHi1SiwbkX6G7lTqR3co8PWIuK8SUy6zP1AcSfDHiPh74TwnkJLIZyWNAx4iJZdXRURlua81gBEt3NuY/PULhW29S+8pEdHWmttKfIOAQQA9l11hQU5hZmZV1JPQfYzUH+tDETFK0mjSH6ATlTpS9yfVNgEg6WukWqo1SROO9iT151mJuQlbZeReWaXvzcdaiKl/PtcDhZim5Zjay9XM2y/tncL35WRrTeb9IwupX9KvJS0bEZVjR1V25nhnAMWYK69zWxdJv4iULKxEek+qDQurZyH1NUn9uIoeoG0J3bOkZvqK8pqhXcHJkgYDS5Jq1X4LnF/Y39rAg/WAlwvJXNkGwGrFJljmrs3an5REA2yfE6XFSDVzN5D6sa1FqnW9RVJxosjFSSs2FM3zWYyIl4FNJa1DqkH8Sr63QyR9NSJmVIq2co/FfqEzSDWMCy0ihgJDAZbsu7onwTQzayf1JHSvAx+vsv0KUq3QiaQmnPsiYgJ8uHbkcFIn6eOBN0hNeFeRErGK2RHxQZVzfyJ/bakjulrY3p6mFGofy8q1X6LlP5DF7dUWRH+vStk2LckWEU9LepT0+k6OiAck9SsV66yF1N+t8bq9w/yd6wGWIzXRT23HOGo5C7iQlKi8XKmxLCi/v2Wtff56kBLj31XZN7Hw/b2k2qr3gEmVGjRJq+b93wZeKB1f/gxVjTUingCeAP4kaTPgPmAnUt/KsaSuENWslb+Onfd0Lb6nZmbWBdSTODzG3F/yRVeQaiE2AXYGLi/sayIlbodExAMRMRb4dBviWof0h6ulGrfKwuWbVDbkZqp12nCN9jSG1Mm8aDPgpYjorCTlQtLo0gtb2P8oqabt9dxZvvioJHRPUnhNs/LzhfE0sJakcs3r+qSm2c4aPPFGvu9JVZK5ejwK9JW0Zo39a1d5ncdFRHHk54y8bUKhORTS52k2sEqV4yfQdpVm1Eoz6RXANpLWr1L2CFIN+u0LcB0zM2uQemrobiUtEP7JiHijsjEiXpJ0L3AeqUn1msIxz5CSxYMlXUdKCg5uQ1ybk2r8ZlTbmZsrL8xxvUb6A3Q8qVm3Ec4EHsnNeFeS5iw7jPmnPelIlwI3kUcbVnEFaW3QGyQdT6r5+SzwP8B5EfEM8HvgUkmPkPpY/RDYmParwbuc9D5dKuk00jQwm5M+G0eWyvaQtG5p2/u55glg2Sr7347OmRT6TlLftGslHUKqzVoN6B0R15PmUnxQ0nmk5s6pwBdJo0pbnfMuIqYqTbA9JA/AuJeUjG0CzMnNllVJOpf083AXqU9pX9LAoxmkvnSQ1nn9NnBj7tv6b1It/IHA9sA3SgmmmZl1ca0mdBExWtLDpKa6P5V2X0aqEbouIt4uHDNK0kGkP9InAfeTkol6lyz6EWmkZS2Vhcv/j/TH6o/5eaeLiEcl/S+pz90xpL5wpwHndGIMH5Cax1vaP0OtLKQeEVfn0ZEnk/rW3UhqnhzYTjFOkbR5juHGHMM40gCAcs3ix0i1w0VvAMvn7zevsv9aUhLaoSJijqRvkvreXU5ajus5YHDePyq/1icB95D+0XiO9Fmt13Gkz9HhpAEb75CazM+ocQykmrW9gZ+RXqs3SX0Ct8s15UTEu5K2I/18/prUt3Jx0udn3Rp9A9vVgJX70OxVAMzM2oXqaXGStD2p9matFvq8tV9AaVqG3wJfioj3O/JaZpZI+gpwC3BuRJRrSztEU1NTNDfXO5jbzMwAJI2MiPlWgaqr831E3EKqnftMewdWRW/S1BpO5sw6SUTcT5qOZWYrc9iZmVkXVFcNnXW+3P9q9xZ2F+fE6zTluchKvlmYM60hJO3GvNOPFHXZ+fAWVUv2XT36/vjsRoexSPAC92YfHS3V0NUzKMIa43jSahjVvNPC9o62bo19E2vs6yw3kgYrVONO/q3Ic979b3GiYjMz6x6c0HVReTWB+VYUaKSuPhdZniKms6aJaVd5VZJzFnQFhnbSlzxAxszMuhcndGYGQJXl78zMrJto04oEZrZwJG0h6UFJ0yRNkfSQpAOAi0lrpkZ+DM7lx0s6vHSOEZLOKTwfL+lXks6X9I6klyT9snRMSBok6RpJ0yU9J2n3KmV+mL/vl5//QNLtkmZIGpOnOykes6OkpyXNknSvpF3ycf3a83UzM7PanNCZdRJJi5HWa/0X8GXSpM2/Jy3LdTBpPsW++dFS/8mWHEJaWWV90sTGZ0jatFTm+Hz9L5PmhLwoL9NXy8nAH/IxjwB/lbR0vp/PAdeRlvn7ci5Xc568nFQ2S2r+YMaUNtyemZnV4oTOrPMsS1q39qaIeDYinoqIKyPicdKqGRERr+RHrRHF1dwWEefk5cH+SJqweZtSmcsi4vLcF/I44H3SBM21/C4ibsoriRxDWmd53bxvP9KEyYdFxNN5MMV5tU4WEUMjoikimnr26tOmGzQzs5Y5oTPrJHnN3GHArZKGSzpU0mfb6fSjSs8nASu2VCbP8/halTK1zjspf60c80XgkdJ6uC2NMjYzsw7khM6sE0XEXqSm1nuB7wBjJX2jxiFzAJW2LV6lXHlalmD+n+96yrR43kLiVjlG+RxmZtZgTujMOllEPB4Rp0fEVsAI4MfAu6Q1X8teI/WpA0DSUqSasa7gSWDD0raNGhGImdmizgmdWSeRtKqk0yR9RdIqkrYGvgSMAcYDS0naTtLyknrlw+4CdpO0laS1gYuoXkPXCOcB/SUNkfQFSd8Hfpr3uebOzKwTeR46s84zA1gDuAZYHpgMXAGcHhHv5eXergI+CZwADAZOBfqRRqdOI406/XRnB15NREyQ9APgLOAA0ijYE0hJ56zWjh+wch+avSSVmVm78FquZtZuJB0EnAh8PCLm1Crb1NQUzc3NnROYmdlHhNdyNbN2J2l/Us3ca8AmpOlQhrWWzAGMnjiFfkcN7+AIDWC8a0LNPvKc0JnZwliNND/dJ4GXSP3qTmxoRGZmiyAndGa2wCLiENIqFWZm1kAe5WpmZmbWzTmhM1uESBoh6c+STpH0uqRX87QjPfL+JSSdLuklSdMlPVKc+FjSQ5KOLDy/QlJIWik/7yXpXUlf7fy7MzNbdDmhM1v07EZax/UrpOlGDgZ2zvsuBrYEdgUGAJcAN0n6ct4/Ati6cK4tgdeBrfLzr5JWl3i4o4I3M7P5OaEzW/SMiYjjI2JsRPwNuBvYRlJ/4EfAThFxb0Q8FxHnAP9g7oTBI4DNJC0maXWgDzCUuUneVsD9EVFeZgwASYMkNUtq/mDGlA67QTOzRY0HRZgtekaVnk8CVgTWJ63POkaaZ/nYJUkrVgDcl59vCKyTn99BGt0KKaH7R0sXjoihpASQJfuu7kkwzczaiRM6s0VPufYsSLX1PfL3G1YpMxMgIqZJepRUI7c2qXbvAWCVXGO3IXBEx4VuZmbVOKEzs4rHSDV0K0XE3TXKjSAldGsCZ0fELEkPAcfi/nNmZg3hPnRmBkBEjCWtLTtM0g8lfV5Sk6TDJX2/UHQEKaFbBni0sG13avSfMzOzjuMaOjMr2otU03YG8BngTVKNW7HG7j5S0+x9EfFB3nY3cDwpsavLgJX70OwlqczM2oUi3C/ZzDpfU1NTNDc3NzoMM7NuRdLIiGgqb3eTq5mZmVk35yZXsy5K0lakpswVIuL18vPGRdY+Rk+cQr+jhjc6jI+08W7SNltkuIbOrPu4H+gLvNHoQMzMrGtxDZ1ZNxER7wKvNDoOMzPrelxDZ7YAJG0v6T5Jb0l6U9KtktbM+/rlBet3lfQvSbMkPSXp64Xjt8plviXpP7nMSEkb1Lhm5Zjl8/NPSrpK0kuSZkr6r6S9SseMkPRnSadIel3Sq5KGSOpRKLNE3j9B0mxJz0k6sLB/LUnDJU3Nx18laaXC/gGS7pT0Ti7zuKTieq9mZtbBnNCZLZjewNnARqTlrqaQFrFfolDmDOAPwLrA7cANklYunWcIcCTQBDwHDJfUq84YliLNA/ct0qoNvwfOl7RNqdxuwPvAV4ADgIOBnQv7LwH2BA4lTRa8D/A2gKS+wL3AE/letwWWBm4sJIVXAi/n/esBg4FZdd6DmZm1Aze5mi2AiLi2+DzXjL1DSmpeypvPjYi/5f0HAd8A9gN+VTj0NxFxa+EcLwG7AhfUEcNE4LeFTUMlfQ34EXBnYfuYiDg+fz9W0r7ANsBVebmuXYBvRsQtucxzhWP3Ax6PiCML97onaX66JtIcdasAQyLiqVxkXEsxSxoEDALouewKrd2imZnVyTV0ZgtAUn9JV0p6VtI7wGTSz9PnCsUeqHwTEXOAh4C1SqcqlpkGjK5SpqUYeko6VtIoSW9ImgZ8vxQDwKjS80nAivn79YA5zDtxcNEGwBaSplUewIt5X//89SzgAkl35Xi+2FLMETE0Ipoioqlnrz713KaZmdXBCZ3ZgrkJWAH4KbAxKTF6H1ii1kHt7HDgMFIt3Takpt3rq8RQXoormPuzr1au0QMYns9dfKwO3AwQEYNJSej1pGbdUZL2rv82zMxsYTmhM2sjSZ8k9TU7JSLuiIgnSeualrswbFI4RqTm2CdrlOkNrFOlTEs2A26KiMsi4j/As8AabbgVSH3wepDWZm1p/9rAhIgYV3pMrRSKiGci4g8RsSNwIfCTNsZhZmYLwQmdWdu9BbwO7CtpNUlbAueRauiK9suL3H+BNIBiFeDcUplfSdpO0trARcC7pEEG9RgLbCNps9zMeQ6waltuJCKeAf5GajL9gaRVJW0uaY9c5E9AH+BqSRtL+rykbSUNlbSMpI9J+lMegdtP0sakRHNMW+IwM7OF40ERZm0UEXMk7UwawfoEaRDAYcC1paJHkUaOrg9MAL4XES9VKXMm8AXgv8C3ImJ6naGcRErg/gnMBIYBV1BnH7yCPYHfkO5nedLAjN8BRMQkSV8FTgVuIY2sfQG4DZidj/84aaTsSqRJj28mNQfXNGDlPjR7JQMzs3ahiGh0DGYfKZL6Ac8DG0ZE1dXnP2rLeC2IpqamaG6u+vKYmVkLJI2MiKbydje5mpmZmXVzbnI1s4YYPXEK/Y4a3ugwPlLGuwnbbJHlhM6snUXEeFqZDiQiRrRWxszMrF5ucjUzMzPr5pzQmXUjknpI6tnoOMzMrGtxQmfWgST1lnRpXjZrsqSjJd0saVje/3FJl0h6S9JMSXfkOekqxw/Mx+4g6QnSPHVrSvqUpBvzMRMk7SXpCUmDC8f2yfPFvSppqqR7JDWV4vu+pNGSZkt6MS/dpcL+8ZIOLx0zQtI5pXOMyrG8ma/zqfZ+Lc3MrGVO6Mw61pnAlsD3gK8BXwY2L+wfRlo67H9IK0nMAG6R9LFCmaWAX5GWGVuLNKfdJaSJir+Wj909Pwc+XJliOLAy8C3S0mT3AndJ6pvLbABcA1wHDCDNiXc0cEC9NydpJeCvOZ41gS2Ay2qUHySpWVLzBzOm1HsZMzNrhQdFmHUQSUsDewN7RsTteds+pIl7kbQ68B1gy4i4N2/bgzRx727ABflUPYFfRMTIXOYLwDeATSPiwbxtIDC+cPmtSWuurhARM/O24yR9G9gDOIM06fE9EfHrvH9sjulI4I913uangcWBv0fEhLztiZYKR8RQYCjAkn1X9ySYZmbtxDV0Zh2nPynZebiyIa8CUUl41gTmAA8U9k8BRjPvag/vA/8pPP9iPq65cNyLwKRCmQ2AXsBrucl2mqRppLVi+xeu/+9SzP8CVpa0bJ33+DhwB/CEpGsl7SdphTqPNTOzduIaOrOOU+mL1lJNVK1pS4rHzI6ID+o8rqIHMJl5m3cr3imcp6XYKtvnVLne4h8WivhA0teBTYCvA/sAp0raMiIeryNOMzNrB66hM+s444D3SH3jAJDUi1RLBmkB+x7ApoX9y5L6s9Va3P7JfNwGheM+Q2r+rHgU+BQwJyLGlR6vFq6/WencmwEvRcTU/Pw1oG/hOkuRagg/FMkDEXECsCGppnDnGvGbmVk7cw2dWQeJiGmSLgJOl/Q68DJpcEOPtDuekXQDcL6kQcDbwMmkGrQra5z3aUm3AudJ2g+YBfyWNKCiUrN2B6k59QZJRwBPASsB2wN3RMR9pAEbj+SRsVeSkrHDgGMKl7sL2FvSjaTk7lgKNXSSNgG2BW4l1QiuB3yW2gmpmZm1Myd0Zh3rcKA3cCMwDfgdqeZsVt6/F3B23r8UKQnbvjCQoSUDgb8AI4BXgeOBz1fOGxEhaQfgpFxuRVLC9W/g0lzmUUn/C5xASuImA6cB5xSucyrQD7ghx38y89YETgG+CvwCWA54EfhNRFzeSvwMWLkPzV6qysysXSjCA83MOoukJUnTjvw2Is5sx/MuT2rq/FFEXNte5+1ITU1N0dzc3HpBMzP7kKSREdFU3u4aOrMOJGk90mjSh4FlSFOCLANcvZDn/Vo+z2hS7dvJwOvALQtz3s40euIU+h01vNFhdGvjXcNpZpkHRbRBntV/sqT+rZde6GsNkfSHjr7OR4GkwXkVhYU9z7Q8n1t7OxR4jNQf7VPAFhHx0kKec3FSc+po4CZgZj7v9IU5aWVlioWMzczMOpkTurY5BvhHRDzbCdc6HRgo6fO1CpWXYepIkraSFLl5r95jVpD057yE1OycEN8pabuOjLWj5deh/PhP3tcvP2+KiMcioikilomIj5OmANmrcJ75ltYq7PvwPOV9EXFrRAyIiN4RsUJEfCsixhWOHViK7WVJf5O0aiu3djWpL56ZmXUjbnKtU55u4ifAtzv4Oj1IfRtfk3QbsB/wy3Y47+IR8d5CB9h215ImuN2HNI3HiqSlsD7ZgFja277AzYXnjXh9a5lBmkRYpKlGzgdulLRuaV474MPPyExSbZ+ZmXUjrqGr3w6kSVb/DSnxkvSSpF8UC0laI9eIrJefH5oXLp8uaaKkCyQtVyhfdfH1vPtG4EctBaS0wPuWwP6Fmph+hZq0HSQ9LOld4BuS+ku6QdIrOZ5HJX2rdM4lJJ2itOD7bEnPSTpQUj/g7lzstXz+YbVesHyfmwNHRcSdETEhIh6JiCER8dfWrpn39ZR0oaTnlRZ/f0bSETnxrXXtvSSNkTRL0lhJhxSPkbRart2cJenp8utQp7cj4pXC440FOEdHihzXyxFxN2k06zrAajU+I/M1uUraUdJD+fV/Q9JNSvPRVd670/PPwnRJj0j6RuffqpnZos01dPXbHBgZeVhwRMyRdBVpzc3iupe7AWMi4rH8fA5wMPAcafH0P+bHHoVjiouvv0aarwxSR/qVJfVvoZn3IGAN0hxjlbnDXiNNMwGp2fYwUs3YVNJ0E//M15pJmvz1Oklfioin8jGX5Hs9iNTvaxXSvGIvAj8g1bitDbxJ6zU50/LjO5L+FRGzWijX0jUh/dMxEdgp39tGpLVA3wAurHYySfsCJ5Km0hhJSmL+QqpBOycndv8HvEWa1LcX8HtgyVbup7urvF+LF7aVPyPz9LKXtD1pypLTSE3Fi5FWhKgkxxeTagF3Ja1RuwNwk6QNvVKEmVnncUJXv1WYm2hVXAYcLmm1Qv+lXYGLKgUi4uxC+fFKk7zeIOnHETEnb59n8fWCytqc/YD5ErqImJJrVmZExCuV7dKHKzUNjojbCoe8Rlp7s+JkpcXafwicpLQw+y7ANyOiMlryucJ538zfvhoRr5fjqRLf+0qDDP4CDJL0GKmG85qIeCifs+Y1czPx8YXTjpe0PqnmsmpCBxwHHBERf8/Pn5d0GvBz0hxr25LWSl01Il7IcRwM3NfaPZVcVqql/GlEXNHGc3QKpZUkfklKusYClX6Q83xGCp+diuOAv0fErwrbRuWy/UnvQ7/K60hKmLcl/XPy8ypxDAIGAfRc1ku+mpm1Fze51u9jzJ0MFoCIGEUaZbgrgKSNSbUVH87yL+lrkm7PTVJTgeuAJUiz9leUF1+vqNSofGwBY55nki9JvSWdkZsi38pNa03A53KR9Ug1infTTvKcaJ8m9T38J/AV4EFJlRrFVq8p6WeSmiW9lmM+pBBzuewKpNq98zXvovSnMe+i9BMLSQjAQzmOtvglsG7hcWMbj+9ovfP9TyfVsC4BfD8i3i2UaW0iuPWAO1vYtz6pf96Y0mu9I3Nf63lExNA8SKSpZ68+bboZMzNrmWvo6vc68PEq268A9iY18e0G3BcREwAkrQIMJ9VQHU9qJlwfuIr0x7WivPh6xSfy19cWMObyFBZDSEs/HQ48Q+o0f2khlnoWfW+z3NR6e36cKOkCYLCkIa1dU9LOpJUUDgfuJy2LtT/wvRYOqfyT8rNcvupp2xJ/Da8UR5YWTMlfq2UsyxX2d7QZpERzDjC5hSlNFmaakx6kpcY2ZP4BIR5YYWbWiVxDV7/HSM10ZVeQOplvQuqTVlzyqImULB2SFy8fy7zLJrVmHdIfytE1yrxLarKtx2bApRFxba5dfIl5a1IeJX0mtq5xLdpwvZaMIf0zsVQd19wMeCgizomIR3MC1eI8gBExmdTnrn+VRekrydcYUt/EzxYO3Yh2+nmIiLdI/wBsUNwuaVlgNeDp9rhOfaHEuIh4biHmp3sM2KbGPgErVXmtJy7g9czMbAG4hq5+t5IWWf9kcTRjRLwk6V7gPFKNzDWFY54hJQkHS7oO2IQ0QKJem5Nq/GbUKDMe2CiPQp1GGqzQkrHA95QWhH8P+DUpqarcyzOS/gZcIOkgUrL1GVIfqctIS1YFsKOkm4CZEdHiJLSSPkl6PS4i9buaSkpyjwDujIh3gHdaueZY0nx83yR13N+FNLL3rRr3ORj4o6S3gX+QBgGsD6wcEaeSFq5/CrhU0iGkJu3fkZq+28tZwFGSJgEPkKZpOY6U6F1TKvtpSeuWthUnHl5DUjm2p2oMMmlPJ5MGOYwjdSUQaVDE+RExVtIVwDBJh5Heu08AWwHPRcR1nRCfmZkBRIQfdT5If5j3r7J9b1Kic22VfQeSaoxmkvoi7ZTL9sv7BwLTWrje08AurcS0Ro5rRuW8pD+oASxfKrsKKZmZTkoYDifNozasUGZJ4Iwc82zSYIwDCvuPIw0OmVM8roXYlgROAR4hJWAzSEnuWcAn6rkmqYbzwnz82/n744HxheMHA0+Urv0jUoIxKx/7r+JrmV+3e/L1ngG+Q0qIB9b5WQjghzX29ySNsh2Vz/sS8NfK+14oNz6fq/w4IL+X1fYFsE4r8bX4ucr7W/qMzHdcfm1G5tfqdVJfwaXyvsXz6/8cqQb3lbx/g9Zeww022CDMzKxtgOao8jtVaZ/VI0/h8Htgraje5609r7Uj8FvgSxHRnjVHZl1CU1NTNDe3NibDzMyKJI2MiPlWEHIfujaINK3Gn0hNgh2tN7CXkzkzMzNrjWvobIFJ+hxpgEFL1op5pwbpFvKUKse0sPu+iPhmZ8ZTjaT/kprQq6k5H57S2r/rRMRWHRFbvZbsu3r0/fHZjQyhWxt/2o6tFzKzj5yWaug8KMIWxiTStBi19ndH5wF/a2FfV5mOYwfmXfGhaHJnBmJmZo3nhM4WWG4OrjYPW7cWEW9Se7Rww0We67BRJC0eaRUPMzPrAtyHzqyLkDRC0rmSzpT0Zl4Z4yBJS0r6k6S3Jb0gaY/CMQMk3SFpZj5mmKQ+hf09JQ3JK4O8JelsSvMIKjlC0rP5PKMl7V7Y309SSPqRpLskzQR+mq91c45xYj7/xZJ6dcLLZWZmBU7ozLqW3Ujz9W1MWq7sbOB60nx8TcAlpDn7Pp0Tp1tI06JsRFo94ysU1hIGDgP2Ja2tuikpmdutdM2TgH1IK3CsBZxKWjqt3EnrVODPucz1edvmpAmwtyVNrP094KAFu3UzM1tQbnI161r+GxGDASSdBRwFvBcRv8/bTgSOJCVuHweWBvaIiKl5/yDgbkmrRVoZ42DgjIj4W95/EPCNysUk9QYOBb4eEfflzc9L2oiU4A0vxPbHiPh74VhIS7Htl5vfn5R0DWlliVOr3VyObxBAz2VXWJDXx8zMqnBCZ9a1jKp8ExEh6VUKS79FxHuS3gJWJC0jNqqSzGX3kyZ9XkvSa0Bf0sTTlePnSHoIqCx7thZptZBbJBWHvC9OmvS4qNqkcWNKU+tMItUuVhURQ4GhkEa5tlTOzMzaxgmdWddSHmgQLWzrQVqGq6WkqN5kqdLt4ttAeYqZ8nWrrQfbUmxmZtaJ/IvXrPsaA3xZ0jKFbV8h/Vw/GRFTSMu0bVLZqdROulHpHLOBVSJiXOnR0JG0ZmZWP9fQmXVfVwAnAJdKOp7Up+584Lrcfw7SUnVHSxpLarr9OakZ9mWAiJgqaQgwJCd795L65W0CzMlNpGZm1sU5oTPrpiJihqRvkEbCPgzMAm5g3lGmZwIrARfk55eREsE1C2WOI01GfDhwLmmgw3+AMzouehiwch+avdqBmVm78NJfZtYQTU1N0dxcbZyFmZm1pKWlv9yHzszMzKybc5OrmTXE6IlT6HfU8NYLGuPdNG1mrXANnVk3VliWa77q9xrHbJWPWb4jYzMzs87jhM6sC5A0UNK0BTj0RdKo1f+0b0RmZtaduMnVrBuLiA+AVxodh5mZNZZr6Mw6kaQtJD0oaZqkKZIeknQAcDHQOzeFhqTBufzukh6RNFXSq5KukbRy4XzzNLkWmlO3yeeeIalZ0vqtxPUVSffk8hMlnStp2VbiXifv6yPpshzfLEnPSTq4/V89MzNriRM6s04iaTHSPHH/Ar5MWvP098B9wMHADFLzaV9gSD5sCeDXufy3gOWBq+q43KnAUcD6wBvAFXni4GpxDQBuA27M1/k+sC5wUStxf5BPcRIwIMf3RWBvYGIdMZqZWTtxk6tZ51kWWA64KSKezdueApC0HhARMU/zaURcVHj6nKT9gCclfSYiXqpxreMi4u587hNJydjKQLVjfglcHRFnVjbk6zwmaUXg/ZbizlYBHouIh/Pz8S0FJWkQMAig57Ir1AjfzMzawjV0Zp0kIt4EhgG3Shou6VBJn611jKT1Jd0gaYKkqUBlJt7PtXK5UYXvJ+WvK7ZQdgNg99ycOi0Pzvh33te/jrjPBXaS9LikIZK2bCmoiBgaEU0R0dSzV59WbsHMzOrlhM6sE0XEXqQmy3uB7wBj8/Jd85HUG7iV1BS7B7AhsH3evUQrl3qveNn8taWf9x6kpcHWLTy+DKxOHj1bK+6I+Ceplm4IqUl4uKSLW4nPzMzakRM6s04WEY9HxOkRsRUwAvgx8C7Qs1T0i6QE6ZiIuDcinqLlWraF8SiwdkSMq/KY2UrclX2vR8RlETEQ2Af4saQlOyBWMzOrwgmdWSeRtKqk0/KI0lUkbQ18CRhD6ne2lKTtJC0vqRfwAjAbOEDS5yXtCPymA0I7HdhI0nmS1pO0mqRvSTq/jriRdKKk70paXdKapEEVz0XE7A6I1czMqvCgCLPOMwNYA7iGVPM2GbgCOD0i3pN0HmkE6yeBEyJisKQfA6cA+5P6xR0K3NKeQUXEKElbkEar3kOqKXwO+L/W4s77ZwMnA6sCs4AHgW+3dt0BK/eh2UtamZm1C0VE66XMzNpZU1NTNDc3t17QzMw+JGlkRMy33KObXM3MzMy6OTe5mi3iJPUDngc2jIiFqjLLK1zsRxq8sVdEDGup7OiJU+h31PCFudxHyng3P5vZQnBCZ2btIi8F9mvSoIgHgCmNjcjMbNHhhM7M2stq+ev14c65Zmadyn3ozBYRSg6T9Iyk2ZJeknRqocgqkm6XNEPSGEnblY5fK68UMVXSq5KukrRS3jeYuaNi50hyQmdm1omc0JktOk4BjgNOBdYG/hd4sbD/ZOAPpFUiHgH+KmlpAEl9SatEPAFsBGwLLA3cKKkHaZWIffN5+uaHmZl1Eje5mi0CcmJ2CHBwRFyUN48DHsiDIgB+FxE35fLHAHuSlgH7F2mgw+MRcWThnHsCbwJNEfGwpLcBIuKVGnEMAgYB9Fx2hfa6PTOzRZ5r6MwWDWsBSwJ31igzqvD9pPy1stTYBsAWkqZVHsyt3etfbxARMTQimiKiqWevPvUeZmZmrXANndmiQXWUea/yTUSEJJj7T18PYDhweJXjJi90dGZmtlCc0JktGsaQlujaBnhmAY5/FNgJmBAR77VW2MzMOpebXM0WARExFfg9cKqkvST1l7SRpP3qPMWfgD7A1ZI2lvR5SdtKGippmQ4L3MzM6uIaOrNFx9HAW6SRrp8hNZVeWs+BETFJ0ldJI2RvAZYCXgBuI9X8tdmAlfvQ7NURzMzahTz/p5k1QlNTUzQ3L9RKY2ZmixxJIyOiqbzdTa5mZmZm3ZybXM2sIUZPnEK/o4Y3OowuYbybns1sIbmGzj7yJI2QdE6N/YMlPbGQ11jocyzEtYdJurm7ndvMzNqPEzqztGzVlpUni2ISI6mfpJA0X78MMzPr+tzkaou8iJgGTGt0HGZmZgvKNXS2yJG0jaS3Jf00P/+wuVTSYODHwI65xiokbZX3fVrSFZLekDRD0n8kbV069y6SnpU0VdL1kpYv7d9L0hhJsySNlXRIXty+sj8kDZJ0jaTpkp6TtHud9/UrSZPz0lwXS/pYYd/2ku6T9JakNyXdKmnNwuHP56+P5BhGlM59kKSJ+fiLJfUq7NtC0oP5ulMkPSRpnXpiNjOz9uGEzhYpkn4A/B8wKCLOr1JkCPA34A6gb37cL6k3cA/QD/geMAA4sXRsP2DnvP/rwHrAyYVr7wucAhwPrAkcBhwJ/Lx0nuOBG4AvA1cDF0lapZVb2zKX3wb4Qb7+6YX9vYGzgY2ArYApwE2Slsj7N8pft8/3/P3CsZsD6wDbFu7voHxPi+VY/5WvvzFpAuMPqgWZk9VmSc0fzJjSyi2ZmVm93ORqiwxJg4DfAj+MiNuqlYmIaZJmArMj4pXCsT8GVgI2jYjX8+ZnS4cvBgyMiCn5mKHAXoX9xwFHRMTf8/PnJZ1GSuiKgzYui4jL8zmOIyVPmwMTatzeB8Beufn4CUlHAhdKOjoipkfEtaXXYi/gHVIi9y/gtbzrjeJ9Z+8A+0XE+8CTkq4hJY6nAssCywE3RUTl9XiqpSAjYigwFGDJvqt7Ekwzs3biGjpbVPwPafmq7VtK5lqxHjCqkMxVM6GSzGWTgBUBJK0AfBY4PzdNTpM0DTgN6F86z6jKNzmJeq1ynhpG5WSu4gFgicq581JfV+bm4HdIq0T0AD7XynkBxuQ45ruviHgTGAbcKmm4pEMlfbaOc5qZWTtyQmeLilHAy8A+krQAx9dzTHnR+mDuz1jl68+AdQuPdYC123CeBXUTsALwU1Kz6HrA+6SkrzU144mIvfI57wW+A4yV9I2FjNfMzNrACZ0tKp4n9R37OjC0laTuXaBnadujwJfKgxzqFRGTgYlA/4gYV34syDlLBuR+fhWbkO7jWUmfJPXZOyUi7oiIJ4FlmLfLxbv5a/m+6xIRj0fE6RGxFTCCNLDEzMw6iRM6W2RExHPA1qSO/7WSuvHAOpK+IGl5SYsDVwKvAtdL2lzSqpK+Ux7l2orBwBF5ZOsXJK0jaU9JRy/4XX1oMdLgibUlbUdqyv1LREwH3gJeB/aVtJqkLYHzSDV0Fa8CM4FvSPqUpD71XDS/DqdJ+oqkVfLr8SVgTDvck5mZ1cmDImyREhHP5mlIRpD6s/20SrG/kGrzmoGlga0jYkROhM4kNV8uATwNHNKGa18gaTrwS9KAgpnAf5l3QMSCuief626gF3AtcES+7hxJOwN/AJ4AxpFG2H44UCIi3pd0IGmE7a+B+0ivQWtmAGsA1wDLk/rmXcG8I2yrGrByH5q95JWZWbtQhAeamVnna2pqiubm5kaHYWbWrUgaGRHzrerjGjoza4jRE6fQ76jhjQ6jSxjvmkozW0juQ2dmAEi6WdKwhTxHU15pol/7RGVmZvVwQmdmZmbWzTmhMzMzM+vmnNCZtSMlR+QVGWZKGi1p97zvQkn/lfSx/LynpH9Jujk/75ebK3fN22dJekrS1wvn75nP83w+/zP5ej0KZYbl5tODJE2U9JakiyX1KpTplctNkzRZ0jFV7mUJSadLeknSdEmPlCcMlrR9jnGWpPtII17NzKyTOaEza18nAfsA+wNrkaYnOV/SjsCBwOLAkFz2WGA1YO/SOc4gTTGyLnA7cIOklfO+HqQJinciTRZ8LHAM864ZC2nt13WAbYGdge+R1oStGAJsB/yAtC7resAWpXNcDGwJ7AoMAC4BbpL0ZYC8xNf1OcZ1gT/m2M3MrJN5lKtZO8krNRwKfD0i7subn5e0EbB/RAyXtCtwv6Q3gKOB70TEq6VTnRsRf8vnPAj4BrAf8KuIeI80V1zFeEnrAz8CLixsfwfYL6/B+qSka0iJ26mSliYlnXtHxK35OnsBLxXupX8+Z7+IeCFvPkfStqTlw36eY3oBODDS/EdPSVoD+E2N12gQMAig57IrtPximplZmzihM2s/awFLAbdIKk7wuDhp9QkiolnSyaRVI/4cEf+scp4HKt/kSYEfyucGQNLPgJ8AqwAfy+efUDrHmJzMVUwirbcK0J80MXLxOtMkjS6UX5+0fu2Y0oIaSwJ35e/XBB6MeSezfIAaImIoMBRgyb6rexJMM7N24oTOrP1UujB8m1RzVfQepD52wGbAB0B/SYo2zO6dV3w4GzgcuJ9UE7c/qUl1vusVRCG+WuvYVvTIx2xY5Vwz23AeMzPrBO5DZ9Z+xgCzgVUiYlzpUalBO5RU+7UFsAnwiyrn2aTyTU4ANwKezJs2Ax6KiHMi4tGIGEeqcWuLcaQkrXid3qQ+dxWPkRK2larcy8TC/W5cWhN3E8zMrNO5hs6snUTEVElDgCE5ybmXtBbsJsAc4CHgZGC3iLhf0n7ARZLuiognCqfaT9JYYDSpr9oqwLl531hgoKRvkhKzXUgDF95qQ5zTJF0InC7pNVJz7PFAz0KZsZKuAIZJOgx4FPgEaX3X5yLiOuA80pqwZ0v6M2ngxM/qjcPMzNqPEzqz9nUcaYH6w0lJ2DvAf0ijVq8AroyIawEi4ipJOwBX5IETFUcxtyZvAvC9iKgMWDifNKL0SlIN2rXAmcw/UrY1hwO9gf8DZpBGqPYuldmLNIr2DOAzwJvAw8DdOf4XJH0fOIs0UGJkjv3yegIYsHIfmr3klZlZu1Abuu+YWQfKy2U9D2wYER/5Veubmpqiufkjf5tmZu1K0siIaCpvdx86MzMzs27OCZ2ZmZlZN+c+dGZdRESMx1OBmJnZAnANnZmZmVk354TOzMzMrJtzQmdmZmbWzTmhMzMzM+vmnNCZmZmZdXOeWNjMGkLSVODpRsfRRssDrzc6iDZyzJ3DMXcOx5zWC1+hvNHTlphZozxdbbbzrkxSs2PueI65czjmztFZMbvJ1czMzKybc0JnZmZm1s05oTOzRhna6AAWgGPuHI65czjmztEpMXtQhJmZmVk35xo6MzMzs27OCZ2ZmZlZN+eEzszMzKybc0JnZp1K0s8lPS9plqSRkjZvdEy1SNpC0o2SJkoKSQMbHVMtko6W9IikdyS9JukmSes0Oq5aJO0vaVSO+R1JD0jasdFxtYWkY/Ln45xGx9ISSYNzjMXHK42OqzWS+kq6JH+eZ0kaI2nLRsfVEknjq7zOIWl4R17XCZ2ZdRpJOwO/B04B1gPuB/4p6XMNDay2pYEngIOAmQ2OpR5bAX8GvgJ8DXgfuEPSJxoZVCteAo4E1geagLuA6yV9qaFR1UnSJsC+wKhGx1KHp4G+hceAxoZTm6TlgH8DAnYE1gR+AbzawLBasyHzvsbrAwH8rSMv6lGuZtZpJD0EjIqIfQvbngH+HhFHNy6y+kiaBhwQEcMaHUu9JC0NTAG+GxE3NTqeekl6Ezg6Is5vdCy1SOoDPEpK6I4HnoiIAxobVXWSBgM/jIguXWNbJOkUYMuI+GqjY1lQko4Ffgl8OiJmdNR1XENnZp1C0hLABsBtpV23kWqTrGMsQ/pd/1ajA6mHpJ6SdiHVjN7f6HjqMJT0D8ldjQ6kTp/P3Qeel/RXSZ9vdECt+C7wkKSrJb0q6T+SDpCkRgdWjxznPsDlHZnMgRM6M+s8ywM9gcml7ZOBlTo/nEXG74H/AA80OI6aJA3INaCzgfOA70XE6AaHVZOkfYHVgOMaHUudHgIGAt8k1SiuBNwv6ZONDKoVnwd+DjwHfIP0eT4N2L+RQbXBdsCqwAUdfaHFOvoCZmYl5X4eqrLN2oGks4DNgM0i4oNGx9OKp4F1geWAHwCXSNoqIp5oZFAtkfQFUl/QzSPi3UbHU4+I+GfxuaQHSYnSj4GzGhJU63oAzYUuGY9JWp2U0HXZASgF+wKPRMR/OvpCrqEzs87yOvAB89fGrcj8tXa2kCT9DvgR8LWIeK7R8bQmIt6NiHERUfnj/R/gkAaHVcumpFrnJyS9L+l9YEvg5/n5ko0Nr3URMQ34L7B6o2Op4WVgTGnbk0BXHkgFgKQVgf8B/tIZ13NCZ2adItdijCQ1QRRtR/foK9VtSPo9sCspmXuq0fEsoB5AV06KrieNEF238GgG/pq/7/K1dpKWAr5ISpq6qn8DXyhtWwOY0IBY2movUheCv3bGxdzkamad6SzgMkkPk35R/wz4NKnPVJeUR4mulp/2AD4naV3gzYh4oWGBtUDSn4A9SJ3J35JUqRGdlmtkuhxJpwHDgRdJgzh2JU2/0mXnoouIt4G3i9skTSd9LrpqM/EQ4CbgBVLN+HFAb+CSRsbVit+R+vkdC1xNmu7oQOCYhkbVijwY4ifAXyNiaqdc09OWmFlnkvRz4AjS/ExPAIdExL2NjaplkrYC7q6y65KIGNipwdRBUku/1E+IiMGdGUu9JA0DtiY1x08hzef224i4tZFxtZWkEXTtaUv+CmxBaip+DXgQOC4iyk2aXUqeZPoUUk3dC6S+c3+MLpzASNqaNJ/ixhHxcKdcswu/HmZmZmZWB/ehMzMzM+vmnNCZmZmZdXNO6MzMzMy6OSd0ZmZmZt2cEzozMzOzbs4JnZmZmVk354TOzMzMrJtzQmdmZmbWzf0/KX4d2dm+FC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65632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dirty="0"/>
              <a:t>A Peak Under the Hood:</a:t>
            </a:r>
            <a:br>
              <a:rPr lang="en-US" dirty="0"/>
            </a:br>
            <a:r>
              <a:rPr lang="en-US" sz="3100" dirty="0" smtClean="0"/>
              <a:t>Linear SVC Renovation Feature </a:t>
            </a:r>
            <a:r>
              <a:rPr lang="en-US" sz="3100" dirty="0"/>
              <a:t>Importances</a:t>
            </a:r>
            <a:endParaRPr dirty="0"/>
          </a:p>
        </p:txBody>
      </p:sp>
      <p:sp>
        <p:nvSpPr>
          <p:cNvPr id="342" name="Google Shape;342;p3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343" name="Google Shape;343;p30" descr="Top 15 pos and ne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293"/>
          <a:stretch/>
        </p:blipFill>
        <p:spPr>
          <a:xfrm>
            <a:off x="122131" y="4038422"/>
            <a:ext cx="8799900" cy="25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533400" y="2438400"/>
            <a:ext cx="3810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Renovated.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Vibrant words like "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granite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",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stunning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gorgeous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or ”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stainless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 are strong indicators of a renovated property.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5105400" y="2438400"/>
            <a:ext cx="3733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Non-Renovated.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Characteristics of the sale itself like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estate sale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investor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opportunity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or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sold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 indicate a non-renovated property.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381000" y="1676400"/>
            <a:ext cx="807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Property Descriptions fed into the </a:t>
            </a:r>
            <a:r>
              <a:rPr lang="en-US" sz="1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TfidfVectorizer()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 to derive weights indicating renovation status.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ARV Regression Model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None/>
            </a:pPr>
            <a:r>
              <a:rPr lang="en-US" dirty="0">
                <a:solidFill>
                  <a:schemeClr val="tx1"/>
                </a:solidFill>
              </a:rPr>
              <a:t>A Peak Under the Hood: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Raw ARV Regression Models Compared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19" name="Google Shape;219;p19"/>
          <p:cNvGraphicFramePr/>
          <p:nvPr/>
        </p:nvGraphicFramePr>
        <p:xfrm>
          <a:off x="304800" y="1981200"/>
          <a:ext cx="5257800" cy="3785616"/>
        </p:xfrm>
        <a:graphic>
          <a:graphicData uri="http://schemas.openxmlformats.org/drawingml/2006/table">
            <a:tbl>
              <a:tblPr>
                <a:noFill/>
                <a:tableStyleId>{E2FA5B17-28E8-4592-AC1C-E67672CD4454}</a:tableStyleId>
              </a:tblPr>
              <a:tblGrid>
                <a:gridCol w="1768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Regression  Model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  Score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50th Percentile of Absolute Errors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75th Percentile of Absolute Errors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 Trees Regression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851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6.62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Regression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840</a:t>
                      </a:r>
                      <a:endParaRPr/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6.87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13.24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 Regression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817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7.84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 Regression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737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8.85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6.73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780</a:t>
                      </a:r>
                      <a:endParaRPr sz="18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10.80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9.97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body" idx="2"/>
          </p:nvPr>
        </p:nvSpPr>
        <p:spPr>
          <a:xfrm>
            <a:off x="5638800" y="2057401"/>
            <a:ext cx="3200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Extra Trees stood out as the best performer for the ARV Regression model.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50000"/>
              <a:buNone/>
            </a:pP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body" idx="2"/>
          </p:nvPr>
        </p:nvSpPr>
        <p:spPr>
          <a:xfrm>
            <a:off x="228600" y="5791200"/>
            <a:ext cx="5257800" cy="90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400"/>
              <a:t>(Results trained/tested on an 80/20 split)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body" idx="2"/>
          </p:nvPr>
        </p:nvSpPr>
        <p:spPr>
          <a:xfrm>
            <a:off x="5791200" y="4495800"/>
            <a:ext cx="3124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Percentile errors metric: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en-US"/>
              <a:t>Typically the only metric that other sources of home price prediction models are reported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body" idx="2"/>
          </p:nvPr>
        </p:nvSpPr>
        <p:spPr>
          <a:xfrm>
            <a:off x="5715000" y="3276600"/>
            <a:ext cx="2971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R Squared (R2) metric: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en-US"/>
              <a:t>The “correct” metric for regression model evaluation</a:t>
            </a:r>
            <a:endParaRPr/>
          </a:p>
        </p:txBody>
      </p:sp>
      <p:cxnSp>
        <p:nvCxnSpPr>
          <p:cNvPr id="225" name="Google Shape;225;p19"/>
          <p:cNvCxnSpPr/>
          <p:nvPr/>
        </p:nvCxnSpPr>
        <p:spPr>
          <a:xfrm rot="10800000">
            <a:off x="2819400" y="2514600"/>
            <a:ext cx="3048000" cy="838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6" name="Google Shape;226;p19"/>
          <p:cNvCxnSpPr/>
          <p:nvPr/>
        </p:nvCxnSpPr>
        <p:spPr>
          <a:xfrm rot="10800000">
            <a:off x="4495800" y="3429000"/>
            <a:ext cx="1600200" cy="12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7" name="Google Shape;227;p19"/>
          <p:cNvSpPr/>
          <p:nvPr/>
        </p:nvSpPr>
        <p:spPr>
          <a:xfrm>
            <a:off x="2133600" y="1981200"/>
            <a:ext cx="838200" cy="685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2895600" y="1905000"/>
            <a:ext cx="2819400" cy="1447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133075" y="3086100"/>
            <a:ext cx="1600200" cy="8382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dirty="0"/>
              <a:t>A Peak Under the Hood:</a:t>
            </a:r>
            <a:br>
              <a:rPr lang="en-US" dirty="0"/>
            </a:br>
            <a:r>
              <a:rPr lang="en-US" sz="3100" dirty="0" smtClean="0"/>
              <a:t>Extra Trees Regression Model Performance</a:t>
            </a:r>
            <a:endParaRPr dirty="0"/>
          </a:p>
        </p:txBody>
      </p:sp>
      <p:sp>
        <p:nvSpPr>
          <p:cNvPr id="342" name="Google Shape;342;p3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11" name="Google Shape;344;p30"/>
          <p:cNvSpPr txBox="1"/>
          <p:nvPr/>
        </p:nvSpPr>
        <p:spPr>
          <a:xfrm>
            <a:off x="5963529" y="3493475"/>
            <a:ext cx="274437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endParaRPr lang="en-US" sz="18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Percentile Errors: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25%: 0.0297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50%: 0.0662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75%: 0.129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R2Score: </a:t>
            </a:r>
            <a:r>
              <a:rPr lang="en-US" sz="1800" dirty="0" smtClean="0"/>
              <a:t>0.983</a:t>
            </a:r>
          </a:p>
        </p:txBody>
      </p:sp>
      <p:sp>
        <p:nvSpPr>
          <p:cNvPr id="12" name="Google Shape;345;p30"/>
          <p:cNvSpPr txBox="1"/>
          <p:nvPr/>
        </p:nvSpPr>
        <p:spPr>
          <a:xfrm>
            <a:off x="5894363" y="1833489"/>
            <a:ext cx="301517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Methodology: </a:t>
            </a:r>
            <a:endParaRPr lang="en-US" sz="1800" dirty="0" smtClean="0"/>
          </a:p>
          <a:p>
            <a:pPr lvl="0"/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Results were obtained using a train-test method on an 80/20 split. 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0" name="AutoShape 2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download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4" y="2138290"/>
            <a:ext cx="5140956" cy="33998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99139" y="5430128"/>
            <a:ext cx="289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Percent Error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140228" y="3585196"/>
            <a:ext cx="3091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Number of Properties per Bin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11348" y="1826456"/>
            <a:ext cx="42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Bins of Properties by Percent Error</a:t>
            </a:r>
            <a:endParaRPr lang="en-US" sz="1800" b="1" dirty="0"/>
          </a:p>
        </p:txBody>
      </p:sp>
      <p:sp>
        <p:nvSpPr>
          <p:cNvPr id="17" name="Google Shape;344;p30"/>
          <p:cNvSpPr txBox="1"/>
          <p:nvPr/>
        </p:nvSpPr>
        <p:spPr>
          <a:xfrm>
            <a:off x="196948" y="5978768"/>
            <a:ext cx="8764172" cy="7078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 smtClean="0"/>
              <a:t>The predicted value of most renovated properties are within 5% - 10% of the true value, with some properties having greater errors on the tail end.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Comparison of ARV Model with Generic Value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0" descr="download (3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2519" y="1828800"/>
            <a:ext cx="4531895" cy="30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152400" y="1752600"/>
            <a:ext cx="2895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550"/>
              <a:buChar char="•"/>
            </a:pPr>
            <a:r>
              <a:rPr lang="en-US" sz="1700"/>
              <a:t>A large drop in the price prediction errors from </a:t>
            </a:r>
            <a:r>
              <a:rPr lang="en-US" sz="1700" b="1"/>
              <a:t>10.38% </a:t>
            </a:r>
            <a:r>
              <a:rPr lang="en-US" sz="1700"/>
              <a:t>to </a:t>
            </a:r>
            <a:r>
              <a:rPr lang="en-US" sz="1700" b="1"/>
              <a:t>6.62% </a:t>
            </a:r>
            <a:r>
              <a:rPr lang="en-US" sz="1700"/>
              <a:t>resulted when the regression model was performed on only the renovated data as opposed to the full data set</a:t>
            </a:r>
            <a:endParaRPr/>
          </a:p>
          <a:p>
            <a:pPr marL="630936" lvl="2" indent="-256032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1950"/>
              <a:buFont typeface="Georgia"/>
              <a:buChar char="•"/>
            </a:pPr>
            <a:r>
              <a:rPr lang="en-US" sz="1300"/>
              <a:t>Why: The ARV model predicts a property’s post-renovation value, which is less error prone than predicting current value. </a:t>
            </a:r>
            <a:endParaRPr sz="1300">
              <a:solidFill>
                <a:schemeClr val="dk1"/>
              </a:solidFill>
            </a:endParaRPr>
          </a:p>
          <a:p>
            <a:pPr marL="365760" lvl="0" indent="-84582" algn="l" rtl="0">
              <a:spcBef>
                <a:spcPts val="300"/>
              </a:spcBef>
              <a:spcAft>
                <a:spcPts val="0"/>
              </a:spcAft>
              <a:buSzPts val="2700"/>
              <a:buNone/>
            </a:pPr>
            <a:endParaRPr sz="1800"/>
          </a:p>
        </p:txBody>
      </p:sp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lang="en-US" sz="3200"/>
              <a:t>Full Model Errors vs ARV Model Errors</a:t>
            </a:r>
            <a:endParaRPr sz="2800"/>
          </a:p>
        </p:txBody>
      </p:sp>
      <p:graphicFrame>
        <p:nvGraphicFramePr>
          <p:cNvPr id="238" name="Google Shape;238;p20"/>
          <p:cNvGraphicFramePr/>
          <p:nvPr/>
        </p:nvGraphicFramePr>
        <p:xfrm>
          <a:off x="381000" y="5105400"/>
          <a:ext cx="8382000" cy="1830155"/>
        </p:xfrm>
        <a:graphic>
          <a:graphicData uri="http://schemas.openxmlformats.org/drawingml/2006/table">
            <a:tbl>
              <a:tblPr>
                <a:noFill/>
                <a:tableStyleId>{E2FA5B17-28E8-4592-AC1C-E67672CD4454}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85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used for Extra Trees Regression Model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 Score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r>
                        <a:rPr lang="en-US" sz="1600" b="1" u="none" strike="noStrike" cap="none" baseline="30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</a:t>
                      </a: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Percentile of Absolute Errors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50th Percentile of Absolute Errors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75th Percentile of Absolute Errors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Dollar Error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 Dollar Error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Data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4.55%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10.38%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21.66%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$45,100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$26,138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8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Renovated Data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2.93%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</a:t>
                      </a: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12.85%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$42,214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$20,425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" name="Google Shape;239;p2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cxnSp>
        <p:nvCxnSpPr>
          <p:cNvPr id="240" name="Google Shape;240;p20"/>
          <p:cNvCxnSpPr/>
          <p:nvPr/>
        </p:nvCxnSpPr>
        <p:spPr>
          <a:xfrm rot="10800000" flipH="1">
            <a:off x="3733800" y="4267200"/>
            <a:ext cx="205740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1" name="Google Shape;241;p20"/>
          <p:cNvCxnSpPr/>
          <p:nvPr/>
        </p:nvCxnSpPr>
        <p:spPr>
          <a:xfrm>
            <a:off x="3962400" y="2971800"/>
            <a:ext cx="3352800" cy="1066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2" name="Google Shape;242;p20" descr="data:image/png;base64,iVBORw0KGgoAAAANSUhEUgAAAcMAAAF8CAYAAACzGtB+AAAAOXRFWHRTb2Z0d2FyZQBNYXRwbG90bGliIHZlcnNpb24zLjMuNCwgaHR0cHM6Ly9tYXRwbG90bGliLm9yZy8QVMy6AAAACXBIWXMAAAsTAAALEwEAmpwYAABCyklEQVR4nO3deZgcVb3/8feHEDYJEAwQt5i4sKgg4KDsBmVxQ3DnqkgA4eJ2RQX8CSgjKrIpuKCCC0EjiCCL6OWyCBEBRSayQ9jDGkIgIQsEyPL9/XGqmZpKdc/0pHt6Ov15PU8/M33OqepT1dX1rVN16pQiAjMzs062SqsrYGZm1moOhmZm1vEcDM3MrOM5GJqZWcdzMDQzs47nYGhmZh3PwdCsBSSNlxS516RW18laQ9JWkv4sabakpbltYmKr69ZJHAyHsZIdZv71oqTHJF0i6WOtrutwU1hX3YOYvrvGul8o6U5JP5O0aROq33KSJtdY/hVat9ZL0kbAZcCewBi8T26ZVVtdARu0kcArs9cHJF0AfCIilrS2Wh3hZcBm2etASZ+JiHPrnMcc4PDc+xsbVTlrK3sAG+TeTwFuBQK4vyU16lAOhu2lBzgXEDAe2BcYleV9GDgE+GmzPlzSGsDSiFjcrM8Yxn5B2jmtAWwPvDdLXw34taSpETGrv5nk1uF84ORmVbYJjgPmlqRfP9AZSBoVEQsGUG6dbP00xUDrMUTGF95PioilrahIx4sIv4bpi/RDidxrciF/90L+3wv5Aj4O/AWYCbwIPANcAxwMrFrymfn5dQM7A1dm0wUwPld2I+BY4N+kHeWLwOPA1cDnS+a9GfBzYDrwLLAIuBs4BXhVSfnJubrMANYBTgAeBF4AHgaOB1bLTTO1sAxlr/EDWPfdhWkmFvLPLuTvX886LPluJ5XUYQtSEL4LWJCtrxnABcCuJeV3B84DHsnWz/zsuzkMWKvObW8y9a+z5ZYJ+BApYC4AIis3sbhugYOAm4DngBmF+W4P/D773p/Ptp07gR8DrxvAdjMG+BnwKLAE6M7KjQa+B9ycravFwFPAHaQW2mfrXGerkQ5Ir87msxh4Gvg78EVg9VzZ4jpY7tXq/U+nvVpeAb9qfDn9B8OXFfLvyeWtTgqCtX5wVxd3koX867Odx3I7ReDd2Q+92rxvLsz3QNIOulr5OcAOhWnyO7XKTqps2jNz00ztbydDY4LhFwr5R9azDku+20mF+R9WMl3+dWqurIAz+lnmW4EN69j2JlP/Oisu0zXFemTlJvZTbkZunscCy2os17PA3jXqPpt0MJGfppv0+7itn3U2o471NQaY1s/8bgI2qLIOlnu1ev/TaS+fJm1vOxTez8z9/wPg/dn/y4DzST/+15JOr65O+kGeSmolltmOdKR+NqkVtjmwWNKrgYuAtXNlryLt+F8GvD37C4Ckd5B21pXOAbcBF5N24vsArycdpV8o6Y0RMa+kLi/PyvyW1Pr8LGkHBPAZSUdGxExSy/MvwEm5aa8ALs+9n1NleetRa93nla5D0jXfUpL2pm/9l5BafNNJ14jfXZjka6SWVcWlwD9J16I+A6ybfe4UUutxMA6SNLck/YyofkpzJ9IB07nAk8A2Nco9TGrxzgcmAEj6BPDNXLkZ2bzWAvYnbX9rAedIektElF1jG5O9/gZcS9qGHgN2Ad6SlVkG/I50lmI0MA7YsUpdq/kdsHXu/WXAv0jL/L4sbUtSC3d30in3w7P/d8tNl7+ObEOp1dHYr+ovlj/SvpHUYjicdG1wfiH/i9l0o0k73Er6EYX5fi6XtwQYk8uLQt7bSup1UqHcESVlXp/7//xc2Zvpe1pzfdLpv0r+obm8yYXP+XIub69C3p6Fz+/TEhjEuu8uzOPn2bo/CvhrIe9ZYKM612Hxu52Uy7uxMP32hWlXobeFvgop0FTK/6xQ9r2Fz9lygMtfXPfVXuNrLNM8YFzJvCcWyj0AjC4pl29pPUPf7XSXwjx+VKPup5bMe+9c/l2Aam3D/ayrzQufN6WQf1Yhf6tq21kr9jN+pZdbhu2lK3uVuZh0fQlgW/p2jjpB0glVphuRlf9LSd6lETGtJH3n3P9zKOkIEn2P0nfK/f9W4AVJVarDjqTWatFS4PTc+7sL+aOrzbBBDqmSvgQ4KKp3nqm2DktJWgt4Wy7pkojo00klIpaRWkkAm9C3N+LnJH2uxkfsSDogGQq/jYiHB1DutIjo0+rM1sNWuaRLIuKpypuIuFrSDHo7oBRb6nnfKUm7kXQQtiawKXC/pJtJLbbbgalR3tIsU2xFnll4/xtSC71iB9IpUxtGHAzbV+Xi/H9Ip2jOjexQk9TaqscGVdKnV0nPz/+hbOdcSz31qVaXWRHxfO79C4X8obw/axHptN5U4McRcWeNstXWYTWjSaePKx7sp3yjvuv+TIiIGXVOM9BlLytXXA9PlJR5gt5gWG09PBURTxcTI+IxSZ8GTgPGkk7NTsgXkTQF2C/3u6qm+NnFuhbf1/ud2RBwMGwvZ0XEpAGUK14T+yVwT43yPVXSnx3A/F8raZV+AuIcYMPs/5tI18+qebRKevF2jv52UI22S0RMHcR01dZhNXNJy1YJBBNqlIXlv+vzgRtqlP9nnfVZEQNd9rJyxfUwtqRMPq3adeCqdYiICyRdTGqJb066dr016d4/ka6tX0m6Tl1L8bPHkjp7ldWzVl2thRwMV07/Ip2+q3y/q0fEcqcyJa0HvDcibqtz/teQOslAOsr9CqnDTn7eEyKi0qq5lnQfJKQOIFMi4olC+VVIHUPuq7Mu1eSXf60GzbPpIuI5SdPoPR3+AUnviIiXApzSOeZxEfEQ6XTxbHpbfOuTrpH1GXxB0prAxyPiuqYvRANk6+Fmek+V7ilpTOVUaTZU2fjcJHUtV7btrx8RD5BuP/l3Lu9WUnCE1AGmv2BY/Oz9SR12Kg7op7wNAw6GK6GImCvpl6SOMpB6W25GOspdQGqlbUW6f+tx4Jw6P+JHpGtold6kJ0t6DykIr046un45vTuyk0kdFlYh3Zt4m6TzSaca1yJds3knaYe+C/2fGhyIR+ndWU6S9AKpQ8dTETG5AfNvpu8BF2b/rwr8Q1KlN+mGpHV0Jamz0TJJJ5PuvwR4F2n9/oV0Gn190v2KO5Ouj501yDpV6036SNQ/+s5AnUTvWYR1gRsl/YG0zeQDzAvAT+qc9xuy+d1C6qgzk9Trd0t6AyEMoBUXEbdKupzenrqfkjSG9HvoordXN8DfIsLXC4chB8OV11dJXcQrP8RtqN61vS4R8WjW/f88ejuu7Jq9Km7Jlf+npINJNz6vRurqXq1DSqOcR2839Q2Ao7P/7yD1Nhy2IuIiSUcA3yd1cBoJfLJQ7Mrc/ycBbyTdbgLp4KLRY6YeWSX976TbHRouIs6RtDnwjSxpPPD/CsUWAZ+OiMGeUXhr9iozG/jVAOfzadLtO1tm7/fIXnm3AZ+qs342RDwo7EoqIp6PiA8AHyH1NH2MNELMfFIL4y+kG8d3qjqT2vP/G/AmUk+9HlKrawlpB/IP0nXKfPlfk1ooPyEFpGfpHUXmetJIMjuQTsE2wjeBE0m9LttuvNaIOIl0LesM0qnQ50jr6zHgEtLtHZWyEREHkQ5G/kBa5heAhcC9pJ30YaSep20lIo4ktWrPIW0rL9I7ctFpwBYRccEgZn0v6fT+H0m3VjxN6rG8kBS0TiHdAvHIAOs5m9Qr+4ukA4Q5pO1uLukywZeBt9fodWwtpv47SpmZma3c3DI0M7OO52BoZmYdz8HQzMw6noOhmZl1PAdDMzPreA6GZmbW8RwMra1JmiEpstfkBsyvOzc/33fUZiStJenR7Pubnw271tYkrSrpwWyZFkp6Zavr1AySJud+ezMaML+J+d9yNoRfVQ0JhpLGFz40JB1UUm5yO+1oCjva/Ov57Af3V0mfzsbVXOlUWf4tq5T9cUnZSUNb485VDOK51xJJcyTdKOm7kgb71Ip2cRjwquz/X0TEM9UKSrqlsK5ekPTyGuWnVlnHL0h6QtLfJH1e0mq5adbI1n+lbM2h2CTdnis7S9LIbJzZytjCL6P8kVQ1Ffe92evQKmU/XFJ2cr2f2W6auRP/ttIzyVZGq5N+cO8jPT7pN62tzpD6ajEhO/ref+irYgMwgjRkXhfpwcQ3r8Qti9H0DsG3jDSGbrWyXaQRkfJWIw2rVq/VSGPuvos0Ks6llQPk7LFj+ae0bFnjgLILeHMu6bcRUXlay29IozxBGmt340HUs+h/JI0oSV/uN94JmhkMXwF8rYnzH2pzST+0b5Ae3vliLm+/bAzFTrCPpFcU0v6b3kG7bXj4BWl7PZ7eBwFDemrIyvS7zNuP3u3wmoh4rEbZA+tML3M48HXSmLsLcunvou/g3L8uTDepyvz2K7x/6SA7IhYBF2VvVyH95lbUBNIA+i+R9A5qPyh55ZV/7P1gX6QBdKPkNR/YMFducj6/yrzeB1xA37E0bwaOAzYqKT81N8+ppCO0n2fTv0Aag/BwsqHn6lyuGbl5zyjkHV9Y1k+UTD+SNHjylaQxO18EniKNFfmxAazHSaTHGv0tWw/PAlcD21ap7yjgCNJYn3NJzwB8Mvu8fYFVVmD5l+T+/15hGR8tKRPApCrLeArpaeILgeeBh0hjau5UpR6rA8eQnkL+Qlav40mnjPJ1nFwy7WtIA1nfStphvQA8QBo7dZOS8t39baOF8qsU6nB6SZkPF9bL5ln6aNITKm7Ovt/F2fZxBzAF+Gwd31V34TMm5vI2LeRdWmUe7yA9rugB0vifz2br7VjS444a+tujzt/6ANbBnbn6fK5GuTWBZ3Jl7y6sn64q0+WXNwp5hxTm8fVC/n9yeU8CIwv5q2XffaXM9VXWVyX/qeI8+lk3kwv1q/xWryuU+2NJmWq/rUHtb0iDlfdk29hs4Pek/UK+jjNKpnsZqdV6LWns1xeBWaSxl3crKT+xsMwTa66jeje4Kgs3vvChj+f+P63aF1KyUzmzMJ/iazawXY0N9H7SD6ts2mMGsVwzqn05wJcK8393IX990jPSai3P2fkNpmQ9/oN0uqc43XPApoXPe0O2/LU+7wpgzUEu//W57/WpynxIp5UqZc4vfN6kwvz2JAWkWnU8rjDNiKzeZWVvID1FvPQHS9p5zK/xWYuADxem6c6XGeB6OiY3zRxgtUJ+fr3ckKWtThoQuta6WG6HUKMO3YVpJ+byRhXyflcy/beqbGuV10MUDh4Y5G+PQf7W+1n+cYXpt6hRdt9C2Z3pGxx/XmW6/PIW9197FuZ5YCH/C4X8vQv5HynkL3cgRHqMVf472qGO9TO5MP/8Nvn2rMxr6Q2APdQ40GSQ+5tsO6v2fV+fe1/c376O9IDyWp93QmGaiYX8iTXX0UBXZj8renzhQ48jHV0G6WjhjWVfSGEeXy/M4zbgu6Qj+Bdz6U8C61bbQEk7uJ+RHjb7XC59HnUcSWXzzm8MM7K0EcBmpCe253cUqxem/UuhTmeSrtmcTRodv5J3ZI31GKQR9b9HekpBPv3nuelGkFpa+fw/knaQ/yiknzHI5Z9KeoxP5f0hWZnKEe9i0k4l/1mTcvOaUPg+niVdXzmO5X9Un8xN9+VC3n3ZNKcXtos+P1jSD/vZXN4DpNZkd+G7WwS8Ljddd36eA1xPryl8px8q7MAW5fI+m6W/J5e2lPTb+AbpSRt/ILW2Z9TxXfWpN9kPn3RQdkIh772FaT9ayL+WFOBPJD3nr5J+JzBiRX97DPK33s/y5w/Kns3Xs6Rsvt73ZWln5tKeoeSgsbi8WdoqpN/tZbm8BeTOiGXl1itsBxcV8v+cy1sIjKpS93wr9sj+1ktuusmFdb597v8/ZGVOyaV9kirBkEHub0jPN83/ThaQrusWt7Mgt+1n6/iWwvb0M9Jj2f5cmC6/75hYyGtJMOwG/iv3/k9lX0hhYWfn8u4D1sjl71+Y/1dq/CD3qrEj3bzO5ZpRmL7sdSvwpsJ0bymU+XghP79zeprsh1uyHh8m96Og76mWabn04lHpdwvr9qpc3hJgzCCWfyppx1oJMNNJp3Bf+kGV1D8fDH9QyNs1l7c+qUVVybsll3dXLn0uudN1LH+En//BnpxLnwmsk8tbPVu3lfxTc3nd+XnWsa1cmpvuT7n0A3LpC4C1s/S9c+l3UXIqEXh9HZ/fp95VXvOAL5RM25Mr89d8XUgHfvl57L0ivz1W4Ldex/LfU6PcG+jbujo2S9+t8LmfLpm2uLxlrxlUP91/dq7ci8AGWfqGpIPJSt5vatT/yly5M+vYPiYXt2vgn9n7xaQHGlfOojxCetbtjNw0+d/WoPY3pFPo+el2yW/r9D0QmpHL+0BhurcXlu3cXN7NufSJhekm1lpHzexA8wfSE6QBPixpuxplNyE98LXinEi9sCp+R99n0lW7wPt4RFyce393Ib/yIFokHVbltU6NehbNAb4VEXcW0ovPCDy3cEvJEbm89Uk7nDK/i4j8hfl7ypYF2LEw3ZmVfyJiGX2fbj6C9Ny1ukXEHHofjLsJfR+S+8N+Js/X8dGIeOnhtNl889/bFpJGSVqbvg+pvSQrW3E26YdcJv8djAXm5db/86TWXFndBiv/ENj3q/f+tvzDXM+NiIXZ/zeSWgqQlvF+SRdIOknSfpJeGxH3N6BeeVModObIenxvnUt6H7Ast66K23a1dTXQ316jfutF+VtGaj2d/gBAufeVnp5XkU6558vVaxHpNP8/quTn1/1IereNT9P3Qeu1eqc/nft/RW+TqfxmVwX+l3Q6HeAnkW7nqGaw+5v8w8UfiYirc9PdTzojUaa4P72hsD/9eC7vrZJGMQhNC4bZocfhuaQTaxRfv/A+v1GSfTFP1ShfMaPw/oXC+/zynlTlVW3ec0nLcwKppVGpx4WSPlIoW20e1VTbqGcU3ueXJ78sNddfyft665d3CunIGuDV2d/rIuLf/UyX/8xifcrSRpNOLeX1eTBqRCyl786h2uf1pxH33v2ZdFoPUsvzY9ktDBNzZV564HGkno6fpne5JwAfIt0nNxl4UNJvJeV33PX4Bek00tW5tM+z/FPpR9M3OPRnMNsq9G6vjfqtF/W7DNltBJ/JJf0nIqZnn7uUdKqvYqKk1/Uzy8NJ9/zdm71fEzhdUrVbE64CHsy9n5T93S+Xdk9EVAsK0Hc5B7ttVFyQq0/lt7yQ9EDpWga7v1kvl1b2kONqDz6ud381pv8iy1u1/yKDFxFXS7oUeC/paKLaxlU8khubfyNpVfouYLUjv2IrIQZY1YGYHxEnZ/X5Oen0aKUVeZqky3OtuGL9TqDvD7yoWgtgoMtTtv7uL7yvVX7AIuI+SZcAe+WS+2sVFj+zWJ+ytLklZTbKv8l2btVuks5/3kPAT2vUbUGNvAGJiMWSfksKZpAC3Tr0BoHbI+KGwjQXSLqY9ET7zUmnirYG9iDt6PYlnRb77SCqdG5ETJV0HGmnt3eW/kFJH4+Iyo5/Lmm7quxYryKd8q2m2FKsWJFt9SV1/NaLZuf+r7bzfA+9N+QDbK3qg3+I1Do8utoH5vYHp5AuYYzPsr4n6U8R8VChfEg6k9Q7F1IrZn/63u/Y3z3L+WV7smqpAYiIpZJ+TDrArTgzagxUkBns/iY/341YXlla8fOC1HehVsu1bN/Rv4Gec+7nfPR4+p6b7c7lvYW+F037nLfOnWfOX0e4l8FdM5xaqNfEwnQ1zxmXLNeM3LQzCnn/rzDvb+byNi/kfbvK/MfSt7NFcT1OqnHeP39O/YOF6ZpyzTCXvlMu/X6yHrG16k8KmPm8Zl8zzF+jXARsVmUZtwW2zL3vzs+zzu1lk9y0y0hH3ZX3Xy6UXY9cx51C3q256X4ywM/uU2/69iYdR2qpVfLupm9HmGm5vDvIrmsW5j+SdIvI6BX57bECv/V+lj+/LSykpFs/6aBguf1Qjdcj9O3tnV/eKMx7n8K0v65Sz2Jnq3wnr8XAK/pZznwHmqPq2DYnl9WddGr0mSx9Kbnr1FS/Zjio/Q2Dv2ZYvEa5f5VlnADs0d82WO3V1JYhQETcLuksaoxQEhHLJP2Q1EsQ0kXuGyVdRAoY++WKP0XuHHULnUY6TVI5UvuKpB9FxPyIuC3XIgb4lqQdSV2HF5FufO4inUP/B3DhCtblr6Qj9jdl74/KRqi4k9TJJX+Of3JE1Gql9isi/iHpA6Qd5AORrhP056fA54A1svcXZ0fJ84FP0Pca6Em5/8+gt+W5HvBvSeeSWg+1Rr35SfZ5a2afeYOk80nBeyRpG9uZtHPan3R/2wqJiLslXUta36K3pfAC6VpYXmUbv4UUjGaSemBuSTqYqhh0Kz5Xr4ezVutns6SNSR3cpmTvT6D39OmbgDskXUg63bUOaVSUidn/ExjskTdN/a1fk/v/ZaTr8HdUEiRtSOqIUfEg6danovGk+y0hnTrcg9ot5YpKb8pNsvefkfTdiHgwXygiHpF0OamVCpAfpevSiJhJFdl16Dfmkv4+gHrVFBELJO1BGiRlfgzsOvVg9ze/Ig0WUDkL8WdJvyH9PvYl/S7L/C+p9+pbsve/lLQ3qVf4EtJv+B3AW0nXKy8bwDIsb6BHFv0cdYynbwTuLuS/ir5drcuOrFYhnQ6qdaT2NIV7a2hRyzDLP6Yw/6NzeS+n//sM+9S5ZD1OqnF0N6OQtzF9WyJlr6uAtQa5/FMHUL6/+u9N3yPhsteJhWlWJQ06UFb2Nvq2MiYXpn0/te8zXK6erEDLMJt+v5L5n11SrmsA9XoSeM0AP7e7MO3EQv7r6HsTdbF1eAy17zOsvMav6G+PQf7WB7AO8mcRDirkHVaY/39Vmcc4+rbczquyvMttGyXf/a+qfEbxVpbKa69+li9/0/3TFO5n7WfayfVu19S+z3BQ+xvSKeKysvPoe4aiuH8byH2GfepZaxssew3JANOROguc2k+ZZRHxGVIT/GLSkfJiekfBOAF4S0Rc19za1uVHpJ1txVcqvVEj4mnSvTwHkI5UZpGWZy7piPV8UovkY42oSETcQzoy+gbpZvR5pJ3fU6TrTpNIozQ814jPG2QdLyK1en5M2nE9Rzo18ijpyHqXiDiiMM0SUlA7lvTjW0w6fXUK6Qj02Rqf91fS0evxpGs6C7LpHyMdqPwI2JU0Akaj/JHeMSQrflVS7l7gK1n5u0g7t6WkU3y3kZZvq4h4pBGViogH6DtGZqV1WMn/NvB20jWre0lnMBaR1vnfSTdLbxURMxpQl2b91vMdPz5eyMv3Dn2adMq0rG4P07dl8UFJA+2Q8Xv6dpD5jKQJJeX+zPJ9CGaRWly15JfprIh4sWrJJhvs/iYivkXqxHQTqUU4BziPdJbsthqf9wDprMmXSQclT+c+71bSmZd9svxBURZBzczaWjZQ98Ok8UmXklrVVU87thNJa5IOGtYlteA3ywKSNchK+eghM+s8ETGX3uvNI1iBVsIwdAApEELq8elA2GBuGZrZSiMbROAeUj+F+cBro/9bBYa17HaTe0nX5J8lDW+5UrR4hxMHQzMz63g+TWpmZh3PwdDMzDqeg6GZmXU8B0MzM+t4DoZmZtbxHAzNzKzjORiamVnHczA0M7OO52BoZmYdz8HQzMw6noOhmZl1vKY/6b7djBkzJsaPH9/qapiZtZVp06Y9FREbtLoeg+VgWDB+/Hh6enpaXQ0zs7Yi6aFW12FF+DSpmZl1PAdDMzPreA6GZmbW8RwMzcys4zkYmplZx3MwNDOzjudgaGZmHc/B0MzMOp6DoZmZdTwHQzMz63gOhmZm1vE8Nqm9RFKrqzBgEdHqKpjZSsTB0F7SjAAjyYHLzIY9nyY1M7OO52BoZmYdz8HQzMw6XkuDoaRuSVF4PZHLV1bmcUmLJE2V9ObCPH4oaY6kRyR9qpC3p6Rr1U49Q8zMbMgNh5bh3cArcq/Nc3lHAF8DvgRsAzwJXCFpFKRgB3wS2D0r+ytJY7K8UcApwMHhHhxmZlbDcAiGSyLiidxrNqRWIXAocHxE/Ckibgf2A0aRAiDAZsDUiOiJiHOA+cCELO84YEpE3DmUC2NmZu1nOATD10l6TNKDkv4g6XVZ+gRgLHB5pWBELAKuAbbPkm4BuiSNlvQ2YE3gPknbAruQAqKZmVlNrQ6GNwCTgPcCB5GC3/WSXp79DzCrMM2sSl5EXAZMAW4EJpNajguB04FDgP0l3SVpmqTtqULSwZJ6JPXMnj27QYtmZmbtoqU33UfEpfn3kv4FPEAKav+qFCtMpnxaRHQD3bl5HA38E5gHHAtsSboOeZ6kCRHxYkk9zgDOAOjq6vL1RTOzDtPqlmEfEbEQuAN4I1DpVTq2UGxDlm8tAiBpY+AA4Ouk06TXRMTMiLgcWA3YpBn1NjOz9jasgqGkNYBNgZnAg6SAuFshfyfg+pJpRTo9elhEzCMt28hc3khgRJMXwczM2lBLT5NKOhm4BHiY1OL7JvAy4KyICEmnAkdJmg7cAxxNuiZ4dsnsDgSeiYgLsvfXAsdK2hHYAlhMuo3DzMysj1YP1P1q4BxgDDCbdJ1w24h4KMs/kdRD9DRgNKnDze4RsSA/E0kbkQLlDpW0iOiR9H3gQmABsG/WG9XMzKwP+X70vrq6uqKnp6fV1Vhp+KkVZp1B0rSI6Gp1PQZrWF0zNDMzawUHQzMz63gOhmZm1vEcDM3MrOM5GJqZWcdzMDQzs47nYGhmZh3PwdDMzDqeg6GZmXU8B0MzM+t4DoZmZtbxHAzNzKzjORiamVnHczA0M7OO52BoZmYdz8HQzMw6noOhmZl1PAdDMzPreA6GZmbW8RwMzcys4zkYmplZx3MwNDOzjudgaGZmHc/B0MzMOp6DoZmZdTwHQzMz63gOhmZm1vEcDM3MrOM5GJqZWcdzMDQzs47nYGhmZh3PwdDMzDqeg6GZmXU8B0MzM+t4DoZmZtbxHAzNzKzjORiamVnHczA0M7OO52BoZmYdb1gFQ0lHSgpJP82lSVK3pMclLZI0VdKbC9P9UNIcSY9I+lQhb09J10rSUC2HmZm1l2ETDCVtCxwE3FrIOgL4GvAlYBvgSeAKSaOy6fYEPgnsnpX9laQxWd4o4BTg4IiIoVgOMzNrP8MiGEpaF/g9cCAwN5cu4FDg+Ij4U0TcDuwHjCIFQIDNgKkR0RMR5wDzgQlZ3nHAlIi4c0gWxMzM2tKwCIbAGcD5EXFVIX0CMBa4vJIQEYuAa4Dts6RbgC5JoyW9DVgTuC9rae5CCohmZmZVtTwYSjoIeAPwzZLssdnfWYX0WZW8iLgMmALcCEwmtRwXAqcDhwD7S7pL0jRJ22NmZlawais/XNImpJbbThHxYo2ixet9yqdFRDfQnZvv0cA/gXnAscCWwObAeZImFD9L0sHAwQDjxo0b3MKYmVnbanXLcDtgDHC7pCWSlgDvBD6f/f90Vm5sYboNWb61CICkjYEDgK+TTpNeExEzI+JyYDVgk+I0EXFGRHRFRNcGG2zQiOUyM7M20upgeBGpxbZl7tUD/CH7/x7gCWC3ygSS1gB2Aq4vzizrcHM6cFhEzCMt38hc3khgRFOWxMzM2lZLT5NGxDPAM/k0Sc8Cc7Keo0g6FThK0nRScDyadE3w7JJZHgg8ExEXZO+vBY6VtCOwBbAYuLvhC2JmZm2tpcFwgE4k9RA9DRgN3ADsHhEL8oUkbUQKlDtU0iKiR9L3gQuBBcC+WW9UMzOzl8j3ovfV1dUVPT09ra7GSkMS3sbMVn6SpkVEV6vrMVitvmZoZmbWcgMOhpIekHRaMytjZmbWCvW0DDcg3bdnZma2UqknGN4BvL5ZFTEzM2uVeoLhj4E9JW3RrMqYmZm1Qj23VjwKXAlcJ+l00ligT7D8UGlExDWNqZ6ZmVnz1RMMp5ICn4CvUhIEczzKi5mZtY16guGx1A6AZmZmbWnAwTB7MoSZmdlKxzfdm5lZxxvU2KTZwNdbAeuR7j38T0Rc28B6mZmZDZm6gqGkrUlPla88E/Clh+xKuhv4TER4YE8zM2srAw6Gkt4AXAWsQ3o00lXATOAVpIfo7gRcIentEXFvE+pqZmbWFPW0DL8JrA18IiLOK+R1S/oo6aG8RwP7Nah+ZmZmTVdPB5pdgYtKAiEAEXE+cHFWzszMrG3UEwzHANP7KTM9K2dmZtY26gmGs4E39VNmU+CpwVfHzMxs6NUTDK8CPihpn7JMSR8B9iKNX2pmZtY26h2ObS/g95K+AFxN6k06FpgI7AgsAL7b4DqamZk1VT3Dsd0naVfgt8AO2asycDfA3cB+vq3CzMzaTV033UfEjcBmkrYHtgbWJY1Ac1NEXNeE+pmZmTVdPTfdXwVcFxHfjIjrgeubVy0zM7OhU08Hmm3xcwrNzGwlVE8wvBd4TbMqYmZm1ir1BMNfAe+XNK5ZlTEzM2uFejrQXALsBlwn6QTgRuAJsqdW5EXEw42pnpmZWfPVEwwfoPdWih/VKBd1ztfMzKyl6glav6WkFWhmZtbu6rnpflIT62FmZtYyA+5AI+kqSd9pZmXMzMxawfcZmplZx/N9hmZm1vF8n6GZmXU832doZmYdz/cZmplZx/N9hmZm1vF8n6GZmXW8ejrQmJmZrZRqBkNJ4yStM9CZZeV3XvFqmZmZDZ3+WoYPAl/OJ0j6b0n/qVJ+f+DqRlTMzMxsqPQXDJW98sYCb23Eh0v6gqRbJc3PXv+U9P5cviR1S3pc0iJJUyW9uTCPH0qaI+kRSZ8q5O0p6VpJxWUwMzN7SauvGT4KfB3YGugCrgIukrRFln8E8DXgS8A2wJPAFZJGQQp2wCeB3bOyv5I0JssbBZwCHBwR7gVrZmZVtTQYRsTFEXFpRNwXEfdExFHAAmC7rDV3KHB8RPwpIm4H9gNGkQIgwGbA1IjoiYhzgPnAhCzvOGBKRNw5lMtkZmbtp9Utw5dIGiFpH2Bt4HpSUBsLXF4pExGLgGuA7bOkW4AuSaMlvQ1YE7hP0rbALqSAaGZmVlPLg6GkzSUtBF4AfgF8KCJuIwVCgFmFSWZV8iLiMmAKaWi4yaSW40LgdOAQYH9Jd0maJml7qpB0sKQeST2zZ89u3MKZmVlbGMhN982+3nY3sCWwHvAR4CxJE2t8vvJpEdENdL+UKR0N/BOYBxybzXtz4DxJEyLixWIFIuIM4AyArq4uX180M+swAwmGX5G0f+79egCSHigpu169FciC033Z2x5J2wBfAb6XpY0FHslNsiHLtxbJ6rQxcACwFamVeE1EzARmSloN2AS4rd46mpnZym0gwXA9yoPc+CrlV7RltQqwOukexydIT8q4EUDSGsBOwOHFibION6cDh0XEPEmrACNzeSPxw4nNzKxEf8FwQj/5K0TS8cBfSS2/Si/RicD7IyIknQocJWk6cA9wNOma4NklszsQeCYiLsjeXwscK2lHYAtgMemUrJmZWR81g2FEPNTkzx9L6gAzlnSN71bgvVnHGIATST1ETwNGAzcAu0fEgvxMJG1ECpQ75OreI+n7wIWk2zX2zXqjmpmZ9SHfj95XV1dX9PT0tLoaKw1JeBszW/lJmhYRXa2ux2C1/NYKMzOzVnMwNDOzjudgaGZmHc/B0MzMOp6DoZmZdTwHQzMz63gDDoaSlkr6Zj9ljpK0ZMWrZWZmNnTqaRmWPfW+WjkzM7O20ejTpKOB5xs8TzMzs6aqORybpJ0LSeNL0iANgD0O+BQe/9PMzNpMfwN1T6X3KRRBeizSflXKClgGfK0hNTMzMxsi/QXDY0lBUMC3SMHx7yXllgJPA1dHxPRGVtDMzKzZ+ntqRXflf0n7ARdFxI+bXSkzM7OhNJCH+wIQEU19tqGZmVmr+KZ7MzPreANuGQJIeiPwZeDtpNsoRpQUi4h4fQPqZmZmNiQGHAwlbQdcSXry/BJgVvZ3uaKNqZqZmdnQqKdl+H1gdeAQ4DcR4WHXzMxspVBPMNwGOD8izmhWZczMzFqhng40LwIPN6siZmZmrVJPMLwe2KpZFTEzM2uVeoLhkcD2kvZtVmXMzMxaoZ5rhnsBVwGTJX0WmAY8U1IuIuI7DaibmZnZkKgnGHbn/t8pe5UJwMHQzMzaRj3BcJem1cLMzKyF6hmbtOxpFdYi66+/PnPnzm11NQZEGv7jMIwePZo5c+a0uhpm1iJ1Dcdmw8fcuXOJiP4L2oC0Q8A2s+apOxhK2gL4JLAZ8LKI2DVLH08as/SKiGiPJouZmRn1D9R9LOkWi8otGfmmySrAOcChwE8aUTkzM7OhMOD7DCXtAxwNXAFsSRqr9CUR8QDQA3ywgfUzMzNrunpuuv8f4D5gr4i4lTQ8W9FdwBsbUTEzM7OhUk8w3By4LCLKgmDF48BGK1YlMzOzoVVPMBSwrJ8yGwHPD746ZmZmQ6+eYHgvsH21TEkjgB2BO1a0UmZmZkOpnmD4R2BrSV+rkv8N4A3A2StcKzMzsyFUz60VpwIfA06U9HGy2yoknUwap7QL+Bfgh/+aWUO106AIHgyjPdUzHNsiSbsAPwI+BYzIsr5KupY4BfhiRCxpeC3NrKM1I8BIcuCyl9R1031EzAMmSfoqsA3wcmAe8O+ImN2E+pmZmTXdoMYmjYg5wGUNrouZmVlL1DMCzQaSdpY0qkr+Oln+mDrm+Q1JN0qaL2m2pEskvaVQRpK6JT0uaZGkqZLeXCjzQ0lzJD0i6VOFvD0lXat2uuhgZmZDqp7epEcDf6H6vYZLgUtIvUoHaiLwM9ItG+8ClgBXSlo/V+YI4GvAl0inZp8ErqgEZUl7kgYO3z0r+6tKQM7KnAIcHL44YGZmVdQTDHcDLo+IZ8sys/TLgT0GOsOI2CMizoyI2yPiNmBfYANgB0itQtLA38dHxJ8i4nZgP2AUKQBCenrG1IjoiYhzgPnAhCzvOGBKRNxZx3KamVmHqScYvga4v58yD2TlBmsUqU6VR0BNAMaSgiyQerUC19A7AMAtQJek0ZLeBqwJ3CdpW2AXUkA0MzOrqp5gGMBq/ZRZjd5bLgbjR8DNwD+z92Ozv7MK5WZV8iLiMtJtHTcCk0ktx4XA6cAhwP6S7pI0TVLVEXTMzKxz1dOb9G5qnALNTmnuQXqyRd0k/ZA0nNuOEbG0kF283qd8WkR0A925eR1NCqjzgGNJj5zaHDhP0oTiYOOSDgYOBhg3btxgqm9mZm2snpbh+cCmkn4qac18Rvb+p8AmwLn1VkLSKcB/Ae/KnotY8UT2d2xhkg1ZvrVYmdfGwAHA10mnSa+JiJkRcTmp5bpJcZqIOCMiuiKia4MNNqi3+mZm1ubqaRn+mBSwPgfsLeka4DHgVcDOwCtJ1+9OracCkn4E7ANMjIjphewHSQFxN9JpUCStQRr+7fCSeYl0evSwiJgnaRVgZC5vJCt2GtfMzFZC9Q7HNpF0K8THSQGsYhlpgO4vZh1cBkTSaaQepHsDcyVVWoALI2JhRISkU4GjJE0H7iHd4rGQ8gHBDwSeiYgLsvfXAsdK2hHYAlhMOt1rZmb2knqHY3sG+KSkL5Pu+VsPeIY0HNtTg/j8z2d//1ZI/za91wBPJPUQPQ0YDdwA7B4RC/ITSNqIFCh3yNW3R9L3gQuBBcC+9QRrMzPrDBroveiSHgAujYgvNLdKrdXV1RU9PT2trka/PMhwY3l9dh5/540laVpEdLW6HoNVTweaDUi9M83MzFYq9QTDO4DXN6siZmZmrVJPMPwxsKekLZpVGTMzs1aopwPNo8CVwHWSTifd6vAEy98QT0Rc05jqmZmZNV89wXAqKfCJ9HT7WleefS+fmZm1jXqC4bHUDoBmZmZtqZ6b7rubWA8zM7OWqacDjZmZ2UqprhFoACSNBN5Neqju2hHxnSx9DWAd4KmIWNbQWpqZmTVRXS1DSe8BZgB/BX5A7rFJpMckzQQ+0ZiqmZmZDY0BB0NJXcBFpE40X6EwUHZE/Iv0lIkPNbB+ZmZmTVdPy/CbwHNAV0T8GLi3pMyNwFsbUTEzM7OhUk8w3AG4KCKeqFHmEeAVK1YlMzOzoVVPMFwb6O8xTWvVOU8zM7OWqydwPQa8uZ8yWwIPDLo2ZmZmLVBPMLwU2CN7avxyJL0X2B74SyMqZmZmNlTqCYbfJz3V/nJJJwBvApD0/uz9eaRbK37Y6EqamZk1Uz3DsT0maXfgj8Dhuaw/kwbvvh/4cET0d13RzMxsWKlrBJqI+I+kTYAPANsCLwfmAf8CLo6IJY2vopmZWXMNKBhKGgdsQ7rh/saIuBi4uJkVMzMzGyr9BkNJJwOHkk6FAoSkUyLi8OpTmZmZtY+aHWgkfZL0IF8B04G7s/+/Kum/ml89MzOz5uuvN+mBwBJg14h4c0S8CdgDWJblmZmZtb3+guEWpCHYrq4kRMSVpOuFWzaxXmZmZkOmv2A4mnRqtGg6sF7Da2NmZtYC/QXDVYDFJemL6e1QY2Zm1tYGMgJNNL0WZmZmLTSQ+wy7JXWXZUhaWpIcEVHXzfxmZmatNJCgVe/pUJ8+NTOztlIzGEaEn01oZmYrPQc7MzPreA6GZmbW8dzRpWDR4qXc8fi8VlejXyM3nNAW9WwXXp+dx9+55bllaGZmHU8Rvo0wr6urK3p6elpdjX5Jwt9d43h9dh5/540laVpEdLW6HoPllqGZmXU8B0MzM+t47kBT0C4daOKYdaB73VZXY6URx6zTFt+7NY470Fieg2GbWu3nL+emm25qdTVWGltttRU3HdzqWphZq7gDTYE70HQmr8/O4++8sdyBZgVJ2lnSnyU9JikkTSrkS1K3pMclLZI0VdKbC2V+KGmOpEckfaqQt6ekayV5zFQzMyvV8mAIrA3cDnwZWFSSfwTwNeBLwDbAk8AVkkZBCnbAJ4Hds7K/kjQmyxsFnAIcHD4ENDOzKloeDCPifyPiyIg4H1iWz8tac4cCx0fEnyLidmA/YBQpAAJsBkyNiJ6IOAeYD0zI8o4DpkTEnUOwKGZm1qaGeweaCcBY4PJKQkQsknQNsD1wOnALcLCk0cDrgDWB+yRtC+wCbF3PB7ZLb1L3hGssr8/O4+/c8oZ7MByb/Z1VSJ8FvAogIi6TNAW4kXSadT9gISlQHgLsL+lQ4DngSxFxffFDJB0MHAzwyte8tvFLYdZB3vnOdzJ//vxWV2NAttpqq1ZXoV/rrLMOf//731tdjZXesOpNKmkh8MWImJy93x64DhgXEY/kyp0JvCIi3lNlPkcDrwZOA64EtgQ2B84EJkTEi9Xq4N6kncnrs3G8LhurXdZnu/cmHe4twyeyv2OBR3LpG7J8axEASRsDBwBbkVqJ10TETGCmpNWATYDbmlZjMzNrOy3vQNOPB0kBcbdKgqQ1gJ2AstOdIp0ePSwi5pGWb2QubyQwovnVNjOzdtLylqGktYE3ZG9XAcZJ2hKYExEPSzoVOErSdOAe4GjSNcGzS2Z3IPBMRFyQvb8WOFbSjsAWwGLg7mYti5mZtaeWB0OgC7g69/7b2essYBJwIqmH6GnAaOAGYPeIWJCfiaSNSIFyh0paRPRI+j5wIbAA2Dciyu5lNDOzDjasOtAMB+5A05m8PhvH67Kx2mV9tnsHmuF+zdDMzKzphsNp0mHFN913Jq/PxvG6bCyvz6HhYFjwwpJl3D97Yaur0a9V139VW9SzXXh9No7XZWN5fQ4NB8OC1VddhddvsHarq9GvJXMea4t6tguvz8bxumwsr8+h4WuGZmbW8RwMzcys4zkYmplZx3MwNDOzjueb7gt8031n8vpsHK/LxmqX9emb7s3MzNqcg6GZmXU8B0MzM+t4DoZmZtbxHAzNzKzjORiamVnHczA0M7OO52BoZmYdz8HQzMw6nh/hZGYNFcesA93rtroaK404Zp1WV6EjOBi2MUmtrsJKY/To0a2uwkpD357fFsOHtQtJRHera7HyczBsU+2ys2mXcRXNrLP5mqGZmXU8B0MzM+t4DoZmZtbxHAzNzKzjORiamVnHczA0M7OO52BoZmYdz8HQzMw6noOhmZl1PAdDMzPreA6GZmbW8Tw2qZk1nAeRbxwPIj80HAzNrKHaZWB2DyJveT5NamZmHc/B0MzMOp6DoZmZdTwHQzMz63gOhmZm1vHaJhhK+rykByU9L2mapJ1yeYdJmiXpSUlfK0y3laS7Ja059LU2M7N20Ba3Vkj6BPAj4PPAtdnfSyW9CVgPOBb4ACDgL5Iuj4jbJI0Afgl8ISIWtaTyZmY27LVFMAS+CkyOiF9m778k6T3A54CbgFsj4ioASbcCmwK3AYcCt0fElUNfZTMzaxfDPhhKWg14G3ByIetyYHvgt8DGksaRWoYbA7dLGg98EegautqamVk7aodrhmOAEcCsQvosYGxE3AUcCVxBCpDfyNJ+ARwF7CTpVkm3S9p76KptZmbtYti3DHOK4yapkhYRvyAFv5QhfTr790rgHmA7UuC/TtLGEfFknxlJBwMHA4wbN64plW8HzRpPshnz9TBancXbpjVbOwTDp4ClwNhC+oYs31pE0suB7wC7ANsC92YtRSTdC7wDuCQ/TUScAZwB0NXV1bFbsn/ENlx527RmG/anSSPiRWAasFshazfg+pJJfgj8JCJmkJZvZC5vNdIpVzMzs5e0Q8sQUoD7naR/A9cBhwCvJHdqFEDSrsCbgAOypBuBTSTtSQqMmwD/HqpKm5lZe2iLYBgR52anP48GXgHcDrwvIh6qlMluqj8N2CcilmbTPSbpEFLQFPDfEfH4kC+AmZkNa/K5+L66urqip6en1dUwM2srkqZFRNveyjbsrxmamZk1m4OhmZl1PAdDMzPreA6GZmbW8RwMzcys4zkYmplZx3MwNDOzjuf7DAskzQYe6regDdQY0viyZsONt83Gem1EbNDqSgyWg6E1laSedr4R11Ze3jYtz6dJzcys4zkYmplZx3MwtGY7o9UVMKvC26a9xNcMzcys47llaGZmHc/B0KyBJE2UFJK6V3A+k7L5TGpMzawdSOrOvveJKzifydl8xjekYh3AwbAf2QYVkh6StEaVMjOyMsPqYcmSpubqX3ktlHSzpGMkrd3qOq6o3HItk/T6GuWuzpWdNIRVbFsl285SSXOy7WqSJLW6jisid+ASkh6UVLo/lLS2pPm5suOHuKo2BIbVznuYGwccChzf4noMxlnADEDAK4G9gW7gg5K2i4gXW1azxlhC2pYPBI4sZkp6I/DOXDmrz7ezvyOBNwAfIq3PLuCLrapUAy0BxgO7ApeX5O8DjMLbz0rNLcOBmQvMAb4haUyrKzMIkyOiOyKOiYiDgE2Bx4Gtgf9qbdUaYhbQA+xfpXX+WdKBwF+GtFYriWzb6Y6IoyLiE8AuwDLg85ImtLh6jXAl8AJwUJX8g4CZwLQhq5ENOQfDgXkO+A6wDnBMPRNK+rikayTNk7RI0m2SviFp9ZKyM7LXWpJOkvSwpBck3Sfp6406LRURTwMXZW+3KanHqyX9VNID2ec/LenPksrKvnSNQ9JHJf1b0nPZ6bQ/SHpVWR0kvVHSbyU9JulFSY9n7984yMX6JTAW+EDhc0YC+wHXA3dUm7je+kjaSNKvJc3KvtebJe1Xq4KS1pf0fUl3ZdPMk/Q3SbvXvbQtFBHXAdNJBxhvK+ZLeoek8yU9ka3LRySdLumVJWUrp/JXlXSkpHuzbe4RSSdIWq2sDpLeLen/su3seUn3SDpe0rqDWKSngQuAvST1GU5M0hbA24EzSS3DUvXWR9LbsvILslOwV0rarlYlJW2qdC3wkWwdzZJ0tqRN6l5iW15E+FXjBQTwKOkU0X3Ai8DGhTIzsnKrFtKPy9JnAz8HTgJuz9KmAiNL5vMYcC3wAHA6cFqWFsAxddZ9ajbdxJK8n2V5pxTStyaN17gMuBQ4GZgMPEM6en5foXx3Np8/As9nf08CrsnS7wJWL0yzDTAv+4yLsvV0AbA0S+8axPczClgI/KWQ/5GszCTgu5X/V6Q+wMuB+7N5/QP4fraOFgEXZ+ndhWleCzyY5V0DnEK6z+3x7HMPKpSfVFbXFmz7USXvzix/r0L6/qSg8SxwDnAicGG2Lh8HxlXZRv9Ian39BjgVuCdLP7Pks/87W2cLsvLHA//Kyt8BrDfA5ZuYTTOF1NoN4LBCmZ9kn/U60u8ygPErUh9ge9IB9pJsuY8D/pf0+7qUkt8s8J5smsXZtnkicDbpNzcP2LpQfnJZXf2qsT20ugLD/ZVtUI9m/380e39BocwMCsEQ2C5LexgYm0tfFbgkyzuyynz+F1gzl74hKRg9QyGA9lP3yo5mYiF9g2zHFMBHCnW7L/uBvbMwzStJQXkmueBGbzCcD2xemObsLO/juTSRAmQAnyqU/0SWPh1YZRDfz6+yHcyrc/n/l+0s1qIkGA6mPqQgVnYg0ZXtrMqC4VTSDnOfQvp6wM2kQLpRLn1Ssa4t2vajJH1nUnB7AXhFLn1j0sHifcCrCtO8K5vmwirb6DRg/Vz6y7L5LKXv7+e12efOBzYtzKtygHfGAJdvIr3BUMC9wPRc/pqkSyRXZO+XC4b11if7nOmUH0h8ubLOyf1mgdFZPZ4C3lSY5s2kg8D/FNInF+vqVz/bQ6srMNxf5Ha22fvrs7Qdc2kzWD4Y/jJLO7hknhtnP/IHCumV+byhZJqzsry31FH3yo5mMilofTur11NZ+rn03cnvlaWfVGV+lR/r+3Jp3Vnad0vKV462T86l7ZClXV/lM/6R5e9c7/cDvCN7/63s/Wuz9fyz7H1ZMKyrPqQzBM9mO791S8pXdkLdubS3ZmnnVfmMynr/fC5tUrGuLdr2I/uOu4HvZdvMi6TA/qVC+VOy8u+vMr8LSQcro0q20V1Lyn87y/tALu2oLO24kvKjs+9lEYWzEVXqMzGb15Ts/dcL3/VnyB3MUR4M66pPbnv7e0n5EaQDgGIwrPzuvlBlOSrr/U25tMnFuvpV++WeUfX7Gikg/kDStpFteSW2zv5eVcyIiHskPQpMkLReRDyTy54XEfeVzO+R7O/oSoLK72WbHBEzCmn7VSm3fyGtcs3itVXmXbl+thmp9ZrXU1J+uTpTY73k0ncEtiKdThywiLhB0m3AAZK+S+o4swrpAKCaeuuzKamV+Y+ImFdSfirLr+/Kel23ynqtXKfarEY9W+mYwvsADoyIMwvpleV8Z9n1ZdIZjhGkg8FiZ5QV3n4iYq6km0gt102BW0rmWctkUt+Ag0jf9UGkA8eLakxTb30q5f9eUn6ppGuB4i1ClfX61irbz8bZ381Ip69tEBwM6xQR/5R0PumU6cdJR8pl1s3+zqySP5N0u8a6pNOfFc+UFab34v2IXFpxJwVpZzyjkLZLREzNOpNsRjqSnCTp/oj4bq7cy7O/H6tSh4qy+xOfGWCdB7JeIJ0+HIxfAj8mXWPZH5gWETfVKF9vfSrlZ1Up/0RJWmW97pa9qhmW931GhAAkvYy0Y/418AtJD0VEPghUlvPwfma53HIWDggrhnT7iYhZki4BPiLpZ6SDoB9E7VuPhnL7qdbbtWJYbj/twr1JB+f/ka4Nfb9abzfSdSpIPRzLvKJQrm4RoZLX1BrlF0fErcCepAcYf1vSViV13qvKvCuvby8384Fr9nr5Hem01OnAq+h/MOZ661P5u1GV8mXzqUzz5X7Wa7GlPqxExLMRcSVp+xkBnCVprVyRynKu289yLtcqqkOzt58zSNcK/5i9r3VWYTD1WZHt5639rNez+qmr1eBgOAgRcT/p4vgE4EtVilVaIxOLGZLeALwaeLDKEXFTRcRzpOsjq5B6pVX8K/u7UxM/vup6KaT/ZzAzz9bn+aT1W+nR2Mj6TCf16tuySrf5svkMxXodMtkB1S9J6/gruayWbj+S1gO2JHUAu2uQ87+CdKD4auCaiLi7wfWpbEfvLCk/gtQaLVqptp/hysFw8I4lnRo8ivLTE7/J/h6dv3cp2+BPJq37Xze5jrX8EbgV2FXSLlnaxaRbBr4g6X1lE0nartAaqNd1wN3AjpI+Wpj3R0nXV+4hdVYYrKNJo6TsERELGlmfiFgM/J50K0d3oXwX8KniB0RED6kjzoclHVBWCUmbS9qw3yUbPr5L2skfJqlyTe+npDMmp0jauDiBpNUkregOfUr2GV/KDirzKvcCT4mIFwYz84hYBnyYtP0c3IT6XE/a3naWtFeh/BdZ/nohpHscnwGOkfT2YqakVbSCY5marxkOWkTMkXQcfVtW+fzrJZ0IHAHcnl1nfBZ4L/AW0s71pKGqb0n9QtIxpB5+3wO2j4jFkj4MXAb8VdL1pG7/zwGvId2P9zrSqZ/nVuBz9yMdgZ8r6WJSa2sT0jBxC4DPZDulwS7bw6RbWppVnyOBdwOHZgHwWtI6+QSpY9EHSz7qk6ROFr+W9D/ADaQd3KuBLUjbxHbAk/Usa6tExGOSTif1dDwC+EZETM+C/W+AOyT9H+lAYiTp+vhOpHtuN12Bz50h6VDS/bf/kfTHbJ7vJK2/6aSzHoMWEf9hgGcm6q1Ptr0dSNre/iTpAlIP0reShoP7P9L17vxnPJ0dmF0I/EvS30j3Ly4jrdftSNcVS8dOtgEayq6r7fiicGtFIW91em+k7nNrRa7MPqSd5QLSkfQdpNbkGiVlZwAzqnxWNyX3DPZT96n9TUPqxRfAnrm0DUk3Dt9OCnoLSfdgnQ98mr63kFStF2m8xyD1XC3mbUK6vjeTdGQ9k3SUvUmjvp+SsqU33Q+mPqRrO78h7fgWkQ4aJtHbXb+7ZJpRpEA6LVuni7Lt56+kVsjLcmUnVavrEG/7USN/I9IB3rP0vUdyc1LPzIdI9+DNybal04F3lW2jVeZfdR0Au5PGEZ2bfcZ9pAPT9epYvsp3NWWA5Utvuh9MfUgj9/wfab+wgDQk3HYD+D39lPRbfJ5028b0bLvdu1B2crW6+lX+8sN9zcys4/maoZmZdTwHQzMz63gOhmZm1vEcDM3MrOM5GJqZWcdzMDQzs47nYGhmZh3PwdDMzDqeg6GZmXU8B0MzM+t4/x93XXFdExPJVgAAAABJRU5ErkJggg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20" descr="data:image/png;base64,iVBORw0KGgoAAAANSUhEUgAAAjUAAAF8CAYAAAA3qkqhAAAAOXRFWHRTb2Z0d2FyZQBNYXRwbG90bGliIHZlcnNpb24zLjMuNCwgaHR0cHM6Ly9tYXRwbG90bGliLm9yZy8QVMy6AAAACXBIWXMAAAsTAAALEwEAmpwYAAA4dklEQVR4nO3debwcVZn/8c+XyKYQCIvEccREkUVk04uyG0ZAHUVQR0UYJIgyqDAgIjMKygXnB66ACyrgaEDAUZDFnUWMMSCYG1BAFkEIO2HJwmJYEp7fH6eaW6lU3+6+W99b9X2/Xv26t885VfVUdXX106dOVSsiMDMzMxvvVup2AGZmZmbDwUmNmZmZVYKTGjMzM6sEJzVmZmZWCU5qzMzMrBKc1JiZmVkljImkRtJMSZE9ZnY7HrO6kbSNpJ9JekTSstz7cVq3Y2uQ1JuLKwp1lT2GDPe6SZqe346Spgw9SrOR2bcK8+tt1b5lUiNpSmGm+cezku6X9HNJ7xtq8GORpGkDrP/Tku6W9BNJu3c71rGkZL+ZPoh5zBhg23e0o1tzkjYALgX2BNajwy87bb5GY/LDs5AwNB57N2l7pPe97in5wGw8lklaLOkvkk4di/vZcGiy/hc3aTtZ0jOFtvNGN+LueNEQp18Z+Kfs8U5JFwIfiIilHc7nO8Avsv/vHWJMo2lVYMPs8T5J34iIw7sck1mn3gqsn3t+DnADEMDfuxJRdx0JXJwvkDQB+M+uRGOtrARMBLbMHgdK2iUi/tLdsEbFnpI2iog7CuWHAqt0I6BuG0xS0wf8GBAwBdgfWDOrew9wCPCtdmYkac2IeCIifjyIOLrlcuAyYAKwCbAf/TvPf0q6PCJ+0WzioWpss5Ga/xh3IrCwpPzqdmfQ7vaTNDEiHu8kuE6MsddxSuH59IhYNsh53Un6klJmwSDnOdp2lvSGiJibK/s34JXdCshK/Zj0eTQR2BvYIiufCHweeG93whpVKwGHA4c1CiS9mPQ5XE8RMeCDdMCL3GNGoX6PQv3vc3UzcuXzSF3b3wbuA5YCvVm7mbl2M0timAh8GvgD8BjwLDCf9GH2+ZL2rwC+Qvq2+QTwDOlgeyawSat1LsxrWmH9egv1BxfqzyrUrwx8BLgCeCSL/VFSYvS+Nrb3dODd2bo+kV6y5dq/Cvga8Gdgcbau9wK/JvWaFef/JuDsbHssAZ7KttMJwDol7Zd7bYANSB9a92fLuj17bZSbZl5hHVZ4tLntZxSmmzKI/bV0+5W8rtOAjwLXA/8A5hXmuwNwLnAX8HS23W4GvgG8qkXs82i+708C/l/2+j0OPJftH38l9Zh8pMP9dRXSAe132XyeI71nfk/69rbqAPv2YF+n/DQrvH9b7VMt3m/TcnW9zWIbaJ4dxLI09/+5hXbXlrRZ4XiQtX0p8AVgLuk9+SzwAHAJsGeTOFYifTD9Ndu/HiC9z9ZrtW7AusBxwJzc8u4DzgO2LWk/vbAO7byv/pBrf2lJ/esL89wzK18N+K9s+y3Ktt8C4DbgfODoDl6rYtzTc3VrkY5Hjbpbmsxjs2y73kp6Dy/JYjkFeHkb7+OJwJdIx4FngHuALwKrNFleR8eNDte/sS8+Cayda/fxkjZB4ZiWtRXwQdLnxfxs31mUvV6fASY2iWVb4DekY9YTwG+BN7fat7LlvZ90ZubB3PJmkT5LX9Ti+LLC+22F9m1syCmFmc4o1L+kUP+3JjvEI8AtZQEy8EFuy2zHaXbgXVRo/6/Zhm7Wfgnwng52pGkDbVRg80L9Zbm6dYA/DRBLkA48Kw2wvWcVp8m13Zf0Adxs3hcXYv088PwA7e+mkPQVXpu/k5KZsmmPy00zr8U6R5vbfkZhunYOvm1tv5LXtdhuXm6eJ7TYbk8Bew8Qe+m+Tzp9eWOLbbXCgWiAdV+P9EE60PyuB9Zvsg0G+zrlp5nZRvuZzdqXxDQtV9fbLLaB5tlBLPNI3/yDdLB9edZmp1ybC4qvY2F+bwIebrFdzyb3ns+m+36TtneQEp1m26sHeGiAZS0FDi1MM73Qpp331QGFeU4u1H81V38/MCErv2w49rEmcU8v1D+Wq/tDyfQHsXziU3wsAHYc4H3c+LJRNu0PSpbX8XGjw/XP74tHZ21WAv6WlS0BfplrM68wv9VJiclAr8+dwGsK0+3eZDsuKyxvuX2LdLz7RYvl/Q548QDHl95W22moY2oAdiw8f7BJu/Wyx2+B2aRvqPcPNGNJLwF+Bbw8VzwHuDL7//WkN3Wj/StJ2f+Ls6K7gJ+QMuS9gK1J3xzOlbR5RNw50PLbNND6n03KaMli+D/SQWpz4AOkHfCDwE2kUytldia9WX9MOlhuCyCpBziL/lOIAfyc9KG1bjbdCyT9G3B8rugq0qm0l5BOIU4mjQ26SNIWUX764VXZenyH9Ib5GOmNAXCkpBMj4jlSz8MU4LO5aRtdxUPxUUkLS8rPiOanikq3X5N29wAXkpLiqQCSPgB8LtduXjavFwMHAmtk//9I0usiomwMSrN9f1fgdVmb54Efkr41TiK9Fjs1ibWZH5LeEw2XAteQ1vlfs7KtSd8c9yAlqZ/O/s8PdP90h8vNe4Wko0rK743xcZr5ZNL2WZnUc/LfwKcK9aWnNSRNBH5G//ikZaRjwH3Au4CtsvL9ST0FJ2bT7UXalxrmZ9OtmpWvSQlJa5Le8xvkpvsR6cN5N2AX0mnyr0v6c0TMbrXyA/gJ8HVSj8gE0nHrlCyOlYB9cm1/EBHLJG3K8vvVRaRjwJrAPwPbA68eQkxky59I+sBfJ1d8XqHNm4Az6B8EfyOp50xZ7K8mve8ukvSaiFhcsqh1szZnk3rSPkJ6XwN8SNJnI+LBbHnDcdxo5QfAv2QxHSbpZOAdwGuy+h8y8Liak0nj6Rr+SPpM2Jj+13MqcImkLSNiqaTVSOvfmG/Q/7n2TvqPM2W+lsUH6Xh3Ael1eCXpPbEq6UvNqaRem8FpIzucwvKZ0hzgKNKB71us2CtyaG7aGYW6Uzv55gZ8ojD9aeROc2RtXt3k28KD5LrOsg12T6tYSmKbVojhsmz9jyZ9uypmrO/Mpntdofz9hfl+KVf3GP3fbIrbezGwYUlc5w80/5Jt05dr+0uWP120WWFee+fqZhbq9srVHV6o22KA/WZ6q21dEn9x/2n2mDLAcpttv+LreicwqaRdvudjEbBerm7Xwjy+3sm+TxoH0Ki/hcK+XXwNW2yrLQrLO6dQf1ahfptcXW++bhCvUzuvUf59PbOsvMnrMq2dOAeaZ4vY89PNI31JaBwnFpASkWXZ82tK1rc3N6/DCnUfydWtSkpYIzfvxnv+17ny58h9MyYlJs2246G58qeBV+TqREpoG/UX5+qmF+Y5pc1t9Z3cNHNz5f+SK38emJqVb50rX0zJKRoKvQAtll+Mu+yxhHTqr/g5ke/V+HM+FlIytCRXf8QA7+PDc3V7Fer2zNUN6rjR4fpPA07KPd+X/h7n50nH9Xz88wrr/FyubhbZ/pjVH19Y1ruz8g8Uyo8v7OM3l+1bpMQrv7yjC+v2sVzd0sL2Kn2/Nd1ObWzIKW3sSC+8ccidEyvZIdZt48CSf9P+uDD92i1ivbaNGBuPvjZ3pGkdzPO0Ji9SO4/XNdne32wS1/xcm+tbrMOLGbgbtPj4apPX5v7CfN9WmG6XAfab6e0evAbYf5o9pgyw3Gbbr/i6fqqN7fbDkjZ3le1TJbGvsO+TeiDzpw/vJPUUfYXU3f/KDrZVcX97S6H+zYX6/JeP3nzdIF6ndl6j/Pt6Zll5k9dlWjtxDjTPFrHnp5uXlX06V3Zv7v/3l6xvb25e+ePVUgof4qRxL2Xv+UdzZbNKYryzyXYsHh8Hejyam256oW5Km9uqOG5ms6z8f3NlV+Tar8ryp+IeIPVknUL6Jr5ph/tZMe6yxwWUfzmZ38a0L8yjyft4KbBarm7TwnQfGupxo8P1n0a68vhZVtxXf1US/7zcvN5emNdBhWW9slD/1az8q4XyVxWm+3zZvlWyvFaPdzY5vvS22k5Dvfnec6Tzub8idUe+O5pfzv1oRDzW4fzz3YkLI2JRB+1bWb91k5aeJe1IPwXeHhGfGGQsA8Vza5Py/PzvajHvSaRvbkONZV7h+TOF5yN9M8epEaGSRzGuvGbbr512xe32UEmbfFmz17x034+I+4F/z81jKmlQ81Gkg9Fdks6W1M5rV1x2Mdbi8073z3b9vslrNK1J++K6rTpCcXXiDNLgR0inSSCNN/tpi+mKx6tnC/XNXoO1c2XzS+ZbVlZcXivrZKeJBi0iriOd3m74d0mrsvzpuDNz7Z/J6hqn+V9GuhfSEcDpwC2SLpO0OoPzY9Ip7otzZe8FLpNUPO0yHJ8N8yPi6dzzZse/4TputBQRD5BO/0D/vgrp1NJABnu8WLtQXtw3h2NfhSF8Pg9mTM1ZETF9ENM9NYhp8peATpK0dovEJt/+bga+tHywl9MeHxG9bbQrXr76JdI3smaanVNttt0WkK6ygGz8xwAWkrLcxhvtSlKXdzM3Nyl/rvA8Wix3LGh3vytrV9xuk0va5MuaXbLcNIaIuFDSJcAbSKeQXk36RvzWbLn7k66cO3ug4EuWPZk0qLEszoFiHQ3P5/4vfqC9hi6LiMWSvk86vdrwjWh9mXvxeLVKIbFp9hosIo3XgP7xMXllZcXlPU467TKQ4Xi//i/9x9X9SEnOWtnzxyjc3yci/iBpI9IFH1sBG5H28z1JY3N2J/WMnTCIWH4TETMAJJ1K/+vVQ0qcvpxrmz9eXk9hzE3BfU3K2z3+Dddxo10nk44TDTdExBUtpik7Xgz0PL+v5m1Af9LaeN7O8s4kDWhuZtDjL4djoPBImkW6/KvhBEmHR9YnBSBpakQ0eipmA2/M/t8A+GVE3FKcqaTtSOegR1JxUN4zEfHVklgmA9tHxD0dzn8W6d4ZAFtLem9ELPdNUtKUiJgXEf+QdD39g0gnA9+NiCcL7VcmHWz+2GEsZYoHgBeXthrDsu32Z2CbrGhPSetFxKOQ7jbN8vd4uaqT+Utam3QZ/Z2kq+T+lKu7gf77bmxL66SmuOwDSQOTGz7cov1oWpT7f5PGlxVJa5HG0Y0Fp5LGrEwgJQzfa2Oaq+g/Xk0APtSYLuvR2DfXdiFpHBWkcYpvy/7fPhuoens23c40/9IyO7e8iaRxLr8rNpL0OtKp++FIas4lnR5dnXSK4ku5uh9mvTON5a4CbBwRNwF/yR6Nup+RjjXQfPB+J44lJVmNgbv/Lem70X8BwWzSfdQgnbI5JyKW643IerLeQhr0OmgjfdwoWd6fJV1JGtsE2QDuFq4lnU5r5AAfkvSDiGh84Wh2vJhTKD+AdFq18XrvQ7lrCstbtcnn4dqksx43trEOpcZ6UnMW6Vr5xtVPhwFvzF7AIB30d6B/R/4m/VfkrAZcK+kCUi/IyqRvCbuQ7mNzIGnA2IiIiBsl/Zp0LhHg85J2It0vZQnpjdVDekP/gXRlQCe+RDpVMSF7fn72jf/PpG9OO5C6EPfOtW9cffJa4K+SLsraTCRdkTUt+38q5Te568TDpNNzjW7goyStRxpD8veI6HR9ofnVTyN5Zc1X6P9WtxYwR9L/kZK0/Bv/GdL+14mNsvn9hTSw8EHS9tma/oQG2vgmFxE3SLqMdCUTwH7Z9r6GtJ+9I9f8txFxfXEeo+ha0r4LaX+7XtKfSFcSvrzpVKMoIuYp/fTJWsBD0d6NGM8ifbg2us6/I2kH+q9+2jjX9uRcz88Z9Cc1LwL+IKlxhUnxw6W4vGPo/3b86+w9fTP9N0fdMVvu8az4RatjWfL5U9JpU0hXRDYUE7+JwI2Sbicd9x4kJYivYfmrZIbcaxgRT2a9Nf+TFU0i3QG68fyrpGPhSqTtdWP22XAP6b28KWnc2fqkgbytTum3MpLHjTIH03/M+FWrxhGxIOuNbFxltAswW9LlpNcnn5zcRrrKDtKYqPn073Ofy3ri/k66+mmzJstbKOlM0uczpCRqM1Iv9BOkXrRtSJ9bD5Cu4hucNgYnTWH5gToz2hnUNNAgpZJ2M3PtigMHt6Kz+9S8g4HvU9N4TG9zHaYVpms5UCk37bq0vk/Ncutcsr2bxkn6ZtLJfWqOo70Bw1PafG2K22Zaof4nTeb/i0HsP8O6/VrFXmh7Yovl/4PCvY9oY98nJRut1u1hcle1tNhe65O61gea3w3ABoXpevNt2t2/c9OXvhYt4mx2L5fifSymtRPnQPtpi1jy0zU9Rg2wvr2Fuu1ZfuBv2eM8cleaZNMVr05rPO6j/74jZe/BbUnJQqv9qDc3zfRC3ZR2t1c2/ZtL5n91Sbv12ojrKeD1bS63GPf0Qv1E+k/9BClZyl8B2+o+NWX73Ixm+wctjjUM4rjR4fo3PWa1Gf/qpEu4B4qx7N5lb2uyHZ8n3WemdN8idTS0uk9NWZxN329ljzHxK90DifT7HVuQ7kp5FWmnXUo6fzuH1E2cb/9LUk/EF4HrSFngc6T7gvyJdK+F3UjdqCMd+2OkzPPDpHuGzM9iWUga73ABqcdoUD8GGhHnkrbNKaQPqyfpH7x9Of0DyBrtjyednvs+6U7AS7LHXaQ7zn6edKnvvMHEU+Jg0rfQB0iXxY5LEfFZ0jeZH5ES7GfpvxPpacCWEXHhIGZ9O/BJUvJ3C2mfXkZ6HW8kva7bRERbv4cWEY8A25FOm/yedFBfStrfZpPGHLwxIpoN5hsVWZy7kA5wT5AO7leTTkes0CU9nkTEH0m9nieSek2fJL0GD5G+7b47IvaNFcfnHEjaF26h/47p3yclLQ8MsLw52fKOJfXKLcot7zrS2IV3sfxpoiGJiN+z4niIstNzi0l3t/0haX9+OIvtH6T3zhnAGyINQB6OuB5n+V6PRm9No/5/SWN7vkk6/j5F/12BryZ9ZuxIOrU/HPGM1HFjWETEEtLYvf1Jn0+PkF6fx0ljWo4FtoqI2wrT/Ya0XpeR9u+nSNvs7aTkvNnyno6Id5IGc19C+kx+NlveraTjwSco3GOtU8oyITMzM7Nxbcz31JiZmZm1w0mNmZmZVYKTGjMzM6sEJzVmZmZWCU5qzMzMrBKc1JiZmVklOKkxMzOzSnBSY2ZmZpXgpMbMzMwqwUmNmZmZVYKTGjMzM6sEJzVmZmZWCU5qzMzMrBKc1JiZmVklOKkxMzOzSnBSY2ZmZpXgpMbMzMwqwUmNmZmZVYKTGjMzM6sEJzVmZmZWCU5qzMzMrBKc1JiZmVklOKkxMzOzSnBSY2ZmZpXgpMbMzMwqwUmNmZmZVYKTGjMzM6sEJzVmZmZWCU5qzMzMrBKc1JiZmVklOKkxMzOzSnBSY2ZmZpXgpMbMzMwqwUmNmZmZVYKTGjMzM6sEJzVmZmZWCS/qdgA28tZbb72YMmVKt8MwMxtX5s6d+2hErN/tOKx9TmpqYMqUKfT19XU7DDOzcUXS3d2OwTrj009mZmZWCU5qzMzMrBKc1JiZmVklOKkxMzOzSnBSY2ZmZpXgpMbMzMwqwUmNmZmZVYKTGjMzM6sEJzVmZmZWCU5qzMzMrBKc1JiZmVkl+LefzMy6QFK3Q2hbRHQ7BLO2OKkxM+uCkUgUJDkBsVrz6SczMzOrBCc1ZmZmVglOaszMzKwSnNSYmZlZJTipMTMzs0pwUmNmZmaV4KTGzMzMKsFJjZmZmVWCkxozMzOrBCc1ZmZmVglOaszMzKwSnNSYmZlZJTipMTMzs0pwUmNmZmaV4KTGzMzMKsFJjZmZmVWCkxozMzOrBCc1ZmZmVglOaszMzKwSnNSYmZlZJTipMTMzs0pwUmNmZmaV4KTGzMzMKsFJjZmZmVWCkxozMzOrBCc1ZmZmVglOaszMzKwSnNSYmZlZJTipMTMzs0pwUmNmZmaV4KTGzMzMKsFJjZmZmVWCkxozMzOrBCc1ZmZmVglOakaQpM9KCknfypVJUq+kByQtkTRT0uaF6U6WtEDSvZL2K9TtKWm2JI3WepiZmY0HTmpGiKTtgI8CNxSqjgY+BRwGbAs8DFwuac1suj2BfYE9srbfk7ReVrcmcApwcETEaKyHmZnZeOGkZgRIWgs4FzgIWJgrF3AE8MWI+GlE3AQcAKxJSmQANgNmRkRfRPwIeByYmtWdCJwTETePyoqYmZmNI05qRsYZwAURcWWhfCowGbisURARS4BZwA5Z0V+AHkmTJL0BWB24I+v52ZWU2JiZmVmBk5phJumjwEbA50qqJ2d/5xfK5zfqIuJS4BxgDjCD1JPzJHA6cAhwoKRbJM2VtANNSDpYUp+kvkceeWQIa2RmZjY+vKjbAVSJpE1IPSk7R8SzAzQtjodRviwieoHe3HyPBf4ILAZOALYGtgDOlzS1bFkRcQapx4ienh6PvzEzs8pzUjO8tgfWA27KXZw0AdhF0iFA4yqnycC9ueleyoq9NwBI2hj4MLANqddmVkQ8CDwoaRVgE+DGYV4PMzOzccenn4bXxaQelK1zjz7g/7L//wY8BOzemEDSasDOwNXFmWUDi08HjoqIxaTXa+Vc3cqkpMnMzKz23FMzjCJiEbAoXybpKWBBdqUTkk4FjpF0KynJOZY0Zua8klkeBCyKiAuz57OBEyTtBGwJPAfcNuwrYmZmNg45qRl9XyZd0XQaMAm4FtgjIp7IN5K0ASnh2bFRFhF9kk4CLgKeAPbPrp4yMzOrPfkebtXX09MTfX193Q7DzEaYJHxMHz6S5kZET7fjsPZ5TI2ZmZlVgpMaMzMzqwQnNWZmZlYJTmrMzMysEpzUmJmZWSU4qTEzM7NKcFJjZmZmleCkxszMzCrBSY2ZmZlVgpMaMzMzqwQnNWZmZlYJTmrMzMysEpzUmJmZWSU4qTEzM7NKcFJjZmZmleCkxszMzCrBSY2ZmZlVgpMaMzMzqwQnNWZmZlYJTmrMzMysEmqd1Ei6U9Jp3Y7DzMzMhq7WSQ2wPrC420GYmZnZ0NU9qfkr8OpuB2FmZmZDV/ek5hvAnpK27HYgZmZmNjQv6nYAXXYfcAVwlaTTgTnAQ0AUG0bErFGOzczMzDpQ96RmJimBEXAkJclMzoTRCMjMzMwGp+5JzQkMnMiYmZnZOFHrpCYiersdg5mZmQ2Pug8UNjMzs4qodU9NnqSdgG2AtUn3rrkuImZ3NSgzMzNrW+2TGkmvB84BNmkUkY2zkXQb8KGI6OtSeGZmZtamWic1kjYCrgQmArOz/x8EXgbsCuwMXC7pjRFxe9cCNTMzs5ZqndQAnwPWAD4QEecX6nol/Rvwf8CxwAGjHZyZmZm1r+4DhXcDLi5JaACIiAuAS7J2ZmZmNobVPalZD7i1RZtbs3ZmZmY2htU9qXkEeG2LNpsCj45CLGZmZjYEdU9qrgTeJWmfskpJ7wX2Iv0+lJmZmY1hdR8ofAIpaTlX0ieA35GufpoMTAN2Ap4A/qdbAZqZmVl7ap3URMQdknYDzgZ2zB6NH7gEuA04wJdzm5mZjX21TmoAImIOsJmkHYDXA2uR7ih8fURc1dXgzMzMrG21TmokXQlcFRGfi4irgau7HZOZmZkNTt0HCm8HTOh2EGZmZjZ0dU9qbgde0e0gzMzMbOjqntR8D3iHpA27HYiZmZkNTd2Tmp+TfsjyKkmHSnqTpFdK2rD4aHeGkj4h6QZJj2ePP0p6R65eknolPSBpiaSZkjYvzONkSQsk3Stpv0LdnpJmSxJmZmb2gloPFAbupP8S7q8P0C5of1vdB/wX6dTWSqQfwrxY0hsi4gbgaOBTwHTSJeOfJ/0S+CYR8YSkPYF9gT2A1wDfl3RpRDwqaU3gFOBdERGdraqZmVm11T2pOZuUsAybiLikUHSMpI8B20u6ETgC+GJE/BRA0gHAw6RE5nRgM2BmRPQBfZJOBaaSfqrhROCciLh5OGM2MzOrglonNRExfSTnL2kC8D5gDdLl4lNJdyu+LBfDEkmzgB1ISc1fgIMlTQJeBawO3CFpO2BX0r10zMzMrKDWY2okXSnpCyMw3y0kPQk8A3wXeHdE3EhKaADmFyaZ36iLiEuBc4A5wAzS6asnSQnPIcCBkm6RNDe7YaCZmZlR854a0n1qrhmB+d4GbA2sDbwXOEvStFx98ZSX8mUR0Qv0vlApHQv8kXSn4xOyeW8BnC9pakQ8WwxA0sHAwQAbbuiLu8zMrPpq3VPDCN2nJiKejYg7IqIvIj4D/Bn4JPBQ1mRyYZKXsmLvDQCSNgY+TBp8vCswKyIejIjLgFWATZrEcEZE9EREz/rrrz/kdTIzMxvr6p7UjNZ9alYCVgXuIiU2uzcqJK0G7EzJTzRkl22fDhwVEYuz+aycq1sZ3xHZzMwM8Omnn5MSjKskfYk0juUhSq6Iioh72pmhpC8CvwTuBdYkXdU0DXhHRER2NdMxkm4F/gYcSxozc17J7A4CFkXEhdnz2cAJknYCtgSeI53qMjMzq726JzUjcZ+ayaSBvpNJY2BuAN6eDQAG+DLpiqbTgEnAtcAeEfFEfiaSNiAlPDu+EEREn6STgIuAJ4D9I2JJm3GZmZlVmup8DzdJM2jzPjURceDIRjNyenp6oq+vr9thmNkIk0Sdj+nDTdLciOjpdhzWvlr31Iz0fWrMzMxs9NR9oLCZmZlVRO2SmuwHKid22H6XkYzJzMzMhq52SQ3psurD8wWS/kPSdU3aHwj8bsSjMjMzsyGpY1Kj7JE3GdiqC7GYmZnZMKljUmNmZmYVVOurn6z60o2Xxz5fhmtmNnROaqzShjtZ8H1AzMzGLp9+MjMzs0qoa1Ljr9pmZmYVU9fTT5+UlP/Zg7UBJN1Z0nbt0QjIzMzMhqauSc3alCcrU5q0d8+OmZnZGFfHpGZqtwMwMzOz4Ve7pCYi7u52DGZmZjb86jpQ2MzMzCrGSY2ZmZlVgpMaMzMzqwQnNWZmZlYJTmrMzMysEpzUmJmZWSU4qTEzM7NKqHVSI2mZpM+1aHOMpKWjFZOZmZkNTq2TGkDZo512ZmZmNobVPalpxyTg6W4HYWZmZgOr3c8kSNqlUDSlpAxgArAhsB9w24gHZmZmZkNSu6QGmEn/r24HcED2KCPgeeBTIx+WmZmZDUUdk5oTSMmMgM+Tkpzfl7RbBjwG/C4ibh216MzMzGxQapfURERv439JBwAXR8Q3uheRmZmZDYfaJTV5ETG12zGYmZnZ8PDVT2ZmZlYJte6pAZD0GuBw4I2ky7cnlDSLiHj1qAZmZmZmHal1UiNpe+AKYHVgKTA/+7tC09GMy8zMzDpX66QGOAlYFTgE+H5E+OcQzMzMxqm6JzXbAhdExBndDsTMzMyGpu4DhZ8F7ul2EGZmZjZ0dU9qrga26XYQZmZmNnR1T2o+C+wgaf9uB2JmZmZDU/cxNXsBVwIzJH0EmAssKmkXEfGF0QzMzMzMOlP3pKY39//O2aNMAE5qzMzMxrC6JzW7djsAMzMzGx61TmoiouzXuc3MlrPOOuuwcOHCbofRFmns3yt00qRJLFiwoNthWAXVOqkxM2vHwoULiYhuh1EZ4yHxsvHJSQ0gaUtgX2Az4CURsVtWPoX0m1CXR8T4+JpmZmZWU7VPaiSdQLq0u3F5e/7r2ErAj4AjgG+ObmRmZmbWiVrfp0bSPsCxwOXA1qTfgnpBRNwJ9AHvGvXgzMzMrCO1TmqA/wTuAPaKiBtIP5tQdAvwmnZnKOkzkuZIelzSI5J+Lul1hTaS1CvpAUlLJM2UtHmhzcmSFki6V9J+hbo9Jc2WT0ybmZm9oO5JzRbApRFRlsw0PABs0ME8pwHfBnYA/gVYClwhaZ1cm6OBTwGHkX5U82HgcklrQkpaSGN89sjafk/SelndmsApwMHhkYtmZmYvqHtSI+D5Fm02AJ5ud4YR8daI+EFE3BQRNwL7A+sDO0LqpSGN0fliRPw0Im4CDgDWJCUykAYsz4yIvoj4EfA4MDWrOxE4JyJubjcmMzOzOqh7UnM7qUellKQJwE7AX4ewjDVJ27lx9dRUYDJwWaNBRCwBZuVi+QvQI2mSpDcAqwN3SNqOdMPAE4cQj5mZWSXVPan5CfB6SZ9qUv8ZYCPgvCEs4+vAn4E/Zs8nZ3/nF9rNb9RFxKXAOcAcYAapJ+dJ4HTgEOBASbdImiupNCmTdLCkPkl9jzzyyBDCNzMzGx/qfkn3qcD7gC9Lej/Z5dySvkr6Hage4BrgjMHMXNLJpJ6enSJiWaG6OB5G+bKI6CX321SSjiUlRouBE0hXa20BnC9panFcUESc0Yi7p6fHY2/MzKzyap3URMQSSbuSelP2AyZkVUeSxtqcAxwaEUs7nbekU4B9gF2zS8MbHsr+TgbuzZW/lBV7bxrz2hj4MLANqddmVkQ8CDwoaRVgE+DGTmM0MzOrklonNQARsRiYLulI0pVI65J6Q/4UEYM6byPp66SEZlpE3FqovouU2OxOOr2EpNVIPUOfLpmXSKedjoqIxZJWAlbO1a1MfzJmZmZWW7VPahoiYgFw6VDnI+k00hVPewMLJTXG0DwZEU9GREg6FThG0q3A30g3AHyS8rE7BwGLIuLC7Pls4ARJOwFbAs8Btw01bjMzs/Gu1kmNpPVJl09fHxFPlNRPJI1duTkiHm1zth/P/v62UH48/WNkvky6ouk0YBJwLbBHMQZJG5ASnh0bZRHRJ+kk4CLgCWD/7OopMzOzWlOd79+WnSY6EHhZRDxVUv8S0s33vhcRza6QGvN6enqir6+v22FUgiT/WnMN+XUfXuNle0qaGxE93Y7D2lf3S7p3By4rS2gAsvLLgLeOalRmZmbWsbonNa8A/t6izZ1ZOzMzMxvD6p7UBLBKizar4KuLzMzMxry6JzW3McCppeyS6beSfsnbzMzMxrC6JzUXAJtK+pak1fMV2fNvkW5s9+NuBGdmZmbtq/Ul3cA3gA8CHwP2ljQLuB94ObAL8E+kH5c8tVsBmpmZWXtqndRkP5MwDfg28H7SXYAbnifdDO9Q3wfGzMxs7Kt1UgMQEYuAfSUdTvqZhLWBRaSfSWj3hntmZmbWZbVOaiTdCfw6Ij6R/c7Tr7odk5mZmQ1O3QcKr0/68UozMzMb5+qe1PwVeHW3gzAzM7Ohq3tS8w1gT0lbdjsQMzMzG5paj6kB7gOuAK6SdDowB3iIdKfh5UTErFGOzczMzDpQ96RmJimBEXAkJclMjn8qwczMbAyre1JzAgMnMmZmZjZO1DqpiYjebsdgZmZmw6PuA4XNzMysImrdU9MgaWXgLcBmwBoR8YWsfDVgIvBoRDzfxRDNzMyshdr31Eh6GzAP+CXwNaA3V7018CDwgdGOy8zMzDpT66RGUg9wMWmw8CdJP2D5goi4BrgLePeoB2dmZmYdqXVSA3wO+AfQExHfAG4vaTMH2GpUozIzM7OO1T2p2RG4OCIeGqDNvcDLRikeMzMzG6S6JzVrAI+2aPNivJ3MzMzGvLp/WN8PbN6izdbAnSMfipmZmQ1F3ZOaXwNvlbRTWaWktwM7AL8Y1ajMzMysY3VPak4CFgGXSfoS8FoASe/Inp9PuqT75K5FaGZmZm2p9c33IuJ+SXsAPwE+nav6GelHLv8OvCciWo27MTMzsy6rdVIDEBHXSdoEeCewHbAusBi4BrgkIpZ2Mz4zMzNrT22TGkkbAtuSbrw3JyIuAS7pblRmZmY2WLVMaiR9FTiCdIoJICSdEhGfbj6VmZmZjWW1GygsaV/gSFJCcytwW/b/kZI+2M3YzMzMbPBql9QABwFLgd0iYvOIeC3wVuD5rM7MzMzGoTomNVuSfhrhd42CiLiCNJ5m624FZWZmZkNTxzE1k0innIpuBfYe3VAsb5111mHhwoXdDqMlSa0bddmkSZNYsGBBt8MwMxtVdUxqVgKeKyl/jv6Bw9YFCxcuJCK6HUYljIfEy8xsuNXx9BOky7jNzMysQurYUwPQK6m3rELSspLiiIi6biszM7Nxoa4f1J32zbsv38zMbIyrXVITEXU95WZmZlZp/oA3MzOzSnBSY2ZmZpXgpMbMzMwqwUmNmZmZVYKTGjMzM6sEJzXDTNIukn4m6X5JIWl6oV6SeiU9IGmJpJmSNi+0OVnSAkn3StqvULenpNnyLWPNzMyW46Rm+K0B3AQcDiwpqT8a+BRwGLAt8DBwuaQ1ISUtwL7AHlnb70laL6tbEzgFODj8ewJmZmbLqd19akZaRPwK+BWApBn5uqx35QjgixHx06zsAFJisy9wOrAZMDMi+oA+SacCU4FHgROBcyLi5tFYFzNL4riJ0LtWt8OojDhuYrdDsIpyUjO6pgKTgcsaBRGxRNIsYAdSUvMX4GBJk4BXAasDd0jaDtgVeP2oR21Wczr+cf/Y6jCSRPR2OwqrIp9+Gl2Ts7/zC+XzG3URcSlwDjAHmAEcADxJSngOAQ6UdIukuZJ2aLYgSQdL6pPU98gjjwzvWpiZmY1B7qnpjuJXPuXLIqIX6H2hUjoW+COwGDgB2BrYAjhf0tSIeHaFBUScAZwB0NPT46+YZmZWeU5qRtdD2d/JwL258peyYu8NAJI2Bj4MbEPqtZkVEQ8CD0paBdgEuHHEIjYzMxsnfPppdN1FSmx2bxRIWg3YGbi62DgbWHw6cFRELCa9Xivn6lYGJox82GZmZmOfe2qGmaQ1gI2ypysBG0raGlgQEfdkVzMdI+lW4G/AsaQxM+eVzO4gYFFEXJg9nw2cIGknYEvgOeC2kVoXMzOz8cRJzfDrAX6Xe3589jgLmA58mXRF02nAJOBaYI+IeCI/E0kbkBKeHRtlEdEn6STgIuAJYP+IKLsXjpmZWe3IlylWX09PT/T19XU7jJYk+bLZYeJtOby8PYfXeNmekuZGRE+347D2eUyNmZmZVYKTGjMzM6sEJzVmZmZWCU5qzMzMrBKc1JiZmVklOKkxMzOzSnBSY2ZmZpXgm+/VwJ2PPMUHTv9jt8NoaYMPnjQu4hwPvC2Hl7fn8PL2tJHinhozMzOrBN9RuAZ8R+H68bYcXt6ew2u8bE/fUXj8cU+NmZmZVYKTGjMzM6sEDxS2MSOOmwi9a3U7jEqI4yZ2OwQzs1HnpMbGDB3/+Lg4zz4eSCJ6ux2Fmdno8uknMzMzqwQnNWZmZlYJTmrMzMysEpzUmJmZWSU4qTEzM7NKcFJjZmZmleCkxszMzCrBSY2ZmZlVgpMaMzMzqwQnNWZmZlYJ/pkEM7M2SOp2CJUxadKkbodgFeWkxsyshfHym2SSxk2sZiPBp5/MzMysEpzUmJmZWSU4qTEzM7NKcFJjZmZmleCkxszMzCrBSY2ZmZlVgpMaMzMzqwTfp8bGFN/gbHj45mZmVkdOamzMGA83DfPNzczMxi6ffjIzM7NKcFJjZmZmleCkxszMzCrBSY2ZmZlVgpMaMzMzqwQnNWZmZlYJTmrMzMysEpzUmJmZWSU4qTEzM7NKcFLTRZI+LukuSU9Lmitp51zdUZLmS3pY0qcK020j6TZJq49+1GZmZmOTfyahSyR9APg68HFgdvb315JeC6wNnAC8ExDwC0mXRcSNkiYAZwKfiIglXQnezMxsDHJS0z1HAjMi4szs+WGS3gZ8DLgeuCEirgSQdAOwKXAjcARwU0RcMfohm5mZjV1OarpA0irAG4CvFqouA3YAzgY2lrQhqadmY+AmSVOAQ4Ge0YvWzMxsfPCYmu5YD5gAzC+UzwcmR8QtwGeBy0mJzmeysu8CxwA7S7pB0k2S9h69sM3MzMYu99R0VxSeq1EWEd8lJTGpQvr37N8rgL8B25OS0qskbRwRDy83I+lg4GCADTfccESCHw8kjYt5RhR3Bau6kdiPRmq+3j9tvHBS0x2PAsuAyYXyl7Ji7w2S1gW+AOwKbAfcnvXcIOl24E3Az/PTRMQZwBkAPT09tT0i+WBsY5X3TbPh59NPXRARzwJzgd0LVbsDV5dMcjLwzYiYR3rNVs7VrUI6lWVmZlZr7qnpnpOBH0r6E3AVcAjwT+ROOQFI2g14LfDhrGgOsImkPUkJzibAn0YraDMzs7HKSU2XRMSPs9NKxwIvA24C/jUi7m60yW6udxqwT0Qsy6a7X9IhpORHwH9ExAOjvgJmZmZjjHxet/p6enqir6+v22GYmY0rkuZGhG+hMY54TI2ZmZlVgpMaMzMzqwQnNWZmZlYJTmrMzMysEpzUmJmZWSU4qTEzM7NKcFJjZmZmleD71NSApEeAu1s2tHasR/rtLrOxyPvn8HplRKzf7SCsfU5qzDogqc8347Kxyvun1Z1PP5mZmVklOKkxMzOzSnBSY9aZM7odgNkAvH9arXlMjZmZmVWCe2rMzMysEpzUmI1zknolhaRpQ5zPjGw+U4YlMHtBtl1nFsqG5XXrJkkzJQ25u1/SPEnzhiEkqzknNTassoN0/rFM0oLs4Dddkrod41BImpZbt7sklb6HJK0h6fFc2ymjHKp1qGTfLT6mdzm+3lwsZw3Q7s25dvNGMUSzrntRtwOwyjo++7sysBHwbuDNQA9waLeCGkZLgSnAbsBlJfX7AGtm7fw+G1+Ob1L+59EMYgBLgfdJOjwiFpXUfxTvd1ZT3ultREREb/65pB2BWcDHJX0tIu7qSmDD5wpgV9IHSFlS81HgQeAe4E2jGJcNUXHfHYN+AewN7Aeclq+QNAl4L/Bz0hcJs1rx6ScbFRFxFXArIOANxXpJb5J0gaSHJD0r6V5Jp0v6p5K2M7Ou9RdJ+qyk2yU9k03zJUmrlMUg6S2SfpOdDnta0t8kfVHSWoNYpceAC4G9JC13G3VJWwJvBH5A+sZcqtN4JL0ha/9EdmrrCknbDxSkpE2zsTL3ZttovqTzJG3S8RobMPD4j1EaJ/Mb4D5S4ly0P7AacGaziSWtJOkQSXMkPSnpqez/jw1wOnUfSXMlLZH0sKQflr03C9O8VdKvJD2a7Xt/l/QVSWu3v6pmnXFSY6OpMZ7mueUKpQOBq4C3A78DTgX6gI8AfZI2bDK/84DDgD8A3wGWAEcDp6+wYOk/gMuBHYGLs2UsAP4LuHqQB9ozSafXDiiUfxQI4H+bTdhpPJJ2IK3nbsCvgW8BzwIzadITJOltwHWkb/RzgK8DvwXeA/xJ0uvbW00bY5YB3we2klT8SYSPAvNIPYnN/JD0ftkA+B7p3jbrA9/O6pYj6ZPAj4BXAWeTkvUtgKuBSWULkPR5UvL1JuCXwDeAO4CjgKskTWy9mmaDEBF++DFsD9KHeZSU70I6GD8DvCxXvjHpw/kO4OWFaf4lm+aiQvnMbDlzgXVy5S/J5rMMmJwrf2W23MeBTQvz+nY2rzPaXL9pWftzSEna7cCtufrVgYXA5dnz2Vn7KYONJ1vOrVn5XoX2hze2OTAtVz4pi+NR4LWFaTYHngSuK5TPKMZap0duO/aWPKbn2s0D5jWZR2/xtcjNe2Y7bQeIr9H+I8CG2X5+eq5+u6z+GNLQgijGCXwwK78OWKPw3unL6vbNlU/J9tUFhX14JeCnlLzfSadlg5T0rF2om57VnVIob7pN/fCjk4d7amxEZN3wvZL+n6Qfk745CjgqIh7MNf0Yqbfj8Ii4Pz+PiLgS+Bmwp6Q1SxbzXxGxINf+KeBc0gE3/w3234FVgG9FxK2FeRwDPAHsL2nVTtYxIoL0TXcTSbtkxe8D1maA7v9BxLMDsAkwKyIuKbT/FvD3kmV8KIvjuIi4uRD3X7P4tpH02gHirKvjSh7TuxlQUUTcQxrL9UFJL8mKP0pKdH4wwKQfzv7+d0Q8mZvfU6ReQkhJU8N+pH31mxExL9f+eeDTwPMly/jPRjxRGMgcETNIA673GyBGs0HzQGEbKccVngdwUEQUD7iNMSFvlrRtyXxeCkwg9ejMLdT1lbS/N/ub7xZvnGa5stg4IhZKup7Uk7Qp8JeSeQ5kBvAF0gfKrOzvo6RTSs10Gk+j/e9L2i+TNBt4daGqsV23ktRbEsPG2d/NgJtL6msrIsbLbQfOBN4G7CPpfOADwC8j4gFJzY7tryclIjNL6n5PSoq2KbRv1C0nIu6UdC+p5zFve9Ip5vdJel/JclYB1pe0bkQ81iROs0FxUmMjovHBkH2L3J40vuS7ku7OemAa1s3+frrFLNcoWcaiknaNgbkTcmWNgbcPUq5RvnaLGFYQEfMl/Rx4r6RvAzsBX4uIZweYrNN4Gu3nN2n/UElZY7uWDSbNW2G72rjxM9Jr/xFSb+dLGLiHENK+tKBs/4yIpZIeJX2RyLeHgfe9YlKzLumzpfjFpmgN0oB7s2Hj0082oiLiqYi4AtiTlGicJenFuSaLs79rRYQGeKzwTbEDjWVMblL/skK7Tp1BGkvzk+x5qw+WTuNp/N2gSfuy+TSm2arFdm16Ezdr6nmafyFce7SCiIilpJ7C7UinLe8jDSIfyGJgHUkrFyuy3p31SGO98u2h831vYYv9ThFxd4tYzTrmpMZGRUTcQPqw/2fgk7mqa7K/O4/g4q/P/k4rVmRXGW0NPA3cMsj5Xw7cTVq3WRFx2zDHc132980l7SeQeoeKRmO71tVCYIOyxIDlx3KNhu+RTu3+M/D9iFjWov31pOP+LiV1u5C+eFyXKxto33sV8IqS+VwDTJK0eYtYzIadkxobTf9D+rA+KrtJGKSBrs8Bp0jauDiBpFUkDfWD+ZxsGYdJ2qhQ9wVgInBORDwzmJlngybfQ7rZ2cEjEM/VwG3ALpL2KrQ/lBXH00AaLLoIOE7SG4uV2b1KprURq63oT6SemgPzhUo/o7DjaAYSEX8njat5N+my6Va+n/09Kd9jmv3/xexp/lYE59K/r07JtV8J+ArlnyGnZH/PLLuXjaSXSNqujVjNOuYxNTZqIuJ+SaeTLkM+GvhMRNwq6cOkg+1fJf0G+BtpjMCGpJ6GR0iDZge73HmSjiDdffU6ST/J5vlm0nifW+m/8mOwy7iO5b/hDls8ERGSDiL1CP1U0oWkS9e3It235jekD7b8Mh6T9G/ARcA1kn4L/JV06mTDbDnrkm7UZp35Jimh+Y6kt5AGp29FukrtF8A7RzOYiCi7o3WztudlifH7Se+3i0k9PXsDU4GfRMS5ufbzJP038DXg+uxKxsXAW0mn2m4Atiws47fZNCcBt0v6FXAXaQzNK0n7+WwK+6zZcHBPjY22k4B/AP8paQOAiDiHdJfhc0kHyENJlz1vBFwAfHyoC42Ib5MOxNeQbiN/JGlA5FeA7fOXho+GTuOJdEfmnUmXxr+ddNPBVUmnsK5tsozfkrbnt0n3GzmENKj0daQrr/YZ3rWqh+wS+d1IN4zck9Q79ywpUSxeoTcWfRD4BGmQ7n+Q9ouFpPfdB4uNI+JkYF9SYjKddFn4TaQkbmHZAiLiS6TTWb8k9V4dQbrdwctJY9COHb7VMeundKsNMzMzs/HNPTVmZmZWCU5qzMzMrBKc1JiZmVklOKkxMzOzSnBSY2ZmZpXgpMbMzMwqwUmNmZmZVYKTGjMzM6sEJzVmZmZWCU5qzMzMrBL+P6VeAAuOtpPr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4" name="Google Shape;244;p20" descr="data:image/png;base64,iVBORw0KGgoAAAANSUhEUgAAAjUAAAF8CAYAAAA3qkqhAAAAOXRFWHRTb2Z0d2FyZQBNYXRwbG90bGliIHZlcnNpb24zLjMuNCwgaHR0cHM6Ly9tYXRwbG90bGliLm9yZy8QVMy6AAAACXBIWXMAAAsTAAALEwEAmpwYAAA4dklEQVR4nO3debwcVZn/8c+XyKYQCIvEccREkUVk04uyG0ZAHUVQR0UYJIgyqDAgIjMKygXnB66ACyrgaEDAUZDFnUWMMSCYG1BAFkEIO2HJwmJYEp7fH6eaW6lU3+6+W99b9X2/Xv26t885VfVUdXX106dOVSsiMDMzMxvvVup2AGZmZmbDwUmNmZmZVYKTGjMzM6sEJzVmZmZWCU5qzMzMrBKc1JiZmVkljImkRtJMSZE9ZnY7HrO6kbSNpJ9JekTSstz7cVq3Y2uQ1JuLKwp1lT2GDPe6SZqe346Spgw9SrOR2bcK8+tt1b5lUiNpSmGm+cezku6X9HNJ7xtq8GORpGkDrP/Tku6W9BNJu3c71rGkZL+ZPoh5zBhg23e0o1tzkjYALgX2BNajwy87bb5GY/LDs5AwNB57N2l7pPe97in5wGw8lklaLOkvkk4di/vZcGiy/hc3aTtZ0jOFtvNGN+LueNEQp18Z+Kfs8U5JFwIfiIilHc7nO8Avsv/vHWJMo2lVYMPs8T5J34iIw7sck1mn3gqsn3t+DnADEMDfuxJRdx0JXJwvkDQB+M+uRGOtrARMBLbMHgdK2iUi/tLdsEbFnpI2iog7CuWHAqt0I6BuG0xS0wf8GBAwBdgfWDOrew9wCPCtdmYkac2IeCIifjyIOLrlcuAyYAKwCbAf/TvPf0q6PCJ+0WzioWpss5Ga/xh3IrCwpPzqdmfQ7vaTNDEiHu8kuE6MsddxSuH59IhYNsh53Un6klJmwSDnOdp2lvSGiJibK/s34JXdCshK/Zj0eTQR2BvYIiufCHweeG93whpVKwGHA4c1CiS9mPQ5XE8RMeCDdMCL3GNGoX6PQv3vc3UzcuXzSF3b3wbuA5YCvVm7mbl2M0timAh8GvgD8BjwLDCf9GH2+ZL2rwC+Qvq2+QTwDOlgeyawSat1LsxrWmH9egv1BxfqzyrUrwx8BLgCeCSL/VFSYvS+Nrb3dODd2bo+kV6y5dq/Cvga8Gdgcbau9wK/JvWaFef/JuDsbHssAZ7KttMJwDol7Zd7bYANSB9a92fLuj17bZSbZl5hHVZ4tLntZxSmmzKI/bV0+5W8rtOAjwLXA/8A5hXmuwNwLnAX8HS23W4GvgG8qkXs82i+708C/l/2+j0OPJftH38l9Zh8pMP9dRXSAe132XyeI71nfk/69rbqAPv2YF+n/DQrvH9b7VMt3m/TcnW9zWIbaJ4dxLI09/+5hXbXlrRZ4XiQtX0p8AVgLuk9+SzwAHAJsGeTOFYifTD9Ndu/HiC9z9ZrtW7AusBxwJzc8u4DzgO2LWk/vbAO7byv/pBrf2lJ/esL89wzK18N+K9s+y3Ktt8C4DbgfODoDl6rYtzTc3VrkY5Hjbpbmsxjs2y73kp6Dy/JYjkFeHkb7+OJwJdIx4FngHuALwKrNFleR8eNDte/sS8+Cayda/fxkjZB4ZiWtRXwQdLnxfxs31mUvV6fASY2iWVb4DekY9YTwG+BN7fat7LlvZ90ZubB3PJmkT5LX9Ti+LLC+22F9m1syCmFmc4o1L+kUP+3JjvEI8AtZQEy8EFuy2zHaXbgXVRo/6/Zhm7Wfgnwng52pGkDbVRg80L9Zbm6dYA/DRBLkA48Kw2wvWcVp8m13Zf0Adxs3hcXYv088PwA7e+mkPQVXpu/k5KZsmmPy00zr8U6R5vbfkZhunYOvm1tv5LXtdhuXm6eJ7TYbk8Bew8Qe+m+Tzp9eWOLbbXCgWiAdV+P9EE60PyuB9Zvsg0G+zrlp5nZRvuZzdqXxDQtV9fbLLaB5tlBLPNI3/yDdLB9edZmp1ybC4qvY2F+bwIebrFdzyb3ns+m+36TtneQEp1m26sHeGiAZS0FDi1MM73Qpp331QGFeU4u1H81V38/MCErv2w49rEmcU8v1D+Wq/tDyfQHsXziU3wsAHYc4H3c+LJRNu0PSpbX8XGjw/XP74tHZ21WAv6WlS0BfplrM68wv9VJiclAr8+dwGsK0+3eZDsuKyxvuX2LdLz7RYvl/Q548QDHl95W22moY2oAdiw8f7BJu/Wyx2+B2aRvqPcPNGNJLwF+Bbw8VzwHuDL7//WkN3Wj/StJ2f+Ls6K7gJ+QMuS9gK1J3xzOlbR5RNw50PLbNND6n03KaMli+D/SQWpz4AOkHfCDwE2kUytldia9WX9MOlhuCyCpBziL/lOIAfyc9KG1bjbdCyT9G3B8rugq0qm0l5BOIU4mjQ26SNIWUX764VXZenyH9Ib5GOmNAXCkpBMj4jlSz8MU4LO5aRtdxUPxUUkLS8rPiOanikq3X5N29wAXkpLiqQCSPgB8LtduXjavFwMHAmtk//9I0usiomwMSrN9f1fgdVmb54Efkr41TiK9Fjs1ibWZH5LeEw2XAteQ1vlfs7KtSd8c9yAlqZ/O/s8PdP90h8vNe4Wko0rK743xcZr5ZNL2WZnUc/LfwKcK9aWnNSRNBH5G//ikZaRjwH3Au4CtsvL9ST0FJ2bT7UXalxrmZ9OtmpWvSQlJa5Le8xvkpvsR6cN5N2AX0mnyr0v6c0TMbrXyA/gJ8HVSj8gE0nHrlCyOlYB9cm1/EBHLJG3K8vvVRaRjwJrAPwPbA68eQkxky59I+sBfJ1d8XqHNm4Az6B8EfyOp50xZ7K8mve8ukvSaiFhcsqh1szZnk3rSPkJ6XwN8SNJnI+LBbHnDcdxo5QfAv2QxHSbpZOAdwGuy+h8y8Liak0nj6Rr+SPpM2Jj+13MqcImkLSNiqaTVSOvfmG/Q/7n2TvqPM2W+lsUH6Xh3Ael1eCXpPbEq6UvNqaRem8FpIzucwvKZ0hzgKNKB71us2CtyaG7aGYW6Uzv55gZ8ojD9aeROc2RtXt3k28KD5LrOsg12T6tYSmKbVojhsmz9jyZ9uypmrO/Mpntdofz9hfl+KVf3GP3fbIrbezGwYUlc5w80/5Jt05dr+0uWP120WWFee+fqZhbq9srVHV6o22KA/WZ6q21dEn9x/2n2mDLAcpttv+LreicwqaRdvudjEbBerm7Xwjy+3sm+TxoH0Ki/hcK+XXwNW2yrLQrLO6dQf1ahfptcXW++bhCvUzuvUf59PbOsvMnrMq2dOAeaZ4vY89PNI31JaBwnFpASkWXZ82tK1rc3N6/DCnUfydWtSkpYIzfvxnv+17ny58h9MyYlJs2246G58qeBV+TqREpoG/UX5+qmF+Y5pc1t9Z3cNHNz5f+SK38emJqVb50rX0zJKRoKvQAtll+Mu+yxhHTqr/g5ke/V+HM+FlIytCRXf8QA7+PDc3V7Fer2zNUN6rjR4fpPA07KPd+X/h7n50nH9Xz88wrr/FyubhbZ/pjVH19Y1ruz8g8Uyo8v7OM3l+1bpMQrv7yjC+v2sVzd0sL2Kn2/Nd1ObWzIKW3sSC+8ccidEyvZIdZt48CSf9P+uDD92i1ivbaNGBuPvjZ3pGkdzPO0Ji9SO4/XNdne32wS1/xcm+tbrMOLGbgbtPj4apPX5v7CfN9WmG6XAfab6e0evAbYf5o9pgyw3Gbbr/i6fqqN7fbDkjZ3le1TJbGvsO+TeiDzpw/vJPUUfYXU3f/KDrZVcX97S6H+zYX6/JeP3nzdIF6ndl6j/Pt6Zll5k9dlWjtxDjTPFrHnp5uXlX06V3Zv7v/3l6xvb25e+ePVUgof4qRxL2Xv+UdzZbNKYryzyXYsHh8Hejyam256oW5Km9uqOG5ms6z8f3NlV+Tar8ryp+IeIPVknUL6Jr5ph/tZMe6yxwWUfzmZ38a0L8yjyft4KbBarm7TwnQfGupxo8P1n0a68vhZVtxXf1US/7zcvN5emNdBhWW9slD/1az8q4XyVxWm+3zZvlWyvFaPdzY5vvS22k5Dvfnec6Tzub8idUe+O5pfzv1oRDzW4fzz3YkLI2JRB+1bWb91k5aeJe1IPwXeHhGfGGQsA8Vza5Py/PzvajHvSaRvbkONZV7h+TOF5yN9M8epEaGSRzGuvGbbr512xe32UEmbfFmz17x034+I+4F/z81jKmlQ81Gkg9Fdks6W1M5rV1x2Mdbi8073z3b9vslrNK1J++K6rTpCcXXiDNLgR0inSSCNN/tpi+mKx6tnC/XNXoO1c2XzS+ZbVlZcXivrZKeJBi0iriOd3m74d0mrsvzpuDNz7Z/J6hqn+V9GuhfSEcDpwC2SLpO0OoPzY9Ip7otzZe8FLpNUPO0yHJ8N8yPi6dzzZse/4TputBQRD5BO/0D/vgrp1NJABnu8WLtQXtw3h2NfhSF8Pg9mTM1ZETF9ENM9NYhp8peATpK0dovEJt/+bga+tHywl9MeHxG9bbQrXr76JdI3smaanVNttt0WkK6ygGz8xwAWkrLcxhvtSlKXdzM3Nyl/rvA8Wix3LGh3vytrV9xuk0va5MuaXbLcNIaIuFDSJcAbSKeQXk36RvzWbLn7k66cO3ug4EuWPZk0qLEszoFiHQ3P5/4vfqC9hi6LiMWSvk86vdrwjWh9mXvxeLVKIbFp9hosIo3XgP7xMXllZcXlPU467TKQ4Xi//i/9x9X9SEnOWtnzxyjc3yci/iBpI9IFH1sBG5H28z1JY3N2J/WMnTCIWH4TETMAJJ1K/+vVQ0qcvpxrmz9eXk9hzE3BfU3K2z3+Dddxo10nk44TDTdExBUtpik7Xgz0PL+v5m1Af9LaeN7O8s4kDWhuZtDjL4djoPBImkW6/KvhBEmHR9YnBSBpakQ0eipmA2/M/t8A+GVE3FKcqaTtSOegR1JxUN4zEfHVklgmA9tHxD0dzn8W6d4ZAFtLem9ELPdNUtKUiJgXEf+QdD39g0gnA9+NiCcL7VcmHWz+2GEsZYoHgBeXthrDsu32Z2CbrGhPSetFxKOQ7jbN8vd4uaqT+Utam3QZ/Z2kq+T+lKu7gf77bmxL66SmuOwDSQOTGz7cov1oWpT7f5PGlxVJa5HG0Y0Fp5LGrEwgJQzfa2Oaq+g/Xk0APtSYLuvR2DfXdiFpHBWkcYpvy/7fPhuoens23c40/9IyO7e8iaRxLr8rNpL0OtKp++FIas4lnR5dnXSK4ku5uh9mvTON5a4CbBwRNwF/yR6Nup+RjjXQfPB+J44lJVmNgbv/Lem70X8BwWzSfdQgnbI5JyKW643IerLeQhr0OmgjfdwoWd6fJV1JGtsE2QDuFq4lnU5r5AAfkvSDiGh84Wh2vJhTKD+AdFq18XrvQ7lrCstbtcnn4dqksx43trEOpcZ6UnMW6Vr5xtVPhwFvzF7AIB30d6B/R/4m/VfkrAZcK+kCUi/IyqRvCbuQ7mNzIGnA2IiIiBsl/Zp0LhHg85J2It0vZQnpjdVDekP/gXRlQCe+RDpVMSF7fn72jf/PpG9OO5C6EPfOtW9cffJa4K+SLsraTCRdkTUt+38q5Te568TDpNNzjW7goyStRxpD8veI6HR9ofnVTyN5Zc1X6P9WtxYwR9L/kZK0/Bv/GdL+14mNsvn9hTSw8EHS9tma/oQG2vgmFxE3SLqMdCUTwH7Z9r6GtJ+9I9f8txFxfXEeo+ha0r4LaX+7XtKfSFcSvrzpVKMoIuYp/fTJWsBD0d6NGM8ifbg2us6/I2kH+q9+2jjX9uRcz88Z9Cc1LwL+IKlxhUnxw6W4vGPo/3b86+w9fTP9N0fdMVvu8az4RatjWfL5U9JpU0hXRDYUE7+JwI2Sbicd9x4kJYivYfmrZIbcaxgRT2a9Nf+TFU0i3QG68fyrpGPhSqTtdWP22XAP6b28KWnc2fqkgbytTum3MpLHjTIH03/M+FWrxhGxIOuNbFxltAswW9LlpNcnn5zcRrrKDtKYqPn073Ofy3ri/k66+mmzJstbKOlM0uczpCRqM1Iv9BOkXrRtSJ9bD5Cu4hucNgYnTWH5gToz2hnUNNAgpZJ2M3PtigMHt6Kz+9S8g4HvU9N4TG9zHaYVpms5UCk37bq0vk/Ncutcsr2bxkn6ZtLJfWqOo70Bw1PafG2K22Zaof4nTeb/i0HsP8O6/VrFXmh7Yovl/4PCvY9oY98nJRut1u1hcle1tNhe65O61gea3w3ABoXpevNt2t2/c9OXvhYt4mx2L5fifSymtRPnQPtpi1jy0zU9Rg2wvr2Fuu1ZfuBv2eM8cleaZNMVr05rPO6j/74jZe/BbUnJQqv9qDc3zfRC3ZR2t1c2/ZtL5n91Sbv12ojrKeD1bS63GPf0Qv1E+k/9BClZyl8B2+o+NWX73Ixm+wctjjUM4rjR4fo3PWa1Gf/qpEu4B4qx7N5lb2uyHZ8n3WemdN8idTS0uk9NWZxN329ljzHxK90DifT7HVuQ7kp5FWmnXUo6fzuH1E2cb/9LUk/EF4HrSFngc6T7gvyJdK+F3UjdqCMd+2OkzPPDpHuGzM9iWUga73ABqcdoUD8GGhHnkrbNKaQPqyfpH7x9Of0DyBrtjyednvs+6U7AS7LHXaQ7zn6edKnvvMHEU+Jg0rfQB0iXxY5LEfFZ0jeZH5ES7GfpvxPpacCWEXHhIGZ9O/BJUvJ3C2mfXkZ6HW8kva7bRERbv4cWEY8A25FOm/yedFBfStrfZpPGHLwxIpoN5hsVWZy7kA5wT5AO7leTTkes0CU9nkTEH0m9nieSek2fJL0GD5G+7b47IvaNFcfnHEjaF26h/47p3yclLQ8MsLw52fKOJfXKLcot7zrS2IV3sfxpoiGJiN+z4niIstNzi0l3t/0haX9+OIvtH6T3zhnAGyINQB6OuB5n+V6PRm9No/5/SWN7vkk6/j5F/12BryZ9ZuxIOrU/HPGM1HFjWETEEtLYvf1Jn0+PkF6fx0ljWo4FtoqI2wrT/Ya0XpeR9u+nSNvs7aTkvNnyno6Id5IGc19C+kx+NlveraTjwSco3GOtU8oyITMzM7Nxbcz31JiZmZm1w0mNmZmZVYKTGjMzM6sEJzVmZmZWCU5qzMzMrBKc1JiZmVklOKkxMzOzSnBSY2ZmZpXgpMbMzMwqwUmNmZmZVYKTGjMzM6sEJzVmZmZWCU5qzMzMrBKc1JiZmVklOKkxMzOzSnBSY2ZmZpXgpMbMzMwqwUmNmZmZVYKTGjMzM6sEJzVmZmZWCU5qzMzMrBKc1JiZmVklOKkxMzOzSnBSY2ZmZpXgpMbMzMwqwUmNmZmZVYKTGjMzM6sEJzVmZmZWCU5qzMzMrBKc1JiZmVklOKkxMzOzSnBSY2ZmZpXgpMbMzMwqwUmNmZmZVYKTGjMzM6sEJzVmZmZWCS/qdgA28tZbb72YMmVKt8MwMxtX5s6d+2hErN/tOKx9TmpqYMqUKfT19XU7DDOzcUXS3d2OwTrj009mZmZWCU5qzMzMrBKc1JiZmVklOKkxMzOzSnBSY2ZmZpXgpMbMzMwqwUmNmZmZVYKTGjMzM6sEJzVmZmZWCU5qzMzMrBKc1JiZmVkl+LefzMy6QFK3Q2hbRHQ7BLO2OKkxM+uCkUgUJDkBsVrz6SczMzOrBCc1ZmZmVglOaszMzKwSnNSYmZlZJTipMTMzs0pwUmNmZmaV4KTGzMzMKsFJjZmZmVWCkxozMzOrBCc1ZmZmVglOaszMzKwSnNSYmZlZJTipMTMzs0pwUmNmZmaV4KTGzMzMKsFJjZmZmVWCkxozMzOrBCc1ZmZmVglOaszMzKwSnNSYmZlZJTipMTMzs0pwUmNmZmaV4KTGzMzMKsFJjZmZmVWCkxozMzOrBCc1ZmZmVglOaszMzKwSnNSYmZlZJTipMTMzs0pwUmNmZmaV4KTGzMzMKsFJjZmZmVWCkxozMzOrBCc1ZmZmVglOakaQpM9KCknfypVJUq+kByQtkTRT0uaF6U6WtEDSvZL2K9TtKWm2JI3WepiZmY0HTmpGiKTtgI8CNxSqjgY+BRwGbAs8DFwuac1suj2BfYE9srbfk7ReVrcmcApwcETEaKyHmZnZeOGkZgRIWgs4FzgIWJgrF3AE8MWI+GlE3AQcAKxJSmQANgNmRkRfRPwIeByYmtWdCJwTETePyoqYmZmNI05qRsYZwAURcWWhfCowGbisURARS4BZwA5Z0V+AHkmTJL0BWB24I+v52ZWU2JiZmVmBk5phJumjwEbA50qqJ2d/5xfK5zfqIuJS4BxgDjCD1JPzJHA6cAhwoKRbJM2VtANNSDpYUp+kvkceeWQIa2RmZjY+vKjbAVSJpE1IPSk7R8SzAzQtjodRviwieoHe3HyPBf4ILAZOALYGtgDOlzS1bFkRcQapx4ienh6PvzEzs8pzUjO8tgfWA27KXZw0AdhF0iFA4yqnycC9ueleyoq9NwBI2hj4MLANqddmVkQ8CDwoaRVgE+DGYV4PMzOzccenn4bXxaQelK1zjz7g/7L//wY8BOzemEDSasDOwNXFmWUDi08HjoqIxaTXa+Vc3cqkpMnMzKz23FMzjCJiEbAoXybpKWBBdqUTkk4FjpF0KynJOZY0Zua8klkeBCyKiAuz57OBEyTtBGwJPAfcNuwrYmZmNg45qRl9XyZd0XQaMAm4FtgjIp7IN5K0ASnh2bFRFhF9kk4CLgKeAPbPrp4yMzOrPfkebtXX09MTfX193Q7DzEaYJHxMHz6S5kZET7fjsPZ5TI2ZmZlVgpMaMzMzqwQnNWZmZlYJTmrMzMysEpzUmJmZWSU4qTEzM7NKcFJjZmZmleCkxszMzCrBSY2ZmZlVgpMaMzMzqwQnNWZmZlYJTmrMzMysEpzUmJmZWSU4qTEzM7NKcFJjZmZmleCkxszMzCrBSY2ZmZlVgpMaMzMzqwQnNWZmZlYJTmrMzMysEmqd1Ei6U9Jp3Y7DzMzMhq7WSQ2wPrC420GYmZnZ0NU9qfkr8OpuB2FmZmZDV/ek5hvAnpK27HYgZmZmNjQv6nYAXXYfcAVwlaTTgTnAQ0AUG0bErFGOzczMzDpQ96RmJimBEXAkJclMzoTRCMjMzMwGp+5JzQkMnMiYmZnZOFHrpCYiersdg5mZmQ2Pug8UNjMzs4qodU9NnqSdgG2AtUn3rrkuImZ3NSgzMzNrW+2TGkmvB84BNmkUkY2zkXQb8KGI6OtSeGZmZtamWic1kjYCrgQmArOz/x8EXgbsCuwMXC7pjRFxe9cCNTMzs5ZqndQAnwPWAD4QEecX6nol/Rvwf8CxwAGjHZyZmZm1r+4DhXcDLi5JaACIiAuAS7J2ZmZmNobVPalZD7i1RZtbs3ZmZmY2htU9qXkEeG2LNpsCj45CLGZmZjYEdU9qrgTeJWmfskpJ7wX2Iv0+lJmZmY1hdR8ofAIpaTlX0ieA35GufpoMTAN2Ap4A/qdbAZqZmVl7ap3URMQdknYDzgZ2zB6NH7gEuA04wJdzm5mZjX21TmoAImIOsJmkHYDXA2uR7ih8fURc1dXgzMzMrG21TmokXQlcFRGfi4irgau7HZOZmZkNTt0HCm8HTOh2EGZmZjZ0dU9qbgde0e0gzMzMbOjqntR8D3iHpA27HYiZmZkNTd2Tmp+TfsjyKkmHSnqTpFdK2rD4aHeGkj4h6QZJj2ePP0p6R65eknolPSBpiaSZkjYvzONkSQsk3Stpv0LdnpJmSxJmZmb2gloPFAbupP8S7q8P0C5of1vdB/wX6dTWSqQfwrxY0hsi4gbgaOBTwHTSJeOfJ/0S+CYR8YSkPYF9gT2A1wDfl3RpRDwqaU3gFOBdERGdraqZmVm11T2pOZuUsAybiLikUHSMpI8B20u6ETgC+GJE/BRA0gHAw6RE5nRgM2BmRPQBfZJOBaaSfqrhROCciLh5OGM2MzOrglonNRExfSTnL2kC8D5gDdLl4lNJdyu+LBfDEkmzgB1ISc1fgIMlTQJeBawO3CFpO2BX0r10zMzMrKDWY2okXSnpCyMw3y0kPQk8A3wXeHdE3EhKaADmFyaZ36iLiEuBc4A5wAzS6asnSQnPIcCBkm6RNDe7YaCZmZlR854a0n1qrhmB+d4GbA2sDbwXOEvStFx98ZSX8mUR0Qv0vlApHQv8kXSn4xOyeW8BnC9pakQ8WwxA0sHAwQAbbuiLu8zMrPpq3VPDCN2nJiKejYg7IqIvIj4D/Bn4JPBQ1mRyYZKXsmLvDQCSNgY+TBp8vCswKyIejIjLgFWATZrEcEZE9EREz/rrrz/kdTIzMxvr6p7UjNZ9alYCVgXuIiU2uzcqJK0G7EzJTzRkl22fDhwVEYuz+aycq1sZ3xHZzMwM8Omnn5MSjKskfYk0juUhSq6Iioh72pmhpC8CvwTuBdYkXdU0DXhHRER2NdMxkm4F/gYcSxozc17J7A4CFkXEhdnz2cAJknYCtgSeI53qMjMzq726JzUjcZ+ayaSBvpNJY2BuAN6eDQAG+DLpiqbTgEnAtcAeEfFEfiaSNiAlPDu+EEREn6STgIuAJ4D9I2JJm3GZmZlVmup8DzdJM2jzPjURceDIRjNyenp6oq+vr9thmNkIk0Sdj+nDTdLciOjpdhzWvlr31Iz0fWrMzMxs9NR9oLCZmZlVRO2SmuwHKid22H6XkYzJzMzMhq52SQ3psurD8wWS/kPSdU3aHwj8bsSjMjMzsyGpY1Kj7JE3GdiqC7GYmZnZMKljUmNmZmYVVOurn6z60o2Xxz5fhmtmNnROaqzShjtZ8H1AzMzGLp9+MjMzs0qoa1Ljr9pmZmYVU9fTT5+UlP/Zg7UBJN1Z0nbt0QjIzMzMhqauSc3alCcrU5q0d8+OmZnZGFfHpGZqtwMwMzOz4Ve7pCYi7u52DGZmZjb86jpQ2MzMzCrGSY2ZmZlVgpMaMzMzqwQnNWZmZlYJTmrMzMysEpzUmJmZWSU4qTEzM7NKqHVSI2mZpM+1aHOMpKWjFZOZmZkNTq2TGkDZo512ZmZmNobVPalpxyTg6W4HYWZmZgOr3c8kSNqlUDSlpAxgArAhsB9w24gHZmZmZkNSu6QGmEn/r24HcED2KCPgeeBTIx+WmZmZDUUdk5oTSMmMgM+Tkpzfl7RbBjwG/C4ibh216MzMzGxQapfURERv439JBwAXR8Q3uheRmZmZDYfaJTV5ETG12zGYmZnZ8PDVT2ZmZlYJte6pAZD0GuBw4I2ky7cnlDSLiHj1qAZmZmZmHal1UiNpe+AKYHVgKTA/+7tC09GMy8zMzDpX66QGOAlYFTgE+H5E+OcQzMzMxqm6JzXbAhdExBndDsTMzMyGpu4DhZ8F7ul2EGZmZjZ0dU9qrga26XYQZmZmNnR1T2o+C+wgaf9uB2JmZmZDU/cxNXsBVwIzJH0EmAssKmkXEfGF0QzMzMzMOlP3pKY39//O2aNMAE5qzMzMxrC6JzW7djsAMzMzGx61TmoiouzXuc3MlrPOOuuwcOHCbofRFmns3yt00qRJLFiwoNthWAXVOqkxM2vHwoULiYhuh1EZ4yHxsvHJSQ0gaUtgX2Az4CURsVtWPoX0m1CXR8T4+JpmZmZWU7VPaiSdQLq0u3F5e/7r2ErAj4AjgG+ObmRmZmbWiVrfp0bSPsCxwOXA1qTfgnpBRNwJ9AHvGvXgzMzMrCO1TmqA/wTuAPaKiBtIP5tQdAvwmnZnKOkzkuZIelzSI5J+Lul1hTaS1CvpAUlLJM2UtHmhzcmSFki6V9J+hbo9Jc2WT0ybmZm9oO5JzRbApRFRlsw0PABs0ME8pwHfBnYA/gVYClwhaZ1cm6OBTwGHkX5U82HgcklrQkpaSGN89sjafk/SelndmsApwMHhkYtmZmYvqHtSI+D5Fm02AJ5ud4YR8daI+EFE3BQRNwL7A+sDO0LqpSGN0fliRPw0Im4CDgDWJCUykAYsz4yIvoj4EfA4MDWrOxE4JyJubjcmMzOzOqh7UnM7qUellKQJwE7AX4ewjDVJ27lx9dRUYDJwWaNBRCwBZuVi+QvQI2mSpDcAqwN3SNqOdMPAE4cQj5mZWSXVPan5CfB6SZ9qUv8ZYCPgvCEs4+vAn4E/Zs8nZ3/nF9rNb9RFxKXAOcAcYAapJ+dJ4HTgEOBASbdImiupNCmTdLCkPkl9jzzyyBDCNzMzGx/qfkn3qcD7gC9Lej/Z5dySvkr6Hage4BrgjMHMXNLJpJ6enSJiWaG6OB5G+bKI6CX321SSjiUlRouBE0hXa20BnC9panFcUESc0Yi7p6fHY2/MzKzyap3URMQSSbuSelP2AyZkVUeSxtqcAxwaEUs7nbekU4B9gF2zS8MbHsr+TgbuzZW/lBV7bxrz2hj4MLANqddmVkQ8CDwoaRVgE+DGTmM0MzOrklonNQARsRiYLulI0pVI65J6Q/4UEYM6byPp66SEZlpE3FqovouU2OxOOr2EpNVIPUOfLpmXSKedjoqIxZJWAlbO1a1MfzJmZmZWW7VPahoiYgFw6VDnI+k00hVPewMLJTXG0DwZEU9GREg6FThG0q3A30g3AHyS8rE7BwGLIuLC7Pls4ARJOwFbAs8Btw01bjMzs/Gu1kmNpPVJl09fHxFPlNRPJI1duTkiHm1zth/P/v62UH48/WNkvky6ouk0YBJwLbBHMQZJG5ASnh0bZRHRJ+kk4CLgCWD/7OopMzOzWlOd79+WnSY6EHhZRDxVUv8S0s33vhcRza6QGvN6enqir6+v22FUgiT/WnMN+XUfXuNle0qaGxE93Y7D2lf3S7p3By4rS2gAsvLLgLeOalRmZmbWsbonNa8A/t6izZ1ZOzMzMxvD6p7UBLBKizar4KuLzMzMxry6JzW3McCppeyS6beSfsnbzMzMxrC6JzUXAJtK+pak1fMV2fNvkW5s9+NuBGdmZmbtq/Ul3cA3gA8CHwP2ljQLuB94ObAL8E+kH5c8tVsBmpmZWXtqndRkP5MwDfg28H7SXYAbnifdDO9Q3wfGzMxs7Kt1UgMQEYuAfSUdTvqZhLWBRaSfSWj3hntmZmbWZbVOaiTdCfw6Ij6R/c7Tr7odk5mZmQ1O3QcKr0/68UozMzMb5+qe1PwVeHW3gzAzM7Ohq3tS8w1gT0lbdjsQMzMzG5paj6kB7gOuAK6SdDowB3iIdKfh5UTErFGOzczMzDpQ96RmJimBEXAkJclMjn8qwczMbAyre1JzAgMnMmZmZjZO1DqpiYjebsdgZmZmw6PuA4XNzMysImrdU9MgaWXgLcBmwBoR8YWsfDVgIvBoRDzfxRDNzMyshdr31Eh6GzAP+CXwNaA3V7018CDwgdGOy8zMzDpT66RGUg9wMWmw8CdJP2D5goi4BrgLePeoB2dmZmYdqXVSA3wO+AfQExHfAG4vaTMH2GpUozIzM7OO1T2p2RG4OCIeGqDNvcDLRikeMzMzG6S6JzVrAI+2aPNivJ3MzMzGvLp/WN8PbN6izdbAnSMfipmZmQ1F3ZOaXwNvlbRTWaWktwM7AL8Y1ajMzMysY3VPak4CFgGXSfoS8FoASe/Inp9PuqT75K5FaGZmZm2p9c33IuJ+SXsAPwE+nav6GelHLv8OvCciWo27MTMzsy6rdVIDEBHXSdoEeCewHbAusBi4BrgkIpZ2Mz4zMzNrT22TGkkbAtuSbrw3JyIuAS7pblRmZmY2WLVMaiR9FTiCdIoJICSdEhGfbj6VmZmZjWW1GygsaV/gSFJCcytwW/b/kZI+2M3YzMzMbPBql9QABwFLgd0iYvOIeC3wVuD5rM7MzMzGoTomNVuSfhrhd42CiLiCNJ5m624FZWZmZkNTxzE1k0innIpuBfYe3VAsb5111mHhwoXdDqMlSa0bddmkSZNYsGBBt8MwMxtVdUxqVgKeKyl/jv6Bw9YFCxcuJCK6HUYljIfEy8xsuNXx9BOky7jNzMysQurYUwPQK6m3rELSspLiiIi6biszM7Nxoa4f1J32zbsv38zMbIyrXVITEXU95WZmZlZp/oA3MzOzSnBSY2ZmZpXgpMbMzMwqwUmNmZmZVYKTGjMzM6sEJzXDTNIukn4m6X5JIWl6oV6SeiU9IGmJpJmSNi+0OVnSAkn3StqvULenpNnyLWPNzMyW46Rm+K0B3AQcDiwpqT8a+BRwGLAt8DBwuaQ1ISUtwL7AHlnb70laL6tbEzgFODj8ewJmZmbLqd19akZaRPwK+BWApBn5uqx35QjgixHx06zsAFJisy9wOrAZMDMi+oA+SacCU4FHgROBcyLi5tFYFzNL4riJ0LtWt8OojDhuYrdDsIpyUjO6pgKTgcsaBRGxRNIsYAdSUvMX4GBJk4BXAasDd0jaDtgVeP2oR21Wczr+cf/Y6jCSRPR2OwqrIp9+Gl2Ts7/zC+XzG3URcSlwDjAHmAEcADxJSngOAQ6UdIukuZJ2aLYgSQdL6pPU98gjjwzvWpiZmY1B7qnpjuJXPuXLIqIX6H2hUjoW+COwGDgB2BrYAjhf0tSIeHaFBUScAZwB0NPT46+YZmZWeU5qRtdD2d/JwL258peyYu8NAJI2Bj4MbEPqtZkVEQ8CD0paBdgEuHHEIjYzMxsnfPppdN1FSmx2bxRIWg3YGbi62DgbWHw6cFRELCa9Xivn6lYGJox82GZmZmOfe2qGmaQ1gI2ypysBG0raGlgQEfdkVzMdI+lW4G/AsaQxM+eVzO4gYFFEXJg9nw2cIGknYEvgOeC2kVoXMzOz8cRJzfDrAX6Xe3589jgLmA58mXRF02nAJOBaYI+IeCI/E0kbkBKeHRtlEdEn6STgIuAJYP+IKLsXjpmZWe3IlylWX09PT/T19XU7jJYk+bLZYeJtOby8PYfXeNmekuZGRE+347D2eUyNmZmZVYKTGjMzM6sEJzVmZmZWCU5qzMzMrBKc1JiZmVklOKkxMzOzSnBSY2ZmZpXgm+/VwJ2PPMUHTv9jt8NoaYMPnjQu4hwPvC2Hl7fn8PL2tJHinhozMzOrBN9RuAZ8R+H68bYcXt6ew2u8bE/fUXj8cU+NmZmZVYKTGjMzM6sEDxS2MSOOmwi9a3U7jEqI4yZ2OwQzs1HnpMbGDB3/+Lg4zz4eSCJ6ux2Fmdno8uknMzMzqwQnNWZmZlYJTmrMzMysEpzUmJmZWSU4qTEzM7NKcFJjZmZmleCkxszMzCrBSY2ZmZlVgpMaMzMzqwQnNWZmZlYJ/pkEM7M2SOp2CJUxadKkbodgFeWkxsyshfHym2SSxk2sZiPBp5/MzMysEpzUmJmZWSU4qTEzM7NKcFJjZmZmleCkxszMzCrBSY2ZmZlVgpMaMzMzqwTfp8bGFN/gbHj45mZmVkdOamzMGA83DfPNzczMxi6ffjIzM7NKcFJjZmZmleCkxszMzCrBSY2ZmZlVgpMaMzMzqwQnNWZmZlYJTmrMzMysEpzUmJmZWSU4qTEzM7NKcFLTRZI+LukuSU9Lmitp51zdUZLmS3pY0qcK020j6TZJq49+1GZmZmOTfyahSyR9APg68HFgdvb315JeC6wNnAC8ExDwC0mXRcSNkiYAZwKfiIglXQnezMxsDHJS0z1HAjMi4szs+WGS3gZ8DLgeuCEirgSQdAOwKXAjcARwU0RcMfohm5mZjV1OarpA0irAG4CvFqouA3YAzgY2lrQhqadmY+AmSVOAQ4Ge0YvWzMxsfPCYmu5YD5gAzC+UzwcmR8QtwGeBy0mJzmeysu8CxwA7S7pB0k2S9h69sM3MzMYu99R0VxSeq1EWEd8lJTGpQvr37N8rgL8B25OS0qskbRwRDy83I+lg4GCADTfccESCHw8kjYt5RhR3Bau6kdiPRmq+3j9tvHBS0x2PAsuAyYXyl7Ji7w2S1gW+AOwKbAfcnvXcIOl24E3Az/PTRMQZwBkAPT09tT0i+WBsY5X3TbPh59NPXRARzwJzgd0LVbsDV5dMcjLwzYiYR3rNVs7VrUI6lWVmZlZr7qnpnpOBH0r6E3AVcAjwT+ROOQFI2g14LfDhrGgOsImkPUkJzibAn0YraDMzs7HKSU2XRMSPs9NKxwIvA24C/jUi7m60yW6udxqwT0Qsy6a7X9IhpORHwH9ExAOjvgJmZmZjjHxet/p6enqir6+v22GYmY0rkuZGhG+hMY54TI2ZmZlVgpMaMzMzqwQnNWZmZlYJTmrMzMysEpzUmJmZWSU4qTEzM7NKcFJjZmZmleD71NSApEeAu1s2tHasR/rtLrOxyPvn8HplRKzf7SCsfU5qzDogqc8347Kxyvun1Z1PP5mZmVklOKkxMzOzSnBSY9aZM7odgNkAvH9arXlMjZmZmVWCe2rMzMysEpzUmI1zknolhaRpQ5zPjGw+U4YlMHtBtl1nFsqG5XXrJkkzJQ25u1/SPEnzhiEkqzknNTassoN0/rFM0oLs4Dddkrod41BImpZbt7sklb6HJK0h6fFc2ymjHKp1qGTfLT6mdzm+3lwsZw3Q7s25dvNGMUSzrntRtwOwyjo++7sysBHwbuDNQA9waLeCGkZLgSnAbsBlJfX7AGtm7fw+G1+Ob1L+59EMYgBLgfdJOjwiFpXUfxTvd1ZT3ultREREb/65pB2BWcDHJX0tIu7qSmDD5wpgV9IHSFlS81HgQeAe4E2jGJcNUXHfHYN+AewN7Aeclq+QNAl4L/Bz0hcJs1rx6ScbFRFxFXArIOANxXpJb5J0gaSHJD0r6V5Jp0v6p5K2M7Ou9RdJ+qyk2yU9k03zJUmrlMUg6S2SfpOdDnta0t8kfVHSWoNYpceAC4G9JC13G3VJWwJvBH5A+sZcqtN4JL0ha/9EdmrrCknbDxSkpE2zsTL3ZttovqTzJG3S8RobMPD4j1EaJ/Mb4D5S4ly0P7AacGaziSWtJOkQSXMkPSnpqez/jw1wOnUfSXMlLZH0sKQflr03C9O8VdKvJD2a7Xt/l/QVSWu3v6pmnXFSY6OpMZ7mueUKpQOBq4C3A78DTgX6gI8AfZI2bDK/84DDgD8A3wGWAEcDp6+wYOk/gMuBHYGLs2UsAP4LuHqQB9ozSafXDiiUfxQI4H+bTdhpPJJ2IK3nbsCvgW8BzwIzadITJOltwHWkb/RzgK8DvwXeA/xJ0uvbW00bY5YB3we2klT8SYSPAvNIPYnN/JD0ftkA+B7p3jbrA9/O6pYj6ZPAj4BXAWeTkvUtgKuBSWULkPR5UvL1JuCXwDeAO4CjgKskTWy9mmaDEBF++DFsD9KHeZSU70I6GD8DvCxXvjHpw/kO4OWFaf4lm+aiQvnMbDlzgXVy5S/J5rMMmJwrf2W23MeBTQvz+nY2rzPaXL9pWftzSEna7cCtufrVgYXA5dnz2Vn7KYONJ1vOrVn5XoX2hze2OTAtVz4pi+NR4LWFaTYHngSuK5TPKMZap0duO/aWPKbn2s0D5jWZR2/xtcjNe2Y7bQeIr9H+I8CG2X5+eq5+u6z+GNLQgijGCXwwK78OWKPw3unL6vbNlU/J9tUFhX14JeCnlLzfSadlg5T0rF2om57VnVIob7pN/fCjk4d7amxEZN3wvZL+n6Qfk745CjgqIh7MNf0Yqbfj8Ii4Pz+PiLgS+Bmwp6Q1SxbzXxGxINf+KeBc0gE3/w3234FVgG9FxK2FeRwDPAHsL2nVTtYxIoL0TXcTSbtkxe8D1maA7v9BxLMDsAkwKyIuKbT/FvD3kmV8KIvjuIi4uRD3X7P4tpH02gHirKvjSh7TuxlQUUTcQxrL9UFJL8mKP0pKdH4wwKQfzv7+d0Q8mZvfU6ReQkhJU8N+pH31mxExL9f+eeDTwPMly/jPRjxRGMgcETNIA673GyBGs0HzQGEbKccVngdwUEQUD7iNMSFvlrRtyXxeCkwg9ejMLdT1lbS/N/ub7xZvnGa5stg4IhZKup7Uk7Qp8JeSeQ5kBvAF0gfKrOzvo6RTSs10Gk+j/e9L2i+TNBt4daGqsV23ktRbEsPG2d/NgJtL6msrIsbLbQfOBN4G7CPpfOADwC8j4gFJzY7tryclIjNL6n5PSoq2KbRv1C0nIu6UdC+p5zFve9Ip5vdJel/JclYB1pe0bkQ81iROs0FxUmMjovHBkH2L3J40vuS7ku7OemAa1s3+frrFLNcoWcaiknaNgbkTcmWNgbcPUq5RvnaLGFYQEfMl/Rx4r6RvAzsBX4uIZweYrNN4Gu3nN2n/UElZY7uWDSbNW2G72rjxM9Jr/xFSb+dLGLiHENK+tKBs/4yIpZIeJX2RyLeHgfe9YlKzLumzpfjFpmgN0oB7s2Hj0082oiLiqYi4AtiTlGicJenFuSaLs79rRYQGeKzwTbEDjWVMblL/skK7Tp1BGkvzk+x5qw+WTuNp/N2gSfuy+TSm2arFdm16Ezdr6nmafyFce7SCiIilpJ7C7UinLe8jDSIfyGJgHUkrFyuy3p31SGO98u2h831vYYv9ThFxd4tYzTrmpMZGRUTcQPqw/2fgk7mqa7K/O4/g4q/P/k4rVmRXGW0NPA3cMsj5Xw7cTVq3WRFx2zDHc132980l7SeQeoeKRmO71tVCYIOyxIDlx3KNhu+RTu3+M/D9iFjWov31pOP+LiV1u5C+eFyXKxto33sV8IqS+VwDTJK0eYtYzIadkxobTf9D+rA+KrtJGKSBrs8Bp0jauDiBpFUkDfWD+ZxsGYdJ2qhQ9wVgInBORDwzmJlngybfQ7rZ2cEjEM/VwG3ALpL2KrQ/lBXH00AaLLoIOE7SG4uV2b1KprURq63oT6SemgPzhUo/o7DjaAYSEX8njat5N+my6Va+n/09Kd9jmv3/xexp/lYE59K/r07JtV8J+ArlnyGnZH/PLLuXjaSXSNqujVjNOuYxNTZqIuJ+SaeTLkM+GvhMRNwq6cOkg+1fJf0G+BtpjMCGpJ6GR0iDZge73HmSjiDdffU6ST/J5vlm0nifW+m/8mOwy7iO5b/hDls8ERGSDiL1CP1U0oWkS9e3It235jekD7b8Mh6T9G/ARcA1kn4L/JV06mTDbDnrkm7UZp35Jimh+Y6kt5AGp29FukrtF8A7RzOYiCi7o3WztudlifH7Se+3i0k9PXsDU4GfRMS5ufbzJP038DXg+uxKxsXAW0mn2m4Atiws47fZNCcBt0v6FXAXaQzNK0n7+WwK+6zZcHBPjY22k4B/AP8paQOAiDiHdJfhc0kHyENJlz1vBFwAfHyoC42Ib5MOxNeQbiN/JGlA5FeA7fOXho+GTuOJdEfmnUmXxr+ddNPBVUmnsK5tsozfkrbnt0n3GzmENKj0daQrr/YZ3rWqh+wS+d1IN4zck9Q79ywpUSxeoTcWfRD4BGmQ7n+Q9ouFpPfdB4uNI+JkYF9SYjKddFn4TaQkbmHZAiLiS6TTWb8k9V4dQbrdwctJY9COHb7VMeundKsNMzMzs/HNPTVmZmZWCU5qzMzMrBKc1JiZmVklOKkxMzOzSnBSY2ZmZpXgpMbMzMwqwUmNmZmZVYKTGjMzM6sEJzVmZmZWCU5qzMzMrBL+P6VeAAuOtpPr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p20" descr="data:image/png;base64,iVBORw0KGgoAAAANSUhEUgAAAjUAAAF8CAYAAAA3qkqhAAAAOXRFWHRTb2Z0d2FyZQBNYXRwbG90bGliIHZlcnNpb24zLjMuNCwgaHR0cHM6Ly9tYXRwbG90bGliLm9yZy8QVMy6AAAACXBIWXMAAAsTAAALEwEAmpwYAAA4dklEQVR4nO3debwcVZn/8c+XyKYQCIvEccREkUVk04uyG0ZAHUVQR0UYJIgyqDAgIjMKygXnB66ACyrgaEDAUZDFnUWMMSCYG1BAFkEIO2HJwmJYEp7fH6eaW6lU3+6+W99b9X2/Xv26t885VfVUdXX106dOVSsiMDMzMxvvVup2AGZmZmbDwUmNmZmZVYKTGjMzM6sEJzVmZmZWCU5qzMzMrBKc1JiZmVkljImkRtJMSZE9ZnY7HrO6kbSNpJ9JekTSstz7cVq3Y2uQ1JuLKwp1lT2GDPe6SZqe346Spgw9SrOR2bcK8+tt1b5lUiNpSmGm+cezku6X9HNJ7xtq8GORpGkDrP/Tku6W9BNJu3c71rGkZL+ZPoh5zBhg23e0o1tzkjYALgX2BNajwy87bb5GY/LDs5AwNB57N2l7pPe97in5wGw8lklaLOkvkk4di/vZcGiy/hc3aTtZ0jOFtvNGN+LueNEQp18Z+Kfs8U5JFwIfiIilHc7nO8Avsv/vHWJMo2lVYMPs8T5J34iIw7sck1mn3gqsn3t+DnADEMDfuxJRdx0JXJwvkDQB+M+uRGOtrARMBLbMHgdK2iUi/tLdsEbFnpI2iog7CuWHAqt0I6BuG0xS0wf8GBAwBdgfWDOrew9wCPCtdmYkac2IeCIifjyIOLrlcuAyYAKwCbAf/TvPf0q6PCJ+0WzioWpss5Ga/xh3IrCwpPzqdmfQ7vaTNDEiHu8kuE6MsddxSuH59IhYNsh53Un6klJmwSDnOdp2lvSGiJibK/s34JXdCshK/Zj0eTQR2BvYIiufCHweeG93whpVKwGHA4c1CiS9mPQ5XE8RMeCDdMCL3GNGoX6PQv3vc3UzcuXzSF3b3wbuA5YCvVm7mbl2M0timAh8GvgD8BjwLDCf9GH2+ZL2rwC+Qvq2+QTwDOlgeyawSat1LsxrWmH9egv1BxfqzyrUrwx8BLgCeCSL/VFSYvS+Nrb3dODd2bo+kV6y5dq/Cvga8Gdgcbau9wK/JvWaFef/JuDsbHssAZ7KttMJwDol7Zd7bYANSB9a92fLuj17bZSbZl5hHVZ4tLntZxSmmzKI/bV0+5W8rtOAjwLXA/8A5hXmuwNwLnAX8HS23W4GvgG8qkXs82i+708C/l/2+j0OPJftH38l9Zh8pMP9dRXSAe132XyeI71nfk/69rbqAPv2YF+n/DQrvH9b7VMt3m/TcnW9zWIbaJ4dxLI09/+5hXbXlrRZ4XiQtX0p8AVgLuk9+SzwAHAJsGeTOFYifTD9Ndu/HiC9z9ZrtW7AusBxwJzc8u4DzgO2LWk/vbAO7byv/pBrf2lJ/esL89wzK18N+K9s+y3Ktt8C4DbgfODoDl6rYtzTc3VrkY5Hjbpbmsxjs2y73kp6Dy/JYjkFeHkb7+OJwJdIx4FngHuALwKrNFleR8eNDte/sS8+Cayda/fxkjZB4ZiWtRXwQdLnxfxs31mUvV6fASY2iWVb4DekY9YTwG+BN7fat7LlvZ90ZubB3PJmkT5LX9Ti+LLC+22F9m1syCmFmc4o1L+kUP+3JjvEI8AtZQEy8EFuy2zHaXbgXVRo/6/Zhm7Wfgnwng52pGkDbVRg80L9Zbm6dYA/DRBLkA48Kw2wvWcVp8m13Zf0Adxs3hcXYv088PwA7e+mkPQVXpu/k5KZsmmPy00zr8U6R5vbfkZhunYOvm1tv5LXtdhuXm6eJ7TYbk8Bew8Qe+m+Tzp9eWOLbbXCgWiAdV+P9EE60PyuB9Zvsg0G+zrlp5nZRvuZzdqXxDQtV9fbLLaB5tlBLPNI3/yDdLB9edZmp1ybC4qvY2F+bwIebrFdzyb3ns+m+36TtneQEp1m26sHeGiAZS0FDi1MM73Qpp331QGFeU4u1H81V38/MCErv2w49rEmcU8v1D+Wq/tDyfQHsXziU3wsAHYc4H3c+LJRNu0PSpbX8XGjw/XP74tHZ21WAv6WlS0BfplrM68wv9VJiclAr8+dwGsK0+3eZDsuKyxvuX2LdLz7RYvl/Q548QDHl95W22moY2oAdiw8f7BJu/Wyx2+B2aRvqPcPNGNJLwF+Bbw8VzwHuDL7//WkN3Wj/StJ2f+Ls6K7gJ+QMuS9gK1J3xzOlbR5RNw50PLbNND6n03KaMli+D/SQWpz4AOkHfCDwE2kUytldia9WX9MOlhuCyCpBziL/lOIAfyc9KG1bjbdCyT9G3B8rugq0qm0l5BOIU4mjQ26SNIWUX764VXZenyH9Ib5GOmNAXCkpBMj4jlSz8MU4LO5aRtdxUPxUUkLS8rPiOanikq3X5N29wAXkpLiqQCSPgB8LtduXjavFwMHAmtk//9I0usiomwMSrN9f1fgdVmb54Efkr41TiK9Fjs1ibWZH5LeEw2XAteQ1vlfs7KtSd8c9yAlqZ/O/s8PdP90h8vNe4Wko0rK743xcZr5ZNL2WZnUc/LfwKcK9aWnNSRNBH5G//ikZaRjwH3Au4CtsvL9ST0FJ2bT7UXalxrmZ9OtmpWvSQlJa5Le8xvkpvsR6cN5N2AX0mnyr0v6c0TMbrXyA/gJ8HVSj8gE0nHrlCyOlYB9cm1/EBHLJG3K8vvVRaRjwJrAPwPbA68eQkxky59I+sBfJ1d8XqHNm4Az6B8EfyOp50xZ7K8mve8ukvSaiFhcsqh1szZnk3rSPkJ6XwN8SNJnI+LBbHnDcdxo5QfAv2QxHSbpZOAdwGuy+h8y8Liak0nj6Rr+SPpM2Jj+13MqcImkLSNiqaTVSOvfmG/Q/7n2TvqPM2W+lsUH6Xh3Ael1eCXpPbEq6UvNqaRem8FpIzucwvKZ0hzgKNKB71us2CtyaG7aGYW6Uzv55gZ8ojD9aeROc2RtXt3k28KD5LrOsg12T6tYSmKbVojhsmz9jyZ9uypmrO/Mpntdofz9hfl+KVf3GP3fbIrbezGwYUlc5w80/5Jt05dr+0uWP120WWFee+fqZhbq9srVHV6o22KA/WZ6q21dEn9x/2n2mDLAcpttv+LreicwqaRdvudjEbBerm7Xwjy+3sm+TxoH0Ki/hcK+XXwNW2yrLQrLO6dQf1ahfptcXW++bhCvUzuvUf59PbOsvMnrMq2dOAeaZ4vY89PNI31JaBwnFpASkWXZ82tK1rc3N6/DCnUfydWtSkpYIzfvxnv+17ny58h9MyYlJs2246G58qeBV+TqREpoG/UX5+qmF+Y5pc1t9Z3cNHNz5f+SK38emJqVb50rX0zJKRoKvQAtll+Mu+yxhHTqr/g5ke/V+HM+FlIytCRXf8QA7+PDc3V7Fer2zNUN6rjR4fpPA07KPd+X/h7n50nH9Xz88wrr/FyubhbZ/pjVH19Y1ruz8g8Uyo8v7OM3l+1bpMQrv7yjC+v2sVzd0sL2Kn2/Nd1ObWzIKW3sSC+8ccidEyvZIdZt48CSf9P+uDD92i1ivbaNGBuPvjZ3pGkdzPO0Ji9SO4/XNdne32wS1/xcm+tbrMOLGbgbtPj4apPX5v7CfN9WmG6XAfab6e0evAbYf5o9pgyw3Gbbr/i6fqqN7fbDkjZ3le1TJbGvsO+TeiDzpw/vJPUUfYXU3f/KDrZVcX97S6H+zYX6/JeP3nzdIF6ndl6j/Pt6Zll5k9dlWjtxDjTPFrHnp5uXlX06V3Zv7v/3l6xvb25e+ePVUgof4qRxL2Xv+UdzZbNKYryzyXYsHh8Hejyam256oW5Km9uqOG5ms6z8f3NlV+Tar8ryp+IeIPVknUL6Jr5ph/tZMe6yxwWUfzmZ38a0L8yjyft4KbBarm7TwnQfGupxo8P1n0a68vhZVtxXf1US/7zcvN5emNdBhWW9slD/1az8q4XyVxWm+3zZvlWyvFaPdzY5vvS22k5Dvfnec6Tzub8idUe+O5pfzv1oRDzW4fzz3YkLI2JRB+1bWb91k5aeJe1IPwXeHhGfGGQsA8Vza5Py/PzvajHvSaRvbkONZV7h+TOF5yN9M8epEaGSRzGuvGbbr512xe32UEmbfFmz17x034+I+4F/z81jKmlQ81Gkg9Fdks6W1M5rV1x2Mdbi8073z3b9vslrNK1J++K6rTpCcXXiDNLgR0inSSCNN/tpi+mKx6tnC/XNXoO1c2XzS+ZbVlZcXivrZKeJBi0iriOd3m74d0mrsvzpuDNz7Z/J6hqn+V9GuhfSEcDpwC2SLpO0OoPzY9Ip7otzZe8FLpNUPO0yHJ8N8yPi6dzzZse/4TputBQRD5BO/0D/vgrp1NJABnu8WLtQXtw3h2NfhSF8Pg9mTM1ZETF9ENM9NYhp8peATpK0dovEJt/+bga+tHywl9MeHxG9bbQrXr76JdI3smaanVNttt0WkK6ygGz8xwAWkrLcxhvtSlKXdzM3Nyl/rvA8Wix3LGh3vytrV9xuk0va5MuaXbLcNIaIuFDSJcAbSKeQXk36RvzWbLn7k66cO3ug4EuWPZk0qLEszoFiHQ3P5/4vfqC9hi6LiMWSvk86vdrwjWh9mXvxeLVKIbFp9hosIo3XgP7xMXllZcXlPU467TKQ4Xi//i/9x9X9SEnOWtnzxyjc3yci/iBpI9IFH1sBG5H28z1JY3N2J/WMnTCIWH4TETMAJJ1K/+vVQ0qcvpxrmz9eXk9hzE3BfU3K2z3+Dddxo10nk44TDTdExBUtpik7Xgz0PL+v5m1Af9LaeN7O8s4kDWhuZtDjL4djoPBImkW6/KvhBEmHR9YnBSBpakQ0eipmA2/M/t8A+GVE3FKcqaTtSOegR1JxUN4zEfHVklgmA9tHxD0dzn8W6d4ZAFtLem9ELPdNUtKUiJgXEf+QdD39g0gnA9+NiCcL7VcmHWz+2GEsZYoHgBeXthrDsu32Z2CbrGhPSetFxKOQ7jbN8vd4uaqT+Utam3QZ/Z2kq+T+lKu7gf77bmxL66SmuOwDSQOTGz7cov1oWpT7f5PGlxVJa5HG0Y0Fp5LGrEwgJQzfa2Oaq+g/Xk0APtSYLuvR2DfXdiFpHBWkcYpvy/7fPhuoens23c40/9IyO7e8iaRxLr8rNpL0OtKp++FIas4lnR5dnXSK4ku5uh9mvTON5a4CbBwRNwF/yR6Nup+RjjXQfPB+J44lJVmNgbv/Lem70X8BwWzSfdQgnbI5JyKW643IerLeQhr0OmgjfdwoWd6fJV1JGtsE2QDuFq4lnU5r5AAfkvSDiGh84Wh2vJhTKD+AdFq18XrvQ7lrCstbtcnn4dqksx43trEOpcZ6UnMW6Vr5xtVPhwFvzF7AIB30d6B/R/4m/VfkrAZcK+kCUi/IyqRvCbuQ7mNzIGnA2IiIiBsl/Zp0LhHg85J2It0vZQnpjdVDekP/gXRlQCe+RDpVMSF7fn72jf/PpG9OO5C6EPfOtW9cffJa4K+SLsraTCRdkTUt+38q5Te568TDpNNzjW7goyStRxpD8veI6HR9ofnVTyN5Zc1X6P9WtxYwR9L/kZK0/Bv/GdL+14mNsvn9hTSw8EHS9tma/oQG2vgmFxE3SLqMdCUTwH7Z9r6GtJ+9I9f8txFxfXEeo+ha0r4LaX+7XtKfSFcSvrzpVKMoIuYp/fTJWsBD0d6NGM8ifbg2us6/I2kH+q9+2jjX9uRcz88Z9Cc1LwL+IKlxhUnxw6W4vGPo/3b86+w9fTP9N0fdMVvu8az4RatjWfL5U9JpU0hXRDYUE7+JwI2Sbicd9x4kJYivYfmrZIbcaxgRT2a9Nf+TFU0i3QG68fyrpGPhSqTtdWP22XAP6b28KWnc2fqkgbytTum3MpLHjTIH03/M+FWrxhGxIOuNbFxltAswW9LlpNcnn5zcRrrKDtKYqPn073Ofy3ri/k66+mmzJstbKOlM0uczpCRqM1Iv9BOkXrRtSJ9bD5Cu4hucNgYnTWH5gToz2hnUNNAgpZJ2M3PtigMHt6Kz+9S8g4HvU9N4TG9zHaYVpms5UCk37bq0vk/Ncutcsr2bxkn6ZtLJfWqOo70Bw1PafG2K22Zaof4nTeb/i0HsP8O6/VrFXmh7Yovl/4PCvY9oY98nJRut1u1hcle1tNhe65O61gea3w3ABoXpevNt2t2/c9OXvhYt4mx2L5fifSymtRPnQPtpi1jy0zU9Rg2wvr2Fuu1ZfuBv2eM8cleaZNMVr05rPO6j/74jZe/BbUnJQqv9qDc3zfRC3ZR2t1c2/ZtL5n91Sbv12ojrKeD1bS63GPf0Qv1E+k/9BClZyl8B2+o+NWX73Ixm+wctjjUM4rjR4fo3PWa1Gf/qpEu4B4qx7N5lb2uyHZ8n3WemdN8idTS0uk9NWZxN329ljzHxK90DifT7HVuQ7kp5FWmnXUo6fzuH1E2cb/9LUk/EF4HrSFngc6T7gvyJdK+F3UjdqCMd+2OkzPPDpHuGzM9iWUga73ABqcdoUD8GGhHnkrbNKaQPqyfpH7x9Of0DyBrtjyednvs+6U7AS7LHXaQ7zn6edKnvvMHEU+Jg0rfQB0iXxY5LEfFZ0jeZH5ES7GfpvxPpacCWEXHhIGZ9O/BJUvJ3C2mfXkZ6HW8kva7bRERbv4cWEY8A25FOm/yedFBfStrfZpPGHLwxIpoN5hsVWZy7kA5wT5AO7leTTkes0CU9nkTEH0m9nieSek2fJL0GD5G+7b47IvaNFcfnHEjaF26h/47p3yclLQ8MsLw52fKOJfXKLcot7zrS2IV3sfxpoiGJiN+z4niIstNzi0l3t/0haX9+OIvtH6T3zhnAGyINQB6OuB5n+V6PRm9No/5/SWN7vkk6/j5F/12BryZ9ZuxIOrU/HPGM1HFjWETEEtLYvf1Jn0+PkF6fx0ljWo4FtoqI2wrT/Ya0XpeR9u+nSNvs7aTkvNnyno6Id5IGc19C+kx+NlveraTjwSco3GOtU8oyITMzM7Nxbcz31JiZmZm1w0mNmZmZVYKTGjMzM6sEJzVmZmZWCU5qzMzMrBKc1JiZmVklOKkxMzOzSnBSY2ZmZpXgpMbMzMwqwUmNmZmZVYKTGjMzM6sEJzVmZmZWCU5qzMzMrBKc1JiZmVklOKkxMzOzSnBSY2ZmZpXgpMbMzMwqwUmNmZmZVYKTGjMzM6sEJzVmZmZWCU5qzMzMrBKc1JiZmVklOKkxMzOzSnBSY2ZmZpXgpMbMzMwqwUmNmZmZVYKTGjMzM6sEJzVmZmZWCU5qzMzMrBKc1JiZmVklOKkxMzOzSnBSY2ZmZpXgpMbMzMwqwUmNmZmZVYKTGjMzM6sEJzVmZmZWCS/qdgA28tZbb72YMmVKt8MwMxtX5s6d+2hErN/tOKx9TmpqYMqUKfT19XU7DDOzcUXS3d2OwTrj009mZmZWCU5qzMzMrBKc1JiZmVklOKkxMzOzSnBSY2ZmZpXgpMbMzMwqwUmNmZmZVYKTGjMzM6sEJzVmZmZWCU5qzMzMrBKc1JiZmVkl+LefzMy6QFK3Q2hbRHQ7BLO2OKkxM+uCkUgUJDkBsVrz6SczMzOrBCc1ZmZmVglOaszMzKwSnNSYmZlZJTipMTMzs0pwUmNmZmaV4KTGzMzMKsFJjZmZmVWCkxozMzOrBCc1ZmZmVglOaszMzKwSnNSYmZlZJTipMTMzs0pwUmNmZmaV4KTGzMzMKsFJjZmZmVWCkxozMzOrBCc1ZmZmVglOaszMzKwSnNSYmZlZJTipMTMzs0pwUmNmZmaV4KTGzMzMKsFJjZmZmVWCkxozMzOrBCc1ZmZmVglOaszMzKwSnNSYmZlZJTipMTMzs0pwUmNmZmaV4KTGzMzMKsFJjZmZmVWCkxozMzOrBCc1ZmZmVglOakaQpM9KCknfypVJUq+kByQtkTRT0uaF6U6WtEDSvZL2K9TtKWm2JI3WepiZmY0HTmpGiKTtgI8CNxSqjgY+BRwGbAs8DFwuac1suj2BfYE9srbfk7ReVrcmcApwcETEaKyHmZnZeOGkZgRIWgs4FzgIWJgrF3AE8MWI+GlE3AQcAKxJSmQANgNmRkRfRPwIeByYmtWdCJwTETePyoqYmZmNI05qRsYZwAURcWWhfCowGbisURARS4BZwA5Z0V+AHkmTJL0BWB24I+v52ZWU2JiZmVmBk5phJumjwEbA50qqJ2d/5xfK5zfqIuJS4BxgDjCD1JPzJHA6cAhwoKRbJM2VtANNSDpYUp+kvkceeWQIa2RmZjY+vKjbAVSJpE1IPSk7R8SzAzQtjodRviwieoHe3HyPBf4ILAZOALYGtgDOlzS1bFkRcQapx4ienh6PvzEzs8pzUjO8tgfWA27KXZw0AdhF0iFA4yqnycC9ueleyoq9NwBI2hj4MLANqddmVkQ8CDwoaRVgE+DGYV4PMzOzccenn4bXxaQelK1zjz7g/7L//wY8BOzemEDSasDOwNXFmWUDi08HjoqIxaTXa+Vc3cqkpMnMzKz23FMzjCJiEbAoXybpKWBBdqUTkk4FjpF0KynJOZY0Zua8klkeBCyKiAuz57OBEyTtBGwJPAfcNuwrYmZmNg45qRl9XyZd0XQaMAm4FtgjIp7IN5K0ASnh2bFRFhF9kk4CLgKeAPbPrp4yMzOrPfkebtXX09MTfX193Q7DzEaYJHxMHz6S5kZET7fjsPZ5TI2ZmZlVgpMaMzMzqwQnNWZmZlYJTmrMzMysEpzUmJmZWSU4qTEzM7NKcFJjZmZmleCkxszMzCrBSY2ZmZlVgpMaMzMzqwQnNWZmZlYJTmrMzMysEpzUmJmZWSU4qTEzM7NKcFJjZmZmleCkxszMzCrBSY2ZmZlVgpMaMzMzqwQnNWZmZlYJTmrMzMysEmqd1Ei6U9Jp3Y7DzMzMhq7WSQ2wPrC420GYmZnZ0NU9qfkr8OpuB2FmZmZDV/ek5hvAnpK27HYgZmZmNjQv6nYAXXYfcAVwlaTTgTnAQ0AUG0bErFGOzczMzDpQ96RmJimBEXAkJclMzoTRCMjMzMwGp+5JzQkMnMiYmZnZOFHrpCYiersdg5mZmQ2Pug8UNjMzs4qodU9NnqSdgG2AtUn3rrkuImZ3NSgzMzNrW+2TGkmvB84BNmkUkY2zkXQb8KGI6OtSeGZmZtamWic1kjYCrgQmArOz/x8EXgbsCuwMXC7pjRFxe9cCNTMzs5ZqndQAnwPWAD4QEecX6nol/Rvwf8CxwAGjHZyZmZm1r+4DhXcDLi5JaACIiAuAS7J2ZmZmNobVPalZD7i1RZtbs3ZmZmY2htU9qXkEeG2LNpsCj45CLGZmZjYEdU9qrgTeJWmfskpJ7wX2Iv0+lJmZmY1hdR8ofAIpaTlX0ieA35GufpoMTAN2Ap4A/qdbAZqZmVl7ap3URMQdknYDzgZ2zB6NH7gEuA04wJdzm5mZjX21TmoAImIOsJmkHYDXA2uR7ih8fURc1dXgzMzMrG21TmokXQlcFRGfi4irgau7HZOZmZkNTt0HCm8HTOh2EGZmZjZ0dU9qbgde0e0gzMzMbOjqntR8D3iHpA27HYiZmZkNTd2Tmp+TfsjyKkmHSnqTpFdK2rD4aHeGkj4h6QZJj2ePP0p6R65eknolPSBpiaSZkjYvzONkSQsk3Stpv0LdnpJmSxJmZmb2gloPFAbupP8S7q8P0C5of1vdB/wX6dTWSqQfwrxY0hsi4gbgaOBTwHTSJeOfJ/0S+CYR8YSkPYF9gT2A1wDfl3RpRDwqaU3gFOBdERGdraqZmVm11T2pOZuUsAybiLikUHSMpI8B20u6ETgC+GJE/BRA0gHAw6RE5nRgM2BmRPQBfZJOBaaSfqrhROCciLh5OGM2MzOrglonNRExfSTnL2kC8D5gDdLl4lNJdyu+LBfDEkmzgB1ISc1fgIMlTQJeBawO3CFpO2BX0r10zMzMrKDWY2okXSnpCyMw3y0kPQk8A3wXeHdE3EhKaADmFyaZ36iLiEuBc4A5wAzS6asnSQnPIcCBkm6RNDe7YaCZmZlR854a0n1qrhmB+d4GbA2sDbwXOEvStFx98ZSX8mUR0Qv0vlApHQv8kXSn4xOyeW8BnC9pakQ8WwxA0sHAwQAbbuiLu8zMrPpq3VPDCN2nJiKejYg7IqIvIj4D/Bn4JPBQ1mRyYZKXsmLvDQCSNgY+TBp8vCswKyIejIjLgFWATZrEcEZE9EREz/rrrz/kdTIzMxvr6p7UjNZ9alYCVgXuIiU2uzcqJK0G7EzJTzRkl22fDhwVEYuz+aycq1sZ3xHZzMwM8Omnn5MSjKskfYk0juUhSq6Iioh72pmhpC8CvwTuBdYkXdU0DXhHRER2NdMxkm4F/gYcSxozc17J7A4CFkXEhdnz2cAJknYCtgSeI53qMjMzq726JzUjcZ+ayaSBvpNJY2BuAN6eDQAG+DLpiqbTgEnAtcAeEfFEfiaSNiAlPDu+EEREn6STgIuAJ4D9I2JJm3GZmZlVmup8DzdJM2jzPjURceDIRjNyenp6oq+vr9thmNkIk0Sdj+nDTdLciOjpdhzWvlr31Iz0fWrMzMxs9NR9oLCZmZlVRO2SmuwHKid22H6XkYzJzMzMhq52SQ3psurD8wWS/kPSdU3aHwj8bsSjMjMzsyGpY1Kj7JE3GdiqC7GYmZnZMKljUmNmZmYVVOurn6z60o2Xxz5fhmtmNnROaqzShjtZ8H1AzMzGLp9+MjMzs0qoa1Ljr9pmZmYVU9fTT5+UlP/Zg7UBJN1Z0nbt0QjIzMzMhqauSc3alCcrU5q0d8+OmZnZGFfHpGZqtwMwMzOz4Ve7pCYi7u52DGZmZjb86jpQ2MzMzCrGSY2ZmZlVgpMaMzMzqwQnNWZmZlYJTmrMzMysEpzUmJmZWSU4qTEzM7NKqHVSI2mZpM+1aHOMpKWjFZOZmZkNTq2TGkDZo512ZmZmNobVPalpxyTg6W4HYWZmZgOr3c8kSNqlUDSlpAxgArAhsB9w24gHZmZmZkNSu6QGmEn/r24HcED2KCPgeeBTIx+WmZmZDUUdk5oTSMmMgM+Tkpzfl7RbBjwG/C4ibh216MzMzGxQapfURERv439JBwAXR8Q3uheRmZmZDYfaJTV5ETG12zGYmZnZ8PDVT2ZmZlYJte6pAZD0GuBw4I2ky7cnlDSLiHj1qAZmZmZmHal1UiNpe+AKYHVgKTA/+7tC09GMy8zMzDpX66QGOAlYFTgE+H5E+OcQzMzMxqm6JzXbAhdExBndDsTMzMyGpu4DhZ8F7ul2EGZmZjZ0dU9qrga26XYQZmZmNnR1T2o+C+wgaf9uB2JmZmZDU/cxNXsBVwIzJH0EmAssKmkXEfGF0QzMzMzMOlP3pKY39//O2aNMAE5qzMzMxrC6JzW7djsAMzMzGx61TmoiouzXuc3MlrPOOuuwcOHCbofRFmns3yt00qRJLFiwoNthWAXVOqkxM2vHwoULiYhuh1EZ4yHxsvHJSQ0gaUtgX2Az4CURsVtWPoX0m1CXR8T4+JpmZmZWU7VPaiSdQLq0u3F5e/7r2ErAj4AjgG+ObmRmZmbWiVrfp0bSPsCxwOXA1qTfgnpBRNwJ9AHvGvXgzMzMrCO1TmqA/wTuAPaKiBtIP5tQdAvwmnZnKOkzkuZIelzSI5J+Lul1hTaS1CvpAUlLJM2UtHmhzcmSFki6V9J+hbo9Jc2WT0ybmZm9oO5JzRbApRFRlsw0PABs0ME8pwHfBnYA/gVYClwhaZ1cm6OBTwGHkX5U82HgcklrQkpaSGN89sjafk/SelndmsApwMHhkYtmZmYvqHtSI+D5Fm02AJ5ud4YR8daI+EFE3BQRNwL7A+sDO0LqpSGN0fliRPw0Im4CDgDWJCUykAYsz4yIvoj4EfA4MDWrOxE4JyJubjcmMzOzOqh7UnM7qUellKQJwE7AX4ewjDVJ27lx9dRUYDJwWaNBRCwBZuVi+QvQI2mSpDcAqwN3SNqOdMPAE4cQj5mZWSXVPan5CfB6SZ9qUv8ZYCPgvCEs4+vAn4E/Zs8nZ3/nF9rNb9RFxKXAOcAcYAapJ+dJ4HTgEOBASbdImiupNCmTdLCkPkl9jzzyyBDCNzMzGx/qfkn3qcD7gC9Lej/Z5dySvkr6Hage4BrgjMHMXNLJpJ6enSJiWaG6OB5G+bKI6CX321SSjiUlRouBE0hXa20BnC9panFcUESc0Yi7p6fHY2/MzKzyap3URMQSSbuSelP2AyZkVUeSxtqcAxwaEUs7nbekU4B9gF2zS8MbHsr+TgbuzZW/lBV7bxrz2hj4MLANqddmVkQ8CDwoaRVgE+DGTmM0MzOrklonNQARsRiYLulI0pVI65J6Q/4UEYM6byPp66SEZlpE3FqovouU2OxOOr2EpNVIPUOfLpmXSKedjoqIxZJWAlbO1a1MfzJmZmZWW7VPahoiYgFw6VDnI+k00hVPewMLJTXG0DwZEU9GREg6FThG0q3A30g3AHyS8rE7BwGLIuLC7Pls4ARJOwFbAs8Btw01bjMzs/Gu1kmNpPVJl09fHxFPlNRPJI1duTkiHm1zth/P/v62UH48/WNkvky6ouk0YBJwLbBHMQZJG5ASnh0bZRHRJ+kk4CLgCWD/7OopMzOzWlOd79+WnSY6EHhZRDxVUv8S0s33vhcRza6QGvN6enqir6+v22FUgiT/WnMN+XUfXuNle0qaGxE93Y7D2lf3S7p3By4rS2gAsvLLgLeOalRmZmbWsbonNa8A/t6izZ1ZOzMzMxvD6p7UBLBKizar4KuLzMzMxry6JzW3McCppeyS6beSfsnbzMzMxrC6JzUXAJtK+pak1fMV2fNvkW5s9+NuBGdmZmbtq/Ul3cA3gA8CHwP2ljQLuB94ObAL8E+kH5c8tVsBmpmZWXtqndRkP5MwDfg28H7SXYAbnifdDO9Q3wfGzMxs7Kt1UgMQEYuAfSUdTvqZhLWBRaSfSWj3hntmZmbWZbVOaiTdCfw6Ij6R/c7Tr7odk5mZmQ1O3QcKr0/68UozMzMb5+qe1PwVeHW3gzAzM7Ohq3tS8w1gT0lbdjsQMzMzG5paj6kB7gOuAK6SdDowB3iIdKfh5UTErFGOzczMzDpQ96RmJimBEXAkJclMjn8qwczMbAyre1JzAgMnMmZmZjZO1DqpiYjebsdgZmZmw6PuA4XNzMysImrdU9MgaWXgLcBmwBoR8YWsfDVgIvBoRDzfxRDNzMyshdr31Eh6GzAP+CXwNaA3V7018CDwgdGOy8zMzDpT66RGUg9wMWmw8CdJP2D5goi4BrgLePeoB2dmZmYdqXVSA3wO+AfQExHfAG4vaTMH2GpUozIzM7OO1T2p2RG4OCIeGqDNvcDLRikeMzMzG6S6JzVrAI+2aPNivJ3MzMzGvLp/WN8PbN6izdbAnSMfipmZmQ1F3ZOaXwNvlbRTWaWktwM7AL8Y1ajMzMysY3VPak4CFgGXSfoS8FoASe/Inp9PuqT75K5FaGZmZm2p9c33IuJ+SXsAPwE+nav6GelHLv8OvCciWo27MTMzsy6rdVIDEBHXSdoEeCewHbAusBi4BrgkIpZ2Mz4zMzNrT22TGkkbAtuSbrw3JyIuAS7pblRmZmY2WLVMaiR9FTiCdIoJICSdEhGfbj6VmZmZjWW1GygsaV/gSFJCcytwW/b/kZI+2M3YzMzMbPBql9QABwFLgd0iYvOIeC3wVuD5rM7MzMzGoTomNVuSfhrhd42CiLiCNJ5m624FZWZmZkNTxzE1k0innIpuBfYe3VAsb5111mHhwoXdDqMlSa0bddmkSZNYsGBBt8MwMxtVdUxqVgKeKyl/jv6Bw9YFCxcuJCK6HUYljIfEy8xsuNXx9BOky7jNzMysQurYUwPQK6m3rELSspLiiIi6biszM7Nxoa4f1J32zbsv38zMbIyrXVITEXU95WZmZlZp/oA3MzOzSnBSY2ZmZpXgpMbMzMwqwUmNmZmZVYKTGjMzM6sEJzXDTNIukn4m6X5JIWl6oV6SeiU9IGmJpJmSNi+0OVnSAkn3StqvULenpNnyLWPNzMyW46Rm+K0B3AQcDiwpqT8a+BRwGLAt8DBwuaQ1ISUtwL7AHlnb70laL6tbEzgFODj8ewJmZmbLqd19akZaRPwK+BWApBn5uqx35QjgixHx06zsAFJisy9wOrAZMDMi+oA+SacCU4FHgROBcyLi5tFYFzNL4riJ0LtWt8OojDhuYrdDsIpyUjO6pgKTgcsaBRGxRNIsYAdSUvMX4GBJk4BXAasDd0jaDtgVeP2oR21Wczr+cf/Y6jCSRPR2OwqrIp9+Gl2Ts7/zC+XzG3URcSlwDjAHmAEcADxJSngOAQ6UdIukuZJ2aLYgSQdL6pPU98gjjwzvWpiZmY1B7qnpjuJXPuXLIqIX6H2hUjoW+COwGDgB2BrYAjhf0tSIeHaFBUScAZwB0NPT46+YZmZWeU5qRtdD2d/JwL258peyYu8NAJI2Bj4MbEPqtZkVEQ8CD0paBdgEuHHEIjYzMxsnfPppdN1FSmx2bxRIWg3YGbi62DgbWHw6cFRELCa9Xivn6lYGJox82GZmZmOfe2qGmaQ1gI2ypysBG0raGlgQEfdkVzMdI+lW4G/AsaQxM+eVzO4gYFFEXJg9nw2cIGknYEvgOeC2kVoXMzOz8cRJzfDrAX6Xe3589jgLmA58mXRF02nAJOBaYI+IeCI/E0kbkBKeHRtlEdEn6STgIuAJYP+IKLsXjpmZWe3IlylWX09PT/T19XU7jJYk+bLZYeJtOby8PYfXeNmekuZGRE+347D2eUyNmZmZVYKTGjMzM6sEJzVmZmZWCU5qzMzMrBKc1JiZmVklOKkxMzOzSnBSY2ZmZpXgm+/VwJ2PPMUHTv9jt8NoaYMPnjQu4hwPvC2Hl7fn8PL2tJHinhozMzOrBN9RuAZ8R+H68bYcXt6ew2u8bE/fUXj8cU+NmZmZVYKTGjMzM6sEDxS2MSOOmwi9a3U7jEqI4yZ2OwQzs1HnpMbGDB3/+Lg4zz4eSCJ6ux2Fmdno8uknMzMzqwQnNWZmZlYJTmrMzMysEpzUmJmZWSU4qTEzM7NKcFJjZmZmleCkxszMzCrBSY2ZmZlVgpMaMzMzqwQnNWZmZlYJ/pkEM7M2SOp2CJUxadKkbodgFeWkxsyshfHym2SSxk2sZiPBp5/MzMysEpzUmJmZWSU4qTEzM7NKcFJjZmZmleCkxszMzCrBSY2ZmZlVgpMaMzMzqwTfp8bGFN/gbHj45mZmVkdOamzMGA83DfPNzczMxi6ffjIzM7NKcFJjZmZmleCkxszMzCrBSY2ZmZlVgpMaMzMzqwQnNWZmZlYJTmrMzMysEpzUmJmZWSU4qTEzM7NKcFLTRZI+LukuSU9Lmitp51zdUZLmS3pY0qcK020j6TZJq49+1GZmZmOTfyahSyR9APg68HFgdvb315JeC6wNnAC8ExDwC0mXRcSNkiYAZwKfiIglXQnezMxsDHJS0z1HAjMi4szs+WGS3gZ8DLgeuCEirgSQdAOwKXAjcARwU0RcMfohm5mZjV1OarpA0irAG4CvFqouA3YAzgY2lrQhqadmY+AmSVOAQ4Ge0YvWzMxsfPCYmu5YD5gAzC+UzwcmR8QtwGeBy0mJzmeysu8CxwA7S7pB0k2S9h69sM3MzMYu99R0VxSeq1EWEd8lJTGpQvr37N8rgL8B25OS0qskbRwRDy83I+lg4GCADTfccESCHw8kjYt5RhR3Bau6kdiPRmq+3j9tvHBS0x2PAsuAyYXyl7Ji7w2S1gW+AOwKbAfcnvXcIOl24E3Az/PTRMQZwBkAPT09tT0i+WBsY5X3TbPh59NPXRARzwJzgd0LVbsDV5dMcjLwzYiYR3rNVs7VrUI6lWVmZlZr7qnpnpOBH0r6E3AVcAjwT+ROOQFI2g14LfDhrGgOsImkPUkJzibAn0YraDMzs7HKSU2XRMSPs9NKxwIvA24C/jUi7m60yW6udxqwT0Qsy6a7X9IhpORHwH9ExAOjvgJmZmZjjHxet/p6enqir6+v22GYmY0rkuZGhG+hMY54TI2ZmZlVgpMaMzMzqwQnNWZmZlYJTmrMzMysEpzUmJmZWSU4qTEzM7NKcFJjZmZmleD71NSApEeAu1s2tHasR/rtLrOxyPvn8HplRKzf7SCsfU5qzDogqc8347Kxyvun1Z1PP5mZmVklOKkxMzOzSnBSY9aZM7odgNkAvH9arXlMjZmZmVWCe2rMzMysEpzUmI1zknolhaRpQ5zPjGw+U4YlMHtBtl1nFsqG5XXrJkkzJQ25u1/SPEnzhiEkqzknNTassoN0/rFM0oLs4Dddkrod41BImpZbt7sklb6HJK0h6fFc2ymjHKp1qGTfLT6mdzm+3lwsZw3Q7s25dvNGMUSzrntRtwOwyjo++7sysBHwbuDNQA9waLeCGkZLgSnAbsBlJfX7AGtm7fw+G1+Ob1L+59EMYgBLgfdJOjwiFpXUfxTvd1ZT3ultREREb/65pB2BWcDHJX0tIu7qSmDD5wpgV9IHSFlS81HgQeAe4E2jGJcNUXHfHYN+AewN7Aeclq+QNAl4L/Bz0hcJs1rx6ScbFRFxFXArIOANxXpJb5J0gaSHJD0r6V5Jp0v6p5K2M7Ou9RdJ+qyk2yU9k03zJUmrlMUg6S2SfpOdDnta0t8kfVHSWoNYpceAC4G9JC13G3VJWwJvBH5A+sZcqtN4JL0ha/9EdmrrCknbDxSkpE2zsTL3ZttovqTzJG3S8RobMPD4j1EaJ/Mb4D5S4ly0P7AacGaziSWtJOkQSXMkPSnpqez/jw1wOnUfSXMlLZH0sKQflr03C9O8VdKvJD2a7Xt/l/QVSWu3v6pmnXFSY6OpMZ7mueUKpQOBq4C3A78DTgX6gI8AfZI2bDK/84DDgD8A3wGWAEcDp6+wYOk/gMuBHYGLs2UsAP4LuHqQB9ozSafXDiiUfxQI4H+bTdhpPJJ2IK3nbsCvgW8BzwIzadITJOltwHWkb/RzgK8DvwXeA/xJ0uvbW00bY5YB3we2klT8SYSPAvNIPYnN/JD0ftkA+B7p3jbrA9/O6pYj6ZPAj4BXAWeTkvUtgKuBSWULkPR5UvL1JuCXwDeAO4CjgKskTWy9mmaDEBF++DFsD9KHeZSU70I6GD8DvCxXvjHpw/kO4OWFaf4lm+aiQvnMbDlzgXVy5S/J5rMMmJwrf2W23MeBTQvz+nY2rzPaXL9pWftzSEna7cCtufrVgYXA5dnz2Vn7KYONJ1vOrVn5XoX2hze2OTAtVz4pi+NR4LWFaTYHngSuK5TPKMZap0duO/aWPKbn2s0D5jWZR2/xtcjNe2Y7bQeIr9H+I8CG2X5+eq5+u6z+GNLQgijGCXwwK78OWKPw3unL6vbNlU/J9tUFhX14JeCnlLzfSadlg5T0rF2om57VnVIob7pN/fCjk4d7amxEZN3wvZL+n6Qfk745CjgqIh7MNf0Yqbfj8Ii4Pz+PiLgS+Bmwp6Q1SxbzXxGxINf+KeBc0gE3/w3234FVgG9FxK2FeRwDPAHsL2nVTtYxIoL0TXcTSbtkxe8D1maA7v9BxLMDsAkwKyIuKbT/FvD3kmV8KIvjuIi4uRD3X7P4tpH02gHirKvjSh7TuxlQUUTcQxrL9UFJL8mKP0pKdH4wwKQfzv7+d0Q8mZvfU6ReQkhJU8N+pH31mxExL9f+eeDTwPMly/jPRjxRGMgcETNIA673GyBGs0HzQGEbKccVngdwUEQUD7iNMSFvlrRtyXxeCkwg9ejMLdT1lbS/N/ub7xZvnGa5stg4IhZKup7Uk7Qp8JeSeQ5kBvAF0gfKrOzvo6RTSs10Gk+j/e9L2i+TNBt4daGqsV23ktRbEsPG2d/NgJtL6msrIsbLbQfOBN4G7CPpfOADwC8j4gFJzY7tryclIjNL6n5PSoq2KbRv1C0nIu6UdC+p5zFve9Ip5vdJel/JclYB1pe0bkQ81iROs0FxUmMjovHBkH2L3J40vuS7ku7OemAa1s3+frrFLNcoWcaiknaNgbkTcmWNgbcPUq5RvnaLGFYQEfMl/Rx4r6RvAzsBX4uIZweYrNN4Gu3nN2n/UElZY7uWDSbNW2G72rjxM9Jr/xFSb+dLGLiHENK+tKBs/4yIpZIeJX2RyLeHgfe9YlKzLumzpfjFpmgN0oB7s2Hj0082oiLiqYi4AtiTlGicJenFuSaLs79rRYQGeKzwTbEDjWVMblL/skK7Tp1BGkvzk+x5qw+WTuNp/N2gSfuy+TSm2arFdm16Ezdr6nmafyFce7SCiIilpJ7C7UinLe8jDSIfyGJgHUkrFyuy3p31SGO98u2h831vYYv9ThFxd4tYzTrmpMZGRUTcQPqw/2fgk7mqa7K/O4/g4q/P/k4rVmRXGW0NPA3cMsj5Xw7cTVq3WRFx2zDHc132980l7SeQeoeKRmO71tVCYIOyxIDlx3KNhu+RTu3+M/D9iFjWov31pOP+LiV1u5C+eFyXKxto33sV8IqS+VwDTJK0eYtYzIadkxobTf9D+rA+KrtJGKSBrs8Bp0jauDiBpFUkDfWD+ZxsGYdJ2qhQ9wVgInBORDwzmJlngybfQ7rZ2cEjEM/VwG3ALpL2KrQ/lBXH00AaLLoIOE7SG4uV2b1KprURq63oT6SemgPzhUo/o7DjaAYSEX8njat5N+my6Va+n/09Kd9jmv3/xexp/lYE59K/r07JtV8J+ArlnyGnZH/PLLuXjaSXSNqujVjNOuYxNTZqIuJ+SaeTLkM+GvhMRNwq6cOkg+1fJf0G+BtpjMCGpJ6GR0iDZge73HmSjiDdffU6ST/J5vlm0nifW+m/8mOwy7iO5b/hDls8ERGSDiL1CP1U0oWkS9e3It235jekD7b8Mh6T9G/ARcA1kn4L/JV06mTDbDnrkm7UZp35Jimh+Y6kt5AGp29FukrtF8A7RzOYiCi7o3WztudlifH7Se+3i0k9PXsDU4GfRMS5ufbzJP038DXg+uxKxsXAW0mn2m4Atiws47fZNCcBt0v6FXAXaQzNK0n7+WwK+6zZcHBPjY22k4B/AP8paQOAiDiHdJfhc0kHyENJlz1vBFwAfHyoC42Ib5MOxNeQbiN/JGlA5FeA7fOXho+GTuOJdEfmnUmXxr+ddNPBVUmnsK5tsozfkrbnt0n3GzmENKj0daQrr/YZ3rWqh+wS+d1IN4zck9Q79ywpUSxeoTcWfRD4BGmQ7n+Q9ouFpPfdB4uNI+JkYF9SYjKddFn4TaQkbmHZAiLiS6TTWb8k9V4dQbrdwctJY9COHb7VMeundKsNMzMzs/HNPTVmZmZWCU5qzMzMrBKc1JiZmVklOKkxMzOzSnBSY2ZmZpXgpMbMzMwqwUmNmZmZVYKTGjMzM6sEJzVmZmZWCU5qzMzMrBL+P6VeAAuOtpPr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20" descr="data:image/png;base64,iVBORw0KGgoAAAANSUhEUgAAAjUAAAF8CAYAAAA3qkqhAAAAOXRFWHRTb2Z0d2FyZQBNYXRwbG90bGliIHZlcnNpb24zLjMuNCwgaHR0cHM6Ly9tYXRwbG90bGliLm9yZy8QVMy6AAAACXBIWXMAAAsTAAALEwEAmpwYAAA4dklEQVR4nO3debwcVZn/8c+XyKYQCIvEccREkUVk04uyG0ZAHUVQR0UYJIgyqDAgIjMKygXnB66ACyrgaEDAUZDFnUWMMSCYG1BAFkEIO2HJwmJYEp7fH6eaW6lU3+6+W99b9X2/Xv26t885VfVUdXX106dOVSsiMDMzMxvvVup2AGZmZmbDwUmNmZmZVYKTGjMzM6sEJzVmZmZWCU5qzMzMrBKc1JiZmVkljImkRtJMSZE9ZnY7HrO6kbSNpJ9JekTSstz7cVq3Y2uQ1JuLKwp1lT2GDPe6SZqe346Spgw9SrOR2bcK8+tt1b5lUiNpSmGm+cezku6X9HNJ7xtq8GORpGkDrP/Tku6W9BNJu3c71rGkZL+ZPoh5zBhg23e0o1tzkjYALgX2BNajwy87bb5GY/LDs5AwNB57N2l7pPe97in5wGw8lklaLOkvkk4di/vZcGiy/hc3aTtZ0jOFtvNGN+LueNEQp18Z+Kfs8U5JFwIfiIilHc7nO8Avsv/vHWJMo2lVYMPs8T5J34iIw7sck1mn3gqsn3t+DnADEMDfuxJRdx0JXJwvkDQB+M+uRGOtrARMBLbMHgdK2iUi/tLdsEbFnpI2iog7CuWHAqt0I6BuG0xS0wf8GBAwBdgfWDOrew9wCPCtdmYkac2IeCIifjyIOLrlcuAyYAKwCbAf/TvPf0q6PCJ+0WzioWpss5Ga/xh3IrCwpPzqdmfQ7vaTNDEiHu8kuE6MsddxSuH59IhYNsh53Un6klJmwSDnOdp2lvSGiJibK/s34JXdCshK/Zj0eTQR2BvYIiufCHweeG93whpVKwGHA4c1CiS9mPQ5XE8RMeCDdMCL3GNGoX6PQv3vc3UzcuXzSF3b3wbuA5YCvVm7mbl2M0timAh8GvgD8BjwLDCf9GH2+ZL2rwC+Qvq2+QTwDOlgeyawSat1LsxrWmH9egv1BxfqzyrUrwx8BLgCeCSL/VFSYvS+Nrb3dODd2bo+kV6y5dq/Cvga8Gdgcbau9wK/JvWaFef/JuDsbHssAZ7KttMJwDol7Zd7bYANSB9a92fLuj17bZSbZl5hHVZ4tLntZxSmmzKI/bV0+5W8rtOAjwLXA/8A5hXmuwNwLnAX8HS23W4GvgG8qkXs82i+708C/l/2+j0OPJftH38l9Zh8pMP9dRXSAe132XyeI71nfk/69rbqAPv2YF+n/DQrvH9b7VMt3m/TcnW9zWIbaJ4dxLI09/+5hXbXlrRZ4XiQtX0p8AVgLuk9+SzwAHAJsGeTOFYifTD9Ndu/HiC9z9ZrtW7AusBxwJzc8u4DzgO2LWk/vbAO7byv/pBrf2lJ/esL89wzK18N+K9s+y3Ktt8C4DbgfODoDl6rYtzTc3VrkY5Hjbpbmsxjs2y73kp6Dy/JYjkFeHkb7+OJwJdIx4FngHuALwKrNFleR8eNDte/sS8+Cayda/fxkjZB4ZiWtRXwQdLnxfxs31mUvV6fASY2iWVb4DekY9YTwG+BN7fat7LlvZ90ZubB3PJmkT5LX9Ti+LLC+22F9m1syCmFmc4o1L+kUP+3JjvEI8AtZQEy8EFuy2zHaXbgXVRo/6/Zhm7Wfgnwng52pGkDbVRg80L9Zbm6dYA/DRBLkA48Kw2wvWcVp8m13Zf0Adxs3hcXYv088PwA7e+mkPQVXpu/k5KZsmmPy00zr8U6R5vbfkZhunYOvm1tv5LXtdhuXm6eJ7TYbk8Bew8Qe+m+Tzp9eWOLbbXCgWiAdV+P9EE60PyuB9Zvsg0G+zrlp5nZRvuZzdqXxDQtV9fbLLaB5tlBLPNI3/yDdLB9edZmp1ybC4qvY2F+bwIebrFdzyb3ns+m+36TtneQEp1m26sHeGiAZS0FDi1MM73Qpp331QGFeU4u1H81V38/MCErv2w49rEmcU8v1D+Wq/tDyfQHsXziU3wsAHYc4H3c+LJRNu0PSpbX8XGjw/XP74tHZ21WAv6WlS0BfplrM68wv9VJiclAr8+dwGsK0+3eZDsuKyxvuX2LdLz7RYvl/Q548QDHl95W22moY2oAdiw8f7BJu/Wyx2+B2aRvqPcPNGNJLwF+Bbw8VzwHuDL7//WkN3Wj/StJ2f+Ls6K7gJ+QMuS9gK1J3xzOlbR5RNw50PLbNND6n03KaMli+D/SQWpz4AOkHfCDwE2kUytldia9WX9MOlhuCyCpBziL/lOIAfyc9KG1bjbdCyT9G3B8rugq0qm0l5BOIU4mjQ26SNIWUX764VXZenyH9Ib5GOmNAXCkpBMj4jlSz8MU4LO5aRtdxUPxUUkLS8rPiOanikq3X5N29wAXkpLiqQCSPgB8LtduXjavFwMHAmtk//9I0usiomwMSrN9f1fgdVmb54Efkr41TiK9Fjs1ibWZH5LeEw2XAteQ1vlfs7KtSd8c9yAlqZ/O/s8PdP90h8vNe4Wko0rK743xcZr5ZNL2WZnUc/LfwKcK9aWnNSRNBH5G//ikZaRjwH3Au4CtsvL9ST0FJ2bT7UXalxrmZ9OtmpWvSQlJa5Le8xvkpvsR6cN5N2AX0mnyr0v6c0TMbrXyA/gJ8HVSj8gE0nHrlCyOlYB9cm1/EBHLJG3K8vvVRaRjwJrAPwPbA68eQkxky59I+sBfJ1d8XqHNm4Az6B8EfyOp50xZ7K8mve8ukvSaiFhcsqh1szZnk3rSPkJ6XwN8SNJnI+LBbHnDcdxo5QfAv2QxHSbpZOAdwGuy+h8y8Liak0nj6Rr+SPpM2Jj+13MqcImkLSNiqaTVSOvfmG/Q/7n2TvqPM2W+lsUH6Xh3Ael1eCXpPbEq6UvNqaRem8FpIzucwvKZ0hzgKNKB71us2CtyaG7aGYW6Uzv55gZ8ojD9aeROc2RtXt3k28KD5LrOsg12T6tYSmKbVojhsmz9jyZ9uypmrO/Mpntdofz9hfl+KVf3GP3fbIrbezGwYUlc5w80/5Jt05dr+0uWP120WWFee+fqZhbq9srVHV6o22KA/WZ6q21dEn9x/2n2mDLAcpttv+LreicwqaRdvudjEbBerm7Xwjy+3sm+TxoH0Ki/hcK+XXwNW2yrLQrLO6dQf1ahfptcXW++bhCvUzuvUf59PbOsvMnrMq2dOAeaZ4vY89PNI31JaBwnFpASkWXZ82tK1rc3N6/DCnUfydWtSkpYIzfvxnv+17ny58h9MyYlJs2246G58qeBV+TqREpoG/UX5+qmF+Y5pc1t9Z3cNHNz5f+SK38emJqVb50rX0zJKRoKvQAtll+Mu+yxhHTqr/g5ke/V+HM+FlIytCRXf8QA7+PDc3V7Fer2zNUN6rjR4fpPA07KPd+X/h7n50nH9Xz88wrr/FyubhbZ/pjVH19Y1ruz8g8Uyo8v7OM3l+1bpMQrv7yjC+v2sVzd0sL2Kn2/Nd1ObWzIKW3sSC+8ccidEyvZIdZt48CSf9P+uDD92i1ivbaNGBuPvjZ3pGkdzPO0Ji9SO4/XNdne32wS1/xcm+tbrMOLGbgbtPj4apPX5v7CfN9WmG6XAfab6e0evAbYf5o9pgyw3Gbbr/i6fqqN7fbDkjZ3le1TJbGvsO+TeiDzpw/vJPUUfYXU3f/KDrZVcX97S6H+zYX6/JeP3nzdIF6ndl6j/Pt6Zll5k9dlWjtxDjTPFrHnp5uXlX06V3Zv7v/3l6xvb25e+ePVUgof4qRxL2Xv+UdzZbNKYryzyXYsHh8Hejyam256oW5Km9uqOG5ms6z8f3NlV+Tar8ryp+IeIPVknUL6Jr5ph/tZMe6yxwWUfzmZ38a0L8yjyft4KbBarm7TwnQfGupxo8P1n0a68vhZVtxXf1US/7zcvN5emNdBhWW9slD/1az8q4XyVxWm+3zZvlWyvFaPdzY5vvS22k5Dvfnec6Tzub8idUe+O5pfzv1oRDzW4fzz3YkLI2JRB+1bWb91k5aeJe1IPwXeHhGfGGQsA8Vza5Py/PzvajHvSaRvbkONZV7h+TOF5yN9M8epEaGSRzGuvGbbr512xe32UEmbfFmz17x034+I+4F/z81jKmlQ81Gkg9Fdks6W1M5rV1x2Mdbi8073z3b9vslrNK1J++K6rTpCcXXiDNLgR0inSSCNN/tpi+mKx6tnC/XNXoO1c2XzS+ZbVlZcXivrZKeJBi0iriOd3m74d0mrsvzpuDNz7Z/J6hqn+V9GuhfSEcDpwC2SLpO0OoPzY9Ip7otzZe8FLpNUPO0yHJ8N8yPi6dzzZse/4TputBQRD5BO/0D/vgrp1NJABnu8WLtQXtw3h2NfhSF8Pg9mTM1ZETF9ENM9NYhp8peATpK0dovEJt/+bga+tHywl9MeHxG9bbQrXr76JdI3smaanVNttt0WkK6ygGz8xwAWkrLcxhvtSlKXdzM3Nyl/rvA8Wix3LGh3vytrV9xuk0va5MuaXbLcNIaIuFDSJcAbSKeQXk36RvzWbLn7k66cO3ug4EuWPZk0qLEszoFiHQ3P5/4vfqC9hi6LiMWSvk86vdrwjWh9mXvxeLVKIbFp9hosIo3XgP7xMXllZcXlPU467TKQ4Xi//i/9x9X9SEnOWtnzxyjc3yci/iBpI9IFH1sBG5H28z1JY3N2J/WMnTCIWH4TETMAJJ1K/+vVQ0qcvpxrmz9eXk9hzE3BfU3K2z3+Dddxo10nk44TDTdExBUtpik7Xgz0PL+v5m1Af9LaeN7O8s4kDWhuZtDjL4djoPBImkW6/KvhBEmHR9YnBSBpakQ0eipmA2/M/t8A+GVE3FKcqaTtSOegR1JxUN4zEfHVklgmA9tHxD0dzn8W6d4ZAFtLem9ELPdNUtKUiJgXEf+QdD39g0gnA9+NiCcL7VcmHWz+2GEsZYoHgBeXthrDsu32Z2CbrGhPSetFxKOQ7jbN8vd4uaqT+Utam3QZ/Z2kq+T+lKu7gf77bmxL66SmuOwDSQOTGz7cov1oWpT7f5PGlxVJa5HG0Y0Fp5LGrEwgJQzfa2Oaq+g/Xk0APtSYLuvR2DfXdiFpHBWkcYpvy/7fPhuoens23c40/9IyO7e8iaRxLr8rNpL0OtKp++FIas4lnR5dnXSK4ku5uh9mvTON5a4CbBwRNwF/yR6Nup+RjjXQfPB+J44lJVmNgbv/Lem70X8BwWzSfdQgnbI5JyKW643IerLeQhr0OmgjfdwoWd6fJV1JGtsE2QDuFq4lnU5r5AAfkvSDiGh84Wh2vJhTKD+AdFq18XrvQ7lrCstbtcnn4dqksx43trEOpcZ6UnMW6Vr5xtVPhwFvzF7AIB30d6B/R/4m/VfkrAZcK+kCUi/IyqRvCbuQ7mNzIGnA2IiIiBsl/Zp0LhHg85J2It0vZQnpjdVDekP/gXRlQCe+RDpVMSF7fn72jf/PpG9OO5C6EPfOtW9cffJa4K+SLsraTCRdkTUt+38q5Te568TDpNNzjW7goyStRxpD8veI6HR9ofnVTyN5Zc1X6P9WtxYwR9L/kZK0/Bv/GdL+14mNsvn9hTSw8EHS9tma/oQG2vgmFxE3SLqMdCUTwH7Z9r6GtJ+9I9f8txFxfXEeo+ha0r4LaX+7XtKfSFcSvrzpVKMoIuYp/fTJWsBD0d6NGM8ifbg2us6/I2kH+q9+2jjX9uRcz88Z9Cc1LwL+IKlxhUnxw6W4vGPo/3b86+w9fTP9N0fdMVvu8az4RatjWfL5U9JpU0hXRDYUE7+JwI2Sbicd9x4kJYivYfmrZIbcaxgRT2a9Nf+TFU0i3QG68fyrpGPhSqTtdWP22XAP6b28KWnc2fqkgbytTum3MpLHjTIH03/M+FWrxhGxIOuNbFxltAswW9LlpNcnn5zcRrrKDtKYqPn073Ofy3ri/k66+mmzJstbKOlM0uczpCRqM1Iv9BOkXrRtSJ9bD5Cu4hucNgYnTWH5gToz2hnUNNAgpZJ2M3PtigMHt6Kz+9S8g4HvU9N4TG9zHaYVpms5UCk37bq0vk/Ncutcsr2bxkn6ZtLJfWqOo70Bw1PafG2K22Zaof4nTeb/i0HsP8O6/VrFXmh7Yovl/4PCvY9oY98nJRut1u1hcle1tNhe65O61gea3w3ABoXpevNt2t2/c9OXvhYt4mx2L5fifSymtRPnQPtpi1jy0zU9Rg2wvr2Fuu1ZfuBv2eM8cleaZNMVr05rPO6j/74jZe/BbUnJQqv9qDc3zfRC3ZR2t1c2/ZtL5n91Sbv12ojrKeD1bS63GPf0Qv1E+k/9BClZyl8B2+o+NWX73Ixm+wctjjUM4rjR4fo3PWa1Gf/qpEu4B4qx7N5lb2uyHZ8n3WemdN8idTS0uk9NWZxN329ljzHxK90DifT7HVuQ7kp5FWmnXUo6fzuH1E2cb/9LUk/EF4HrSFngc6T7gvyJdK+F3UjdqCMd+2OkzPPDpHuGzM9iWUga73ABqcdoUD8GGhHnkrbNKaQPqyfpH7x9Of0DyBrtjyednvs+6U7AS7LHXaQ7zn6edKnvvMHEU+Jg0rfQB0iXxY5LEfFZ0jeZH5ES7GfpvxPpacCWEXHhIGZ9O/BJUvJ3C2mfXkZ6HW8kva7bRERbv4cWEY8A25FOm/yedFBfStrfZpPGHLwxIpoN5hsVWZy7kA5wT5AO7leTTkes0CU9nkTEH0m9nieSek2fJL0GD5G+7b47IvaNFcfnHEjaF26h/47p3yclLQ8MsLw52fKOJfXKLcot7zrS2IV3sfxpoiGJiN+z4niIstNzi0l3t/0haX9+OIvtH6T3zhnAGyINQB6OuB5n+V6PRm9No/5/SWN7vkk6/j5F/12BryZ9ZuxIOrU/HPGM1HFjWETEEtLYvf1Jn0+PkF6fx0ljWo4FtoqI2wrT/Ya0XpeR9u+nSNvs7aTkvNnyno6Id5IGc19C+kx+NlveraTjwSco3GOtU8oyITMzM7Nxbcz31JiZmZm1w0mNmZmZVYKTGjMzM6sEJzVmZmZWCU5qzMzMrBKc1JiZmVklOKkxMzOzSnBSY2ZmZpXgpMbMzMwqwUmNmZmZVYKTGjMzM6sEJzVmZmZWCU5qzMzMrBKc1JiZmVklOKkxMzOzSnBSY2ZmZpXgpMbMzMwqwUmNmZmZVYKTGjMzM6sEJzVmZmZWCU5qzMzMrBKc1JiZmVklOKkxMzOzSnBSY2ZmZpXgpMbMzMwqwUmNmZmZVYKTGjMzM6sEJzVmZmZWCU5qzMzMrBKc1JiZmVklOKkxMzOzSnBSY2ZmZpXgpMbMzMwqwUmNmZmZVYKTGjMzM6sEJzVmZmZWCS/qdgA28tZbb72YMmVKt8MwMxtX5s6d+2hErN/tOKx9TmpqYMqUKfT19XU7DDOzcUXS3d2OwTrj009mZmZWCU5qzMzMrBKc1JiZmVklOKkxMzOzSnBSY2ZmZpXgpMbMzMwqwUmNmZmZVYKTGjMzM6sEJzVmZmZWCU5qzMzMrBKc1JiZmVkl+LefzMy6QFK3Q2hbRHQ7BLO2OKkxM+uCkUgUJDkBsVrz6SczMzOrBCc1ZmZmVglOaszMzKwSnNSYmZlZJTipMTMzs0pwUmNmZmaV4KTGzMzMKsFJjZmZmVWCkxozMzOrBCc1ZmZmVglOaszMzKwSnNSYmZlZJTipMTMzs0pwUmNmZmaV4KTGzMzMKsFJjZmZmVWCkxozMzOrBCc1ZmZmVglOaszMzKwSnNSYmZlZJTipMTMzs0pwUmNmZmaV4KTGzMzMKsFJjZmZmVWCkxozMzOrBCc1ZmZmVglOaszMzKwSnNSYmZlZJTipMTMzs0pwUmNmZmaV4KTGzMzMKsFJjZmZmVWCkxozMzOrBCc1ZmZmVglOakaQpM9KCknfypVJUq+kByQtkTRT0uaF6U6WtEDSvZL2K9TtKWm2JI3WepiZmY0HTmpGiKTtgI8CNxSqjgY+BRwGbAs8DFwuac1suj2BfYE9srbfk7ReVrcmcApwcETEaKyHmZnZeOGkZgRIWgs4FzgIWJgrF3AE8MWI+GlE3AQcAKxJSmQANgNmRkRfRPwIeByYmtWdCJwTETePyoqYmZmNI05qRsYZwAURcWWhfCowGbisURARS4BZwA5Z0V+AHkmTJL0BWB24I+v52ZWU2JiZmVmBk5phJumjwEbA50qqJ2d/5xfK5zfqIuJS4BxgDjCD1JPzJHA6cAhwoKRbJM2VtANNSDpYUp+kvkceeWQIa2RmZjY+vKjbAVSJpE1IPSk7R8SzAzQtjodRviwieoHe3HyPBf4ILAZOALYGtgDOlzS1bFkRcQapx4ienh6PvzEzs8pzUjO8tgfWA27KXZw0AdhF0iFA4yqnycC9ueleyoq9NwBI2hj4MLANqddmVkQ8CDwoaRVgE+DGYV4PMzOzccenn4bXxaQelK1zjz7g/7L//wY8BOzemEDSasDOwNXFmWUDi08HjoqIxaTXa+Vc3cqkpMnMzKz23FMzjCJiEbAoXybpKWBBdqUTkk4FjpF0KynJOZY0Zua8klkeBCyKiAuz57OBEyTtBGwJPAfcNuwrYmZmNg45qRl9XyZd0XQaMAm4FtgjIp7IN5K0ASnh2bFRFhF9kk4CLgKeAPbPrp4yMzOrPfkebtXX09MTfX193Q7DzEaYJHxMHz6S5kZET7fjsPZ5TI2ZmZlVgpMaMzMzqwQnNWZmZlYJTmrMzMysEpzUmJmZWSU4qTEzM7NKcFJjZmZmleCkxszMzCrBSY2ZmZlVgpMaMzMzqwQnNWZmZlYJTmrMzMysEpzUmJmZWSU4qTEzM7NKcFJjZmZmleCkxszMzCrBSY2ZmZlVgpMaMzMzqwQnNWZmZlYJTmrMzMysEmqd1Ei6U9Jp3Y7DzMzMhq7WSQ2wPrC420GYmZnZ0NU9qfkr8OpuB2FmZmZDV/ek5hvAnpK27HYgZmZmNjQv6nYAXXYfcAVwlaTTgTnAQ0AUG0bErFGOzczMzDpQ96RmJimBEXAkJclMzoTRCMjMzMwGp+5JzQkMnMiYmZnZOFHrpCYiersdg5mZmQ2Pug8UNjMzs4qodU9NnqSdgG2AtUn3rrkuImZ3NSgzMzNrW+2TGkmvB84BNmkUkY2zkXQb8KGI6OtSeGZmZtamWic1kjYCrgQmArOz/x8EXgbsCuwMXC7pjRFxe9cCNTMzs5ZqndQAnwPWAD4QEecX6nol/Rvwf8CxwAGjHZyZmZm1r+4DhXcDLi5JaACIiAuAS7J2ZmZmNobVPalZD7i1RZtbs3ZmZmY2htU9qXkEeG2LNpsCj45CLGZmZjYEdU9qrgTeJWmfskpJ7wX2Iv0+lJmZmY1hdR8ofAIpaTlX0ieA35GufpoMTAN2Ap4A/qdbAZqZmVl7ap3URMQdknYDzgZ2zB6NH7gEuA04wJdzm5mZjX21TmoAImIOsJmkHYDXA2uR7ih8fURc1dXgzMzMrG21TmokXQlcFRGfi4irgau7HZOZmZkNTt0HCm8HTOh2EGZmZjZ0dU9qbgde0e0gzMzMbOjqntR8D3iHpA27HYiZmZkNTd2Tmp+TfsjyKkmHSnqTpFdK2rD4aHeGkj4h6QZJj2ePP0p6R65eknolPSBpiaSZkjYvzONkSQsk3Stpv0LdnpJmSxJmZmb2gloPFAbupP8S7q8P0C5of1vdB/wX6dTWSqQfwrxY0hsi4gbgaOBTwHTSJeOfJ/0S+CYR8YSkPYF9gT2A1wDfl3RpRDwqaU3gFOBdERGdraqZmVm11T2pOZuUsAybiLikUHSMpI8B20u6ETgC+GJE/BRA0gHAw6RE5nRgM2BmRPQBfZJOBaaSfqrhROCciLh5OGM2MzOrglonNRExfSTnL2kC8D5gDdLl4lNJdyu+LBfDEkmzgB1ISc1fgIMlTQJeBawO3CFpO2BX0r10zMzMrKDWY2okXSnpCyMw3y0kPQk8A3wXeHdE3EhKaADmFyaZ36iLiEuBc4A5wAzS6asnSQnPIcCBkm6RNDe7YaCZmZlR854a0n1qrhmB+d4GbA2sDbwXOEvStFx98ZSX8mUR0Qv0vlApHQv8kXSn4xOyeW8BnC9pakQ8WwxA0sHAwQAbbuiLu8zMrPpq3VPDCN2nJiKejYg7IqIvIj4D/Bn4JPBQ1mRyYZKXsmLvDQCSNgY+TBp8vCswKyIejIjLgFWATZrEcEZE9EREz/rrrz/kdTIzMxvr6p7UjNZ9alYCVgXuIiU2uzcqJK0G7EzJTzRkl22fDhwVEYuz+aycq1sZ3xHZzMwM8Omnn5MSjKskfYk0juUhSq6Iioh72pmhpC8CvwTuBdYkXdU0DXhHRER2NdMxkm4F/gYcSxozc17J7A4CFkXEhdnz2cAJknYCtgSeI53qMjMzq726JzUjcZ+ayaSBvpNJY2BuAN6eDQAG+DLpiqbTgEnAtcAeEfFEfiaSNiAlPDu+EEREn6STgIuAJ4D9I2JJm3GZmZlVmup8DzdJM2jzPjURceDIRjNyenp6oq+vr9thmNkIk0Sdj+nDTdLciOjpdhzWvlr31Iz0fWrMzMxs9NR9oLCZmZlVRO2SmuwHKid22H6XkYzJzMzMhq52SQ3psurD8wWS/kPSdU3aHwj8bsSjMjMzsyGpY1Kj7JE3GdiqC7GYmZnZMKljUmNmZmYVVOurn6z60o2Xxz5fhmtmNnROaqzShjtZ8H1AzMzGLp9+MjMzs0qoa1Ljr9pmZmYVU9fTT5+UlP/Zg7UBJN1Z0nbt0QjIzMzMhqauSc3alCcrU5q0d8+OmZnZGFfHpGZqtwMwMzOz4Ve7pCYi7u52DGZmZjb86jpQ2MzMzCrGSY2ZmZlVgpMaMzMzqwQnNWZmZlYJTmrMzMysEpzUmJmZWSU4qTEzM7NKqHVSI2mZpM+1aHOMpKWjFZOZmZkNTq2TGkDZo512ZmZmNobVPalpxyTg6W4HYWZmZgOr3c8kSNqlUDSlpAxgArAhsB9w24gHZmZmZkNSu6QGmEn/r24HcED2KCPgeeBTIx+WmZmZDUUdk5oTSMmMgM+Tkpzfl7RbBjwG/C4ibh216MzMzGxQapfURERv439JBwAXR8Q3uheRmZmZDYfaJTV5ETG12zGYmZnZ8PDVT2ZmZlYJte6pAZD0GuBw4I2ky7cnlDSLiHj1qAZmZmZmHal1UiNpe+AKYHVgKTA/+7tC09GMy8zMzDpX66QGOAlYFTgE+H5E+OcQzMzMxqm6JzXbAhdExBndDsTMzMyGpu4DhZ8F7ul2EGZmZjZ0dU9qrga26XYQZmZmNnR1T2o+C+wgaf9uB2JmZmZDU/cxNXsBVwIzJH0EmAssKmkXEfGF0QzMzMzMOlP3pKY39//O2aNMAE5qzMzMxrC6JzW7djsAMzMzGx61TmoiouzXuc3MlrPOOuuwcOHCbofRFmns3yt00qRJLFiwoNthWAXVOqkxM2vHwoULiYhuh1EZ4yHxsvHJSQ0gaUtgX2Az4CURsVtWPoX0m1CXR8T4+JpmZmZWU7VPaiSdQLq0u3F5e/7r2ErAj4AjgG+ObmRmZmbWiVrfp0bSPsCxwOXA1qTfgnpBRNwJ9AHvGvXgzMzMrCO1TmqA/wTuAPaKiBtIP5tQdAvwmnZnKOkzkuZIelzSI5J+Lul1hTaS1CvpAUlLJM2UtHmhzcmSFki6V9J+hbo9Jc2WT0ybmZm9oO5JzRbApRFRlsw0PABs0ME8pwHfBnYA/gVYClwhaZ1cm6OBTwGHkX5U82HgcklrQkpaSGN89sjafk/SelndmsApwMHhkYtmZmYvqHtSI+D5Fm02AJ5ud4YR8daI+EFE3BQRNwL7A+sDO0LqpSGN0fliRPw0Im4CDgDWJCUykAYsz4yIvoj4EfA4MDWrOxE4JyJubjcmMzOzOqh7UnM7qUellKQJwE7AX4ewjDVJ27lx9dRUYDJwWaNBRCwBZuVi+QvQI2mSpDcAqwN3SNqOdMPAE4cQj5mZWSXVPan5CfB6SZ9qUv8ZYCPgvCEs4+vAn4E/Zs8nZ3/nF9rNb9RFxKXAOcAcYAapJ+dJ4HTgEOBASbdImiupNCmTdLCkPkl9jzzyyBDCNzMzGx/qfkn3qcD7gC9Lej/Z5dySvkr6Hage4BrgjMHMXNLJpJ6enSJiWaG6OB5G+bKI6CX321SSjiUlRouBE0hXa20BnC9panFcUESc0Yi7p6fHY2/MzKzyap3URMQSSbuSelP2AyZkVUeSxtqcAxwaEUs7nbekU4B9gF2zS8MbHsr+TgbuzZW/lBV7bxrz2hj4MLANqddmVkQ8CDwoaRVgE+DGTmM0MzOrklonNQARsRiYLulI0pVI65J6Q/4UEYM6byPp66SEZlpE3FqovouU2OxOOr2EpNVIPUOfLpmXSKedjoqIxZJWAlbO1a1MfzJmZmZWW7VPahoiYgFw6VDnI+k00hVPewMLJTXG0DwZEU9GREg6FThG0q3A30g3AHyS8rE7BwGLIuLC7Pls4ARJOwFbAs8Btw01bjMzs/Gu1kmNpPVJl09fHxFPlNRPJI1duTkiHm1zth/P/v62UH48/WNkvky6ouk0YBJwLbBHMQZJG5ASnh0bZRHRJ+kk4CLgCWD/7OopMzOzWlOd79+WnSY6EHhZRDxVUv8S0s33vhcRza6QGvN6enqir6+v22FUgiT/WnMN+XUfXuNle0qaGxE93Y7D2lf3S7p3By4rS2gAsvLLgLeOalRmZmbWsbonNa8A/t6izZ1ZOzMzMxvD6p7UBLBKizar4KuLzMzMxry6JzW3McCppeyS6beSfsnbzMzMxrC6JzUXAJtK+pak1fMV2fNvkW5s9+NuBGdmZmbtq/Ul3cA3gA8CHwP2ljQLuB94ObAL8E+kH5c8tVsBmpmZWXtqndRkP5MwDfg28H7SXYAbnifdDO9Q3wfGzMxs7Kt1UgMQEYuAfSUdTvqZhLWBRaSfSWj3hntmZmbWZbVOaiTdCfw6Ij6R/c7Tr7odk5mZmQ1O3QcKr0/68UozMzMb5+qe1PwVeHW3gzAzM7Ohq3tS8w1gT0lbdjsQMzMzG5paj6kB7gOuAK6SdDowB3iIdKfh5UTErFGOzczMzDpQ96RmJimBEXAkJclMjn8qwczMbAyre1JzAgMnMmZmZjZO1DqpiYjebsdgZmZmw6PuA4XNzMysImrdU9MgaWXgLcBmwBoR8YWsfDVgIvBoRDzfxRDNzMyshdr31Eh6GzAP+CXwNaA3V7018CDwgdGOy8zMzDpT66RGUg9wMWmw8CdJP2D5goi4BrgLePeoB2dmZmYdqXVSA3wO+AfQExHfAG4vaTMH2GpUozIzM7OO1T2p2RG4OCIeGqDNvcDLRikeMzMzG6S6JzVrAI+2aPNivJ3MzMzGvLp/WN8PbN6izdbAnSMfipmZmQ1F3ZOaXwNvlbRTWaWktwM7AL8Y1ajMzMysY3VPak4CFgGXSfoS8FoASe/Inp9PuqT75K5FaGZmZm2p9c33IuJ+SXsAPwE+nav6GelHLv8OvCciWo27MTMzsy6rdVIDEBHXSdoEeCewHbAusBi4BrgkIpZ2Mz4zMzNrT22TGkkbAtuSbrw3JyIuAS7pblRmZmY2WLVMaiR9FTiCdIoJICSdEhGfbj6VmZmZjWW1GygsaV/gSFJCcytwW/b/kZI+2M3YzMzMbPBql9QABwFLgd0iYvOIeC3wVuD5rM7MzMzGoTomNVuSfhrhd42CiLiCNJ5m624FZWZmZkNTxzE1k0innIpuBfYe3VAsb5111mHhwoXdDqMlSa0bddmkSZNYsGBBt8MwMxtVdUxqVgKeKyl/jv6Bw9YFCxcuJCK6HUYljIfEy8xsuNXx9BOky7jNzMysQurYUwPQK6m3rELSspLiiIi6biszM7Nxoa4f1J32zbsv38zMbIyrXVITEXU95WZmZlZp/oA3MzOzSnBSY2ZmZpXgpMbMzMwqwUmNmZmZVYKTGjMzM6sEJzXDTNIukn4m6X5JIWl6oV6SeiU9IGmJpJmSNi+0OVnSAkn3StqvULenpNnyLWPNzMyW46Rm+K0B3AQcDiwpqT8a+BRwGLAt8DBwuaQ1ISUtwL7AHlnb70laL6tbEzgFODj8ewJmZmbLqd19akZaRPwK+BWApBn5uqx35QjgixHx06zsAFJisy9wOrAZMDMi+oA+SacCU4FHgROBcyLi5tFYFzNL4riJ0LtWt8OojDhuYrdDsIpyUjO6pgKTgcsaBRGxRNIsYAdSUvMX4GBJk4BXAasDd0jaDtgVeP2oR21Wczr+cf/Y6jCSRPR2OwqrIp9+Gl2Ts7/zC+XzG3URcSlwDjAHmAEcADxJSngOAQ6UdIukuZJ2aLYgSQdL6pPU98gjjwzvWpiZmY1B7qnpjuJXPuXLIqIX6H2hUjoW+COwGDgB2BrYAjhf0tSIeHaFBUScAZwB0NPT46+YZmZWeU5qRtdD2d/JwL258peyYu8NAJI2Bj4MbEPqtZkVEQ8CD0paBdgEuHHEIjYzMxsnfPppdN1FSmx2bxRIWg3YGbi62DgbWHw6cFRELCa9Xivn6lYGJox82GZmZmOfe2qGmaQ1gI2ypysBG0raGlgQEfdkVzMdI+lW4G/AsaQxM+eVzO4gYFFEXJg9nw2cIGknYEvgOeC2kVoXMzOz8cRJzfDrAX6Xe3589jgLmA58mXRF02nAJOBaYI+IeCI/E0kbkBKeHRtlEdEn6STgIuAJYP+IKLsXjpmZWe3IlylWX09PT/T19XU7jJYk+bLZYeJtOby8PYfXeNmekuZGRE+347D2eUyNmZmZVYKTGjMzM6sEJzVmZmZWCU5qzMzMrBKc1JiZmVklOKkxMzOzSnBSY2ZmZpXgm+/VwJ2PPMUHTv9jt8NoaYMPnjQu4hwPvC2Hl7fn8PL2tJHinhozMzOrBN9RuAZ8R+H68bYcXt6ew2u8bE/fUXj8cU+NmZmZVYKTGjMzM6sEDxS2MSOOmwi9a3U7jEqI4yZ2OwQzs1HnpMbGDB3/+Lg4zz4eSCJ6ux2Fmdno8uknMzMzqwQnNWZmZlYJTmrMzMysEpzUmJmZWSU4qTEzM7NKcFJjZmZmleCkxszMzCrBSY2ZmZlVgpMaMzMzqwQnNWZmZlYJ/pkEM7M2SOp2CJUxadKkbodgFeWkxsyshfHym2SSxk2sZiPBp5/MzMysEpzUmJmZWSU4qTEzM7NKcFJjZmZmleCkxszMzCrBSY2ZmZlVgpMaMzMzqwTfp8bGFN/gbHj45mZmVkdOamzMGA83DfPNzczMxi6ffjIzM7NKcFJjZmZmleCkxszMzCrBSY2ZmZlVgpMaMzMzqwQnNWZmZlYJTmrMzMysEpzUmJmZWSU4qTEzM7NKcFLTRZI+LukuSU9Lmitp51zdUZLmS3pY0qcK020j6TZJq49+1GZmZmOTfyahSyR9APg68HFgdvb315JeC6wNnAC8ExDwC0mXRcSNkiYAZwKfiIglXQnezMxsDHJS0z1HAjMi4szs+WGS3gZ8DLgeuCEirgSQdAOwKXAjcARwU0RcMfohm5mZjV1OarpA0irAG4CvFqouA3YAzgY2lrQhqadmY+AmSVOAQ4Ge0YvWzMxsfPCYmu5YD5gAzC+UzwcmR8QtwGeBy0mJzmeysu8CxwA7S7pB0k2S9h69sM3MzMYu99R0VxSeq1EWEd8lJTGpQvr37N8rgL8B25OS0qskbRwRDy83I+lg4GCADTfccESCHw8kjYt5RhR3Bau6kdiPRmq+3j9tvHBS0x2PAsuAyYXyl7Ji7w2S1gW+AOwKbAfcnvXcIOl24E3Az/PTRMQZwBkAPT09tT0i+WBsY5X3TbPh59NPXRARzwJzgd0LVbsDV5dMcjLwzYiYR3rNVs7VrUI6lWVmZlZr7qnpnpOBH0r6E3AVcAjwT+ROOQFI2g14LfDhrGgOsImkPUkJzibAn0YraDMzs7HKSU2XRMSPs9NKxwIvA24C/jUi7m60yW6udxqwT0Qsy6a7X9IhpORHwH9ExAOjvgJmZmZjjHxet/p6enqir6+v22GYmY0rkuZGhG+hMY54TI2ZmZlVgpMaMzMzqwQnNWZmZlYJTmrMzMysEpzUmJmZWSU4qTEzM7NKcFJjZmZmleD71NSApEeAu1s2tHasR/rtLrOxyPvn8HplRKzf7SCsfU5qzDogqc8347Kxyvun1Z1PP5mZmVklOKkxMzOzSnBSY9aZM7odgNkAvH9arXlMjZmZmVWCe2rMzMysEpzUmI1zknolhaRpQ5zPjGw+U4YlMHtBtl1nFsqG5XXrJkkzJQ25u1/SPEnzhiEkqzknNTassoN0/rFM0oLs4Dddkrod41BImpZbt7sklb6HJK0h6fFc2ymjHKp1qGTfLT6mdzm+3lwsZw3Q7s25dvNGMUSzrntRtwOwyjo++7sysBHwbuDNQA9waLeCGkZLgSnAbsBlJfX7AGtm7fw+G1+Ob1L+59EMYgBLgfdJOjwiFpXUfxTvd1ZT3ultREREb/65pB2BWcDHJX0tIu7qSmDD5wpgV9IHSFlS81HgQeAe4E2jGJcNUXHfHYN+AewN7Aeclq+QNAl4L/Bz0hcJs1rx6ScbFRFxFXArIOANxXpJb5J0gaSHJD0r6V5Jp0v6p5K2M7Ou9RdJ+qyk2yU9k03zJUmrlMUg6S2SfpOdDnta0t8kfVHSWoNYpceAC4G9JC13G3VJWwJvBH5A+sZcqtN4JL0ha/9EdmrrCknbDxSkpE2zsTL3ZttovqTzJG3S8RobMPD4j1EaJ/Mb4D5S4ly0P7AacGaziSWtJOkQSXMkPSnpqez/jw1wOnUfSXMlLZH0sKQflr03C9O8VdKvJD2a7Xt/l/QVSWu3v6pmnXFSY6OpMZ7mueUKpQOBq4C3A78DTgX6gI8AfZI2bDK/84DDgD8A3wGWAEcDp6+wYOk/gMuBHYGLs2UsAP4LuHqQB9ozSafXDiiUfxQI4H+bTdhpPJJ2IK3nbsCvgW8BzwIzadITJOltwHWkb/RzgK8DvwXeA/xJ0uvbW00bY5YB3we2klT8SYSPAvNIPYnN/JD0ftkA+B7p3jbrA9/O6pYj6ZPAj4BXAWeTkvUtgKuBSWULkPR5UvL1JuCXwDeAO4CjgKskTWy9mmaDEBF++DFsD9KHeZSU70I6GD8DvCxXvjHpw/kO4OWFaf4lm+aiQvnMbDlzgXVy5S/J5rMMmJwrf2W23MeBTQvz+nY2rzPaXL9pWftzSEna7cCtufrVgYXA5dnz2Vn7KYONJ1vOrVn5XoX2hze2OTAtVz4pi+NR4LWFaTYHngSuK5TPKMZap0duO/aWPKbn2s0D5jWZR2/xtcjNe2Y7bQeIr9H+I8CG2X5+eq5+u6z+GNLQgijGCXwwK78OWKPw3unL6vbNlU/J9tUFhX14JeCnlLzfSadlg5T0rF2om57VnVIob7pN/fCjk4d7amxEZN3wvZL+n6Qfk745CjgqIh7MNf0Yqbfj8Ii4Pz+PiLgS+Bmwp6Q1SxbzXxGxINf+KeBc0gE3/w3234FVgG9FxK2FeRwDPAHsL2nVTtYxIoL0TXcTSbtkxe8D1maA7v9BxLMDsAkwKyIuKbT/FvD3kmV8KIvjuIi4uRD3X7P4tpH02gHirKvjSh7TuxlQUUTcQxrL9UFJL8mKP0pKdH4wwKQfzv7+d0Q8mZvfU6ReQkhJU8N+pH31mxExL9f+eeDTwPMly/jPRjxRGMgcETNIA673GyBGs0HzQGEbKccVngdwUEQUD7iNMSFvlrRtyXxeCkwg9ejMLdT1lbS/N/ub7xZvnGa5stg4IhZKup7Uk7Qp8JeSeQ5kBvAF0gfKrOzvo6RTSs10Gk+j/e9L2i+TNBt4daGqsV23ktRbEsPG2d/NgJtL6msrIsbLbQfOBN4G7CPpfOADwC8j4gFJzY7tryclIjNL6n5PSoq2KbRv1C0nIu6UdC+p5zFve9Ip5vdJel/JclYB1pe0bkQ81iROs0FxUmMjovHBkH2L3J40vuS7ku7OemAa1s3+frrFLNcoWcaiknaNgbkTcmWNgbcPUq5RvnaLGFYQEfMl/Rx4r6RvAzsBX4uIZweYrNN4Gu3nN2n/UElZY7uWDSbNW2G72rjxM9Jr/xFSb+dLGLiHENK+tKBs/4yIpZIeJX2RyLeHgfe9YlKzLumzpfjFpmgN0oB7s2Hj0082oiLiqYi4AtiTlGicJenFuSaLs79rRYQGeKzwTbEDjWVMblL/skK7Tp1BGkvzk+x5qw+WTuNp/N2gSfuy+TSm2arFdm16Ezdr6nmafyFce7SCiIilpJ7C7UinLe8jDSIfyGJgHUkrFyuy3p31SGO98u2h831vYYv9ThFxd4tYzTrmpMZGRUTcQPqw/2fgk7mqa7K/O4/g4q/P/k4rVmRXGW0NPA3cMsj5Xw7cTVq3WRFx2zDHc132980l7SeQeoeKRmO71tVCYIOyxIDlx3KNhu+RTu3+M/D9iFjWov31pOP+LiV1u5C+eFyXKxto33sV8IqS+VwDTJK0eYtYzIadkxobTf9D+rA+KrtJGKSBrs8Bp0jauDiBpFUkDfWD+ZxsGYdJ2qhQ9wVgInBORDwzmJlngybfQ7rZ2cEjEM/VwG3ALpL2KrQ/lBXH00AaLLoIOE7SG4uV2b1KprURq63oT6SemgPzhUo/o7DjaAYSEX8njat5N+my6Va+n/09Kd9jmv3/xexp/lYE59K/r07JtV8J+ArlnyGnZH/PLLuXjaSXSNqujVjNOuYxNTZqIuJ+SaeTLkM+GvhMRNwq6cOkg+1fJf0G+BtpjMCGpJ6GR0iDZge73HmSjiDdffU6ST/J5vlm0nifW+m/8mOwy7iO5b/hDls8ERGSDiL1CP1U0oWkS9e3It235jekD7b8Mh6T9G/ARcA1kn4L/JV06mTDbDnrkm7UZp35Jimh+Y6kt5AGp29FukrtF8A7RzOYiCi7o3WztudlifH7Se+3i0k9PXsDU4GfRMS5ufbzJP038DXg+uxKxsXAW0mn2m4Atiws47fZNCcBt0v6FXAXaQzNK0n7+WwK+6zZcHBPjY22k4B/AP8paQOAiDiHdJfhc0kHyENJlz1vBFwAfHyoC42Ib5MOxNeQbiN/JGlA5FeA7fOXho+GTuOJdEfmnUmXxr+ddNPBVUmnsK5tsozfkrbnt0n3GzmENKj0daQrr/YZ3rWqh+wS+d1IN4zck9Q79ywpUSxeoTcWfRD4BGmQ7n+Q9ouFpPfdB4uNI+JkYF9SYjKddFn4TaQkbmHZAiLiS6TTWb8k9V4dQbrdwctJY9COHb7VMeundKsNMzMzs/HNPTVmZmZWCU5qzMzMrBKc1JiZmVklOKkxMzOzSnBSY2ZmZpXgpMbMzMwqwUmNmZmZVYKTGjMzM6sEJzVmZmZWCU5qzMzMrBL+P6VeAAuOtpPr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3048000" y="4267200"/>
            <a:ext cx="1600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ARV Median Error  Rate: </a:t>
            </a:r>
            <a:r>
              <a:rPr lang="en-US" sz="1400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6.6</a:t>
            </a:r>
            <a:r>
              <a:rPr lang="en-US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400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%</a:t>
            </a:r>
            <a:endParaRPr sz="1400" b="1">
              <a:solidFill>
                <a:srgbClr val="E1A07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971800" y="2286000"/>
            <a:ext cx="13716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Full Model Median Error  Rate: </a:t>
            </a:r>
            <a:r>
              <a:rPr lang="en-US" sz="1400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10.38%</a:t>
            </a:r>
            <a:endParaRPr sz="1400" b="1">
              <a:solidFill>
                <a:srgbClr val="E1A07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7659700" y="4800600"/>
            <a:ext cx="1371600" cy="18330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3841500" y="4876800"/>
            <a:ext cx="1949700" cy="16806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1" descr="download (2)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05000"/>
            <a:ext cx="6429626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dirty="0"/>
              <a:t>Full Model Errors </a:t>
            </a:r>
            <a:r>
              <a:rPr lang="en-US" u="sng" dirty="0" err="1"/>
              <a:t>vs</a:t>
            </a:r>
            <a:r>
              <a:rPr lang="en-US" dirty="0"/>
              <a:t> ARV Model Errors </a:t>
            </a:r>
            <a:r>
              <a:rPr lang="en-US" u="sng" dirty="0" err="1"/>
              <a:t>vs</a:t>
            </a:r>
            <a:r>
              <a:rPr lang="en-US" dirty="0"/>
              <a:t> Researched Model Errors</a:t>
            </a:r>
            <a:endParaRPr dirty="0"/>
          </a:p>
        </p:txBody>
      </p:sp>
      <p:sp>
        <p:nvSpPr>
          <p:cNvPr id="258" name="Google Shape;258;p2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6172200" y="4953000"/>
            <a:ext cx="2895600" cy="7386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Median Error Rates of  researched price prediction models: </a:t>
            </a:r>
            <a:r>
              <a:rPr lang="en-US" sz="1400" b="1" dirty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7.3%</a:t>
            </a:r>
            <a:r>
              <a:rPr lang="en-US" sz="1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</a:t>
            </a:r>
            <a:r>
              <a:rPr lang="en-US" sz="1400" b="1" dirty="0" smtClean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12.27</a:t>
            </a:r>
            <a:r>
              <a:rPr lang="en-US" sz="1400" b="1" dirty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%</a:t>
            </a:r>
            <a:endParaRPr sz="1400" b="1" dirty="0">
              <a:solidFill>
                <a:srgbClr val="3F6E8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0" name="Google Shape;260;p21"/>
          <p:cNvCxnSpPr/>
          <p:nvPr/>
        </p:nvCxnSpPr>
        <p:spPr>
          <a:xfrm rot="10800000">
            <a:off x="5791200" y="5029200"/>
            <a:ext cx="381000" cy="228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1" name="Google Shape;261;p21"/>
          <p:cNvSpPr txBox="1"/>
          <p:nvPr/>
        </p:nvSpPr>
        <p:spPr>
          <a:xfrm>
            <a:off x="6324600" y="5943600"/>
            <a:ext cx="2590800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ARV Median Error  Rate: </a:t>
            </a:r>
            <a:r>
              <a:rPr lang="en-US" sz="1600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6.62%</a:t>
            </a:r>
            <a:endParaRPr sz="1600" b="1">
              <a:solidFill>
                <a:srgbClr val="E1A07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2" name="Google Shape;262;p21"/>
          <p:cNvCxnSpPr>
            <a:stCxn id="261" idx="1"/>
          </p:cNvCxnSpPr>
          <p:nvPr/>
        </p:nvCxnSpPr>
        <p:spPr>
          <a:xfrm rot="10800000">
            <a:off x="3048000" y="5333888"/>
            <a:ext cx="3276600" cy="902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3" name="Google Shape;263;p21"/>
          <p:cNvSpPr/>
          <p:nvPr/>
        </p:nvSpPr>
        <p:spPr>
          <a:xfrm>
            <a:off x="5562600" y="4724400"/>
            <a:ext cx="1524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5486400" y="2362200"/>
            <a:ext cx="3429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1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1955"/>
              <a:buFont typeface="Georgia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accuracy of the ARV model exceeded accuracy scores of </a:t>
            </a: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the price prediction models </a:t>
            </a:r>
            <a: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found in the researched literature, including Zillow’s Zestimate model.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The End Game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and Theory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Potential ARV Visualizations: </a:t>
            </a:r>
            <a:br>
              <a:rPr lang="en-US"/>
            </a:br>
            <a:r>
              <a:rPr lang="en-US"/>
              <a:t>Aggregated into a Tableau</a:t>
            </a:r>
            <a:r>
              <a:rPr lang="en-US" sz="3200" baseline="30000"/>
              <a:t>®</a:t>
            </a:r>
            <a:r>
              <a:rPr lang="en-US"/>
              <a:t> Map</a:t>
            </a:r>
            <a:endParaRPr/>
          </a:p>
        </p:txBody>
      </p:sp>
      <p:pic>
        <p:nvPicPr>
          <p:cNvPr id="271" name="Google Shape;27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5451"/>
          <a:stretch/>
        </p:blipFill>
        <p:spPr>
          <a:xfrm>
            <a:off x="228600" y="1777150"/>
            <a:ext cx="4724400" cy="4318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72" name="Google Shape;272;p22"/>
          <p:cNvSpPr txBox="1">
            <a:spLocks noGrp="1"/>
          </p:cNvSpPr>
          <p:nvPr>
            <p:ph type="body" idx="2"/>
          </p:nvPr>
        </p:nvSpPr>
        <p:spPr>
          <a:xfrm>
            <a:off x="5105400" y="1905000"/>
            <a:ext cx="4038600" cy="391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To the left is a snippet of the ARV values of census tracts in Baltimore. 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1900"/>
              <a:buChar char="▫"/>
            </a:pPr>
            <a:r>
              <a:rPr lang="en-US"/>
              <a:t>Blue tracks have higher ARV $ amounts than red. </a:t>
            </a:r>
            <a:endParaRPr/>
          </a:p>
          <a:p>
            <a:pPr marL="658368" lvl="1" indent="-126237" algn="l" rtl="0">
              <a:spcBef>
                <a:spcPts val="3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Notice the clear difference in values between Federal Hill (the blue peninsula) and West Baltimore. 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152400" y="6553200"/>
            <a:ext cx="7696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1800"/>
              <a:buFont typeface="Georgia"/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https://public.tableau.com/profile/joe8009#!/vizhome/RenovationProject/RenovationStory?publish=yes</a:t>
            </a:r>
            <a:endParaRPr sz="1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5105400" y="5821500"/>
            <a:ext cx="373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Note: Data displayed in mouseover  is currently pre-COVID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152400" y="2321700"/>
            <a:ext cx="2331000" cy="34998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2"/>
          <p:cNvSpPr/>
          <p:nvPr/>
        </p:nvSpPr>
        <p:spPr>
          <a:xfrm>
            <a:off x="2311475" y="3897025"/>
            <a:ext cx="2063100" cy="14517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3" descr="ARV Web Page Display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9725" y="1981200"/>
            <a:ext cx="8353275" cy="441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3" name="Google Shape;283;p2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Potential Visualizations:</a:t>
            </a:r>
            <a:br>
              <a:rPr lang="en-US"/>
            </a:br>
            <a:r>
              <a:rPr lang="en-US"/>
              <a:t>Posted Individually on Website</a:t>
            </a:r>
            <a:endParaRPr/>
          </a:p>
        </p:txBody>
      </p:sp>
      <p:sp>
        <p:nvSpPr>
          <p:cNvPr id="284" name="Google Shape;284;p2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5926950" y="1679100"/>
            <a:ext cx="3009900" cy="10668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Big Lesson Learned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Lesson Learned:</a:t>
            </a:r>
            <a:br>
              <a:rPr lang="en-US" dirty="0" smtClean="0"/>
            </a:br>
            <a:r>
              <a:rPr lang="en-US" sz="3100" dirty="0" smtClean="0"/>
              <a:t>Complexities in Value From Variable Interactions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is very easy to determine the linear impact of a variable on property value for most regression models. What is more difficult, is determining the impact of the interactions between variables on property value.</a:t>
            </a:r>
          </a:p>
          <a:p>
            <a:pPr lvl="0"/>
            <a:r>
              <a:rPr lang="en-US" sz="2000" dirty="0" smtClean="0"/>
              <a:t>It was found that big gains in price prediction accuracy could be found by experimenting with adding new derived variables that account for these interactions</a:t>
            </a:r>
          </a:p>
          <a:p>
            <a:pPr lvl="0"/>
            <a:r>
              <a:rPr lang="en-US" sz="2000" dirty="0" smtClean="0"/>
              <a:t>See the next two slides that found big gains in prediction accuracy by simply deriving new variables that identify these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425" y="668438"/>
            <a:ext cx="8382000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Lesson Learned:</a:t>
            </a:r>
            <a:br>
              <a:rPr lang="en-US" dirty="0" smtClean="0"/>
            </a:br>
            <a:r>
              <a:rPr lang="en-US" sz="3100" dirty="0" smtClean="0"/>
              <a:t>Complexities in Value From Variable Interactions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851429"/>
            <a:ext cx="4041648" cy="4572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diffFrom_Med_ARV_SqftPerc</a:t>
            </a:r>
            <a:endParaRPr lang="en-US" sz="2000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3"/>
          </p:nvPr>
        </p:nvSpPr>
        <p:spPr>
          <a:xfrm>
            <a:off x="381000" y="2314978"/>
            <a:ext cx="4041648" cy="43173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variable calculates the percentage difference in square footage between the subject property and the average of its immediate neighbors. </a:t>
            </a:r>
          </a:p>
          <a:p>
            <a:endParaRPr lang="en-US" dirty="0" smtClean="0"/>
          </a:p>
          <a:p>
            <a:r>
              <a:rPr lang="en-US" b="1" dirty="0" smtClean="0"/>
              <a:t>Observation</a:t>
            </a:r>
            <a:r>
              <a:rPr lang="en-US" dirty="0" smtClean="0"/>
              <a:t>: Prices are disproportionately higher for a house that is larger than others immediately nearby than would be predicted using just square footage alone.</a:t>
            </a:r>
          </a:p>
          <a:p>
            <a:endParaRPr lang="en-US" dirty="0" smtClean="0"/>
          </a:p>
          <a:p>
            <a:r>
              <a:rPr lang="en-US" b="1" dirty="0" smtClean="0"/>
              <a:t>Insight</a:t>
            </a:r>
            <a:r>
              <a:rPr lang="en-US" dirty="0" smtClean="0"/>
              <a:t>: People are willing to pay disproportionately more for a property just because is bigger than their immediate neighbors.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/>
          </a:p>
        </p:txBody>
      </p:sp>
      <p:pic>
        <p:nvPicPr>
          <p:cNvPr id="2050" name="Picture 2" descr="13,968 Big house cartoon Images, Stock Photos &amp; Vectors | Shutterstock"/>
          <p:cNvPicPr>
            <a:picLocks noChangeAspect="1" noChangeArrowheads="1"/>
          </p:cNvPicPr>
          <p:nvPr/>
        </p:nvPicPr>
        <p:blipFill>
          <a:blip r:embed="rId3"/>
          <a:srcRect b="9731"/>
          <a:stretch>
            <a:fillRect/>
          </a:stretch>
        </p:blipFill>
        <p:spPr bwMode="auto">
          <a:xfrm>
            <a:off x="4634977" y="2372810"/>
            <a:ext cx="4286349" cy="2777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425" y="668438"/>
            <a:ext cx="8382000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Lesson Learned:</a:t>
            </a:r>
            <a:br>
              <a:rPr lang="en-US" dirty="0" smtClean="0"/>
            </a:br>
            <a:r>
              <a:rPr lang="en-US" sz="3100" dirty="0" smtClean="0"/>
              <a:t>Complexities in Value From Variable Interactions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839845"/>
            <a:ext cx="4041648" cy="457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SqftPerBaths</a:t>
            </a:r>
            <a:endParaRPr lang="en-US" sz="2000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3"/>
          </p:nvPr>
        </p:nvSpPr>
        <p:spPr>
          <a:xfrm>
            <a:off x="381000" y="2303394"/>
            <a:ext cx="4041648" cy="44099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variable calculates the amount of square feet per bath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Observation</a:t>
            </a:r>
            <a:r>
              <a:rPr lang="en-US" dirty="0" smtClean="0"/>
              <a:t>: Prices are disproportionately higher for properties with smaller square feet per bath than would be predicted by just including the number of baths and square feet variables alone.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Lesson Learned</a:t>
            </a:r>
            <a:r>
              <a:rPr lang="en-US" dirty="0" smtClean="0"/>
              <a:t>: People are willing to pay disproportionately more to minimize the number of people that have to share a bathroom.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  <p:pic>
        <p:nvPicPr>
          <p:cNvPr id="75778" name="Picture 2" descr="Garage Apartment Plans &amp; Garage-Living Plans"/>
          <p:cNvPicPr>
            <a:picLocks noChangeAspect="1" noChangeArrowheads="1"/>
          </p:cNvPicPr>
          <p:nvPr/>
        </p:nvPicPr>
        <p:blipFill>
          <a:blip r:embed="rId3"/>
          <a:srcRect l="3269" t="5200" r="26293" b="8572"/>
          <a:stretch>
            <a:fillRect/>
          </a:stretch>
        </p:blipFill>
        <p:spPr bwMode="auto">
          <a:xfrm>
            <a:off x="4699322" y="2597081"/>
            <a:ext cx="4132162" cy="31615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Future of ARV Prediction Tool</a:t>
            </a:r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2760"/>
              <a:buChar char="•"/>
            </a:pPr>
            <a:r>
              <a:rPr lang="en-US" sz="2400" b="1"/>
              <a:t>Anticipated Impact: </a:t>
            </a:r>
            <a:r>
              <a:rPr lang="en-US" sz="2400"/>
              <a:t>Easier for real estate investors to find their next distressed house to renovate to its full potential. </a:t>
            </a:r>
            <a:endParaRPr sz="2400"/>
          </a:p>
          <a:p>
            <a:pPr marL="36576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65760" lvl="0" indent="-233171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Ideas for future optimizations: </a:t>
            </a:r>
            <a:endParaRPr sz="2400" b="1"/>
          </a:p>
          <a:p>
            <a:pPr marL="658368" lvl="1" indent="-234187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sz="2400"/>
              <a:t>Zero-shot classifier as substitute for matching description text to renovated properties</a:t>
            </a:r>
            <a:endParaRPr sz="2400"/>
          </a:p>
          <a:p>
            <a:pPr marL="658368" lvl="1" indent="-234187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sz="2400"/>
              <a:t>Use deep learning techniques from PyTorch to improve renovation classification model</a:t>
            </a:r>
            <a:endParaRPr sz="2400"/>
          </a:p>
          <a:p>
            <a:pPr marL="658368" lvl="1" indent="-234187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sz="2400"/>
              <a:t>Post code and create Kaggle competition to crowdsource the optimize  for the ARV Regression model. </a:t>
            </a:r>
            <a:endParaRPr sz="2400"/>
          </a:p>
        </p:txBody>
      </p:sp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>
              <a:spcBef>
                <a:spcPts val="0"/>
              </a:spcBef>
              <a:buSzPts val="2300"/>
            </a:pPr>
            <a:r>
              <a:rPr lang="en-US" sz="2400" dirty="0"/>
              <a:t>I can be reached </a:t>
            </a:r>
            <a:r>
              <a:rPr lang="en-US" sz="2400" dirty="0" smtClean="0"/>
              <a:t>via email or LinkedIn for further discussion. </a:t>
            </a:r>
          </a:p>
          <a:p>
            <a:pPr marL="822960" lvl="1" indent="-256032">
              <a:spcBef>
                <a:spcPts val="0"/>
              </a:spcBef>
              <a:buClr>
                <a:srgbClr val="326064"/>
              </a:buClr>
              <a:buSzPts val="2300"/>
              <a:buChar char="•"/>
            </a:pPr>
            <a:r>
              <a:rPr lang="en-US" sz="1800" dirty="0" smtClean="0"/>
              <a:t>https://www.linkedin.com/in/joseph-girsch-6b664876/</a:t>
            </a:r>
          </a:p>
          <a:p>
            <a:pPr marL="822960" lvl="1" indent="-256032">
              <a:spcBef>
                <a:spcPts val="0"/>
              </a:spcBef>
              <a:buClr>
                <a:srgbClr val="326064"/>
              </a:buClr>
              <a:buSzPts val="2300"/>
              <a:buChar char="•"/>
            </a:pPr>
            <a:r>
              <a:rPr lang="en-US" sz="1800" b="1" u="sng" dirty="0" smtClean="0">
                <a:solidFill>
                  <a:schemeClr val="hlink"/>
                </a:solidFill>
              </a:rPr>
              <a:t>realcashflowjoe@gmail.com</a:t>
            </a:r>
            <a:endParaRPr sz="1800" b="1" dirty="0"/>
          </a:p>
        </p:txBody>
      </p:sp>
      <p:sp>
        <p:nvSpPr>
          <p:cNvPr id="299" name="Google Shape;299;p2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51561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3220"/>
              <a:buNone/>
            </a:pPr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Tools and Methods</a:t>
            </a:r>
            <a:endParaRPr/>
          </a:p>
        </p:txBody>
      </p:sp>
      <p:sp>
        <p:nvSpPr>
          <p:cNvPr id="321" name="Google Shape;321;p28"/>
          <p:cNvSpPr txBox="1">
            <a:spLocks noGrp="1"/>
          </p:cNvSpPr>
          <p:nvPr>
            <p:ph type="body" idx="1"/>
          </p:nvPr>
        </p:nvSpPr>
        <p:spPr>
          <a:xfrm>
            <a:off x="609600" y="2057400"/>
            <a:ext cx="5105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SQL Code: Remote server interaction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Base Python: Data Cleaning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Natural Language Toolkit (NLTK): agent remarks processing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Subject Matter Expertise: Determining how much to adjust for different property features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Machine Learning models (scikit-learn): Predicting renovation status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Census Geocoder Package: Converts latitude and longitude coordinates to Census Tracts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Tableau: A visualization vector for the ARVs</a:t>
            </a:r>
            <a:endParaRPr/>
          </a:p>
        </p:txBody>
      </p:sp>
      <p:sp>
        <p:nvSpPr>
          <p:cNvPr id="322" name="Google Shape;322;p2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pic>
        <p:nvPicPr>
          <p:cNvPr id="323" name="Google Shape;323;p28" descr="Python-vertical | Brands PJ - P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5600" y="312420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8" descr="Free Icon | Sql file format symbo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5600" y="1295400"/>
            <a:ext cx="1676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8" descr="Tableau Plummets Nearly 50% As Hypergrowth Stall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9400" y="5029200"/>
            <a:ext cx="1981200" cy="105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Real Estate Industry Background</a:t>
            </a:r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40696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ct val="115000"/>
              <a:buChar char="•"/>
            </a:pPr>
            <a:r>
              <a:rPr lang="en-US"/>
              <a:t>Technology is rapidly revolutionizing every aspect of the real estate industry:</a:t>
            </a:r>
            <a:endParaRPr/>
          </a:p>
          <a:p>
            <a:pPr marL="658368" lvl="1" indent="-234505" algn="l" rtl="0">
              <a:spcBef>
                <a:spcPts val="300"/>
              </a:spcBef>
              <a:spcAft>
                <a:spcPts val="0"/>
              </a:spcAft>
              <a:buSzPct val="129999"/>
              <a:buChar char="▫"/>
            </a:pPr>
            <a:r>
              <a:rPr lang="en-US"/>
              <a:t>Property databases access</a:t>
            </a:r>
            <a:endParaRPr/>
          </a:p>
          <a:p>
            <a:pPr marL="658368" lvl="1" indent="-234505" algn="l" rtl="0">
              <a:spcBef>
                <a:spcPts val="300"/>
              </a:spcBef>
              <a:spcAft>
                <a:spcPts val="0"/>
              </a:spcAft>
              <a:buSzPct val="129999"/>
              <a:buChar char="▫"/>
            </a:pPr>
            <a:r>
              <a:rPr lang="en-US"/>
              <a:t>Remotely signed contracts</a:t>
            </a:r>
            <a:endParaRPr/>
          </a:p>
          <a:p>
            <a:pPr marL="658368" lvl="1" indent="-234505" algn="l" rtl="0">
              <a:spcBef>
                <a:spcPts val="300"/>
              </a:spcBef>
              <a:spcAft>
                <a:spcPts val="0"/>
              </a:spcAft>
              <a:buSzPct val="129999"/>
              <a:buChar char="▫"/>
            </a:pPr>
            <a:r>
              <a:rPr lang="en-US"/>
              <a:t>Market analyses online</a:t>
            </a:r>
            <a:endParaRPr/>
          </a:p>
          <a:p>
            <a:pPr marL="658368" lvl="1" indent="-234505" algn="l" rtl="0">
              <a:spcBef>
                <a:spcPts val="300"/>
              </a:spcBef>
              <a:spcAft>
                <a:spcPts val="0"/>
              </a:spcAft>
              <a:buSzPct val="129999"/>
              <a:buChar char="▫"/>
            </a:pPr>
            <a:r>
              <a:rPr lang="en-US"/>
              <a:t>Drones aerial photos</a:t>
            </a:r>
            <a:endParaRPr/>
          </a:p>
          <a:p>
            <a:pPr marL="658368" lvl="1" indent="-81787" algn="l" rtl="0">
              <a:spcBef>
                <a:spcPts val="300"/>
              </a:spcBef>
              <a:spcAft>
                <a:spcPts val="0"/>
              </a:spcAft>
              <a:buSzPct val="129999"/>
              <a:buNone/>
            </a:pP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4" name="Google Shape;124;p14" descr="Hypothecary Credit Home House - Free vector graphic on Pixabay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14" descr="Hypothecary Credit Home House - Free vector graphic on Pixabay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4" descr="Hypothecary Credit Home House - Free vector graphic on Pixabay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4" descr="Image result for cartoon home image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4" descr="Image result for cartoon home image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9" name="Google Shape;129;p14" descr="Sql database icon logo design ui or ux app Vector Image"/>
          <p:cNvPicPr preferRelativeResize="0"/>
          <p:nvPr/>
        </p:nvPicPr>
        <p:blipFill rotWithShape="1">
          <a:blip r:embed="rId3">
            <a:alphaModFix/>
          </a:blip>
          <a:srcRect b="8003"/>
          <a:stretch/>
        </p:blipFill>
        <p:spPr>
          <a:xfrm>
            <a:off x="7162800" y="2514600"/>
            <a:ext cx="613534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 descr="https://www.logolynx.com/images/logolynx/91/91bfcf50b9d51be7a15ee20d500de20a.jpeg"/>
          <p:cNvPicPr preferRelativeResize="0"/>
          <p:nvPr/>
        </p:nvPicPr>
        <p:blipFill rotWithShape="1">
          <a:blip r:embed="rId4">
            <a:alphaModFix/>
          </a:blip>
          <a:srcRect l="9328" t="9328" r="9337" b="9337"/>
          <a:stretch/>
        </p:blipFill>
        <p:spPr>
          <a:xfrm>
            <a:off x="7848600" y="2895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 descr="https://www.underconsideration.com/brandnew/archives/zillow_logo_before_after.png"/>
          <p:cNvPicPr preferRelativeResize="0"/>
          <p:nvPr/>
        </p:nvPicPr>
        <p:blipFill rotWithShape="1">
          <a:blip r:embed="rId5">
            <a:alphaModFix/>
          </a:blip>
          <a:srcRect l="54600" t="40384" r="5399" b="40384"/>
          <a:stretch/>
        </p:blipFill>
        <p:spPr>
          <a:xfrm>
            <a:off x="6172200" y="3200400"/>
            <a:ext cx="1562100" cy="31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 descr="https://informationsecuritybuzz.com/wp-content/uploads/Untitled278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86600" y="358140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>
            <a:off x="457200" y="4800600"/>
            <a:ext cx="8305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204470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322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One thing still eludes automation: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Accurate</a:t>
            </a: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pricing estimations</a:t>
            </a:r>
            <a:endParaRPr sz="28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Median Absolute Error Rates of All Models</a:t>
            </a:r>
            <a:endParaRPr/>
          </a:p>
        </p:txBody>
      </p:sp>
      <p:graphicFrame>
        <p:nvGraphicFramePr>
          <p:cNvPr id="353" name="Google Shape;353;p31"/>
          <p:cNvGraphicFramePr/>
          <p:nvPr/>
        </p:nvGraphicFramePr>
        <p:xfrm>
          <a:off x="533400" y="2057400"/>
          <a:ext cx="5638800" cy="4572050"/>
        </p:xfrm>
        <a:graphic>
          <a:graphicData uri="http://schemas.openxmlformats.org/drawingml/2006/table">
            <a:tbl>
              <a:tblPr>
                <a:noFill/>
                <a:tableStyleId>{E2FA5B17-28E8-4592-AC1C-E67672CD4454}</a:tableStyleId>
              </a:tblPr>
              <a:tblGrid>
                <a:gridCol w="3294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39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 Absolute Error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Kummerow’s OLS model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12.27%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Clapp’s Local Regression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11.31%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Project’s Model (Full Data)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10.38%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Freddie Mac Model-Use Requirement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10.00%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Dubin’s Kriging Model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8.34%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Case’s Homogeneous Districts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8.07%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Kintzel’s Random Forest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7.60%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Zillow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7.30%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5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Project’s Model (Renovation Data)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6.62%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54" name="Google Shape;354;p3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Reflections and Future Work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80771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2760"/>
              <a:buNone/>
            </a:pPr>
            <a:endParaRPr sz="2400" b="1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2760"/>
              <a:buChar char="•"/>
            </a:pPr>
            <a:r>
              <a:rPr lang="en-US" sz="2400" b="1"/>
              <a:t>Most rewarding insight: </a:t>
            </a:r>
            <a:r>
              <a:rPr lang="en-US" sz="2400"/>
              <a:t>Realization that collaboration with investors yielded unconventional performance improvements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760"/>
              <a:buNone/>
            </a:pPr>
            <a:endParaRPr sz="2400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2760"/>
              <a:buChar char="•"/>
            </a:pPr>
            <a:r>
              <a:rPr lang="en-US" sz="2400" b="1"/>
              <a:t>Future Work: </a:t>
            </a:r>
            <a:r>
              <a:rPr lang="en-US" sz="2400"/>
              <a:t>Build a similar model to identify properties that need “full-gut” repairs.</a:t>
            </a:r>
            <a:endParaRPr sz="2400" b="1"/>
          </a:p>
        </p:txBody>
      </p:sp>
      <p:sp>
        <p:nvSpPr>
          <p:cNvPr id="361" name="Google Shape;361;p3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b="1"/>
              <a:t>Works Cited</a:t>
            </a:r>
            <a:endParaRPr/>
          </a:p>
        </p:txBody>
      </p:sp>
      <p:sp>
        <p:nvSpPr>
          <p:cNvPr id="367" name="Google Shape;367;p33"/>
          <p:cNvSpPr txBox="1">
            <a:spLocks noGrp="1"/>
          </p:cNvSpPr>
          <p:nvPr>
            <p:ph type="body" idx="1"/>
          </p:nvPr>
        </p:nvSpPr>
        <p:spPr>
          <a:xfrm>
            <a:off x="228600" y="17526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Russell, S. (2020, April 11). </a:t>
            </a:r>
            <a:r>
              <a:rPr lang="en-US" i="1"/>
              <a:t>Are Zillow Zestimates Accurate?</a:t>
            </a:r>
            <a:r>
              <a:rPr lang="en-US"/>
              <a:t> Retrieved April 26, 2021, from Freestone Properties: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https://www.freestoneproperties.com/blog/truth-zillow-zestimates/</a:t>
            </a:r>
            <a:endParaRPr/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Kintzel, J. (2019). </a:t>
            </a:r>
            <a:r>
              <a:rPr lang="en-US" i="1"/>
              <a:t>Price Prediction and Computer Vision in the Real Estate Marketplace.</a:t>
            </a:r>
            <a:r>
              <a:rPr lang="en-US"/>
              <a:t> Retrieved March 25, 2021, from Harvard Library: https://dash.harvard.edu/bitstream/handle/1/37365260/KINTZEL-DOCUMENT-2019.pdf?sequence=1&amp;isAllowed=y</a:t>
            </a:r>
            <a:endParaRPr i="1"/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 i="1"/>
              <a:t>Modern Machine Learning Algorithms: Strengths and Weaknesses</a:t>
            </a:r>
            <a:r>
              <a:rPr lang="en-US"/>
              <a:t>. (2019). Retrieved November 28, 2020, from Elite Data Science: https://elitedatascience.com/machine-learning-algorithms#classification</a:t>
            </a:r>
            <a:endParaRPr/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Ortner, A. (2020, May 28). </a:t>
            </a:r>
            <a:r>
              <a:rPr lang="en-US" i="1"/>
              <a:t>Top 10 Binary Classification Algorithms [a Beginner’s Guide]</a:t>
            </a:r>
            <a:r>
              <a:rPr lang="en-US"/>
              <a:t>. Retrieved November 28, 2020, from Medium: https://medium.com/@alex.ortner.1982/top-10-binary-classification-algorithms-a-beginners-guide-feeacbd7a3e2</a:t>
            </a:r>
            <a:endParaRPr/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Wake, J. (2016, July 8). </a:t>
            </a:r>
            <a:r>
              <a:rPr lang="en-US" i="1"/>
              <a:t>Zillow’s Typical Error Is $18,000</a:t>
            </a:r>
            <a:r>
              <a:rPr lang="en-US"/>
              <a:t>. Retrieved 11 27, 2020, from Real Estate Decoded: </a:t>
            </a:r>
            <a:r>
              <a:rPr lang="en-US" u="sng">
                <a:solidFill>
                  <a:srgbClr val="3F6E8C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https://realestatedecoded.com/zillows-typical-error/</a:t>
            </a:r>
            <a:endParaRPr>
              <a:solidFill>
                <a:srgbClr val="3F6E8C"/>
              </a:solidFill>
            </a:endParaRPr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Zillow: Machine learning and data disrupt real estate, Krigsman, </a:t>
            </a:r>
            <a:r>
              <a:rPr lang="en-US" u="sng">
                <a:solidFill>
                  <a:srgbClr val="3F6E8C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https://www.zdnet.com/article/zillow-machine-learning-and-data-in-real-estate/</a:t>
            </a:r>
            <a:endParaRPr>
              <a:solidFill>
                <a:srgbClr val="3F6E8C"/>
              </a:solidFill>
            </a:endParaRPr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What Is The MLS? Multiple Listing Service 101: Real Estate Skills. (n.d.). Retrieved November 08, 2020, from https://www.realestateskills.com/blog/mls-multiple-listing-service</a:t>
            </a:r>
            <a:endParaRPr/>
          </a:p>
          <a:p>
            <a:pPr marL="365760" lvl="0" indent="-158908" algn="l" rtl="0">
              <a:spcBef>
                <a:spcPts val="1800"/>
              </a:spcBef>
              <a:spcAft>
                <a:spcPts val="0"/>
              </a:spcAft>
              <a:buSzPct val="115000"/>
              <a:buNone/>
            </a:pPr>
            <a:endParaRPr/>
          </a:p>
          <a:p>
            <a:pPr marL="365760" lvl="0" indent="-158908" algn="l" rtl="0">
              <a:spcBef>
                <a:spcPts val="1800"/>
              </a:spcBef>
              <a:spcAft>
                <a:spcPts val="0"/>
              </a:spcAft>
              <a:buSzPct val="115000"/>
              <a:buNone/>
            </a:pPr>
            <a:endParaRPr/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sz="4000">
                <a:solidFill>
                  <a:schemeClr val="dk1"/>
                </a:solidFill>
              </a:rPr>
              <a:t>An Industry-Wide Problem:</a:t>
            </a:r>
            <a:r>
              <a:rPr lang="en-US">
                <a:solidFill>
                  <a:schemeClr val="dk1"/>
                </a:solidFill>
              </a:rPr>
              <a:t/>
            </a:r>
            <a:br>
              <a:rPr lang="en-US">
                <a:solidFill>
                  <a:schemeClr val="dk1"/>
                </a:solidFill>
              </a:rPr>
            </a:br>
            <a:r>
              <a:rPr lang="en-US" sz="2700">
                <a:solidFill>
                  <a:schemeClr val="dk1"/>
                </a:solidFill>
              </a:rPr>
              <a:t>Zestimate</a:t>
            </a:r>
            <a:r>
              <a:rPr lang="en-US" sz="2400" b="1" baseline="30000"/>
              <a:t>®  </a:t>
            </a:r>
            <a:r>
              <a:rPr lang="en-US" sz="2700">
                <a:solidFill>
                  <a:schemeClr val="dk1"/>
                </a:solidFill>
              </a:rPr>
              <a:t>Model Accuracy is Insufficient for Investors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4495800" y="2362200"/>
            <a:ext cx="44958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65760" marR="0" lvl="0" indent="-256031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ct val="150000"/>
              <a:buFont typeface="Georgia"/>
              <a:buChar char="•"/>
            </a:pPr>
            <a:r>
              <a:rPr lang="en-US" sz="2400" b="0" i="0" u="sng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18%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Zillow</a:t>
            </a:r>
            <a:r>
              <a:rPr lang="en-US" sz="2400" b="1" i="0" u="none" strike="noStrike" cap="none" baseline="30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®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Zestimates</a:t>
            </a:r>
            <a:r>
              <a:rPr lang="en-US" sz="2400" b="1" i="0" u="none" strike="noStrike" cap="none" baseline="30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®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have a greater than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20%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error</a:t>
            </a:r>
            <a:endParaRPr dirty="0"/>
          </a:p>
          <a:p>
            <a:pPr marL="658368" marR="0" lvl="1" indent="-246887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lang="en-US" sz="2000" b="0" i="0" u="sng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Profit margins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 of property renovators typically 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only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10%-12%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dirty="0"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56031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ct val="150000"/>
              <a:buFont typeface="Georgia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so hard?</a:t>
            </a:r>
            <a:endParaRPr dirty="0"/>
          </a:p>
          <a:p>
            <a:pPr marL="86868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Trebuchet MS"/>
              <a:buAutoNum type="arabicPeriod"/>
            </a:pPr>
            <a:r>
              <a:rPr lang="en-US" sz="2000" b="0" i="0" u="none" strike="noStrike" cap="none" dirty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Property Location:       (solvable)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✓</a:t>
            </a:r>
            <a:endParaRPr sz="2000" b="0" i="0" u="none" strike="noStrike" cap="none" dirty="0">
              <a:solidFill>
                <a:srgbClr val="3F6E8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6868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Trebuchet MS"/>
              <a:buAutoNum type="arabicPeriod"/>
            </a:pPr>
            <a:r>
              <a:rPr lang="en-US" sz="2000" b="0" i="0" u="none" strike="noStrike" cap="none" dirty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Property Features:       (solvable)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✓</a:t>
            </a:r>
            <a:endParaRPr sz="2000" b="0" i="0" u="none" strike="noStrike" cap="none" dirty="0">
              <a:solidFill>
                <a:srgbClr val="3F6E8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6868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Trebuchet MS"/>
              <a:buAutoNum type="arabicPeriod"/>
            </a:pPr>
            <a:r>
              <a:rPr lang="en-US" sz="2000" b="1" i="0" u="none" strike="noStrike" cap="none" dirty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Property Condition: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</a:t>
            </a:r>
            <a:r>
              <a:rPr lang="en-US" sz="2000" b="1" i="0" u="sng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insufficient data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✖</a:t>
            </a:r>
            <a:endParaRPr sz="2000" b="1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2"/>
          </p:nvPr>
        </p:nvSpPr>
        <p:spPr>
          <a:xfrm>
            <a:off x="228600" y="1931462"/>
            <a:ext cx="4038600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56032" algn="ctr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800" b="1"/>
              <a:t>Zillow</a:t>
            </a:r>
            <a:r>
              <a:rPr lang="en-US" sz="2800" b="1" baseline="30000"/>
              <a:t>®</a:t>
            </a:r>
            <a:r>
              <a:rPr lang="en-US" sz="2800" b="1"/>
              <a:t> Errors Plot</a:t>
            </a:r>
            <a:endParaRPr sz="2800" b="1"/>
          </a:p>
        </p:txBody>
      </p:sp>
      <p:sp>
        <p:nvSpPr>
          <p:cNvPr id="143" name="Google Shape;143;p15"/>
          <p:cNvSpPr/>
          <p:nvPr/>
        </p:nvSpPr>
        <p:spPr>
          <a:xfrm>
            <a:off x="2667000" y="3303062"/>
            <a:ext cx="13716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362200"/>
            <a:ext cx="3657600" cy="43365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45" name="Google Shape;145;p15"/>
          <p:cNvSpPr txBox="1"/>
          <p:nvPr/>
        </p:nvSpPr>
        <p:spPr>
          <a:xfrm>
            <a:off x="609600" y="2428131"/>
            <a:ext cx="2514600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Median Error: </a:t>
            </a:r>
            <a:endParaRPr/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7.3% (± $20,200)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28600" y="6858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sz="4000">
                <a:solidFill>
                  <a:schemeClr val="dk1"/>
                </a:solidFill>
              </a:rPr>
              <a:t>Solution:</a:t>
            </a:r>
            <a:r>
              <a:rPr lang="en-US">
                <a:solidFill>
                  <a:schemeClr val="dk1"/>
                </a:solidFill>
              </a:rPr>
              <a:t/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Automation of </a:t>
            </a:r>
            <a:r>
              <a:rPr lang="en-US" u="sng">
                <a:solidFill>
                  <a:schemeClr val="dk1"/>
                </a:solidFill>
              </a:rPr>
              <a:t>A</a:t>
            </a:r>
            <a:r>
              <a:rPr lang="en-US">
                <a:solidFill>
                  <a:schemeClr val="dk1"/>
                </a:solidFill>
              </a:rPr>
              <a:t>fter </a:t>
            </a:r>
            <a:r>
              <a:rPr lang="en-US" u="sng">
                <a:solidFill>
                  <a:schemeClr val="dk1"/>
                </a:solidFill>
              </a:rPr>
              <a:t>R</a:t>
            </a:r>
            <a:r>
              <a:rPr lang="en-US">
                <a:solidFill>
                  <a:schemeClr val="dk1"/>
                </a:solidFill>
              </a:rPr>
              <a:t>epair </a:t>
            </a:r>
            <a:r>
              <a:rPr lang="en-US" u="sng">
                <a:solidFill>
                  <a:schemeClr val="dk1"/>
                </a:solidFill>
              </a:rPr>
              <a:t>V</a:t>
            </a:r>
            <a:r>
              <a:rPr lang="en-US">
                <a:solidFill>
                  <a:schemeClr val="dk1"/>
                </a:solidFill>
              </a:rPr>
              <a:t>aluation (ARV)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228600" y="1981200"/>
            <a:ext cx="3429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-4762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b="1"/>
              <a:t>What is ARV? </a:t>
            </a:r>
            <a:endParaRPr/>
          </a:p>
          <a:p>
            <a:pPr marL="114300" lvl="0" indent="-476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r>
              <a:rPr lang="en-US"/>
              <a:t>“After-Repaired Value” is a pricing metric of a property’s </a:t>
            </a:r>
            <a:r>
              <a:rPr lang="en-US" u="sng"/>
              <a:t>fully renovated value</a:t>
            </a:r>
            <a:r>
              <a:rPr lang="en-US"/>
              <a:t>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700"/>
              <a:buNone/>
            </a:pPr>
            <a:endParaRPr sz="1800"/>
          </a:p>
          <a:p>
            <a:pPr marL="365760" lvl="0" indent="-103632" algn="l" rtl="0">
              <a:spcBef>
                <a:spcPts val="300"/>
              </a:spcBef>
              <a:spcAft>
                <a:spcPts val="0"/>
              </a:spcAft>
              <a:buSzPts val="2400"/>
              <a:buNone/>
            </a:pPr>
            <a:endParaRPr sz="16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2"/>
          </p:nvPr>
        </p:nvSpPr>
        <p:spPr>
          <a:xfrm>
            <a:off x="3733800" y="1981201"/>
            <a:ext cx="5181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b="1"/>
              <a:t>Why ARV?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All professionally renovated properties have an </a:t>
            </a:r>
            <a:r>
              <a:rPr lang="en-US" u="sng"/>
              <a:t>identical condition</a:t>
            </a:r>
            <a:r>
              <a:rPr lang="en-US"/>
              <a:t> (brand new).</a:t>
            </a:r>
            <a:endParaRPr>
              <a:solidFill>
                <a:srgbClr val="3F6E8C"/>
              </a:solidFill>
            </a:endParaRPr>
          </a:p>
          <a:p>
            <a:pPr marL="868680" lvl="1" indent="-457200" algn="l" rtl="0">
              <a:spcBef>
                <a:spcPts val="3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US" sz="1800">
                <a:solidFill>
                  <a:srgbClr val="3F6E8C"/>
                </a:solidFill>
              </a:rPr>
              <a:t>Property Location: (solvable)</a:t>
            </a:r>
            <a:endParaRPr/>
          </a:p>
          <a:p>
            <a:pPr marL="868680" lvl="1" indent="-457200" algn="l" rtl="0">
              <a:spcBef>
                <a:spcPts val="3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US" sz="1800">
                <a:solidFill>
                  <a:srgbClr val="3F6E8C"/>
                </a:solidFill>
              </a:rPr>
              <a:t>Property Features: (solvable)</a:t>
            </a:r>
            <a:endParaRPr/>
          </a:p>
          <a:p>
            <a:pPr marL="868680" lvl="1" indent="-457200" algn="l" rtl="0">
              <a:spcBef>
                <a:spcPts val="3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US" sz="1800">
                <a:solidFill>
                  <a:srgbClr val="3F6E8C"/>
                </a:solidFill>
              </a:rPr>
              <a:t>Property Condition:</a:t>
            </a:r>
            <a:r>
              <a:rPr lang="en-US" sz="1800"/>
              <a:t> (</a:t>
            </a:r>
            <a:r>
              <a:rPr lang="en-US" sz="1800" u="sng">
                <a:solidFill>
                  <a:srgbClr val="C00000"/>
                </a:solidFill>
              </a:rPr>
              <a:t>insufficient data</a:t>
            </a:r>
            <a:r>
              <a:rPr lang="en-US" sz="1800"/>
              <a:t>)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228600" y="4419600"/>
            <a:ext cx="3644900" cy="2206141"/>
            <a:chOff x="228600" y="4419600"/>
            <a:chExt cx="3644900" cy="2206141"/>
          </a:xfrm>
        </p:grpSpPr>
        <p:pic>
          <p:nvPicPr>
            <p:cNvPr id="156" name="Google Shape;156;p16" descr="Fixer Upper Home Renovation Before And After. Old Run-down House.. Royalty  Free Cliparts, Vectors, And Stock Illustration. Image 96320677."/>
            <p:cNvPicPr preferRelativeResize="0"/>
            <p:nvPr/>
          </p:nvPicPr>
          <p:blipFill rotWithShape="1">
            <a:blip r:embed="rId3">
              <a:alphaModFix/>
            </a:blip>
            <a:srcRect t="16985" b="16245"/>
            <a:stretch/>
          </p:blipFill>
          <p:spPr>
            <a:xfrm>
              <a:off x="228600" y="4800600"/>
              <a:ext cx="3644900" cy="18251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6"/>
            <p:cNvSpPr/>
            <p:nvPr/>
          </p:nvSpPr>
          <p:spPr>
            <a:xfrm>
              <a:off x="1295400" y="4419600"/>
              <a:ext cx="1600200" cy="53340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92D050"/>
            </a:solidFill>
            <a:ln w="19050" cap="flat" cmpd="sng">
              <a:solidFill>
                <a:srgbClr val="3C3D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58" name="Google Shape;158;p16"/>
          <p:cNvSpPr txBox="1"/>
          <p:nvPr/>
        </p:nvSpPr>
        <p:spPr>
          <a:xfrm>
            <a:off x="4114800" y="4419600"/>
            <a:ext cx="47244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Hypothesis: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ARV model will have reduced errors compared to a similar price prediction model that is using all other sold properties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9" name="Google Shape;159;p16"/>
          <p:cNvCxnSpPr/>
          <p:nvPr/>
        </p:nvCxnSpPr>
        <p:spPr>
          <a:xfrm>
            <a:off x="4267200" y="3810000"/>
            <a:ext cx="449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1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1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1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762000" y="5638800"/>
            <a:ext cx="4419600" cy="12192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914400" y="4495800"/>
            <a:ext cx="4419600" cy="12192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152400" y="533400"/>
            <a:ext cx="434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ARV Estimator Process</a:t>
            </a:r>
            <a:endParaRPr sz="32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105400" y="762000"/>
            <a:ext cx="3505200" cy="3810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 call  to remotely import Data</a:t>
            </a:r>
            <a:endParaRPr/>
          </a:p>
        </p:txBody>
      </p:sp>
      <p:cxnSp>
        <p:nvCxnSpPr>
          <p:cNvPr id="170" name="Google Shape;170;p17"/>
          <p:cNvCxnSpPr>
            <a:stCxn id="169" idx="2"/>
            <a:endCxn id="171" idx="0"/>
          </p:cNvCxnSpPr>
          <p:nvPr/>
        </p:nvCxnSpPr>
        <p:spPr>
          <a:xfrm flipH="1">
            <a:off x="6400800" y="1143000"/>
            <a:ext cx="457200" cy="3048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1" name="Google Shape;171;p17"/>
          <p:cNvSpPr/>
          <p:nvPr/>
        </p:nvSpPr>
        <p:spPr>
          <a:xfrm>
            <a:off x="5105400" y="1447800"/>
            <a:ext cx="2590800" cy="3810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 Property Data</a:t>
            </a:r>
            <a:endParaRPr/>
          </a:p>
        </p:txBody>
      </p:sp>
      <p:cxnSp>
        <p:nvCxnSpPr>
          <p:cNvPr id="172" name="Google Shape;172;p17"/>
          <p:cNvCxnSpPr>
            <a:stCxn id="171" idx="2"/>
            <a:endCxn id="173" idx="0"/>
          </p:cNvCxnSpPr>
          <p:nvPr/>
        </p:nvCxnSpPr>
        <p:spPr>
          <a:xfrm flipH="1">
            <a:off x="3276600" y="1828800"/>
            <a:ext cx="3124200" cy="3810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3" name="Google Shape;173;p17"/>
          <p:cNvSpPr/>
          <p:nvPr/>
        </p:nvSpPr>
        <p:spPr>
          <a:xfrm>
            <a:off x="1752600" y="2209800"/>
            <a:ext cx="3048000" cy="533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Derive Renovation Term weights using TfidfVectorizer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1676400" y="4800600"/>
            <a:ext cx="3048000" cy="7620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renovation status with c</a:t>
            </a: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lassification model</a:t>
            </a:r>
            <a:endParaRPr/>
          </a:p>
        </p:txBody>
      </p:sp>
      <p:cxnSp>
        <p:nvCxnSpPr>
          <p:cNvPr id="175" name="Google Shape;175;p17"/>
          <p:cNvCxnSpPr>
            <a:stCxn id="173" idx="2"/>
            <a:endCxn id="174" idx="0"/>
          </p:cNvCxnSpPr>
          <p:nvPr/>
        </p:nvCxnSpPr>
        <p:spPr>
          <a:xfrm flipH="1">
            <a:off x="3200400" y="2743200"/>
            <a:ext cx="76200" cy="20574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6" name="Google Shape;176;p17"/>
          <p:cNvCxnSpPr>
            <a:stCxn id="171" idx="2"/>
            <a:endCxn id="174" idx="0"/>
          </p:cNvCxnSpPr>
          <p:nvPr/>
        </p:nvCxnSpPr>
        <p:spPr>
          <a:xfrm rot="5400000">
            <a:off x="3314700" y="1714500"/>
            <a:ext cx="2971800" cy="3200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7" name="Google Shape;177;p17"/>
          <p:cNvSpPr/>
          <p:nvPr/>
        </p:nvSpPr>
        <p:spPr>
          <a:xfrm>
            <a:off x="7696200" y="3276600"/>
            <a:ext cx="1295400" cy="12192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Geo-coding Lat/Lon to Census Tract Script</a:t>
            </a:r>
            <a:endParaRPr/>
          </a:p>
        </p:txBody>
      </p:sp>
      <p:cxnSp>
        <p:nvCxnSpPr>
          <p:cNvPr id="178" name="Google Shape;178;p17"/>
          <p:cNvCxnSpPr>
            <a:stCxn id="177" idx="1"/>
            <a:endCxn id="179" idx="3"/>
          </p:cNvCxnSpPr>
          <p:nvPr/>
        </p:nvCxnSpPr>
        <p:spPr>
          <a:xfrm flipH="1">
            <a:off x="7315200" y="3886200"/>
            <a:ext cx="381000" cy="381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9" name="Google Shape;179;p17"/>
          <p:cNvSpPr/>
          <p:nvPr/>
        </p:nvSpPr>
        <p:spPr>
          <a:xfrm>
            <a:off x="4876800" y="3429000"/>
            <a:ext cx="2438400" cy="9906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 normalized to by Tract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1676400" y="6172200"/>
            <a:ext cx="2667000" cy="533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ARV with regression model</a:t>
            </a:r>
            <a:endParaRPr/>
          </a:p>
        </p:txBody>
      </p:sp>
      <p:cxnSp>
        <p:nvCxnSpPr>
          <p:cNvPr id="181" name="Google Shape;181;p17"/>
          <p:cNvCxnSpPr>
            <a:stCxn id="174" idx="2"/>
            <a:endCxn id="180" idx="0"/>
          </p:cNvCxnSpPr>
          <p:nvPr/>
        </p:nvCxnSpPr>
        <p:spPr>
          <a:xfrm flipH="1">
            <a:off x="3009900" y="5562600"/>
            <a:ext cx="190500" cy="6096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2" name="Google Shape;182;p17"/>
          <p:cNvCxnSpPr>
            <a:stCxn id="179" idx="1"/>
            <a:endCxn id="174" idx="0"/>
          </p:cNvCxnSpPr>
          <p:nvPr/>
        </p:nvCxnSpPr>
        <p:spPr>
          <a:xfrm flipH="1">
            <a:off x="3200400" y="3924300"/>
            <a:ext cx="1676400" cy="8763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3" name="Google Shape;183;p17"/>
          <p:cNvSpPr/>
          <p:nvPr/>
        </p:nvSpPr>
        <p:spPr>
          <a:xfrm>
            <a:off x="5562600" y="6172200"/>
            <a:ext cx="2667000" cy="533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Visualize ARVs on a Web Tool</a:t>
            </a:r>
            <a:endParaRPr/>
          </a:p>
        </p:txBody>
      </p:sp>
      <p:cxnSp>
        <p:nvCxnSpPr>
          <p:cNvPr id="184" name="Google Shape;184;p17"/>
          <p:cNvCxnSpPr>
            <a:stCxn id="180" idx="3"/>
            <a:endCxn id="183" idx="1"/>
          </p:cNvCxnSpPr>
          <p:nvPr/>
        </p:nvCxnSpPr>
        <p:spPr>
          <a:xfrm>
            <a:off x="4343400" y="6438900"/>
            <a:ext cx="12192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5" name="Google Shape;185;p17"/>
          <p:cNvSpPr/>
          <p:nvPr/>
        </p:nvSpPr>
        <p:spPr>
          <a:xfrm>
            <a:off x="228600" y="2895600"/>
            <a:ext cx="2209800" cy="914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Identifying Renos Vs. non-Renos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7"/>
          <p:cNvCxnSpPr>
            <a:stCxn id="185" idx="2"/>
            <a:endCxn id="174" idx="0"/>
          </p:cNvCxnSpPr>
          <p:nvPr/>
        </p:nvCxnSpPr>
        <p:spPr>
          <a:xfrm>
            <a:off x="1333500" y="3810000"/>
            <a:ext cx="1866900" cy="9906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87" name="Google Shape;187;p17" descr="Sql database icon logo design ui or ux app Vector Image"/>
          <p:cNvPicPr preferRelativeResize="0"/>
          <p:nvPr/>
        </p:nvPicPr>
        <p:blipFill rotWithShape="1">
          <a:blip r:embed="rId3">
            <a:alphaModFix/>
          </a:blip>
          <a:srcRect b="8003"/>
          <a:stretch/>
        </p:blipFill>
        <p:spPr>
          <a:xfrm>
            <a:off x="4495800" y="685800"/>
            <a:ext cx="461134" cy="45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 descr="Logo, python icon - Free download on Iconf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1371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 descr="Logo, python icon - Free download on Iconf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16764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 descr="download.png"/>
          <p:cNvPicPr preferRelativeResize="0"/>
          <p:nvPr/>
        </p:nvPicPr>
        <p:blipFill rotWithShape="1">
          <a:blip r:embed="rId5">
            <a:alphaModFix/>
          </a:blip>
          <a:srcRect l="15481" t="22222" r="19358" b="22222"/>
          <a:stretch/>
        </p:blipFill>
        <p:spPr>
          <a:xfrm>
            <a:off x="8001000" y="2865125"/>
            <a:ext cx="752520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 descr="Logo, python icon - Free download on Iconf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0200" y="2895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 descr="https://upload.wikimedia.org/wikipedia/commons/thumb/7/73/Microsoft_Excel_2013-2019_logo.svg/1200px-Microsoft_Excel_2013-2019_logo.sv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2439797"/>
            <a:ext cx="381000" cy="37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 descr="realtor-com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24384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 descr="https://upload.wikimedia.org/wikipedia/commons/thumb/0/05/Scikit_learn_logo_small.svg/1200px-Scikit_learn_logo_small.svg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4343400"/>
            <a:ext cx="751148" cy="40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 descr="https://upload.wikimedia.org/wikipedia/commons/thumb/0/05/Scikit_learn_logo_small.svg/1200px-Scikit_learn_logo_small.svg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5715000"/>
            <a:ext cx="762000" cy="41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 descr="https://sybyl.com/wp-content/uploads/2019/11/Tableau-Logo-for-website.jpg"/>
          <p:cNvPicPr preferRelativeResize="0"/>
          <p:nvPr/>
        </p:nvPicPr>
        <p:blipFill rotWithShape="1">
          <a:blip r:embed="rId9">
            <a:alphaModFix/>
          </a:blip>
          <a:srcRect l="3729" t="14926" r="3729" b="22385"/>
          <a:stretch/>
        </p:blipFill>
        <p:spPr>
          <a:xfrm>
            <a:off x="6400800" y="5393804"/>
            <a:ext cx="1066799" cy="7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/>
        </p:nvSpPr>
        <p:spPr>
          <a:xfrm rot="1704666">
            <a:off x="1709215" y="4202865"/>
            <a:ext cx="2057401" cy="33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13% determined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98" name="Google Shape;198;p17"/>
          <p:cNvCxnSpPr>
            <a:stCxn id="171" idx="2"/>
          </p:cNvCxnSpPr>
          <p:nvPr/>
        </p:nvCxnSpPr>
        <p:spPr>
          <a:xfrm>
            <a:off x="6400800" y="1828800"/>
            <a:ext cx="1297800" cy="13806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9" name="Google Shape;199;p17"/>
          <p:cNvCxnSpPr>
            <a:stCxn id="173" idx="1"/>
          </p:cNvCxnSpPr>
          <p:nvPr/>
        </p:nvCxnSpPr>
        <p:spPr>
          <a:xfrm flipH="1">
            <a:off x="1356300" y="2476500"/>
            <a:ext cx="396300" cy="4845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8610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lang="en-US" sz="3200"/>
              <a:t>Deriving Ground Truth for Renovation Status</a:t>
            </a:r>
            <a:endParaRPr sz="320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381000" y="2244970"/>
            <a:ext cx="4041600" cy="457200"/>
          </a:xfrm>
          <a:prstGeom prst="rect">
            <a:avLst/>
          </a:prstGeom>
          <a:solidFill>
            <a:srgbClr val="328D96">
              <a:alpha val="24710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/>
              <a:t>Identifying Renovations</a:t>
            </a:r>
            <a:endParaRPr sz="2000"/>
          </a:p>
        </p:txBody>
      </p:sp>
      <p:sp>
        <p:nvSpPr>
          <p:cNvPr id="332" name="Google Shape;332;p29"/>
          <p:cNvSpPr txBox="1">
            <a:spLocks noGrp="1"/>
          </p:cNvSpPr>
          <p:nvPr>
            <p:ph type="body" idx="2"/>
          </p:nvPr>
        </p:nvSpPr>
        <p:spPr>
          <a:xfrm>
            <a:off x="4721225" y="2244970"/>
            <a:ext cx="4041900" cy="457200"/>
          </a:xfrm>
          <a:prstGeom prst="rect">
            <a:avLst/>
          </a:prstGeom>
          <a:solidFill>
            <a:srgbClr val="328D96">
              <a:alpha val="24710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/>
              <a:t>Identifying Non Renovations</a:t>
            </a:r>
            <a:endParaRPr sz="2000"/>
          </a:p>
        </p:txBody>
      </p:sp>
      <p:sp>
        <p:nvSpPr>
          <p:cNvPr id="333" name="Google Shape;333;p29"/>
          <p:cNvSpPr txBox="1">
            <a:spLocks noGrp="1"/>
          </p:cNvSpPr>
          <p:nvPr>
            <p:ph type="body" idx="3"/>
          </p:nvPr>
        </p:nvSpPr>
        <p:spPr>
          <a:xfrm>
            <a:off x="381000" y="2708519"/>
            <a:ext cx="4041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dirty="0"/>
              <a:t>While there is no “Renovated” field, there is a condition field:</a:t>
            </a:r>
            <a:endParaRPr dirty="0"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 dirty="0"/>
              <a:t>626 unique tags</a:t>
            </a:r>
            <a:endParaRPr dirty="0"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 dirty="0"/>
              <a:t>Usually left blank</a:t>
            </a:r>
            <a:endParaRPr dirty="0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 dirty="0"/>
              <a:t>Only the “</a:t>
            </a:r>
            <a:r>
              <a:rPr lang="en-US" dirty="0" err="1"/>
              <a:t>Renov</a:t>
            </a:r>
            <a:r>
              <a:rPr lang="en-US" dirty="0"/>
              <a:t>/</a:t>
            </a:r>
            <a:r>
              <a:rPr lang="en-US" dirty="0" err="1"/>
              <a:t>Remod</a:t>
            </a:r>
            <a:r>
              <a:rPr lang="en-US" dirty="0"/>
              <a:t>” tag consistently refers to properties that have been newly renovated.</a:t>
            </a:r>
            <a:endParaRPr dirty="0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 dirty="0"/>
              <a:t>The 2% of properties with this tag became our ground truth for Renovation = 1.	</a:t>
            </a:r>
            <a:endParaRPr dirty="0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marL="365760" lvl="0" indent="-6553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334" name="Google Shape;334;p29"/>
          <p:cNvSpPr txBox="1">
            <a:spLocks noGrp="1"/>
          </p:cNvSpPr>
          <p:nvPr>
            <p:ph type="body" idx="4"/>
          </p:nvPr>
        </p:nvSpPr>
        <p:spPr>
          <a:xfrm>
            <a:off x="4718304" y="2708519"/>
            <a:ext cx="40419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Similarly, there were a set of less flattering tags that typically denoted a property in poor condition: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/>
              <a:t>“Major Rehab Needed”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/>
              <a:t>“Needs Work” 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/>
              <a:t>“As-Is Condition”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The 11% of properties with these tags became our ground truth for Renovation = 0.</a:t>
            </a:r>
            <a:endParaRPr/>
          </a:p>
          <a:p>
            <a:pPr marL="365760" lvl="0" indent="-6553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335" name="Google Shape;335;p2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Renovation Classification Model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2244</Words>
  <Application>Microsoft Office PowerPoint</Application>
  <PresentationFormat>On-screen Show (4:3)</PresentationFormat>
  <Paragraphs>353</Paragraphs>
  <Slides>32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Urban</vt:lpstr>
      <vt:lpstr>After Repair Property Value Prediction Tool</vt:lpstr>
      <vt:lpstr>Background and Theory</vt:lpstr>
      <vt:lpstr>Real Estate Industry Background</vt:lpstr>
      <vt:lpstr>An Industry-Wide Problem: Zestimate®  Model Accuracy is Insufficient for Investors</vt:lpstr>
      <vt:lpstr>Solution: Automation of After Repair Valuation (ARV)</vt:lpstr>
      <vt:lpstr>Implementation</vt:lpstr>
      <vt:lpstr>Slide 7</vt:lpstr>
      <vt:lpstr>Deriving Ground Truth for Renovation Status</vt:lpstr>
      <vt:lpstr>Renovation Classification Model Results</vt:lpstr>
      <vt:lpstr>A Peak Under the Hood: Renovation Classification Models Tested</vt:lpstr>
      <vt:lpstr>A Peak Under the Hood: Linear SVC Renovation Classification Performance</vt:lpstr>
      <vt:lpstr>A Peak Under the Hood: Linear SVC Renovation Feature Importances</vt:lpstr>
      <vt:lpstr>ARV Regression Model Results</vt:lpstr>
      <vt:lpstr>A Peak Under the Hood:  Raw ARV Regression Models Compared</vt:lpstr>
      <vt:lpstr>A Peak Under the Hood: Extra Trees Regression Model Performance</vt:lpstr>
      <vt:lpstr>Comparison of ARV Model with Generic Value Models</vt:lpstr>
      <vt:lpstr>Full Model Errors vs ARV Model Errors</vt:lpstr>
      <vt:lpstr>Full Model Errors vs ARV Model Errors vs Researched Model Errors</vt:lpstr>
      <vt:lpstr>The End Game</vt:lpstr>
      <vt:lpstr>Potential ARV Visualizations:  Aggregated into a Tableau® Map</vt:lpstr>
      <vt:lpstr>Potential Visualizations: Posted Individually on Website</vt:lpstr>
      <vt:lpstr>Big Lesson Learned</vt:lpstr>
      <vt:lpstr>Big Lesson Learned: Complexities in Value From Variable Interactions</vt:lpstr>
      <vt:lpstr>Big Lesson Learned: Complexities in Value From Variable Interactions</vt:lpstr>
      <vt:lpstr>Big Lesson Learned: Complexities in Value From Variable Interactions</vt:lpstr>
      <vt:lpstr>Future of ARV Prediction Tool</vt:lpstr>
      <vt:lpstr>Questions?</vt:lpstr>
      <vt:lpstr>Appendix</vt:lpstr>
      <vt:lpstr>Tools and Methods</vt:lpstr>
      <vt:lpstr>Median Absolute Error Rates of All Models</vt:lpstr>
      <vt:lpstr>Reflections and Future Work</vt:lpstr>
      <vt:lpstr>Works Cited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Repair Property Value Prediction Tool</dc:title>
  <cp:lastModifiedBy>Silent Gaming</cp:lastModifiedBy>
  <cp:revision>25</cp:revision>
  <dcterms:modified xsi:type="dcterms:W3CDTF">2022-09-04T20:11:32Z</dcterms:modified>
</cp:coreProperties>
</file>