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2" name="Author and Date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70000" y="4546600"/>
            <a:ext cx="21844000" cy="4678065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270000" y="4659369"/>
            <a:ext cx="21844000" cy="439420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Northern Lights display over a snowy landscape"/>
          <p:cNvSpPr/>
          <p:nvPr>
            <p:ph type="pic" sz="half" idx="21"/>
          </p:nvPr>
        </p:nvSpPr>
        <p:spPr>
          <a:xfrm>
            <a:off x="12192000" y="62293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Colourful clouds against a starry night sky"/>
          <p:cNvSpPr/>
          <p:nvPr>
            <p:ph type="pic" sz="half" idx="22"/>
          </p:nvPr>
        </p:nvSpPr>
        <p:spPr>
          <a:xfrm>
            <a:off x="12192000" y="-641351"/>
            <a:ext cx="12192000" cy="8128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Northern Lights display over a snowy mountain landscape"/>
          <p:cNvSpPr/>
          <p:nvPr>
            <p:ph type="pic" idx="23"/>
          </p:nvPr>
        </p:nvSpPr>
        <p:spPr>
          <a:xfrm>
            <a:off x="-1" y="-2258501"/>
            <a:ext cx="12166601" cy="182330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Northern Lights display over a snowy landscape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Northern Lights display in a dark night sky over mountains"/>
          <p:cNvSpPr/>
          <p:nvPr>
            <p:ph type="pic" idx="21"/>
          </p:nvPr>
        </p:nvSpPr>
        <p:spPr>
          <a:xfrm>
            <a:off x="0" y="-762000"/>
            <a:ext cx="24384000" cy="15240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lourful clouds against a starry night sky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70000" y="3886200"/>
            <a:ext cx="9652000" cy="3200202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Northern Lights display over a snowy mountain landscape"/>
          <p:cNvSpPr/>
          <p:nvPr>
            <p:ph type="pic" idx="21"/>
          </p:nvPr>
        </p:nvSpPr>
        <p:spPr>
          <a:xfrm>
            <a:off x="12204700" y="-2277533"/>
            <a:ext cx="12192000" cy="182710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lide Subtitle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FF00"/>
                    </a:gs>
                    <a:gs pos="100000">
                      <a:srgbClr val="007DFF"/>
                    </a:gs>
                  </a:gsLst>
                  <a:lin ang="3965999" scaled="0"/>
                </a:gradFill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rgbClr val="000000"/>
            </a:gs>
            <a:gs pos="100000">
              <a:srgbClr val="3B3B3B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Masters thesis topic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Masters thesis topic</a:t>
            </a:r>
          </a:p>
        </p:txBody>
      </p:sp>
      <p:sp>
        <p:nvSpPr>
          <p:cNvPr id="152" name="15/03/2022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15/03/2022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tru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Structure</a:t>
            </a:r>
          </a:p>
        </p:txBody>
      </p:sp>
      <p:sp>
        <p:nvSpPr>
          <p:cNvPr id="155" name="Introduc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58800" indent="-558800" algn="ctr">
              <a:defRPr sz="6200"/>
            </a:pPr>
            <a:r>
              <a:t>Introduction</a:t>
            </a:r>
          </a:p>
          <a:p>
            <a:pPr marL="558800" indent="-558800" algn="ctr">
              <a:defRPr sz="6200"/>
            </a:pPr>
            <a:r>
              <a:t>The problem </a:t>
            </a:r>
          </a:p>
          <a:p>
            <a:pPr marL="558800" indent="-558800" algn="ctr">
              <a:defRPr sz="6200"/>
            </a:pPr>
            <a:r>
              <a:t>Identify the cause</a:t>
            </a:r>
          </a:p>
          <a:p>
            <a:pPr marL="558800" indent="-558800" algn="ctr">
              <a:defRPr sz="6200"/>
            </a:pPr>
            <a:r>
              <a:t>Optimisation problem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158" name="Overview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Overview</a:t>
            </a:r>
          </a:p>
        </p:txBody>
      </p:sp>
      <p:sp>
        <p:nvSpPr>
          <p:cNvPr id="159" name="Slide bullet text"/>
          <p:cNvSpPr txBox="1"/>
          <p:nvPr>
            <p:ph type="body" sz="half" idx="1"/>
          </p:nvPr>
        </p:nvSpPr>
        <p:spPr>
          <a:xfrm>
            <a:off x="2019390" y="4271367"/>
            <a:ext cx="9352800" cy="8432801"/>
          </a:xfrm>
          <a:prstGeom prst="rect">
            <a:avLst/>
          </a:prstGeom>
          <a:ln w="50800">
            <a:solidFill>
              <a:srgbClr val="FFFFFF"/>
            </a:solidFill>
          </a:ln>
        </p:spPr>
        <p:txBody>
          <a:bodyPr/>
          <a:lstStyle/>
          <a:p>
            <a:pPr/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5850" i="1">
                          <a:solidFill>
                            <a:srgbClr val="FEFFFE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b>
                      <m:r>
                        <a:rPr xmlns:a="http://schemas.openxmlformats.org/drawingml/2006/main" sz="5850" i="1">
                          <a:solidFill>
                            <a:srgbClr val="FEFFFE"/>
                          </a:solidFill>
                          <a:latin typeface="Cambria Math" panose="02040503050406030204" pitchFamily="18" charset="0"/>
                        </a:rPr>
                        <m:t>α</m:t>
                      </m:r>
                    </m:sub>
                  </m:sSub>
                  <m:r>
                    <a:rPr xmlns:a="http://schemas.openxmlformats.org/drawingml/2006/main" sz="585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5850" i="1">
                          <a:solidFill>
                            <a:srgbClr val="FEFFFE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b>
                      <m:r>
                        <a:rPr xmlns:a="http://schemas.openxmlformats.org/drawingml/2006/main" sz="5850" i="1">
                          <a:solidFill>
                            <a:srgbClr val="FEFFFE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sub>
                  </m:sSub>
                  <m:r>
                    <a:rPr xmlns:a="http://schemas.openxmlformats.org/drawingml/2006/main" sz="585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5850" i="1">
                          <a:solidFill>
                            <a:srgbClr val="FEFFFE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b>
                      <m:r>
                        <a:rPr xmlns:a="http://schemas.openxmlformats.org/drawingml/2006/main" sz="5850" i="1">
                          <a:solidFill>
                            <a:srgbClr val="FEFFFE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sub>
                  </m:sSub>
                  <m:r>
                    <a:rPr xmlns:a="http://schemas.openxmlformats.org/drawingml/2006/main" sz="585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5850" i="1">
                          <a:solidFill>
                            <a:srgbClr val="FEFFFE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b>
                      <m:r>
                        <a:rPr xmlns:a="http://schemas.openxmlformats.org/drawingml/2006/main" sz="5850" i="1">
                          <a:solidFill>
                            <a:srgbClr val="FEFFFE"/>
                          </a:solidFill>
                          <a:latin typeface="Cambria Math" panose="02040503050406030204" pitchFamily="18" charset="0"/>
                        </a:rPr>
                        <m:t>κ</m:t>
                      </m:r>
                    </m:sub>
                  </m:sSub>
                </m:oMath>
              </m:oMathPara>
            </a14:m>
          </a:p>
          <a:p>
            <a:pPr marL="0" indent="0">
              <a:buSzTx/>
              <a:buNone/>
            </a:pPr>
          </a:p>
          <a:p>
            <a:pPr/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5850" i="1">
                          <a:solidFill>
                            <a:srgbClr val="FEFFFE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b>
                      <m:r>
                        <a:rPr xmlns:a="http://schemas.openxmlformats.org/drawingml/2006/main" sz="5850" i="1">
                          <a:solidFill>
                            <a:srgbClr val="FEFFFE"/>
                          </a:solidFill>
                          <a:latin typeface="Cambria Math" panose="02040503050406030204" pitchFamily="18" charset="0"/>
                        </a:rPr>
                        <m:t>κ</m:t>
                      </m:r>
                    </m:sub>
                  </m:sSub>
                  <m:r>
                    <a:rPr xmlns:a="http://schemas.openxmlformats.org/drawingml/2006/main" sz="585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5850" i="1">
                          <a:solidFill>
                            <a:srgbClr val="FEFFFE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850" i="1">
                          <a:solidFill>
                            <a:srgbClr val="FEFFFE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5850" i="1">
                          <a:solidFill>
                            <a:srgbClr val="FEFFFE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den>
                  </m:f>
                  <m:sSub>
                    <m:e>
                      <m:r>
                        <a:rPr xmlns:a="http://schemas.openxmlformats.org/drawingml/2006/main" sz="5850" i="1">
                          <a:solidFill>
                            <a:srgbClr val="FEFFFE"/>
                          </a:solidFill>
                          <a:latin typeface="Cambria Math" panose="02040503050406030204" pitchFamily="18" charset="0"/>
                        </a:rPr>
                        <m:t>∫</m:t>
                      </m:r>
                    </m:e>
                    <m:sub>
                      <m:r>
                        <a:rPr xmlns:a="http://schemas.openxmlformats.org/drawingml/2006/main" sz="5850" i="1">
                          <a:solidFill>
                            <a:srgbClr val="FEFFFE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sub>
                  </m:sSub>
                  <m:r>
                    <m:rPr>
                      <m:sty m:val="b"/>
                    </m:rPr>
                    <a:rPr xmlns:a="http://schemas.openxmlformats.org/drawingml/2006/main" sz="585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q</m:t>
                  </m:r>
                  <m:r>
                    <a:rPr xmlns:a="http://schemas.openxmlformats.org/drawingml/2006/main" sz="585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m:rPr>
                      <m:sty m:val="p"/>
                    </m:rPr>
                    <a:rPr xmlns:a="http://schemas.openxmlformats.org/drawingml/2006/main" sz="585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m:rPr>
                      <m:sty m:val="b"/>
                    </m:rPr>
                    <a:rPr xmlns:a="http://schemas.openxmlformats.org/drawingml/2006/main" sz="585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585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85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585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2</m:t>
                  </m:r>
                  <m:f>
                    <m:fPr>
                      <m:ctrlPr>
                        <a:rPr xmlns:a="http://schemas.openxmlformats.org/drawingml/2006/main" sz="5850" i="1">
                          <a:solidFill>
                            <a:srgbClr val="FEFFFE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85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κ</m:t>
                      </m:r>
                    </m:num>
                    <m:den>
                      <m:r>
                        <a:rPr xmlns:a="http://schemas.openxmlformats.org/drawingml/2006/main" sz="5850" i="1">
                          <a:solidFill>
                            <a:srgbClr val="FEFFFE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den>
                  </m:f>
                  <m:f>
                    <m:fPr>
                      <m:ctrlPr>
                        <a:rPr xmlns:a="http://schemas.openxmlformats.org/drawingml/2006/main" sz="5850" i="1">
                          <a:solidFill>
                            <a:srgbClr val="FEFFFE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5850" i="1">
                          <a:solidFill>
                            <a:srgbClr val="FEFFFE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r>
                        <a:rPr xmlns:a="http://schemas.openxmlformats.org/drawingml/2006/main" sz="5850" i="1">
                          <a:solidFill>
                            <a:srgbClr val="FEFFFE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5850" i="1">
                          <a:solidFill>
                            <a:srgbClr val="FEFFFE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r>
                        <a:rPr xmlns:a="http://schemas.openxmlformats.org/drawingml/2006/main" sz="5850" i="1">
                          <a:solidFill>
                            <a:srgbClr val="FEFFFE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den>
                  </m:f>
                </m:oMath>
              </m:oMathPara>
            </a14:m>
          </a:p>
          <a:p>
            <a:pPr/>
          </a:p>
          <a:p>
            <a:pPr/>
            <a14:m>
              <m:oMathPara>
                <m:oMathParaPr>
                  <m:jc m:val="left"/>
                </m:oMathParaPr>
                <m:oMath>
                  <m:f>
                    <m:fPr>
                      <m:ctrlPr>
                        <a:rPr xmlns:a="http://schemas.openxmlformats.org/drawingml/2006/main" sz="5850" i="1">
                          <a:solidFill>
                            <a:srgbClr val="FEFFFE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850" i="1">
                          <a:solidFill>
                            <a:srgbClr val="FEFFFE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5850" i="1">
                          <a:solidFill>
                            <a:srgbClr val="FEFFFE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den>
                  </m:f>
                  <m:sSub>
                    <m:e>
                      <m:r>
                        <a:rPr xmlns:a="http://schemas.openxmlformats.org/drawingml/2006/main" sz="5850" i="1">
                          <a:solidFill>
                            <a:srgbClr val="FEFFFE"/>
                          </a:solidFill>
                          <a:latin typeface="Cambria Math" panose="02040503050406030204" pitchFamily="18" charset="0"/>
                        </a:rPr>
                        <m:t>∫</m:t>
                      </m:r>
                    </m:e>
                    <m:sub>
                      <m:r>
                        <a:rPr xmlns:a="http://schemas.openxmlformats.org/drawingml/2006/main" sz="5850" i="1">
                          <a:solidFill>
                            <a:srgbClr val="FEFFFE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sub>
                  </m:sSub>
                  <m:r>
                    <m:rPr>
                      <m:sty m:val="b"/>
                    </m:rPr>
                    <a:rPr xmlns:a="http://schemas.openxmlformats.org/drawingml/2006/main" sz="585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q</m:t>
                  </m:r>
                  <m:r>
                    <a:rPr xmlns:a="http://schemas.openxmlformats.org/drawingml/2006/main" sz="585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⋅</m:t>
                  </m:r>
                  <m:r>
                    <m:rPr>
                      <m:sty m:val="p"/>
                    </m:rPr>
                    <a:rPr xmlns:a="http://schemas.openxmlformats.org/drawingml/2006/main" sz="585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m:rPr>
                      <m:sty m:val="b"/>
                    </m:rPr>
                    <a:rPr xmlns:a="http://schemas.openxmlformats.org/drawingml/2006/main" sz="585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585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5850" i="1">
                          <a:solidFill>
                            <a:srgbClr val="FEFFFE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850" i="1">
                          <a:solidFill>
                            <a:srgbClr val="FEFFFE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num>
                    <m:den>
                      <m:r>
                        <a:rPr xmlns:a="http://schemas.openxmlformats.org/drawingml/2006/main" sz="5850" i="1">
                          <a:solidFill>
                            <a:srgbClr val="FEFFFE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den>
                  </m:f>
                  <m:f>
                    <m:fPr>
                      <m:ctrlPr>
                        <a:rPr xmlns:a="http://schemas.openxmlformats.org/drawingml/2006/main" sz="5850" i="1">
                          <a:solidFill>
                            <a:srgbClr val="FEFFFE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850" i="1">
                          <a:solidFill>
                            <a:srgbClr val="FEFFFE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num>
                    <m:den>
                      <m:sSub>
                        <m:e>
                          <m:r>
                            <a:rPr xmlns:a="http://schemas.openxmlformats.org/drawingml/2006/main" sz="5850" i="1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</a:rPr>
                            <m:t>τ</m:t>
                          </m:r>
                        </m:e>
                        <m:sub>
                          <m:r>
                            <a:rPr xmlns:a="http://schemas.openxmlformats.org/drawingml/2006/main" sz="5850" i="1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</m:den>
                  </m:f>
                </m:oMath>
              </m:oMathPara>
            </a14:m>
          </a:p>
        </p:txBody>
      </p:sp>
      <p:grpSp>
        <p:nvGrpSpPr>
          <p:cNvPr id="188" name="Group"/>
          <p:cNvGrpSpPr/>
          <p:nvPr/>
        </p:nvGrpSpPr>
        <p:grpSpPr>
          <a:xfrm>
            <a:off x="11672677" y="3468920"/>
            <a:ext cx="11186607" cy="8291788"/>
            <a:chOff x="0" y="0"/>
            <a:chExt cx="11186606" cy="8291786"/>
          </a:xfrm>
        </p:grpSpPr>
        <p:grpSp>
          <p:nvGrpSpPr>
            <p:cNvPr id="186" name="Group"/>
            <p:cNvGrpSpPr/>
            <p:nvPr/>
          </p:nvGrpSpPr>
          <p:grpSpPr>
            <a:xfrm>
              <a:off x="-1" y="0"/>
              <a:ext cx="11186608" cy="8291788"/>
              <a:chOff x="0" y="0"/>
              <a:chExt cx="11186606" cy="8291787"/>
            </a:xfrm>
          </p:grpSpPr>
          <p:sp>
            <p:nvSpPr>
              <p:cNvPr id="160" name="Rectangle"/>
              <p:cNvSpPr/>
              <p:nvPr/>
            </p:nvSpPr>
            <p:spPr>
              <a:xfrm>
                <a:off x="2651301" y="3271601"/>
                <a:ext cx="2010089" cy="332730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4">
                      <a:hueOff val="480218"/>
                      <a:satOff val="-3981"/>
                      <a:lumOff val="9965"/>
                    </a:schemeClr>
                  </a:gs>
                  <a:gs pos="100000">
                    <a:schemeClr val="accent4">
                      <a:hueOff val="-1598510"/>
                      <a:lumOff val="1250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457200">
                  <a:defRPr sz="3200">
                    <a:solidFill>
                      <a:srgbClr val="000000"/>
                    </a:solidFill>
                    <a:latin typeface="Graphik Medium"/>
                    <a:ea typeface="Graphik Medium"/>
                    <a:cs typeface="Graphik Medium"/>
                    <a:sym typeface="Graphik Medium"/>
                  </a:defRPr>
                </a:pPr>
              </a:p>
            </p:txBody>
          </p:sp>
          <p:sp>
            <p:nvSpPr>
              <p:cNvPr id="161" name="Rectangle"/>
              <p:cNvSpPr/>
              <p:nvPr/>
            </p:nvSpPr>
            <p:spPr>
              <a:xfrm>
                <a:off x="7601298" y="0"/>
                <a:ext cx="1880375" cy="288461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hueOff val="-186156"/>
                      <a:satOff val="5698"/>
                      <a:lumOff val="16186"/>
                    </a:schemeClr>
                  </a:gs>
                  <a:gs pos="100000">
                    <a:schemeClr val="accent2">
                      <a:hueOff val="1581656"/>
                      <a:lumOff val="358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457200">
                  <a:defRPr sz="3200">
                    <a:solidFill>
                      <a:srgbClr val="000000"/>
                    </a:solidFill>
                    <a:latin typeface="Graphik Medium"/>
                    <a:ea typeface="Graphik Medium"/>
                    <a:cs typeface="Graphik Medium"/>
                    <a:sym typeface="Graphik Medium"/>
                  </a:defRPr>
                </a:pPr>
              </a:p>
            </p:txBody>
          </p:sp>
          <p:sp>
            <p:nvSpPr>
              <p:cNvPr id="162" name="Rectangle"/>
              <p:cNvSpPr/>
              <p:nvPr/>
            </p:nvSpPr>
            <p:spPr>
              <a:xfrm>
                <a:off x="6444234" y="3271601"/>
                <a:ext cx="2010088" cy="5020187"/>
              </a:xfrm>
              <a:prstGeom prst="rect">
                <a:avLst/>
              </a:prstGeom>
              <a:gradFill flip="none" rotWithShape="1">
                <a:gsLst>
                  <a:gs pos="0">
                    <a:srgbClr val="929292"/>
                  </a:gs>
                  <a:gs pos="100000">
                    <a:srgbClr val="D5D5D5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457200">
                  <a:defRPr sz="3200">
                    <a:solidFill>
                      <a:srgbClr val="000000"/>
                    </a:solidFill>
                    <a:latin typeface="Graphik Medium"/>
                    <a:ea typeface="Graphik Medium"/>
                    <a:cs typeface="Graphik Medium"/>
                    <a:sym typeface="Graphik Medium"/>
                  </a:defRPr>
                </a:pPr>
              </a:p>
            </p:txBody>
          </p:sp>
          <p:sp>
            <p:nvSpPr>
              <p:cNvPr id="163" name="Line"/>
              <p:cNvSpPr/>
              <p:nvPr/>
            </p:nvSpPr>
            <p:spPr>
              <a:xfrm>
                <a:off x="614497" y="1660618"/>
                <a:ext cx="7531559" cy="1"/>
              </a:xfrm>
              <a:prstGeom prst="line">
                <a:avLst/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64" name="Circle"/>
              <p:cNvSpPr/>
              <p:nvPr/>
            </p:nvSpPr>
            <p:spPr>
              <a:xfrm>
                <a:off x="403131" y="1396573"/>
                <a:ext cx="463738" cy="465096"/>
              </a:xfrm>
              <a:prstGeom prst="ellipse">
                <a:avLst/>
              </a:prstGeom>
              <a:solidFill>
                <a:srgbClr val="D5D5D5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457200">
                  <a:defRPr sz="3200">
                    <a:solidFill>
                      <a:srgbClr val="000000"/>
                    </a:solidFill>
                    <a:latin typeface="Graphik Medium"/>
                    <a:ea typeface="Graphik Medium"/>
                    <a:cs typeface="Graphik Medium"/>
                    <a:sym typeface="Graphik Medium"/>
                  </a:defRPr>
                </a:pPr>
              </a:p>
            </p:txBody>
          </p:sp>
          <p:sp>
            <p:nvSpPr>
              <p:cNvPr id="165" name="n"/>
              <p:cNvSpPr txBox="1"/>
              <p:nvPr/>
            </p:nvSpPr>
            <p:spPr>
              <a:xfrm>
                <a:off x="486714" y="1358304"/>
                <a:ext cx="296572" cy="49225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n</a:t>
                </a:r>
              </a:p>
            </p:txBody>
          </p:sp>
          <p:grpSp>
            <p:nvGrpSpPr>
              <p:cNvPr id="169" name="Group"/>
              <p:cNvGrpSpPr/>
              <p:nvPr/>
            </p:nvGrpSpPr>
            <p:grpSpPr>
              <a:xfrm>
                <a:off x="403131" y="3692660"/>
                <a:ext cx="2888893" cy="480199"/>
                <a:chOff x="0" y="0"/>
                <a:chExt cx="2888891" cy="480197"/>
              </a:xfrm>
            </p:grpSpPr>
            <p:sp>
              <p:nvSpPr>
                <p:cNvPr id="166" name="Line"/>
                <p:cNvSpPr/>
                <p:nvPr/>
              </p:nvSpPr>
              <p:spPr>
                <a:xfrm>
                  <a:off x="376796" y="247650"/>
                  <a:ext cx="2512096" cy="0"/>
                </a:xfrm>
                <a:prstGeom prst="line">
                  <a:avLst/>
                </a:prstGeom>
                <a:noFill/>
                <a:ln w="25400" cap="flat">
                  <a:solidFill>
                    <a:srgbClr val="FFFFF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67" name="Circle"/>
                <p:cNvSpPr/>
                <p:nvPr/>
              </p:nvSpPr>
              <p:spPr>
                <a:xfrm>
                  <a:off x="0" y="15102"/>
                  <a:ext cx="463738" cy="465096"/>
                </a:xfrm>
                <a:prstGeom prst="ellipse">
                  <a:avLst/>
                </a:prstGeom>
                <a:solidFill>
                  <a:srgbClr val="D5D5D5"/>
                </a:solidFill>
                <a:ln w="3175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457200">
                    <a:defRPr sz="3200">
                      <a:solidFill>
                        <a:srgbClr val="000000"/>
                      </a:solidFill>
                      <a:latin typeface="Graphik Medium"/>
                      <a:ea typeface="Graphik Medium"/>
                      <a:cs typeface="Graphik Medium"/>
                      <a:sym typeface="Graphik Medium"/>
                    </a:defRPr>
                  </a:pPr>
                </a:p>
              </p:txBody>
            </p:sp>
            <p:sp>
              <p:nvSpPr>
                <p:cNvPr id="168" name="α"/>
                <p:cNvSpPr txBox="1"/>
                <p:nvPr/>
              </p:nvSpPr>
              <p:spPr>
                <a:xfrm>
                  <a:off x="81626" y="-1"/>
                  <a:ext cx="300485" cy="4699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50800" tIns="50800" rIns="50800" bIns="50800" numCol="1" anchor="ctr">
                  <a:spAutoFit/>
                </a:bodyPr>
                <a:lstStyle>
                  <a:lvl1pPr>
                    <a:defRPr>
                      <a:solidFill>
                        <a:srgbClr val="000000"/>
                      </a:solidFill>
                    </a:defRPr>
                  </a:lvl1pPr>
                </a:lstStyle>
                <a:p>
                  <a:pPr/>
                  <a:r>
                    <a:t>α</a:t>
                  </a:r>
                </a:p>
              </p:txBody>
            </p:sp>
          </p:grpSp>
          <p:grpSp>
            <p:nvGrpSpPr>
              <p:cNvPr id="173" name="Group"/>
              <p:cNvGrpSpPr/>
              <p:nvPr/>
            </p:nvGrpSpPr>
            <p:grpSpPr>
              <a:xfrm>
                <a:off x="0" y="5467616"/>
                <a:ext cx="3292024" cy="1016001"/>
                <a:chOff x="0" y="0"/>
                <a:chExt cx="3292023" cy="1016000"/>
              </a:xfrm>
            </p:grpSpPr>
            <p:sp>
              <p:nvSpPr>
                <p:cNvPr id="170" name="Line"/>
                <p:cNvSpPr/>
                <p:nvPr/>
              </p:nvSpPr>
              <p:spPr>
                <a:xfrm>
                  <a:off x="779927" y="508000"/>
                  <a:ext cx="2512097" cy="0"/>
                </a:xfrm>
                <a:prstGeom prst="line">
                  <a:avLst/>
                </a:prstGeom>
                <a:noFill/>
                <a:ln w="25400" cap="flat">
                  <a:solidFill>
                    <a:srgbClr val="FFFFF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71" name="Rectangle"/>
                <p:cNvSpPr/>
                <p:nvPr/>
              </p:nvSpPr>
              <p:spPr>
                <a:xfrm>
                  <a:off x="0" y="0"/>
                  <a:ext cx="1270000" cy="1016000"/>
                </a:xfrm>
                <a:prstGeom prst="rect">
                  <a:avLst/>
                </a:prstGeom>
                <a:solidFill>
                  <a:schemeClr val="accent5"/>
                </a:solidFill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457200">
                    <a:defRPr sz="3200">
                      <a:solidFill>
                        <a:srgbClr val="000000"/>
                      </a:solidFill>
                      <a:latin typeface="Graphik Medium"/>
                      <a:ea typeface="Graphik Medium"/>
                      <a:cs typeface="Graphik Medium"/>
                      <a:sym typeface="Graphik Medium"/>
                    </a:defRPr>
                  </a:pPr>
                </a:p>
              </p:txBody>
            </p:sp>
            <p:sp>
              <p:nvSpPr>
                <p:cNvPr id="172" name="Ext.…"/>
                <p:cNvSpPr txBox="1"/>
                <p:nvPr/>
              </p:nvSpPr>
              <p:spPr>
                <a:xfrm>
                  <a:off x="128422" y="65023"/>
                  <a:ext cx="1013156" cy="88595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50800" tIns="50800" rIns="50800" bIns="50800" numCol="1" anchor="ctr">
                  <a:spAutoFit/>
                </a:bodyPr>
                <a:lstStyle/>
                <a:p>
                  <a:pPr algn="l">
                    <a:defRPr>
                      <a:solidFill>
                        <a:srgbClr val="000000"/>
                      </a:solidFill>
                    </a:defRPr>
                  </a:pPr>
                  <a:r>
                    <a:t>Ext.</a:t>
                  </a:r>
                </a:p>
                <a:p>
                  <a:pPr algn="l">
                    <a:defRPr>
                      <a:solidFill>
                        <a:srgbClr val="000000"/>
                      </a:solidFill>
                    </a:defRPr>
                  </a:pPr>
                  <a:r>
                    <a:t>power</a:t>
                  </a:r>
                </a:p>
              </p:txBody>
            </p:sp>
          </p:grpSp>
          <p:sp>
            <p:nvSpPr>
              <p:cNvPr id="174" name="Core…"/>
              <p:cNvSpPr txBox="1"/>
              <p:nvPr/>
            </p:nvSpPr>
            <p:spPr>
              <a:xfrm>
                <a:off x="3038667" y="4295428"/>
                <a:ext cx="1235355" cy="127965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 algn="l">
                  <a:defRPr>
                    <a:solidFill>
                      <a:srgbClr val="000000"/>
                    </a:solidFill>
                  </a:defRPr>
                </a:pPr>
                <a:r>
                  <a:t>Core</a:t>
                </a:r>
              </a:p>
              <a:p>
                <a:pPr algn="l">
                  <a:defRPr>
                    <a:solidFill>
                      <a:srgbClr val="000000"/>
                    </a:solidFill>
                  </a:defRPr>
                </a:pPr>
                <a:r>
                  <a:t>Plasma </a:t>
                </a:r>
              </a:p>
              <a:p>
                <a:pPr algn="l">
                  <a:defRPr>
                    <a:solidFill>
                      <a:srgbClr val="000000"/>
                    </a:solidFill>
                  </a:defRPr>
                </a:pPr>
                <a:r>
                  <a:t>Heating</a:t>
                </a:r>
              </a:p>
            </p:txBody>
          </p:sp>
          <p:sp>
            <p:nvSpPr>
              <p:cNvPr id="175" name="Line"/>
              <p:cNvSpPr/>
              <p:nvPr/>
            </p:nvSpPr>
            <p:spPr>
              <a:xfrm>
                <a:off x="4026251" y="5975616"/>
                <a:ext cx="3134102" cy="1"/>
              </a:xfrm>
              <a:prstGeom prst="line">
                <a:avLst/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76" name="First…"/>
              <p:cNvSpPr txBox="1"/>
              <p:nvPr/>
            </p:nvSpPr>
            <p:spPr>
              <a:xfrm>
                <a:off x="7087784" y="4492278"/>
                <a:ext cx="722987" cy="88595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 algn="l">
                  <a:defRPr>
                    <a:solidFill>
                      <a:srgbClr val="000000"/>
                    </a:solidFill>
                  </a:defRPr>
                </a:pPr>
                <a:r>
                  <a:t>First</a:t>
                </a:r>
              </a:p>
              <a:p>
                <a:pPr algn="l">
                  <a:defRPr>
                    <a:solidFill>
                      <a:srgbClr val="000000"/>
                    </a:solidFill>
                  </a:defRPr>
                </a:pPr>
                <a:r>
                  <a:t>Wall</a:t>
                </a:r>
              </a:p>
            </p:txBody>
          </p:sp>
          <p:sp>
            <p:nvSpPr>
              <p:cNvPr id="177" name="Blanket"/>
              <p:cNvSpPr txBox="1"/>
              <p:nvPr/>
            </p:nvSpPr>
            <p:spPr>
              <a:xfrm>
                <a:off x="7960842" y="358218"/>
                <a:ext cx="1161289" cy="49225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algn="l">
                  <a:defRPr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Blanket</a:t>
                </a:r>
              </a:p>
            </p:txBody>
          </p:sp>
          <p:sp>
            <p:nvSpPr>
              <p:cNvPr id="178" name="Line"/>
              <p:cNvSpPr/>
              <p:nvPr/>
            </p:nvSpPr>
            <p:spPr>
              <a:xfrm>
                <a:off x="8936321" y="1665390"/>
                <a:ext cx="2202327" cy="1"/>
              </a:xfrm>
              <a:prstGeom prst="line">
                <a:avLst/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79" name="Line"/>
              <p:cNvSpPr/>
              <p:nvPr/>
            </p:nvSpPr>
            <p:spPr>
              <a:xfrm>
                <a:off x="7894583" y="3932759"/>
                <a:ext cx="3292024" cy="1"/>
              </a:xfrm>
              <a:prstGeom prst="line">
                <a:avLst/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80" name="Steam"/>
              <p:cNvSpPr txBox="1"/>
              <p:nvPr/>
            </p:nvSpPr>
            <p:spPr>
              <a:xfrm>
                <a:off x="9368652" y="3871799"/>
                <a:ext cx="1030225" cy="49225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Steam</a:t>
                </a:r>
              </a:p>
            </p:txBody>
          </p:sp>
          <p:sp>
            <p:nvSpPr>
              <p:cNvPr id="181" name="Steam"/>
              <p:cNvSpPr txBox="1"/>
              <p:nvPr/>
            </p:nvSpPr>
            <p:spPr>
              <a:xfrm>
                <a:off x="9681130" y="1196182"/>
                <a:ext cx="1030225" cy="49225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Steam</a:t>
                </a:r>
              </a:p>
            </p:txBody>
          </p:sp>
          <p:grpSp>
            <p:nvGrpSpPr>
              <p:cNvPr id="185" name="Group"/>
              <p:cNvGrpSpPr/>
              <p:nvPr/>
            </p:nvGrpSpPr>
            <p:grpSpPr>
              <a:xfrm>
                <a:off x="403131" y="7778374"/>
                <a:ext cx="6777069" cy="480199"/>
                <a:chOff x="0" y="0"/>
                <a:chExt cx="6777068" cy="480197"/>
              </a:xfrm>
            </p:grpSpPr>
            <p:sp>
              <p:nvSpPr>
                <p:cNvPr id="182" name="Line"/>
                <p:cNvSpPr/>
                <p:nvPr/>
              </p:nvSpPr>
              <p:spPr>
                <a:xfrm>
                  <a:off x="376796" y="247650"/>
                  <a:ext cx="6400273" cy="0"/>
                </a:xfrm>
                <a:prstGeom prst="line">
                  <a:avLst/>
                </a:prstGeom>
                <a:noFill/>
                <a:ln w="25400" cap="flat">
                  <a:solidFill>
                    <a:srgbClr val="FFFFF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83" name="Circle"/>
                <p:cNvSpPr/>
                <p:nvPr/>
              </p:nvSpPr>
              <p:spPr>
                <a:xfrm>
                  <a:off x="0" y="15102"/>
                  <a:ext cx="463738" cy="465096"/>
                </a:xfrm>
                <a:prstGeom prst="ellipse">
                  <a:avLst/>
                </a:prstGeom>
                <a:solidFill>
                  <a:srgbClr val="D5D5D5"/>
                </a:solidFill>
                <a:ln w="3175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457200">
                    <a:defRPr sz="3200">
                      <a:solidFill>
                        <a:srgbClr val="000000"/>
                      </a:solidFill>
                      <a:latin typeface="Graphik Medium"/>
                      <a:ea typeface="Graphik Medium"/>
                      <a:cs typeface="Graphik Medium"/>
                      <a:sym typeface="Graphik Medium"/>
                    </a:defRPr>
                  </a:pPr>
                </a:p>
              </p:txBody>
            </p:sp>
            <p:sp>
              <p:nvSpPr>
                <p:cNvPr id="184" name="γ"/>
                <p:cNvSpPr txBox="1"/>
                <p:nvPr/>
              </p:nvSpPr>
              <p:spPr>
                <a:xfrm>
                  <a:off x="89961" y="-1"/>
                  <a:ext cx="283816" cy="4699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50800" tIns="50800" rIns="50800" bIns="50800" numCol="1" anchor="ctr">
                  <a:spAutoFit/>
                </a:bodyPr>
                <a:lstStyle>
                  <a:lvl1pPr>
                    <a:defRPr>
                      <a:solidFill>
                        <a:srgbClr val="000000"/>
                      </a:solidFill>
                    </a:defRPr>
                  </a:lvl1pPr>
                </a:lstStyle>
                <a:p>
                  <a:pPr/>
                  <a:r>
                    <a:t>γ</a:t>
                  </a:r>
                </a:p>
              </p:txBody>
            </p:sp>
          </p:grpSp>
        </p:grpSp>
        <p:sp>
          <p:nvSpPr>
            <p:cNvPr id="187" name="Line"/>
            <p:cNvSpPr/>
            <p:nvPr/>
          </p:nvSpPr>
          <p:spPr>
            <a:xfrm>
              <a:off x="4026251" y="3932758"/>
              <a:ext cx="3134102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he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problem</a:t>
            </a:r>
          </a:p>
        </p:txBody>
      </p:sp>
      <p:sp>
        <p:nvSpPr>
          <p:cNvPr id="191" name="Energy confinement tim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Energy confinement time</a:t>
            </a:r>
          </a:p>
        </p:txBody>
      </p:sp>
      <p:graphicFrame>
        <p:nvGraphicFramePr>
          <p:cNvPr id="192" name="Progression of regression coefficients"/>
          <p:cNvGraphicFramePr/>
          <p:nvPr/>
        </p:nvGraphicFramePr>
        <p:xfrm>
          <a:off x="348946" y="6205459"/>
          <a:ext cx="7620001" cy="4494793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5488588"/>
                <a:gridCol w="1601328"/>
                <a:gridCol w="1528103"/>
                <a:gridCol w="1721608"/>
                <a:gridCol w="1644217"/>
                <a:gridCol w="1620185"/>
                <a:gridCol w="1597040"/>
                <a:gridCol w="1100632"/>
                <a:gridCol w="1549388"/>
                <a:gridCol w="1230802"/>
                <a:gridCol w="2680217"/>
                <a:gridCol w="1923996"/>
              </a:tblGrid>
              <a:tr h="946150">
                <a:tc gridSpan="12"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  <a:latin typeface="Graphik"/>
                          <a:ea typeface="Graphik"/>
                          <a:cs typeface="Graphik"/>
                        </a:rPr>
                        <a:t>Progression of regression coefficients</a:t>
                      </a:r>
                    </a:p>
                  </a:txBody>
                  <a:tcPr marL="50800" marR="50800" marT="50800" marB="50800" anchor="ctr" anchorCtr="0" horzOverflow="overflow">
                    <a:lnL/>
                    <a:lnR/>
                    <a:lnT/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642113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Database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Graphik Semibold"/>
                        </a:rPr>
                        <a:t>α0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Graphik Semibold"/>
                        </a:rPr>
                        <a:t> αI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Graphik Semibold"/>
                        </a:rPr>
                        <a:t> αB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Graphik Semibold"/>
                        </a:rPr>
                        <a:t> αP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Graphik Semibold"/>
                        </a:rPr>
                        <a:t> αn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Graphik Semibold"/>
                        </a:rPr>
                        <a:t> αM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Graphik Semibold"/>
                        </a:rPr>
                        <a:t> αR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Graphik Semibold"/>
                        </a:rPr>
                        <a:t> αe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Graphik Semibold"/>
                        </a:rPr>
                        <a:t> αk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Graphik Semibold"/>
                        </a:rPr>
                        <a:t> no_of_points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Graphik Semibold"/>
                        </a:rPr>
                        <a:t> ITER_tau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  <a:tr h="642113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DB2P8 scrubbed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0.0913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0.776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0.323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-0.666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0.437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0.189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2.22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0.578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1310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7.88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FFFFFF"/>
                      </a:solidFill>
                      <a:miter lim="400000"/>
                    </a:lnT>
                  </a:tcPr>
                </a:tc>
              </a:tr>
              <a:tr h="642113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DB2P8 scrubbed ITER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0.136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0.963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0.147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-0.664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0.334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0.3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1.84</a:t>
                      </a: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4">
                            <a:hueOff val="480218"/>
                            <a:satOff val="-3981"/>
                            <a:lumOff val="9965"/>
                          </a:schemeClr>
                        </a:gs>
                        <a:gs pos="100000">
                          <a:schemeClr val="accent4">
                            <a:hueOff val="-1598510"/>
                            <a:lumOff val="125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0.372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0.6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732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8.98</a:t>
                      </a: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hueOff val="-446844"/>
                            <a:satOff val="-6226"/>
                            <a:lumOff val="18873"/>
                          </a:schemeClr>
                        </a:gs>
                        <a:gs pos="100000">
                          <a:schemeClr val="accent1">
                            <a:hueOff val="-15665233"/>
                            <a:satOff val="-9367"/>
                            <a:lumOff val="13315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642113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STDDB4V5 scrubbed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0.115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0.794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0.251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-0.616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0.389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0.0646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1.97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0.712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0.471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3237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5.22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42113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STDDB4V5 scrubbed ITER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0.157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1.06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-0.0129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-0.615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0.322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0.155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1.59</a:t>
                      </a: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4">
                            <a:hueOff val="480218"/>
                            <a:satOff val="-3981"/>
                            <a:lumOff val="9965"/>
                          </a:schemeClr>
                        </a:gs>
                        <a:gs pos="100000">
                          <a:schemeClr val="accent4">
                            <a:hueOff val="-1598510"/>
                            <a:lumOff val="125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0.378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0.725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2275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7.43</a:t>
                      </a: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hueOff val="-446844"/>
                            <a:satOff val="-6226"/>
                            <a:lumOff val="18873"/>
                          </a:schemeClr>
                        </a:gs>
                        <a:gs pos="100000">
                          <a:schemeClr val="accent1">
                            <a:hueOff val="-15665233"/>
                            <a:satOff val="-9367"/>
                            <a:lumOff val="13315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642113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SELDB5 scrubbed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0.128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1.13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0.0724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-0.683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0.175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0.214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1.45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0.0636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0.28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6250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4.09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42113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SELDB5 scrubbed ITER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0.147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1.38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-0.182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-0.669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0.112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0.303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1.07</a:t>
                      </a: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4">
                            <a:hueOff val="480218"/>
                            <a:satOff val="-3981"/>
                            <a:lumOff val="9965"/>
                          </a:schemeClr>
                        </a:gs>
                        <a:gs pos="100000">
                          <a:schemeClr val="accent4">
                            <a:hueOff val="-1598510"/>
                            <a:lumOff val="125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-0.136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0.712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5220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4.73</a:t>
                      </a: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hueOff val="-446844"/>
                            <a:satOff val="-6226"/>
                            <a:lumOff val="18873"/>
                          </a:schemeClr>
                        </a:gs>
                        <a:gs pos="100000">
                          <a:schemeClr val="accent1">
                            <a:hueOff val="-15665233"/>
                            <a:satOff val="-9367"/>
                            <a:lumOff val="13315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sp>
        <p:nvSpPr>
          <p:cNvPr id="193" name="Equation"/>
          <p:cNvSpPr txBox="1"/>
          <p:nvPr/>
        </p:nvSpPr>
        <p:spPr>
          <a:xfrm>
            <a:off x="6466357" y="4161073"/>
            <a:ext cx="11451286" cy="102656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6300" i="1">
                          <a:solidFill>
                            <a:srgbClr val="C826FE"/>
                          </a:solidFill>
                          <a:latin typeface="Cambria Math" panose="02040503050406030204" pitchFamily="18" charset="0"/>
                        </a:rPr>
                        <m:t>τ</m:t>
                      </m:r>
                    </m:e>
                    <m:sub>
                      <m:r>
                        <m:rPr>
                          <m:sty m:val="p"/>
                        </m:rPr>
                        <a:rPr xmlns:a="http://schemas.openxmlformats.org/drawingml/2006/main" sz="6300" i="1">
                          <a:solidFill>
                            <a:srgbClr val="C826FE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xmlns:a="http://schemas.openxmlformats.org/drawingml/2006/main" sz="6300" i="1">
                          <a:solidFill>
                            <a:srgbClr val="C826FE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xmlns:a="http://schemas.openxmlformats.org/drawingml/2006/main" sz="6300" i="1">
                          <a:solidFill>
                            <a:srgbClr val="C826FE"/>
                          </a:solidFill>
                          <a:latin typeface="Cambria Math" panose="02040503050406030204" pitchFamily="18" charset="0"/>
                        </a:rPr>
                        <m:t>th</m:t>
                      </m:r>
                    </m:sub>
                  </m:sSub>
                  <m:r>
                    <a:rPr xmlns:a="http://schemas.openxmlformats.org/drawingml/2006/main" sz="6300" i="1">
                      <a:solidFill>
                        <a:srgbClr val="C826FE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6300" i="1">
                          <a:solidFill>
                            <a:srgbClr val="C826FE"/>
                          </a:solidFill>
                          <a:latin typeface="Cambria Math" panose="02040503050406030204" pitchFamily="18" charset="0"/>
                        </a:rPr>
                        <m:t>α</m:t>
                      </m:r>
                    </m:e>
                    <m:sub>
                      <m:r>
                        <a:rPr xmlns:a="http://schemas.openxmlformats.org/drawingml/2006/main" sz="6300" i="1">
                          <a:solidFill>
                            <a:srgbClr val="C826FE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sSubSup>
                    <m:e>
                      <m:r>
                        <a:rPr xmlns:a="http://schemas.openxmlformats.org/drawingml/2006/main" sz="6300" i="1">
                          <a:solidFill>
                            <a:srgbClr val="C826FE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e>
                    <m:sub>
                      <m:r>
                        <m:rPr>
                          <m:sty m:val="p"/>
                        </m:rPr>
                        <a:rPr xmlns:a="http://schemas.openxmlformats.org/drawingml/2006/main" sz="6300" i="1">
                          <a:solidFill>
                            <a:srgbClr val="C826FE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sub>
                    <m:sup>
                      <m:sSub>
                        <m:e>
                          <m:r>
                            <a:rPr xmlns:a="http://schemas.openxmlformats.org/drawingml/2006/main" sz="6300" i="1">
                              <a:solidFill>
                                <a:srgbClr val="C826FE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xmlns:a="http://schemas.openxmlformats.org/drawingml/2006/main" sz="6300" i="1">
                              <a:solidFill>
                                <a:srgbClr val="C826FE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sup>
                  </m:sSubSup>
                  <m:sSubSup>
                    <m:e>
                      <m:r>
                        <a:rPr xmlns:a="http://schemas.openxmlformats.org/drawingml/2006/main" sz="6300" i="1">
                          <a:solidFill>
                            <a:srgbClr val="C826FE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b>
                      <m:r>
                        <m:rPr>
                          <m:sty m:val="p"/>
                        </m:rPr>
                        <a:rPr xmlns:a="http://schemas.openxmlformats.org/drawingml/2006/main" sz="6300" i="1">
                          <a:solidFill>
                            <a:srgbClr val="C826FE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  <m:sup>
                      <m:sSub>
                        <m:e>
                          <m:r>
                            <a:rPr xmlns:a="http://schemas.openxmlformats.org/drawingml/2006/main" sz="6300" i="1">
                              <a:solidFill>
                                <a:srgbClr val="C826FE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xmlns:a="http://schemas.openxmlformats.org/drawingml/2006/main" sz="6300" i="1">
                              <a:solidFill>
                                <a:srgbClr val="C826F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</m:sup>
                  </m:sSubSup>
                  <m:sSubSup>
                    <m:e>
                      <m:bar>
                        <m:barPr>
                          <m:ctrlPr>
                            <a:rPr xmlns:a="http://schemas.openxmlformats.org/drawingml/2006/main" sz="6300" i="1">
                              <a:solidFill>
                                <a:srgbClr val="C826FE"/>
                              </a:solidFill>
                              <a:latin typeface="Cambria Math" panose="02040503050406030204" pitchFamily="18" charset="0"/>
                            </a:rPr>
                          </m:ctrlPr>
                          <m:pos m:val="top"/>
                        </m:barPr>
                        <m:e>
                          <m:r>
                            <a:rPr xmlns:a="http://schemas.openxmlformats.org/drawingml/2006/main" sz="6300" i="1">
                              <a:solidFill>
                                <a:srgbClr val="C826F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bar>
                    </m:e>
                    <m:sub>
                      <m:r>
                        <m:rPr>
                          <m:sty m:val="p"/>
                        </m:rPr>
                        <a:rPr xmlns:a="http://schemas.openxmlformats.org/drawingml/2006/main" sz="6300" i="1">
                          <a:solidFill>
                            <a:srgbClr val="C826FE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sub>
                    <m:sup>
                      <m:sSub>
                        <m:e>
                          <m:r>
                            <a:rPr xmlns:a="http://schemas.openxmlformats.org/drawingml/2006/main" sz="6300" i="1">
                              <a:solidFill>
                                <a:srgbClr val="C826FE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xmlns:a="http://schemas.openxmlformats.org/drawingml/2006/main" sz="6300" i="1">
                              <a:solidFill>
                                <a:srgbClr val="C826F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sup>
                  </m:sSubSup>
                  <m:sSubSup>
                    <m:e>
                      <m:r>
                        <a:rPr xmlns:a="http://schemas.openxmlformats.org/drawingml/2006/main" sz="6300" i="1">
                          <a:solidFill>
                            <a:srgbClr val="C826FE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6300" i="1">
                          <a:solidFill>
                            <a:srgbClr val="C826FE"/>
                          </a:solidFill>
                          <a:latin typeface="Cambria Math" panose="02040503050406030204" pitchFamily="18" charset="0"/>
                        </a:rPr>
                        <m:t>ℓ</m:t>
                      </m:r>
                      <m:r>
                        <a:rPr xmlns:a="http://schemas.openxmlformats.org/drawingml/2006/main" sz="6300" i="1">
                          <a:solidFill>
                            <a:srgbClr val="C826FE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xmlns:a="http://schemas.openxmlformats.org/drawingml/2006/main" sz="6300" i="1">
                          <a:solidFill>
                            <a:srgbClr val="C826FE"/>
                          </a:solidFill>
                          <a:latin typeface="Cambria Math" panose="02040503050406030204" pitchFamily="18" charset="0"/>
                        </a:rPr>
                        <m:t>th</m:t>
                      </m:r>
                    </m:sub>
                    <m:sup>
                      <m:sSub>
                        <m:e>
                          <m:r>
                            <a:rPr xmlns:a="http://schemas.openxmlformats.org/drawingml/2006/main" sz="6300" i="1">
                              <a:solidFill>
                                <a:srgbClr val="C826FE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xmlns:a="http://schemas.openxmlformats.org/drawingml/2006/main" sz="6300" i="1">
                              <a:solidFill>
                                <a:srgbClr val="C826FE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</m:sup>
                  </m:sSubSup>
                  <m:sSubSup>
                    <m:e>
                      <m:r>
                        <a:rPr xmlns:a="http://schemas.openxmlformats.org/drawingml/2006/main" sz="6300" i="1">
                          <a:solidFill>
                            <a:srgbClr val="C826FE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e>
                    <m:sub>
                      <m:r>
                        <m:rPr>
                          <m:sty m:val="p"/>
                        </m:rPr>
                        <a:rPr xmlns:a="http://schemas.openxmlformats.org/drawingml/2006/main" sz="6300" i="1">
                          <a:solidFill>
                            <a:srgbClr val="C826FE"/>
                          </a:solidFill>
                          <a:latin typeface="Cambria Math" panose="02040503050406030204" pitchFamily="18" charset="0"/>
                        </a:rPr>
                        <m:t>geo</m:t>
                      </m:r>
                    </m:sub>
                    <m:sup>
                      <m:sSub>
                        <m:e>
                          <m:r>
                            <a:rPr xmlns:a="http://schemas.openxmlformats.org/drawingml/2006/main" sz="6300" i="1">
                              <a:solidFill>
                                <a:srgbClr val="C826FE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xmlns:a="http://schemas.openxmlformats.org/drawingml/2006/main" sz="6300" i="1">
                              <a:solidFill>
                                <a:srgbClr val="C826FE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sup>
                  </m:sSubSup>
                  <m:sSubSup>
                    <m:e>
                      <m:r>
                        <a:rPr xmlns:a="http://schemas.openxmlformats.org/drawingml/2006/main" sz="6300" i="1">
                          <a:solidFill>
                            <a:srgbClr val="C826FE"/>
                          </a:solidFill>
                          <a:latin typeface="Cambria Math" panose="02040503050406030204" pitchFamily="18" charset="0"/>
                        </a:rPr>
                        <m:t>κ</m:t>
                      </m:r>
                    </m:e>
                    <m:sub>
                      <m:r>
                        <m:rPr>
                          <m:sty m:val="p"/>
                        </m:rPr>
                        <a:rPr xmlns:a="http://schemas.openxmlformats.org/drawingml/2006/main" sz="6300" i="1">
                          <a:solidFill>
                            <a:srgbClr val="C826FE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sub>
                    <m:sup>
                      <m:sSub>
                        <m:e>
                          <m:r>
                            <a:rPr xmlns:a="http://schemas.openxmlformats.org/drawingml/2006/main" sz="6300" i="1">
                              <a:solidFill>
                                <a:srgbClr val="C826FE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xmlns:a="http://schemas.openxmlformats.org/drawingml/2006/main" sz="6300" i="1">
                              <a:solidFill>
                                <a:srgbClr val="C826FE"/>
                              </a:solidFill>
                              <a:latin typeface="Cambria Math" panose="02040503050406030204" pitchFamily="18" charset="0"/>
                            </a:rPr>
                            <m:t>κ</m:t>
                          </m:r>
                        </m:sub>
                      </m:sSub>
                    </m:sup>
                  </m:sSubSup>
                  <m:sSup>
                    <m:e>
                      <m:r>
                        <a:rPr xmlns:a="http://schemas.openxmlformats.org/drawingml/2006/main" sz="6300" i="1">
                          <a:solidFill>
                            <a:srgbClr val="C826FE"/>
                          </a:solidFill>
                          <a:latin typeface="Cambria Math" panose="02040503050406030204" pitchFamily="18" charset="0"/>
                        </a:rPr>
                        <m:t>ϵ</m:t>
                      </m:r>
                    </m:e>
                    <m:sup>
                      <m:sSub>
                        <m:e>
                          <m:r>
                            <a:rPr xmlns:a="http://schemas.openxmlformats.org/drawingml/2006/main" sz="6300" i="1">
                              <a:solidFill>
                                <a:srgbClr val="C826FE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xmlns:a="http://schemas.openxmlformats.org/drawingml/2006/main" sz="6300" i="1">
                              <a:solidFill>
                                <a:srgbClr val="C826FE"/>
                              </a:solidFill>
                              <a:latin typeface="Cambria Math" panose="02040503050406030204" pitchFamily="18" charset="0"/>
                            </a:rPr>
                            <m:t>ϵ</m:t>
                          </m:r>
                        </m:sub>
                      </m:sSub>
                    </m:sup>
                  </m:sSup>
                  <m:sSubSup>
                    <m:e>
                      <m:r>
                        <a:rPr xmlns:a="http://schemas.openxmlformats.org/drawingml/2006/main" sz="6300" i="1">
                          <a:solidFill>
                            <a:srgbClr val="C826FE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e>
                    <m:sub>
                      <m:r>
                        <m:rPr>
                          <m:sty m:val="p"/>
                        </m:rPr>
                        <a:rPr xmlns:a="http://schemas.openxmlformats.org/drawingml/2006/main" sz="6300" i="1">
                          <a:solidFill>
                            <a:srgbClr val="C826FE"/>
                          </a:solidFill>
                          <a:latin typeface="Cambria Math" panose="02040503050406030204" pitchFamily="18" charset="0"/>
                        </a:rPr>
                        <m:t>eff</m:t>
                      </m:r>
                    </m:sub>
                    <m:sup>
                      <m:sSub>
                        <m:e>
                          <m:r>
                            <a:rPr xmlns:a="http://schemas.openxmlformats.org/drawingml/2006/main" sz="6300" i="1">
                              <a:solidFill>
                                <a:srgbClr val="C826FE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xmlns:a="http://schemas.openxmlformats.org/drawingml/2006/main" sz="6300" i="1">
                              <a:solidFill>
                                <a:srgbClr val="C826FE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</m:sup>
                  </m:sSubSup>
                </m:oMath>
              </m:oMathPara>
            </a14:m>
            <a:endParaRPr sz="6300">
              <a:solidFill>
                <a:srgbClr val="C926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Identify the cause"/>
          <p:cNvSpPr txBox="1"/>
          <p:nvPr>
            <p:ph type="title"/>
          </p:nvPr>
        </p:nvSpPr>
        <p:spPr>
          <a:xfrm>
            <a:off x="1497005" y="236346"/>
            <a:ext cx="21844001" cy="1557437"/>
          </a:xfrm>
          <a:prstGeom prst="rect">
            <a:avLst/>
          </a:prstGeom>
        </p:spPr>
        <p:txBody>
          <a:bodyPr/>
          <a:lstStyle/>
          <a:p>
            <a:pPr/>
            <a:r>
              <a:t>Identify the cause</a:t>
            </a:r>
          </a:p>
        </p:txBody>
      </p:sp>
      <p:graphicFrame>
        <p:nvGraphicFramePr>
          <p:cNvPr id="196" name="Table"/>
          <p:cNvGraphicFramePr/>
          <p:nvPr/>
        </p:nvGraphicFramePr>
        <p:xfrm>
          <a:off x="2787037" y="5112665"/>
          <a:ext cx="4268037" cy="7395068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1063834"/>
                <a:gridCol w="1063834"/>
                <a:gridCol w="1063834"/>
                <a:gridCol w="1063834"/>
              </a:tblGrid>
              <a:tr h="33556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200">
                          <a:solidFill>
                            <a:srgbClr val="5E5E5E"/>
                          </a:solidFill>
                          <a:sym typeface="Graphik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200">
                          <a:solidFill>
                            <a:srgbClr val="5E5E5E"/>
                          </a:solidFill>
                          <a:sym typeface="Graphik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200">
                          <a:solidFill>
                            <a:srgbClr val="5E5E5E"/>
                          </a:solidFill>
                          <a:sym typeface="Graphik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200">
                          <a:solidFill>
                            <a:srgbClr val="5E5E5E"/>
                          </a:solidFill>
                          <a:sym typeface="Graphik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5E5E5E"/>
                    </a:solidFill>
                  </a:tcPr>
                </a:tc>
              </a:tr>
              <a:tr h="33556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200">
                          <a:sym typeface="Graphik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5"/>
                    </a:solidFill>
                  </a:tcPr>
                </a:tc>
              </a:tr>
              <a:tr h="33556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200">
                          <a:sym typeface="Graphik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5"/>
                    </a:solidFill>
                  </a:tcPr>
                </a:tc>
              </a:tr>
              <a:tr h="33556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200">
                          <a:sym typeface="Graphik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5"/>
                    </a:solidFill>
                  </a:tcPr>
                </a:tc>
              </a:tr>
              <a:tr h="33556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200">
                          <a:sym typeface="Graphik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-385756"/>
                        <a:satOff val="-32155"/>
                        <a:lumOff val="179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-385756"/>
                        <a:satOff val="-32155"/>
                        <a:lumOff val="179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-385756"/>
                        <a:satOff val="-32155"/>
                        <a:lumOff val="17967"/>
                      </a:schemeClr>
                    </a:solidFill>
                  </a:tcPr>
                </a:tc>
              </a:tr>
              <a:tr h="33556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200">
                          <a:sym typeface="Graphik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-385756"/>
                        <a:satOff val="-32155"/>
                        <a:lumOff val="179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-385756"/>
                        <a:satOff val="-32155"/>
                        <a:lumOff val="179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-385756"/>
                        <a:satOff val="-32155"/>
                        <a:lumOff val="17967"/>
                      </a:schemeClr>
                    </a:solidFill>
                  </a:tcPr>
                </a:tc>
              </a:tr>
              <a:tr h="33556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200">
                          <a:sym typeface="Graphik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5"/>
                    </a:solidFill>
                  </a:tcPr>
                </a:tc>
              </a:tr>
              <a:tr h="33556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200">
                          <a:sym typeface="Graphik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-385756"/>
                        <a:satOff val="-32155"/>
                        <a:lumOff val="179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-385756"/>
                        <a:satOff val="-32155"/>
                        <a:lumOff val="179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-385756"/>
                        <a:satOff val="-32155"/>
                        <a:lumOff val="17967"/>
                      </a:schemeClr>
                    </a:solidFill>
                  </a:tcPr>
                </a:tc>
              </a:tr>
              <a:tr h="33556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200">
                          <a:sym typeface="Graphik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-385756"/>
                        <a:satOff val="-32155"/>
                        <a:lumOff val="179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-385756"/>
                        <a:satOff val="-32155"/>
                        <a:lumOff val="179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-385756"/>
                        <a:satOff val="-32155"/>
                        <a:lumOff val="17967"/>
                      </a:schemeClr>
                    </a:solidFill>
                  </a:tcPr>
                </a:tc>
              </a:tr>
              <a:tr h="33556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200">
                          <a:sym typeface="Graphik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-385756"/>
                        <a:satOff val="-32155"/>
                        <a:lumOff val="179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-385756"/>
                        <a:satOff val="-32155"/>
                        <a:lumOff val="179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-385756"/>
                        <a:satOff val="-32155"/>
                        <a:lumOff val="17967"/>
                      </a:schemeClr>
                    </a:solidFill>
                  </a:tcPr>
                </a:tc>
              </a:tr>
              <a:tr h="33556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200">
                          <a:sym typeface="Graphik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-385756"/>
                        <a:satOff val="-32155"/>
                        <a:lumOff val="179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-385756"/>
                        <a:satOff val="-32155"/>
                        <a:lumOff val="179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-385756"/>
                        <a:satOff val="-32155"/>
                        <a:lumOff val="17967"/>
                      </a:schemeClr>
                    </a:solidFill>
                  </a:tcPr>
                </a:tc>
              </a:tr>
              <a:tr h="33556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200">
                          <a:sym typeface="Graphik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-385756"/>
                        <a:satOff val="-32155"/>
                        <a:lumOff val="179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-385756"/>
                        <a:satOff val="-32155"/>
                        <a:lumOff val="179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-385756"/>
                        <a:satOff val="-32155"/>
                        <a:lumOff val="17967"/>
                      </a:schemeClr>
                    </a:solidFill>
                  </a:tcPr>
                </a:tc>
              </a:tr>
              <a:tr h="33556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200">
                          <a:sym typeface="Graphik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5"/>
                    </a:solidFill>
                  </a:tcPr>
                </a:tc>
              </a:tr>
              <a:tr h="33556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200">
                          <a:sym typeface="Graphik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5"/>
                    </a:solidFill>
                  </a:tcPr>
                </a:tc>
              </a:tr>
              <a:tr h="33556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200">
                          <a:sym typeface="Graphik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5"/>
                    </a:solidFill>
                  </a:tcPr>
                </a:tc>
              </a:tr>
              <a:tr h="33556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200">
                          <a:sym typeface="Graphik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5"/>
                    </a:solidFill>
                  </a:tcPr>
                </a:tc>
              </a:tr>
              <a:tr h="33556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200">
                          <a:sym typeface="Graphik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-385756"/>
                        <a:satOff val="-32155"/>
                        <a:lumOff val="179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-385756"/>
                        <a:satOff val="-32155"/>
                        <a:lumOff val="179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-385756"/>
                        <a:satOff val="-32155"/>
                        <a:lumOff val="17967"/>
                      </a:schemeClr>
                    </a:solidFill>
                  </a:tcPr>
                </a:tc>
              </a:tr>
              <a:tr h="33556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200">
                          <a:sym typeface="Graphik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5"/>
                    </a:solidFill>
                  </a:tcPr>
                </a:tc>
              </a:tr>
              <a:tr h="33556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200">
                          <a:sym typeface="Graphik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5"/>
                    </a:solidFill>
                  </a:tcPr>
                </a:tc>
              </a:tr>
              <a:tr h="33556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200">
                          <a:sym typeface="Graphik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5"/>
                    </a:solidFill>
                  </a:tcPr>
                </a:tc>
              </a:tr>
              <a:tr h="33556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200">
                          <a:sym typeface="Graphik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-385756"/>
                        <a:satOff val="-32155"/>
                        <a:lumOff val="179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-385756"/>
                        <a:satOff val="-32155"/>
                        <a:lumOff val="179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-385756"/>
                        <a:satOff val="-32155"/>
                        <a:lumOff val="17967"/>
                      </a:schemeClr>
                    </a:solidFill>
                  </a:tcPr>
                </a:tc>
              </a:tr>
              <a:tr h="33556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200">
                          <a:sym typeface="Graphik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-385756"/>
                        <a:satOff val="-32155"/>
                        <a:lumOff val="179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-385756"/>
                        <a:satOff val="-32155"/>
                        <a:lumOff val="179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-385756"/>
                        <a:satOff val="-32155"/>
                        <a:lumOff val="17967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7" name="Table"/>
          <p:cNvGraphicFramePr/>
          <p:nvPr/>
        </p:nvGraphicFramePr>
        <p:xfrm>
          <a:off x="10358202" y="9109354"/>
          <a:ext cx="4134308" cy="3360036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1030401"/>
                <a:gridCol w="1030401"/>
                <a:gridCol w="1030401"/>
                <a:gridCol w="1030401"/>
              </a:tblGrid>
              <a:tr h="334733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200">
                          <a:sym typeface="Graphik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200">
                          <a:sym typeface="Graphik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200">
                          <a:sym typeface="Graphik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200">
                          <a:sym typeface="Graphik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5E5E5E"/>
                    </a:solidFill>
                  </a:tcPr>
                </a:tc>
              </a:tr>
              <a:tr h="334733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200">
                          <a:sym typeface="Graphik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5"/>
                    </a:solidFill>
                  </a:tcPr>
                </a:tc>
              </a:tr>
              <a:tr h="334733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200">
                          <a:sym typeface="Graphik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5"/>
                    </a:solidFill>
                  </a:tcPr>
                </a:tc>
              </a:tr>
              <a:tr h="334733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200">
                          <a:sym typeface="Graphik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5"/>
                    </a:solidFill>
                  </a:tcPr>
                </a:tc>
              </a:tr>
              <a:tr h="334733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200">
                          <a:sym typeface="Graphik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5"/>
                    </a:solidFill>
                  </a:tcPr>
                </a:tc>
              </a:tr>
              <a:tr h="334733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200">
                          <a:sym typeface="Graphik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5"/>
                    </a:solidFill>
                  </a:tcPr>
                </a:tc>
              </a:tr>
              <a:tr h="334733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200">
                          <a:sym typeface="Graphik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5"/>
                    </a:solidFill>
                  </a:tcPr>
                </a:tc>
              </a:tr>
              <a:tr h="334733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200">
                          <a:sym typeface="Graphik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5"/>
                    </a:solidFill>
                  </a:tcPr>
                </a:tc>
              </a:tr>
              <a:tr h="334733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200">
                          <a:sym typeface="Graphik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5"/>
                    </a:solidFill>
                  </a:tcPr>
                </a:tc>
              </a:tr>
              <a:tr h="334733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200">
                          <a:sym typeface="Graphik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8" name="Table"/>
          <p:cNvGraphicFramePr/>
          <p:nvPr/>
        </p:nvGraphicFramePr>
        <p:xfrm>
          <a:off x="17789287" y="8417446"/>
          <a:ext cx="4147008" cy="4052107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1033576"/>
                <a:gridCol w="1033576"/>
                <a:gridCol w="1033576"/>
                <a:gridCol w="1033576"/>
              </a:tblGrid>
              <a:tr h="33661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200">
                          <a:sym typeface="Graphik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200">
                          <a:sym typeface="Graphik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200">
                          <a:sym typeface="Graphik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200">
                          <a:sym typeface="Graphik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5E5E5E"/>
                    </a:solidFill>
                  </a:tcPr>
                </a:tc>
              </a:tr>
              <a:tr h="33661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200">
                          <a:sym typeface="Graphik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-385756"/>
                        <a:satOff val="-32155"/>
                        <a:lumOff val="179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-385756"/>
                        <a:satOff val="-32155"/>
                        <a:lumOff val="179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-385756"/>
                        <a:satOff val="-32155"/>
                        <a:lumOff val="17967"/>
                      </a:schemeClr>
                    </a:solidFill>
                  </a:tcPr>
                </a:tc>
              </a:tr>
              <a:tr h="33661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200">
                          <a:sym typeface="Graphik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-385756"/>
                        <a:satOff val="-32155"/>
                        <a:lumOff val="179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-385756"/>
                        <a:satOff val="-32155"/>
                        <a:lumOff val="179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-385756"/>
                        <a:satOff val="-32155"/>
                        <a:lumOff val="17967"/>
                      </a:schemeClr>
                    </a:solidFill>
                  </a:tcPr>
                </a:tc>
              </a:tr>
              <a:tr h="33661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200">
                          <a:sym typeface="Graphik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-385756"/>
                        <a:satOff val="-32155"/>
                        <a:lumOff val="179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-385756"/>
                        <a:satOff val="-32155"/>
                        <a:lumOff val="179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-385756"/>
                        <a:satOff val="-32155"/>
                        <a:lumOff val="17967"/>
                      </a:schemeClr>
                    </a:solidFill>
                  </a:tcPr>
                </a:tc>
              </a:tr>
              <a:tr h="33661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200">
                          <a:sym typeface="Graphik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-385756"/>
                        <a:satOff val="-32155"/>
                        <a:lumOff val="179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-385756"/>
                        <a:satOff val="-32155"/>
                        <a:lumOff val="179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-385756"/>
                        <a:satOff val="-32155"/>
                        <a:lumOff val="17967"/>
                      </a:schemeClr>
                    </a:solidFill>
                  </a:tcPr>
                </a:tc>
              </a:tr>
              <a:tr h="33661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200">
                          <a:sym typeface="Graphik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-385756"/>
                        <a:satOff val="-32155"/>
                        <a:lumOff val="179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-385756"/>
                        <a:satOff val="-32155"/>
                        <a:lumOff val="179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-385756"/>
                        <a:satOff val="-32155"/>
                        <a:lumOff val="17967"/>
                      </a:schemeClr>
                    </a:solidFill>
                  </a:tcPr>
                </a:tc>
              </a:tr>
              <a:tr h="33661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200">
                          <a:sym typeface="Graphik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-385756"/>
                        <a:satOff val="-32155"/>
                        <a:lumOff val="179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-385756"/>
                        <a:satOff val="-32155"/>
                        <a:lumOff val="179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-385756"/>
                        <a:satOff val="-32155"/>
                        <a:lumOff val="17967"/>
                      </a:schemeClr>
                    </a:solidFill>
                  </a:tcPr>
                </a:tc>
              </a:tr>
              <a:tr h="33661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200">
                          <a:sym typeface="Graphik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-385756"/>
                        <a:satOff val="-32155"/>
                        <a:lumOff val="179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-385756"/>
                        <a:satOff val="-32155"/>
                        <a:lumOff val="179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-385756"/>
                        <a:satOff val="-32155"/>
                        <a:lumOff val="17967"/>
                      </a:schemeClr>
                    </a:solidFill>
                  </a:tcPr>
                </a:tc>
              </a:tr>
              <a:tr h="33661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200">
                          <a:sym typeface="Graphik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-385756"/>
                        <a:satOff val="-32155"/>
                        <a:lumOff val="179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-385756"/>
                        <a:satOff val="-32155"/>
                        <a:lumOff val="179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-385756"/>
                        <a:satOff val="-32155"/>
                        <a:lumOff val="17967"/>
                      </a:schemeClr>
                    </a:solidFill>
                  </a:tcPr>
                </a:tc>
              </a:tr>
              <a:tr h="33661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200">
                          <a:sym typeface="Graphik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-385756"/>
                        <a:satOff val="-32155"/>
                        <a:lumOff val="179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-385756"/>
                        <a:satOff val="-32155"/>
                        <a:lumOff val="179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-385756"/>
                        <a:satOff val="-32155"/>
                        <a:lumOff val="17967"/>
                      </a:schemeClr>
                    </a:solidFill>
                  </a:tcPr>
                </a:tc>
              </a:tr>
              <a:tr h="33661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200">
                          <a:sym typeface="Graphik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-385756"/>
                        <a:satOff val="-32155"/>
                        <a:lumOff val="179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-385756"/>
                        <a:satOff val="-32155"/>
                        <a:lumOff val="179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-385756"/>
                        <a:satOff val="-32155"/>
                        <a:lumOff val="17967"/>
                      </a:schemeClr>
                    </a:solidFill>
                  </a:tcPr>
                </a:tc>
              </a:tr>
              <a:tr h="33661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200">
                          <a:sym typeface="Graphik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-385756"/>
                        <a:satOff val="-32155"/>
                        <a:lumOff val="179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-385756"/>
                        <a:satOff val="-32155"/>
                        <a:lumOff val="179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-385756"/>
                        <a:satOff val="-32155"/>
                        <a:lumOff val="17967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9" name="="/>
          <p:cNvSpPr txBox="1"/>
          <p:nvPr/>
        </p:nvSpPr>
        <p:spPr>
          <a:xfrm>
            <a:off x="8569376" y="10536896"/>
            <a:ext cx="261824" cy="492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200" name="+"/>
          <p:cNvSpPr txBox="1"/>
          <p:nvPr/>
        </p:nvSpPr>
        <p:spPr>
          <a:xfrm>
            <a:off x="15998302" y="10536896"/>
            <a:ext cx="272493" cy="492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201" name="B"/>
          <p:cNvSpPr txBox="1"/>
          <p:nvPr/>
        </p:nvSpPr>
        <p:spPr>
          <a:xfrm>
            <a:off x="4762762" y="4653521"/>
            <a:ext cx="303887" cy="492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02" name="A B"/>
          <p:cNvSpPr txBox="1"/>
          <p:nvPr/>
        </p:nvSpPr>
        <p:spPr>
          <a:xfrm>
            <a:off x="12048884" y="8507228"/>
            <a:ext cx="740243" cy="593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A</a:t>
            </a:r>
            <a14:m>
              <m:oMath>
                <m:r>
                  <a:rPr xmlns:a="http://schemas.openxmlformats.org/drawingml/2006/main" sz="3450" i="1">
                    <a:solidFill>
                      <a:srgbClr val="FEFEFE"/>
                    </a:solidFill>
                    <a:latin typeface="Cambria Math" panose="02040503050406030204" pitchFamily="18" charset="0"/>
                  </a:rPr>
                  <m:t>∩</m:t>
                </m:r>
              </m:oMath>
            </a14:m>
            <a:r>
              <a:t>B</a:t>
            </a:r>
          </a:p>
        </p:txBody>
      </p:sp>
      <p:grpSp>
        <p:nvGrpSpPr>
          <p:cNvPr id="205" name="Group"/>
          <p:cNvGrpSpPr/>
          <p:nvPr/>
        </p:nvGrpSpPr>
        <p:grpSpPr>
          <a:xfrm>
            <a:off x="7909701" y="2217649"/>
            <a:ext cx="8564598" cy="5916207"/>
            <a:chOff x="0" y="0"/>
            <a:chExt cx="8564597" cy="5916205"/>
          </a:xfrm>
        </p:grpSpPr>
        <p:sp>
          <p:nvSpPr>
            <p:cNvPr id="203" name="Circle"/>
            <p:cNvSpPr/>
            <p:nvPr/>
          </p:nvSpPr>
          <p:spPr>
            <a:xfrm>
              <a:off x="0" y="0"/>
              <a:ext cx="5913224" cy="5916206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hueOff val="480218"/>
                    <a:satOff val="-3981"/>
                    <a:lumOff val="9965"/>
                    <a:alpha val="75018"/>
                  </a:schemeClr>
                </a:gs>
                <a:gs pos="100000">
                  <a:schemeClr val="accent4">
                    <a:hueOff val="-1598510"/>
                    <a:lumOff val="1250"/>
                    <a:alpha val="75018"/>
                  </a:schemeClr>
                </a:gs>
              </a:gsLst>
              <a:lin ang="5400000" scaled="0"/>
            </a:gradFill>
            <a:ln w="50800" cap="flat">
              <a:solidFill>
                <a:srgbClr val="FFFFFF">
                  <a:alpha val="7501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defRPr sz="3200">
                  <a:solidFill>
                    <a:srgbClr val="000000"/>
                  </a:solidFill>
                  <a:latin typeface="Graphik Medium"/>
                  <a:ea typeface="Graphik Medium"/>
                  <a:cs typeface="Graphik Medium"/>
                  <a:sym typeface="Graphik Medium"/>
                </a:defRPr>
              </a:pPr>
            </a:p>
          </p:txBody>
        </p:sp>
        <p:sp>
          <p:nvSpPr>
            <p:cNvPr id="204" name="Circle"/>
            <p:cNvSpPr/>
            <p:nvPr/>
          </p:nvSpPr>
          <p:spPr>
            <a:xfrm>
              <a:off x="2651373" y="0"/>
              <a:ext cx="5913225" cy="591620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hueOff val="-446844"/>
                    <a:satOff val="-6226"/>
                    <a:lumOff val="18873"/>
                    <a:alpha val="75000"/>
                  </a:schemeClr>
                </a:gs>
                <a:gs pos="100000">
                  <a:schemeClr val="accent1">
                    <a:hueOff val="-15665233"/>
                    <a:satOff val="-9367"/>
                    <a:lumOff val="13315"/>
                    <a:alpha val="75000"/>
                  </a:schemeClr>
                </a:gs>
              </a:gsLst>
              <a:lin ang="5400000" scaled="0"/>
            </a:gradFill>
            <a:ln w="508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defRPr sz="3200">
                  <a:solidFill>
                    <a:srgbClr val="000000"/>
                  </a:solidFill>
                  <a:latin typeface="Graphik Medium"/>
                  <a:ea typeface="Graphik Medium"/>
                  <a:cs typeface="Graphik Medium"/>
                  <a:sym typeface="Graphik Medium"/>
                </a:defRPr>
              </a:pPr>
            </a:p>
          </p:txBody>
        </p:sp>
      </p:grpSp>
      <p:sp>
        <p:nvSpPr>
          <p:cNvPr id="206" name="A"/>
          <p:cNvSpPr txBox="1"/>
          <p:nvPr/>
        </p:nvSpPr>
        <p:spPr>
          <a:xfrm>
            <a:off x="7852835" y="2217649"/>
            <a:ext cx="768668" cy="977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07" name="A B"/>
          <p:cNvSpPr txBox="1"/>
          <p:nvPr/>
        </p:nvSpPr>
        <p:spPr>
          <a:xfrm>
            <a:off x="11116357" y="4687150"/>
            <a:ext cx="2151287" cy="977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6000">
                <a:solidFill>
                  <a:srgbClr val="FFFFFF"/>
                </a:solidFill>
              </a:defRPr>
            </a:pPr>
            <a:r>
              <a:t>A</a:t>
            </a:r>
            <a14:m>
              <m:oMath>
                <m:r>
                  <a:rPr xmlns:a="http://schemas.openxmlformats.org/drawingml/2006/main" sz="6150" i="1">
                    <a:solidFill>
                      <a:srgbClr val="FEFEFE"/>
                    </a:solidFill>
                    <a:latin typeface="Cambria Math" panose="02040503050406030204" pitchFamily="18" charset="0"/>
                  </a:rPr>
                  <m:t>∩</m:t>
                </m:r>
              </m:oMath>
            </a14:m>
            <a:r>
              <a:t>B</a:t>
            </a:r>
          </a:p>
        </p:txBody>
      </p:sp>
      <p:sp>
        <p:nvSpPr>
          <p:cNvPr id="208" name="B"/>
          <p:cNvSpPr txBox="1"/>
          <p:nvPr/>
        </p:nvSpPr>
        <p:spPr>
          <a:xfrm>
            <a:off x="15750215" y="2217649"/>
            <a:ext cx="768668" cy="977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chemeClr val="accent1">
                    <a:lumOff val="13575"/>
                  </a:schemeClr>
                </a:solidFill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09" name="B/A"/>
          <p:cNvSpPr txBox="1"/>
          <p:nvPr/>
        </p:nvSpPr>
        <p:spPr>
          <a:xfrm>
            <a:off x="14263144" y="4687150"/>
            <a:ext cx="1724579" cy="977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</a:defRPr>
            </a:lvl1pPr>
          </a:lstStyle>
          <a:p>
            <a:pPr/>
            <a:r>
              <a:t>B/A</a:t>
            </a:r>
          </a:p>
        </p:txBody>
      </p:sp>
      <p:sp>
        <p:nvSpPr>
          <p:cNvPr id="210" name="Φ"/>
          <p:cNvSpPr txBox="1"/>
          <p:nvPr/>
        </p:nvSpPr>
        <p:spPr>
          <a:xfrm>
            <a:off x="8396278" y="4687150"/>
            <a:ext cx="1724578" cy="977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</a:defRPr>
            </a:lvl1pPr>
          </a:lstStyle>
          <a:p>
            <a:pPr/>
            <a:r>
              <a:t>Φ</a:t>
            </a:r>
          </a:p>
        </p:txBody>
      </p:sp>
      <p:sp>
        <p:nvSpPr>
          <p:cNvPr id="211" name="Β/Α"/>
          <p:cNvSpPr txBox="1"/>
          <p:nvPr/>
        </p:nvSpPr>
        <p:spPr>
          <a:xfrm>
            <a:off x="19526166" y="7856951"/>
            <a:ext cx="660551" cy="495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Β/Α</a:t>
            </a:r>
          </a:p>
        </p:txBody>
      </p:sp>
      <p:sp>
        <p:nvSpPr>
          <p:cNvPr id="212" name="αR = 1.07"/>
          <p:cNvSpPr txBox="1"/>
          <p:nvPr/>
        </p:nvSpPr>
        <p:spPr>
          <a:xfrm>
            <a:off x="4071747" y="12708064"/>
            <a:ext cx="1367996" cy="520695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αR = 1.07</a:t>
            </a:r>
          </a:p>
        </p:txBody>
      </p:sp>
      <p:sp>
        <p:nvSpPr>
          <p:cNvPr id="213" name="αR = 1.99"/>
          <p:cNvSpPr txBox="1"/>
          <p:nvPr/>
        </p:nvSpPr>
        <p:spPr>
          <a:xfrm>
            <a:off x="11722206" y="12708064"/>
            <a:ext cx="1393600" cy="520695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αR = 1.99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STDDB4V5_SELDB5.png" descr="STDDB4V5_SELDB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0980" y="532362"/>
            <a:ext cx="20242040" cy="126512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Optimisation problem"/>
          <p:cNvSpPr txBox="1"/>
          <p:nvPr>
            <p:ph type="title"/>
          </p:nvPr>
        </p:nvSpPr>
        <p:spPr>
          <a:xfrm>
            <a:off x="1497005" y="236346"/>
            <a:ext cx="21844001" cy="1557437"/>
          </a:xfrm>
          <a:prstGeom prst="rect">
            <a:avLst/>
          </a:prstGeom>
        </p:spPr>
        <p:txBody>
          <a:bodyPr/>
          <a:lstStyle/>
          <a:p>
            <a:pPr/>
            <a:r>
              <a:t>Optimisation problem</a:t>
            </a:r>
          </a:p>
        </p:txBody>
      </p:sp>
      <p:pic>
        <p:nvPicPr>
          <p:cNvPr id="218" name="STDDB4V5_SELDB5_alphaB_ribbon.png" descr="STDDB4V5_SELDB5_alphaB_ribb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03269" y="2178947"/>
            <a:ext cx="10631474" cy="664467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1" name="Group"/>
          <p:cNvGrpSpPr/>
          <p:nvPr/>
        </p:nvGrpSpPr>
        <p:grpSpPr>
          <a:xfrm>
            <a:off x="18473041" y="1692800"/>
            <a:ext cx="4144181" cy="5980898"/>
            <a:chOff x="25400" y="0"/>
            <a:chExt cx="4144180" cy="5980896"/>
          </a:xfrm>
        </p:grpSpPr>
        <p:graphicFrame>
          <p:nvGraphicFramePr>
            <p:cNvPr id="219" name="Table"/>
            <p:cNvGraphicFramePr/>
            <p:nvPr/>
          </p:nvGraphicFramePr>
          <p:xfrm>
            <a:off x="25400" y="729746"/>
            <a:ext cx="4144181" cy="525115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032870"/>
                  <a:gridCol w="1032870"/>
                  <a:gridCol w="1032870"/>
                  <a:gridCol w="1032870"/>
                </a:tblGrid>
                <a:tr h="374174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b="0" sz="3200">
                            <a:sym typeface="Graphik Semibold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5E5E5E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b="0" sz="3200">
                            <a:sym typeface="Graphik Semibold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5E5E5E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b="0" sz="3200">
                            <a:sym typeface="Graphik Semibold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5E5E5E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b="0" sz="3200">
                            <a:sym typeface="Graphik Semibold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5E5E5E"/>
                      </a:solidFill>
                    </a:tcPr>
                  </a:tc>
                </a:tr>
                <a:tr h="374174"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D5D5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FF91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FF91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FF9153"/>
                      </a:solidFill>
                    </a:tcPr>
                  </a:tc>
                </a:tr>
                <a:tr h="374174"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D5D5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FF91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FF91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FF9153"/>
                      </a:solidFill>
                    </a:tcPr>
                  </a:tc>
                </a:tr>
                <a:tr h="374174"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D5D5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FF91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FF91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FF9153"/>
                      </a:solidFill>
                    </a:tcPr>
                  </a:tc>
                </a:tr>
                <a:tr h="374174"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D5D5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FF91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FF91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FF9153"/>
                      </a:solidFill>
                    </a:tcPr>
                  </a:tc>
                </a:tr>
                <a:tr h="374174"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D5D5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FF91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FF91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FF9153"/>
                      </a:solidFill>
                    </a:tcPr>
                  </a:tc>
                </a:tr>
                <a:tr h="374174"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D5D5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FF91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FF91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FF9153"/>
                      </a:solidFill>
                    </a:tcPr>
                  </a:tc>
                </a:tr>
                <a:tr h="374174"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D5D5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FF91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FF91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FF9153"/>
                      </a:solidFill>
                    </a:tcPr>
                  </a:tc>
                </a:tr>
                <a:tr h="374174"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D5D5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FF91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FF91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FF9153"/>
                      </a:solidFill>
                    </a:tcPr>
                  </a:tc>
                </a:tr>
                <a:tr h="374174"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D5D5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FF91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FF91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FF9153"/>
                      </a:solidFill>
                    </a:tcPr>
                  </a:tc>
                </a:tr>
                <a:tr h="374174"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D5D5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FF91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FF91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FF9153"/>
                      </a:solidFill>
                    </a:tcPr>
                  </a:tc>
                </a:tr>
                <a:tr h="374174"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D5D5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FF91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FF91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FF9153"/>
                      </a:solidFill>
                    </a:tcPr>
                  </a:tc>
                </a:tr>
                <a:tr h="374174"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D5D5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FF91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FF91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FF9153"/>
                      </a:solidFill>
                    </a:tcPr>
                  </a:tc>
                </a:tr>
                <a:tr h="374174"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D5D5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FF91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FF91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FF9153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20" name="Deviation set"/>
            <p:cNvSpPr txBox="1"/>
            <p:nvPr/>
          </p:nvSpPr>
          <p:spPr>
            <a:xfrm>
              <a:off x="1109227" y="0"/>
              <a:ext cx="1963827" cy="4922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Deviation set</a:t>
              </a:r>
            </a:p>
          </p:txBody>
        </p:sp>
      </p:grpSp>
      <p:sp>
        <p:nvSpPr>
          <p:cNvPr id="222" name="+…"/>
          <p:cNvSpPr txBox="1"/>
          <p:nvPr/>
        </p:nvSpPr>
        <p:spPr>
          <a:xfrm>
            <a:off x="20166670" y="7994296"/>
            <a:ext cx="740243" cy="9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+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A</a:t>
            </a:r>
            <a14:m>
              <m:oMath>
                <m:r>
                  <a:rPr xmlns:a="http://schemas.openxmlformats.org/drawingml/2006/main" sz="3450" i="1">
                    <a:solidFill>
                      <a:srgbClr val="FEFEFE"/>
                    </a:solidFill>
                    <a:latin typeface="Cambria Math" panose="02040503050406030204" pitchFamily="18" charset="0"/>
                  </a:rPr>
                  <m:t>∩</m:t>
                </m:r>
              </m:oMath>
            </a14:m>
            <a:r>
              <a:t>B</a:t>
            </a:r>
          </a:p>
        </p:txBody>
      </p:sp>
      <p:grpSp>
        <p:nvGrpSpPr>
          <p:cNvPr id="225" name="Group"/>
          <p:cNvGrpSpPr/>
          <p:nvPr/>
        </p:nvGrpSpPr>
        <p:grpSpPr>
          <a:xfrm>
            <a:off x="2237471" y="1692800"/>
            <a:ext cx="4144181" cy="5980898"/>
            <a:chOff x="25400" y="0"/>
            <a:chExt cx="4144180" cy="5980896"/>
          </a:xfrm>
        </p:grpSpPr>
        <p:graphicFrame>
          <p:nvGraphicFramePr>
            <p:cNvPr id="223" name="Table"/>
            <p:cNvGraphicFramePr/>
            <p:nvPr/>
          </p:nvGraphicFramePr>
          <p:xfrm>
            <a:off x="25400" y="729746"/>
            <a:ext cx="4144181" cy="525115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032870"/>
                  <a:gridCol w="1032870"/>
                  <a:gridCol w="1032870"/>
                  <a:gridCol w="1032870"/>
                </a:tblGrid>
                <a:tr h="374174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b="0" sz="3200">
                            <a:sym typeface="Graphik Semibold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D5D5D5"/>
                        </a:solidFill>
                        <a:miter lim="400000"/>
                      </a:lnL>
                      <a:lnR w="12700">
                        <a:solidFill>
                          <a:srgbClr val="D5D5D5"/>
                        </a:solidFill>
                        <a:miter lim="400000"/>
                      </a:lnR>
                      <a:lnT w="12700">
                        <a:solidFill>
                          <a:srgbClr val="D5D5D5"/>
                        </a:solidFill>
                        <a:miter lim="400000"/>
                      </a:lnT>
                      <a:solidFill>
                        <a:srgbClr val="5E5E5E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b="0" sz="3200">
                            <a:sym typeface="Graphik Semibold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D5D5D5"/>
                        </a:solidFill>
                        <a:miter lim="400000"/>
                      </a:lnL>
                      <a:solidFill>
                        <a:srgbClr val="5E5E5E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b="0" sz="3200">
                            <a:sym typeface="Graphik Semibold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5E5E5E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b="0" sz="3200">
                            <a:sym typeface="Graphik Semibold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5E5E5E"/>
                      </a:solidFill>
                    </a:tcPr>
                  </a:tc>
                </a:tr>
                <a:tr h="374174"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D5D5D5"/>
                        </a:solidFill>
                        <a:miter lim="400000"/>
                      </a:lnL>
                      <a:lnR w="12700">
                        <a:solidFill>
                          <a:srgbClr val="D5D5D5"/>
                        </a:solidFill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D5D5D5"/>
                        </a:solidFill>
                        <a:miter lim="400000"/>
                      </a:lnL>
                      <a:solidFill>
                        <a:srgbClr val="8751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8751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8751D5"/>
                      </a:solidFill>
                    </a:tcPr>
                  </a:tc>
                </a:tr>
                <a:tr h="374174"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D5D5D5"/>
                        </a:solidFill>
                        <a:miter lim="400000"/>
                      </a:lnL>
                      <a:lnR w="12700">
                        <a:solidFill>
                          <a:srgbClr val="D5D5D5"/>
                        </a:solidFill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D5D5D5"/>
                        </a:solidFill>
                        <a:miter lim="400000"/>
                      </a:lnL>
                      <a:solidFill>
                        <a:srgbClr val="8751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8751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8751D5"/>
                      </a:solidFill>
                    </a:tcPr>
                  </a:tc>
                </a:tr>
                <a:tr h="374174"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D5D5D5"/>
                        </a:solidFill>
                        <a:miter lim="400000"/>
                      </a:lnL>
                      <a:lnR w="12700">
                        <a:solidFill>
                          <a:srgbClr val="D5D5D5"/>
                        </a:solidFill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D5D5D5"/>
                        </a:solidFill>
                        <a:miter lim="400000"/>
                      </a:lnL>
                      <a:solidFill>
                        <a:srgbClr val="8751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8751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8751D5"/>
                      </a:solidFill>
                    </a:tcPr>
                  </a:tc>
                </a:tr>
                <a:tr h="374174"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D5D5D5"/>
                        </a:solidFill>
                        <a:miter lim="400000"/>
                      </a:lnL>
                      <a:lnR w="12700">
                        <a:solidFill>
                          <a:srgbClr val="D5D5D5"/>
                        </a:solidFill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D5D5D5"/>
                        </a:solidFill>
                        <a:miter lim="400000"/>
                      </a:lnL>
                      <a:solidFill>
                        <a:srgbClr val="8751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8751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8751D5"/>
                      </a:solidFill>
                    </a:tcPr>
                  </a:tc>
                </a:tr>
                <a:tr h="374174"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D5D5D5"/>
                        </a:solidFill>
                        <a:miter lim="400000"/>
                      </a:lnL>
                      <a:lnR w="12700">
                        <a:solidFill>
                          <a:srgbClr val="D5D5D5"/>
                        </a:solidFill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D5D5D5"/>
                        </a:solidFill>
                        <a:miter lim="400000"/>
                      </a:lnL>
                      <a:solidFill>
                        <a:srgbClr val="8751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8751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8751D5"/>
                      </a:solidFill>
                    </a:tcPr>
                  </a:tc>
                </a:tr>
                <a:tr h="374174"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D5D5D5"/>
                        </a:solidFill>
                        <a:miter lim="400000"/>
                      </a:lnL>
                      <a:lnR w="12700">
                        <a:solidFill>
                          <a:srgbClr val="D5D5D5"/>
                        </a:solidFill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D5D5D5"/>
                        </a:solidFill>
                        <a:miter lim="400000"/>
                      </a:lnL>
                      <a:solidFill>
                        <a:srgbClr val="8751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8751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8751D5"/>
                      </a:solidFill>
                    </a:tcPr>
                  </a:tc>
                </a:tr>
                <a:tr h="374174"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D5D5D5"/>
                        </a:solidFill>
                        <a:miter lim="400000"/>
                      </a:lnL>
                      <a:lnR w="12700">
                        <a:solidFill>
                          <a:srgbClr val="D5D5D5"/>
                        </a:solidFill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D5D5D5"/>
                        </a:solidFill>
                        <a:miter lim="400000"/>
                      </a:lnL>
                      <a:solidFill>
                        <a:srgbClr val="8751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8751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8751D5"/>
                      </a:solidFill>
                    </a:tcPr>
                  </a:tc>
                </a:tr>
                <a:tr h="374174"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D5D5D5"/>
                        </a:solidFill>
                        <a:miter lim="400000"/>
                      </a:lnL>
                      <a:lnR w="12700">
                        <a:solidFill>
                          <a:srgbClr val="D5D5D5"/>
                        </a:solidFill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D5D5D5"/>
                        </a:solidFill>
                        <a:miter lim="400000"/>
                      </a:lnL>
                      <a:solidFill>
                        <a:srgbClr val="8751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8751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8751D5"/>
                      </a:solidFill>
                    </a:tcPr>
                  </a:tc>
                </a:tr>
                <a:tr h="374174"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D5D5D5"/>
                        </a:solidFill>
                        <a:miter lim="400000"/>
                      </a:lnL>
                      <a:lnR w="12700">
                        <a:solidFill>
                          <a:srgbClr val="D5D5D5"/>
                        </a:solidFill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D5D5D5"/>
                        </a:solidFill>
                        <a:miter lim="400000"/>
                      </a:lnL>
                      <a:solidFill>
                        <a:srgbClr val="8751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8751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8751D5"/>
                      </a:solidFill>
                    </a:tcPr>
                  </a:tc>
                </a:tr>
                <a:tr h="374174"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D5D5D5"/>
                        </a:solidFill>
                        <a:miter lim="400000"/>
                      </a:lnL>
                      <a:lnR w="12700">
                        <a:solidFill>
                          <a:srgbClr val="D5D5D5"/>
                        </a:solidFill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D5D5D5"/>
                        </a:solidFill>
                        <a:miter lim="400000"/>
                      </a:lnL>
                      <a:solidFill>
                        <a:srgbClr val="8751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8751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8751D5"/>
                      </a:solidFill>
                    </a:tcPr>
                  </a:tc>
                </a:tr>
                <a:tr h="374174"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D5D5D5"/>
                        </a:solidFill>
                        <a:miter lim="400000"/>
                      </a:lnL>
                      <a:lnR w="12700">
                        <a:solidFill>
                          <a:srgbClr val="D5D5D5"/>
                        </a:solidFill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D5D5D5"/>
                        </a:solidFill>
                        <a:miter lim="400000"/>
                      </a:lnL>
                      <a:solidFill>
                        <a:srgbClr val="8751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8751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8751D5"/>
                      </a:solidFill>
                    </a:tcPr>
                  </a:tc>
                </a:tr>
                <a:tr h="374174"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D5D5D5"/>
                        </a:solidFill>
                        <a:miter lim="400000"/>
                      </a:lnL>
                      <a:lnR w="12700">
                        <a:solidFill>
                          <a:srgbClr val="D5D5D5"/>
                        </a:solidFill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D5D5D5"/>
                        </a:solidFill>
                        <a:miter lim="400000"/>
                      </a:lnL>
                      <a:solidFill>
                        <a:srgbClr val="8751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8751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8751D5"/>
                      </a:solidFill>
                    </a:tcPr>
                  </a:tc>
                </a:tr>
                <a:tr h="374174"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D5D5D5"/>
                        </a:solidFill>
                        <a:miter lim="400000"/>
                      </a:lnL>
                      <a:lnR w="12700">
                        <a:solidFill>
                          <a:srgbClr val="D5D5D5"/>
                        </a:solidFill>
                        <a:miter lim="400000"/>
                      </a:lnR>
                      <a:lnB w="12700">
                        <a:solidFill>
                          <a:srgbClr val="D5D5D5"/>
                        </a:solidFill>
                        <a:miter lim="400000"/>
                      </a:lnB>
                      <a:solidFill>
                        <a:srgbClr val="D5D5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D5D5D5"/>
                        </a:solidFill>
                        <a:miter lim="400000"/>
                      </a:lnL>
                      <a:solidFill>
                        <a:srgbClr val="8751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8751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8751D5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24" name="No deviation set"/>
            <p:cNvSpPr txBox="1"/>
            <p:nvPr/>
          </p:nvSpPr>
          <p:spPr>
            <a:xfrm>
              <a:off x="876969" y="0"/>
              <a:ext cx="2428342" cy="4922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No deviation set</a:t>
              </a:r>
            </a:p>
          </p:txBody>
        </p:sp>
      </p:grpSp>
      <p:sp>
        <p:nvSpPr>
          <p:cNvPr id="226" name="+…"/>
          <p:cNvSpPr txBox="1"/>
          <p:nvPr/>
        </p:nvSpPr>
        <p:spPr>
          <a:xfrm>
            <a:off x="3931099" y="7994297"/>
            <a:ext cx="740244" cy="9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+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A</a:t>
            </a:r>
            <a14:m>
              <m:oMath>
                <m:r>
                  <a:rPr xmlns:a="http://schemas.openxmlformats.org/drawingml/2006/main" sz="3450" i="1">
                    <a:solidFill>
                      <a:srgbClr val="FEFEFE"/>
                    </a:solidFill>
                    <a:latin typeface="Cambria Math" panose="02040503050406030204" pitchFamily="18" charset="0"/>
                  </a:rPr>
                  <m:t>∩</m:t>
                </m:r>
              </m:oMath>
            </a14:m>
            <a:r>
              <a:t>B</a:t>
            </a:r>
          </a:p>
        </p:txBody>
      </p:sp>
      <p:sp>
        <p:nvSpPr>
          <p:cNvPr id="227" name="Line"/>
          <p:cNvSpPr/>
          <p:nvPr/>
        </p:nvSpPr>
        <p:spPr>
          <a:xfrm flipV="1">
            <a:off x="1753662" y="2456365"/>
            <a:ext cx="1" cy="226368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8" name="Line"/>
          <p:cNvSpPr/>
          <p:nvPr/>
        </p:nvSpPr>
        <p:spPr>
          <a:xfrm flipH="1">
            <a:off x="1753662" y="5382631"/>
            <a:ext cx="1" cy="226368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9" name="Equation"/>
          <p:cNvSpPr txBox="1"/>
          <p:nvPr/>
        </p:nvSpPr>
        <p:spPr>
          <a:xfrm>
            <a:off x="1635459" y="4908541"/>
            <a:ext cx="236406" cy="28559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2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ℓ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</m:oMath>
              </m:oMathPara>
            </a14:m>
            <a:endParaRPr sz="2400">
              <a:solidFill>
                <a:srgbClr val="929292"/>
              </a:solidFill>
            </a:endParaRPr>
          </a:p>
        </p:txBody>
      </p:sp>
      <p:sp>
        <p:nvSpPr>
          <p:cNvPr id="230" name="Line"/>
          <p:cNvSpPr/>
          <p:nvPr/>
        </p:nvSpPr>
        <p:spPr>
          <a:xfrm flipV="1">
            <a:off x="23084350" y="2456365"/>
            <a:ext cx="1" cy="226368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1" name="Line"/>
          <p:cNvSpPr/>
          <p:nvPr/>
        </p:nvSpPr>
        <p:spPr>
          <a:xfrm>
            <a:off x="23084350" y="5382631"/>
            <a:ext cx="1" cy="226368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2" name="Equation"/>
          <p:cNvSpPr txBox="1"/>
          <p:nvPr/>
        </p:nvSpPr>
        <p:spPr>
          <a:xfrm>
            <a:off x="22966148" y="4908541"/>
            <a:ext cx="253718" cy="28559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2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ℓ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</m:oMath>
              </m:oMathPara>
            </a14:m>
            <a:endParaRPr sz="2400">
              <a:solidFill>
                <a:srgbClr val="929292"/>
              </a:solidFill>
            </a:endParaRPr>
          </a:p>
        </p:txBody>
      </p:sp>
      <p:sp>
        <p:nvSpPr>
          <p:cNvPr id="233" name="Objectives"/>
          <p:cNvSpPr txBox="1"/>
          <p:nvPr/>
        </p:nvSpPr>
        <p:spPr>
          <a:xfrm>
            <a:off x="10343673" y="9208782"/>
            <a:ext cx="3696654" cy="1034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rPr sz="5500" u="sng"/>
              <a:t>Objectives</a:t>
            </a:r>
            <a:r>
              <a:t> </a:t>
            </a:r>
          </a:p>
        </p:txBody>
      </p:sp>
      <p:sp>
        <p:nvSpPr>
          <p:cNvPr id="234" name="Minimize…"/>
          <p:cNvSpPr txBox="1"/>
          <p:nvPr>
            <p:ph type="body" sz="quarter" idx="1"/>
          </p:nvPr>
        </p:nvSpPr>
        <p:spPr>
          <a:xfrm>
            <a:off x="1497005" y="10477604"/>
            <a:ext cx="21844001" cy="2848778"/>
          </a:xfrm>
          <a:prstGeom prst="rect">
            <a:avLst/>
          </a:prstGeom>
          <a:ln w="50800">
            <a:solidFill>
              <a:srgbClr val="FFFFFF"/>
            </a:solidFill>
          </a:ln>
        </p:spPr>
        <p:txBody>
          <a:bodyPr/>
          <a:lstStyle/>
          <a:p>
            <a:pPr marL="0" indent="0" algn="ctr">
              <a:buClrTx/>
              <a:buSzTx/>
              <a:buNone/>
            </a:pPr>
            <a:r>
              <a:t>Minimize </a:t>
            </a:r>
            <a14:m>
              <m:oMath>
                <m:sSub>
                  <m:e>
                    <m:r>
                      <a:rPr xmlns:a="http://schemas.openxmlformats.org/drawingml/2006/main" sz="6300" i="1">
                        <a:solidFill>
                          <a:srgbClr val="FEFFFE"/>
                        </a:solidFill>
                        <a:latin typeface="Cambria Math" panose="02040503050406030204" pitchFamily="18" charset="0"/>
                      </a:rPr>
                      <m:t>ℓ</m:t>
                    </m:r>
                  </m:e>
                  <m:sub>
                    <m:r>
                      <a:rPr xmlns:a="http://schemas.openxmlformats.org/drawingml/2006/main" sz="6300" i="1">
                        <a:solidFill>
                          <a:srgbClr val="FEFFFE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a14:m>
          </a:p>
          <a:p>
            <a:pPr marL="0" indent="0" algn="ctr">
              <a:buClrTx/>
              <a:buSzTx/>
              <a:buNone/>
            </a:pPr>
            <a:r>
              <a:t>Maximize </a:t>
            </a:r>
            <a14:m>
              <m:oMath>
                <m:r>
                  <a:rPr xmlns:a="http://schemas.openxmlformats.org/drawingml/2006/main" sz="6050" i="1">
                    <a:solidFill>
                      <a:srgbClr val="FEFFFE"/>
                    </a:solidFill>
                    <a:latin typeface="Cambria Math" panose="02040503050406030204" pitchFamily="18" charset="0"/>
                  </a:rPr>
                  <m:t>|</m:t>
                </m:r>
                <m:sSub>
                  <m:e>
                    <m:sSub>
                      <m:e>
                        <m:r>
                          <a:rPr xmlns:a="http://schemas.openxmlformats.org/drawingml/2006/main" sz="6050" i="1">
                            <a:solidFill>
                              <a:srgbClr val="FEFFFE"/>
                            </a:solidFill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xmlns:a="http://schemas.openxmlformats.org/drawingml/2006/main" sz="6050" i="1">
                            <a:solidFill>
                              <a:srgbClr val="FEFFFE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</m:sSub>
                  </m:e>
                  <m:sub>
                    <m:r>
                      <a:rPr xmlns:a="http://schemas.openxmlformats.org/drawingml/2006/main" sz="6050" i="1">
                        <a:solidFill>
                          <a:srgbClr val="FEFFFE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6050" i="1">
                        <a:solidFill>
                          <a:srgbClr val="FEFFFE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xmlns:a="http://schemas.openxmlformats.org/drawingml/2006/main" sz="6050" i="1">
                        <a:solidFill>
                          <a:srgbClr val="FEFFFE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xmlns:a="http://schemas.openxmlformats.org/drawingml/2006/main" sz="6050" i="1">
                        <a:solidFill>
                          <a:srgbClr val="FEFFFE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xmlns:a="http://schemas.openxmlformats.org/drawingml/2006/main" sz="6050" i="1">
                        <a:solidFill>
                          <a:srgbClr val="FEFFFE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xmlns:a="http://schemas.openxmlformats.org/drawingml/2006/main" sz="6050" i="1">
                        <a:solidFill>
                          <a:srgbClr val="FEFFFE"/>
                        </a:solidFill>
                        <a:latin typeface="Cambria Math" panose="02040503050406030204" pitchFamily="18" charset="0"/>
                      </a:rPr>
                      <m:t>v</m:t>
                    </m:r>
                  </m:sub>
                </m:sSub>
                <m:r>
                  <a:rPr xmlns:a="http://schemas.openxmlformats.org/drawingml/2006/main" sz="6050" i="1">
                    <a:solidFill>
                      <a:srgbClr val="FEFFFE"/>
                    </a:solidFill>
                    <a:latin typeface="Cambria Math" panose="02040503050406030204" pitchFamily="18" charset="0"/>
                  </a:rPr>
                  <m:t>-</m:t>
                </m:r>
                <m:sSub>
                  <m:e>
                    <m:sSub>
                      <m:e>
                        <m:r>
                          <a:rPr xmlns:a="http://schemas.openxmlformats.org/drawingml/2006/main" sz="6050" i="1">
                            <a:solidFill>
                              <a:srgbClr val="FEFFFE"/>
                            </a:solidFill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xmlns:a="http://schemas.openxmlformats.org/drawingml/2006/main" sz="6050" i="1">
                            <a:solidFill>
                              <a:srgbClr val="FEFFFE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</m:sSub>
                  </m:e>
                  <m:sub>
                    <m:r>
                      <a:rPr xmlns:a="http://schemas.openxmlformats.org/drawingml/2006/main" sz="6050" i="1">
                        <a:solidFill>
                          <a:srgbClr val="FEFFFE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xmlns:a="http://schemas.openxmlformats.org/drawingml/2006/main" sz="6050" i="1">
                        <a:solidFill>
                          <a:srgbClr val="FEFFFE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xmlns:a="http://schemas.openxmlformats.org/drawingml/2006/main" sz="6050" i="1">
                        <a:solidFill>
                          <a:srgbClr val="FEFFFE"/>
                        </a:solidFill>
                        <a:latin typeface="Cambria Math" panose="02040503050406030204" pitchFamily="18" charset="0"/>
                      </a:rPr>
                      <m:t>v</m:t>
                    </m:r>
                  </m:sub>
                </m:sSub>
                <m:r>
                  <a:rPr xmlns:a="http://schemas.openxmlformats.org/drawingml/2006/main" sz="6050" i="1">
                    <a:solidFill>
                      <a:srgbClr val="FEFFFE"/>
                    </a:solidFill>
                    <a:latin typeface="Cambria Math" panose="02040503050406030204" pitchFamily="18" charset="0"/>
                  </a:rPr>
                  <m:t>|</m:t>
                </m:r>
              </m:oMath>
            </a14:m>
            <a:r>
              <a:t> s.t  </a:t>
            </a:r>
            <a14:m>
              <m:oMath>
                <m:sSub>
                  <m:e>
                    <m:sSub>
                      <m:e>
                        <m:r>
                          <a:rPr xmlns:a="http://schemas.openxmlformats.org/drawingml/2006/main" sz="5900" i="1">
                            <a:solidFill>
                              <a:srgbClr val="FEFFFE"/>
                            </a:solidFill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xmlns:a="http://schemas.openxmlformats.org/drawingml/2006/main" sz="5900" i="1">
                            <a:solidFill>
                              <a:srgbClr val="FEFFFE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</m:sSub>
                  </m:e>
                  <m:sub>
                    <m:r>
                      <a:rPr xmlns:a="http://schemas.openxmlformats.org/drawingml/2006/main" sz="5900" i="1">
                        <a:solidFill>
                          <a:srgbClr val="FEFFFE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xmlns:a="http://schemas.openxmlformats.org/drawingml/2006/main" sz="5900" i="1">
                        <a:solidFill>
                          <a:srgbClr val="FEFFFE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xmlns:a="http://schemas.openxmlformats.org/drawingml/2006/main" sz="5900" i="1">
                        <a:solidFill>
                          <a:srgbClr val="FEFFFE"/>
                        </a:solidFill>
                        <a:latin typeface="Cambria Math" panose="02040503050406030204" pitchFamily="18" charset="0"/>
                      </a:rPr>
                      <m:t>v</m:t>
                    </m:r>
                  </m:sub>
                </m:sSub>
                <m:r>
                  <a:rPr xmlns:a="http://schemas.openxmlformats.org/drawingml/2006/main" sz="5900" i="1">
                    <a:solidFill>
                      <a:srgbClr val="FEFFFE"/>
                    </a:solidFill>
                    <a:latin typeface="Cambria Math" panose="02040503050406030204" pitchFamily="18" charset="0"/>
                  </a:rPr>
                  <m:t>&lt;</m:t>
                </m:r>
                <m:sSub>
                  <m:e>
                    <m:sSub>
                      <m:e>
                        <m:r>
                          <a:rPr xmlns:a="http://schemas.openxmlformats.org/drawingml/2006/main" sz="5900" i="1">
                            <a:solidFill>
                              <a:srgbClr val="FEFFFE"/>
                            </a:solidFill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xmlns:a="http://schemas.openxmlformats.org/drawingml/2006/main" sz="5900" i="1">
                            <a:solidFill>
                              <a:srgbClr val="FEFFFE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</m:sSub>
                  </m:e>
                  <m:sub>
                    <m:r>
                      <a:rPr xmlns:a="http://schemas.openxmlformats.org/drawingml/2006/main" sz="5900" i="1">
                        <a:solidFill>
                          <a:srgbClr val="FEFFFE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5900" i="1">
                        <a:solidFill>
                          <a:srgbClr val="FEFFFE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xmlns:a="http://schemas.openxmlformats.org/drawingml/2006/main" sz="5900" i="1">
                        <a:solidFill>
                          <a:srgbClr val="FEFFFE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xmlns:a="http://schemas.openxmlformats.org/drawingml/2006/main" sz="5900" i="1">
                        <a:solidFill>
                          <a:srgbClr val="FEFFFE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xmlns:a="http://schemas.openxmlformats.org/drawingml/2006/main" sz="5900" i="1">
                        <a:solidFill>
                          <a:srgbClr val="FEFFFE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xmlns:a="http://schemas.openxmlformats.org/drawingml/2006/main" sz="5900" i="1">
                        <a:solidFill>
                          <a:srgbClr val="FEFFFE"/>
                        </a:solidFill>
                        <a:latin typeface="Cambria Math" panose="02040503050406030204" pitchFamily="18" charset="0"/>
                      </a:rPr>
                      <m:t>v</m:t>
                    </m:r>
                  </m:sub>
                </m:sSub>
              </m:oMath>
            </a14:m>
          </a:p>
        </p:txBody>
      </p:sp>
      <p:sp>
        <p:nvSpPr>
          <p:cNvPr id="235" name="αR"/>
          <p:cNvSpPr txBox="1"/>
          <p:nvPr/>
        </p:nvSpPr>
        <p:spPr>
          <a:xfrm>
            <a:off x="3032990" y="8827851"/>
            <a:ext cx="2536462" cy="1221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5000">
                <a:solidFill>
                  <a:srgbClr val="6B30E9"/>
                </a:solidFill>
              </a:defRPr>
            </a:pPr>
            <a:r>
              <a:t>αR</a:t>
            </a:r>
            <a14:m>
              <m:oMath>
                <m:sSub>
                  <m:e/>
                  <m:sub>
                    <m:r>
                      <a:rPr xmlns:a="http://schemas.openxmlformats.org/drawingml/2006/main" sz="6150" i="1">
                        <a:solidFill>
                          <a:srgbClr val="6B30E8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6150" i="1">
                        <a:solidFill>
                          <a:srgbClr val="6B30E8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xmlns:a="http://schemas.openxmlformats.org/drawingml/2006/main" sz="6150" i="1">
                        <a:solidFill>
                          <a:srgbClr val="6B30E8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xmlns:a="http://schemas.openxmlformats.org/drawingml/2006/main" sz="6150" i="1">
                        <a:solidFill>
                          <a:srgbClr val="6B30E8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xmlns:a="http://schemas.openxmlformats.org/drawingml/2006/main" sz="6150" i="1">
                        <a:solidFill>
                          <a:srgbClr val="6B30E8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xmlns:a="http://schemas.openxmlformats.org/drawingml/2006/main" sz="6150" i="1">
                        <a:solidFill>
                          <a:srgbClr val="6B30E8"/>
                        </a:solidFill>
                        <a:latin typeface="Cambria Math" panose="02040503050406030204" pitchFamily="18" charset="0"/>
                      </a:rPr>
                      <m:t>v</m:t>
                    </m:r>
                  </m:sub>
                </m:sSub>
              </m:oMath>
            </a14:m>
          </a:p>
        </p:txBody>
      </p:sp>
      <p:sp>
        <p:nvSpPr>
          <p:cNvPr id="236" name="αR"/>
          <p:cNvSpPr txBox="1"/>
          <p:nvPr/>
        </p:nvSpPr>
        <p:spPr>
          <a:xfrm>
            <a:off x="19681752" y="8857325"/>
            <a:ext cx="1710079" cy="11629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5000">
                <a:solidFill>
                  <a:srgbClr val="FF9153"/>
                </a:solidFill>
              </a:defRPr>
            </a:pPr>
            <a:r>
              <a:t>αR</a:t>
            </a:r>
            <a14:m>
              <m:oMath>
                <m:sSub>
                  <m:e/>
                  <m:sub>
                    <m:r>
                      <a:rPr xmlns:a="http://schemas.openxmlformats.org/drawingml/2006/main" sz="6250" i="1">
                        <a:solidFill>
                          <a:srgbClr val="FF9052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xmlns:a="http://schemas.openxmlformats.org/drawingml/2006/main" sz="6250" i="1">
                        <a:solidFill>
                          <a:srgbClr val="FF9052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xmlns:a="http://schemas.openxmlformats.org/drawingml/2006/main" sz="6250" i="1">
                        <a:solidFill>
                          <a:srgbClr val="FF9052"/>
                        </a:solidFill>
                        <a:latin typeface="Cambria Math" panose="02040503050406030204" pitchFamily="18" charset="0"/>
                      </a:rPr>
                      <m:t>v</m:t>
                    </m:r>
                  </m:sub>
                </m:sSub>
              </m:oMath>
            </a14:m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Screenshot 2022-03-16 at 09.21.52.png" descr="Screenshot 2022-03-16 at 09.21.5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5697" y="1792612"/>
            <a:ext cx="8526530" cy="5694397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Optimisation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Optimisation problem</a:t>
            </a:r>
          </a:p>
        </p:txBody>
      </p:sp>
      <p:sp>
        <p:nvSpPr>
          <p:cNvPr id="240" name="Nine dimensional problem…"/>
          <p:cNvSpPr txBox="1"/>
          <p:nvPr>
            <p:ph type="body" sz="half" idx="1"/>
          </p:nvPr>
        </p:nvSpPr>
        <p:spPr>
          <a:xfrm>
            <a:off x="11143060" y="3459084"/>
            <a:ext cx="11826000" cy="8432801"/>
          </a:xfrm>
          <a:prstGeom prst="rect">
            <a:avLst/>
          </a:prstGeom>
        </p:spPr>
        <p:txBody>
          <a:bodyPr/>
          <a:lstStyle/>
          <a:p>
            <a:pPr marL="469391" indent="-469391" defTabSz="2048255">
              <a:spcBef>
                <a:spcPts val="2000"/>
              </a:spcBef>
              <a:defRPr sz="4032"/>
            </a:pPr>
            <a:r>
              <a:t>Nine dimensional problem</a:t>
            </a:r>
          </a:p>
          <a:p>
            <a:pPr lvl="1" marL="938783" indent="-469391" defTabSz="2048255">
              <a:spcBef>
                <a:spcPts val="2000"/>
              </a:spcBef>
              <a:buChar char="‣"/>
              <a:defRPr sz="4032"/>
            </a:pPr>
            <a:r>
              <a:t>Choose a deviation range for each regression variable</a:t>
            </a:r>
          </a:p>
          <a:p>
            <a:pPr lvl="1" marL="938783" indent="-469391" defTabSz="2048255">
              <a:spcBef>
                <a:spcPts val="2000"/>
              </a:spcBef>
              <a:buChar char="‣"/>
              <a:defRPr sz="4032"/>
            </a:pPr>
            <a:r>
              <a:t>Separate into deviation/ no deviation subsets</a:t>
            </a:r>
          </a:p>
          <a:p>
            <a:pPr lvl="1" marL="938783" indent="-469391" defTabSz="2048255">
              <a:spcBef>
                <a:spcPts val="2000"/>
              </a:spcBef>
              <a:buChar char="‣"/>
              <a:defRPr sz="4032"/>
            </a:pPr>
            <a:r>
              <a:t>Perform an OLS regression on:</a:t>
            </a:r>
          </a:p>
          <a:p>
            <a:pPr lvl="2" marL="1408175" indent="-469391" defTabSz="2048255">
              <a:spcBef>
                <a:spcPts val="2000"/>
              </a:spcBef>
              <a:buChar char="-"/>
              <a:defRPr sz="4032"/>
            </a:pPr>
            <a:r>
              <a:t>Deviation + AUB</a:t>
            </a:r>
          </a:p>
          <a:p>
            <a:pPr lvl="2" marL="1408175" indent="-469391" defTabSz="2048255">
              <a:spcBef>
                <a:spcPts val="2000"/>
              </a:spcBef>
              <a:buChar char="-"/>
              <a:defRPr sz="4032"/>
            </a:pPr>
            <a:r>
              <a:t>No deviaition + AUB</a:t>
            </a:r>
          </a:p>
          <a:p>
            <a:pPr lvl="1" marL="938783" indent="-469391" defTabSz="2048255">
              <a:spcBef>
                <a:spcPts val="2000"/>
              </a:spcBef>
              <a:buChar char="‣"/>
              <a:defRPr sz="4032"/>
            </a:pPr>
            <a:r>
              <a:t>Minimize loss function (decide on one for yourself)</a:t>
            </a:r>
          </a:p>
        </p:txBody>
      </p:sp>
      <p:grpSp>
        <p:nvGrpSpPr>
          <p:cNvPr id="249" name="Group"/>
          <p:cNvGrpSpPr/>
          <p:nvPr/>
        </p:nvGrpSpPr>
        <p:grpSpPr>
          <a:xfrm>
            <a:off x="825746" y="7744912"/>
            <a:ext cx="8493244" cy="5694397"/>
            <a:chOff x="0" y="0"/>
            <a:chExt cx="8493243" cy="5694396"/>
          </a:xfrm>
        </p:grpSpPr>
        <p:grpSp>
          <p:nvGrpSpPr>
            <p:cNvPr id="243" name="Group"/>
            <p:cNvGrpSpPr/>
            <p:nvPr/>
          </p:nvGrpSpPr>
          <p:grpSpPr>
            <a:xfrm>
              <a:off x="55732" y="0"/>
              <a:ext cx="8393817" cy="5694397"/>
              <a:chOff x="0" y="0"/>
              <a:chExt cx="8393816" cy="5694396"/>
            </a:xfrm>
          </p:grpSpPr>
          <p:sp>
            <p:nvSpPr>
              <p:cNvPr id="241" name="Oval"/>
              <p:cNvSpPr/>
              <p:nvPr/>
            </p:nvSpPr>
            <p:spPr>
              <a:xfrm>
                <a:off x="0" y="0"/>
                <a:ext cx="5795313" cy="569439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hueOff val="480218"/>
                      <a:satOff val="-3981"/>
                      <a:lumOff val="9965"/>
                      <a:alpha val="75018"/>
                    </a:schemeClr>
                  </a:gs>
                  <a:gs pos="100000">
                    <a:schemeClr val="accent4">
                      <a:hueOff val="-1598510"/>
                      <a:lumOff val="1250"/>
                      <a:alpha val="75018"/>
                    </a:schemeClr>
                  </a:gs>
                </a:gsLst>
                <a:lin ang="5400000" scaled="0"/>
              </a:gradFill>
              <a:ln w="50800" cap="flat">
                <a:solidFill>
                  <a:srgbClr val="FFFFFF">
                    <a:alpha val="75018"/>
                  </a:srgb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457200">
                  <a:defRPr sz="3200">
                    <a:solidFill>
                      <a:srgbClr val="000000"/>
                    </a:solidFill>
                    <a:latin typeface="Graphik Medium"/>
                    <a:ea typeface="Graphik Medium"/>
                    <a:cs typeface="Graphik Medium"/>
                    <a:sym typeface="Graphik Medium"/>
                  </a:defRPr>
                </a:pPr>
              </a:p>
            </p:txBody>
          </p:sp>
          <p:sp>
            <p:nvSpPr>
              <p:cNvPr id="242" name="Oval"/>
              <p:cNvSpPr/>
              <p:nvPr/>
            </p:nvSpPr>
            <p:spPr>
              <a:xfrm>
                <a:off x="2598504" y="0"/>
                <a:ext cx="5795313" cy="569439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hueOff val="-446844"/>
                      <a:satOff val="-6226"/>
                      <a:lumOff val="18873"/>
                      <a:alpha val="75000"/>
                    </a:schemeClr>
                  </a:gs>
                  <a:gs pos="100000">
                    <a:schemeClr val="accent1">
                      <a:hueOff val="-15665233"/>
                      <a:satOff val="-9367"/>
                      <a:lumOff val="13315"/>
                      <a:alpha val="75000"/>
                    </a:schemeClr>
                  </a:gs>
                </a:gsLst>
                <a:lin ang="5400000" scaled="0"/>
              </a:gradFill>
              <a:ln w="50800" cap="flat">
                <a:solidFill>
                  <a:srgbClr val="FFFFFF">
                    <a:alpha val="75000"/>
                  </a:srgb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457200">
                  <a:defRPr sz="3200">
                    <a:solidFill>
                      <a:srgbClr val="000000"/>
                    </a:solidFill>
                    <a:latin typeface="Graphik Medium"/>
                    <a:ea typeface="Graphik Medium"/>
                    <a:cs typeface="Graphik Medium"/>
                    <a:sym typeface="Graphik Medium"/>
                  </a:defRPr>
                </a:pPr>
              </a:p>
            </p:txBody>
          </p:sp>
        </p:grpSp>
        <p:sp>
          <p:nvSpPr>
            <p:cNvPr id="244" name="A"/>
            <p:cNvSpPr txBox="1"/>
            <p:nvPr/>
          </p:nvSpPr>
          <p:spPr>
            <a:xfrm>
              <a:off x="0" y="0"/>
              <a:ext cx="753340" cy="9405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chemeClr val="accent4">
                      <a:hueOff val="-613784"/>
                      <a:lumOff val="1275"/>
                    </a:schemeClr>
                  </a:solidFill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45" name="A B"/>
            <p:cNvSpPr txBox="1"/>
            <p:nvPr/>
          </p:nvSpPr>
          <p:spPr>
            <a:xfrm>
              <a:off x="3198446" y="2376914"/>
              <a:ext cx="2108390" cy="9405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6000">
                  <a:solidFill>
                    <a:srgbClr val="FFFFFF"/>
                  </a:solidFill>
                </a:defRPr>
              </a:pPr>
              <a:r>
                <a:t>A</a:t>
              </a:r>
              <a14:m>
                <m:oMath>
                  <m:r>
                    <a:rPr xmlns:a="http://schemas.openxmlformats.org/drawingml/2006/main" sz="59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∩</m:t>
                  </m:r>
                </m:oMath>
              </a14:m>
              <a:r>
                <a:t>B</a:t>
              </a:r>
            </a:p>
          </p:txBody>
        </p:sp>
        <p:sp>
          <p:nvSpPr>
            <p:cNvPr id="246" name="B"/>
            <p:cNvSpPr txBox="1"/>
            <p:nvPr/>
          </p:nvSpPr>
          <p:spPr>
            <a:xfrm>
              <a:off x="7739903" y="0"/>
              <a:ext cx="753341" cy="9405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chemeClr val="accent1">
                      <a:lumOff val="13575"/>
                    </a:schemeClr>
                  </a:solidFill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47" name="B/A"/>
            <p:cNvSpPr txBox="1"/>
            <p:nvPr/>
          </p:nvSpPr>
          <p:spPr>
            <a:xfrm>
              <a:off x="6282485" y="2376914"/>
              <a:ext cx="1690190" cy="9405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B/A</a:t>
              </a:r>
            </a:p>
          </p:txBody>
        </p:sp>
        <p:sp>
          <p:nvSpPr>
            <p:cNvPr id="248" name="Φ"/>
            <p:cNvSpPr txBox="1"/>
            <p:nvPr/>
          </p:nvSpPr>
          <p:spPr>
            <a:xfrm>
              <a:off x="532606" y="2376914"/>
              <a:ext cx="1690190" cy="9405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Φ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Additional 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Additional Work</a:t>
            </a:r>
          </a:p>
        </p:txBody>
      </p:sp>
      <p:sp>
        <p:nvSpPr>
          <p:cNvPr id="252" name="If you have tim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If you have time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810092"/>
      </a:dk1>
      <a:lt1>
        <a:srgbClr val="929292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929292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929292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