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www.reddit.com/r/Bitcoin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Using NLP on Reddit Posts to Predict BTC Price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Joseph Hardin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MS-DS Student at the University of Colorado-Boulder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Unsupervised Machine Learning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Exploring Patterns between Reddit data and price: Metadata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731520" y="1259640"/>
            <a:ext cx="8778240" cy="636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0" y="3622680"/>
            <a:ext cx="5029200" cy="393696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4928760" y="3589560"/>
            <a:ext cx="5117760" cy="4014000"/>
          </a:xfrm>
          <a:prstGeom prst="rect">
            <a:avLst/>
          </a:prstGeom>
          <a:ln>
            <a:noFill/>
          </a:ln>
        </p:spPr>
      </p:pic>
      <p:sp>
        <p:nvSpPr>
          <p:cNvPr id="180" name="TextShape 1"/>
          <p:cNvSpPr txBox="1"/>
          <p:nvPr/>
        </p:nvSpPr>
        <p:spPr>
          <a:xfrm>
            <a:off x="365760" y="1645920"/>
            <a:ext cx="420624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00a933"/>
                </a:solidFill>
                <a:latin typeface="Arial"/>
              </a:rPr>
              <a:t>Best Day to </a:t>
            </a:r>
            <a:r>
              <a:rPr b="1" lang="en-US" sz="1800" spc="-1" strike="noStrike">
                <a:solidFill>
                  <a:srgbClr val="00a933"/>
                </a:solidFill>
                <a:latin typeface="Arial"/>
              </a:rPr>
              <a:t>invest: </a:t>
            </a:r>
            <a:r>
              <a:rPr b="1" lang="en-US" sz="1800" spc="-1" strike="noStrike">
                <a:solidFill>
                  <a:srgbClr val="00a933"/>
                </a:solidFill>
                <a:latin typeface="Arial"/>
              </a:rPr>
              <a:t>2022-02-28.  </a:t>
            </a:r>
            <a:r>
              <a:rPr b="1" lang="en-US" sz="1800" spc="-1" strike="noStrike">
                <a:solidFill>
                  <a:srgbClr val="00a933"/>
                </a:solidFill>
                <a:latin typeface="Arial"/>
              </a:rPr>
              <a:t>Will </a:t>
            </a:r>
            <a:r>
              <a:rPr b="1" lang="en-US" sz="1800" spc="-1" strike="noStrike">
                <a:solidFill>
                  <a:srgbClr val="00a933"/>
                </a:solidFill>
                <a:latin typeface="Arial"/>
              </a:rPr>
              <a:t>increase </a:t>
            </a:r>
            <a:r>
              <a:rPr b="1" lang="en-US" sz="1800" spc="-1" strike="noStrike">
                <a:solidFill>
                  <a:srgbClr val="00a933"/>
                </a:solidFill>
                <a:latin typeface="Arial"/>
              </a:rPr>
              <a:t>14.3% by </a:t>
            </a:r>
            <a:r>
              <a:rPr b="1" lang="en-US" sz="1800" spc="-1" strike="noStrike">
                <a:solidFill>
                  <a:srgbClr val="00a933"/>
                </a:solidFill>
                <a:latin typeface="Arial"/>
              </a:rPr>
              <a:t>2022-03-01 </a:t>
            </a:r>
            <a:r>
              <a:rPr b="1" lang="en-US" sz="1800" spc="-1" strike="noStrike">
                <a:solidFill>
                  <a:srgbClr val="00a933"/>
                </a:solidFill>
                <a:latin typeface="Arial"/>
              </a:rPr>
              <a:t>(next day) </a:t>
            </a:r>
            <a:endParaRPr b="1" lang="en-US" sz="1800" spc="-1" strike="noStrike">
              <a:solidFill>
                <a:srgbClr val="00a933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a933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a933"/>
                </a:solidFill>
                <a:latin typeface="Arial"/>
              </a:rPr>
              <a:t>Below is the </a:t>
            </a:r>
            <a:r>
              <a:rPr b="1" lang="en-US" sz="1800" spc="-1" strike="noStrike">
                <a:solidFill>
                  <a:srgbClr val="00a933"/>
                </a:solidFill>
                <a:latin typeface="Arial"/>
              </a:rPr>
              <a:t>violin plots </a:t>
            </a:r>
            <a:r>
              <a:rPr b="1" lang="en-US" sz="1800" spc="-1" strike="noStrike">
                <a:solidFill>
                  <a:srgbClr val="00a933"/>
                </a:solidFill>
                <a:latin typeface="Arial"/>
              </a:rPr>
              <a:t>of the </a:t>
            </a:r>
            <a:r>
              <a:rPr b="1" lang="en-US" sz="1800" spc="-1" strike="noStrike">
                <a:solidFill>
                  <a:srgbClr val="00a933"/>
                </a:solidFill>
                <a:latin typeface="Arial"/>
              </a:rPr>
              <a:t>topics of </a:t>
            </a:r>
            <a:r>
              <a:rPr b="1" lang="en-US" sz="1800" spc="-1" strike="noStrike">
                <a:solidFill>
                  <a:srgbClr val="00a933"/>
                </a:solidFill>
                <a:latin typeface="Arial"/>
              </a:rPr>
              <a:t>the 67 post </a:t>
            </a:r>
            <a:r>
              <a:rPr b="1" lang="en-US" sz="1800" spc="-1" strike="noStrike">
                <a:solidFill>
                  <a:srgbClr val="00a933"/>
                </a:solidFill>
                <a:latin typeface="Arial"/>
              </a:rPr>
              <a:t>that met </a:t>
            </a:r>
            <a:r>
              <a:rPr b="1" lang="en-US" sz="1800" spc="-1" strike="noStrike">
                <a:solidFill>
                  <a:srgbClr val="00a933"/>
                </a:solidFill>
                <a:latin typeface="Arial"/>
              </a:rPr>
              <a:t>criteria on </a:t>
            </a:r>
            <a:r>
              <a:rPr b="1" lang="en-US" sz="1800" spc="-1" strike="noStrike">
                <a:solidFill>
                  <a:srgbClr val="00a933"/>
                </a:solidFill>
                <a:latin typeface="Arial"/>
              </a:rPr>
              <a:t>2022-02-28 </a:t>
            </a:r>
            <a:endParaRPr b="1" lang="en-US" sz="1800" spc="-1" strike="noStrike">
              <a:solidFill>
                <a:srgbClr val="00a933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a933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5441760" y="1646280"/>
            <a:ext cx="420624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Worst Day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to invest: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2022-06-13. 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Will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decrease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15.8% by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2022-06-14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(next day) </a:t>
            </a:r>
            <a:endParaRPr b="1" lang="en-US" sz="1800" spc="-1" strike="noStrike">
              <a:solidFill>
                <a:srgbClr val="00a933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a933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Below is the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violin plots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of the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topics of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the 120 post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that met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criteria on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2022-06-13 </a:t>
            </a:r>
            <a:endParaRPr b="1" lang="en-US" sz="1800" spc="-1" strike="noStrike">
              <a:solidFill>
                <a:srgbClr val="00a933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a933"/>
              </a:solidFill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101880" y="374400"/>
            <a:ext cx="9402480" cy="103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Explo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ring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Patte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rns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betw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een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Reddi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t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data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and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price: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Text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data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1880" y="374400"/>
            <a:ext cx="9402480" cy="103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Final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Prep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of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Data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for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KNN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0" y="2286000"/>
            <a:ext cx="10078200" cy="347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01880" y="374400"/>
            <a:ext cx="9402480" cy="103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K-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Near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est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Neigh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bor: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Regre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ssion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and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Classi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ficati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on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86" name="Table 2"/>
          <p:cNvGraphicFramePr/>
          <p:nvPr/>
        </p:nvGraphicFramePr>
        <p:xfrm>
          <a:off x="1251000" y="1697400"/>
          <a:ext cx="6165360" cy="3659400"/>
        </p:xfrm>
        <a:graphic>
          <a:graphicData uri="http://schemas.openxmlformats.org/drawingml/2006/table">
            <a:tbl>
              <a:tblPr/>
              <a:tblGrid>
                <a:gridCol w="1540800"/>
                <a:gridCol w="1540800"/>
                <a:gridCol w="1540800"/>
                <a:gridCol w="1542960"/>
                <a:gridCol w="1542960"/>
              </a:tblGrid>
              <a:tr h="7315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#Neighbor</a:t>
                      </a:r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Classificati</a:t>
                      </a:r>
                      <a:r>
                        <a:rPr b="0" lang="en-US" sz="1800" spc="-1" strike="noStrike">
                          <a:latin typeface="Arial"/>
                        </a:rPr>
                        <a:t>on: </a:t>
                      </a:r>
                      <a:r>
                        <a:rPr b="0" lang="en-US" sz="1800" spc="-1" strike="noStrike">
                          <a:latin typeface="Arial"/>
                        </a:rPr>
                        <a:t>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Classificati</a:t>
                      </a:r>
                      <a:r>
                        <a:rPr b="0" lang="en-US" sz="1800" spc="-1" strike="noStrike">
                          <a:latin typeface="Arial"/>
                        </a:rPr>
                        <a:t>on:True </a:t>
                      </a:r>
                      <a:r>
                        <a:rPr b="0" lang="en-US" sz="1800" spc="-1" strike="noStrike">
                          <a:latin typeface="Arial"/>
                        </a:rPr>
                        <a:t>Positive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Classificati</a:t>
                      </a:r>
                      <a:r>
                        <a:rPr b="0" lang="en-US" sz="1800" spc="-1" strike="noStrike">
                          <a:latin typeface="Arial"/>
                        </a:rPr>
                        <a:t>on :False </a:t>
                      </a:r>
                      <a:r>
                        <a:rPr b="0" lang="en-US" sz="1800" spc="-1" strike="noStrike">
                          <a:latin typeface="Arial"/>
                        </a:rPr>
                        <a:t>Negative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Regression :</a:t>
                      </a:r>
                      <a:r>
                        <a:rPr b="0" lang="en-US" sz="1800" spc="-1" strike="noStrike">
                          <a:latin typeface="Arial"/>
                        </a:rPr>
                        <a:t>R^2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4680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0.498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-1.07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4460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0.485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-0.65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385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0.481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-0.54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421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0.498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77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-0.52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4460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0.456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-0.40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4460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0.519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-0.30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4460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0.498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63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-0.30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4460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0.527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-0.27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4460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0.527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66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-0.26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-16848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What is Reddit?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0" y="1463040"/>
            <a:ext cx="6919200" cy="411408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6919560" y="1645920"/>
            <a:ext cx="2864160" cy="38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Regular"/>
              </a:rPr>
              <a:t>Hugely popular website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Regular"/>
              </a:rPr>
              <a:t>Broken into sections by topic (subreddit)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Regular"/>
              </a:rPr>
              <a:t>The main subreddit about Bitcoin is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Noto Sans Regular"/>
                <a:hlinkClick r:id="rId2"/>
              </a:rPr>
              <a:t>www.reddit.com/r/Bitcoin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ff"/>
                </a:solidFill>
                <a:latin typeface="Noto Sans Regular"/>
              </a:rPr>
              <a:t>Biases include: English Speaking, USA, Male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0" y="1463040"/>
            <a:ext cx="6918840" cy="35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49760" y="-7704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Potential Sources of Bias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188720" y="822960"/>
            <a:ext cx="7238160" cy="648576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365760" y="6968160"/>
            <a:ext cx="9783720" cy="5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Noto Sans Regular"/>
              </a:rPr>
              <a:t>Source: https://thrivemyway.com/reddit-statistics/#:~:text=When%20it%20comes%20to%20Reddit,not%20very%20active%20on%20Reddit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82880" y="144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Bitcoin (BTC)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87000" y="2023560"/>
            <a:ext cx="2447280" cy="62784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326880" y="2840760"/>
            <a:ext cx="9752760" cy="365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-35136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Reddit Data Cleaning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0" y="548640"/>
            <a:ext cx="3305160" cy="3565800"/>
          </a:xfrm>
          <a:prstGeom prst="rect">
            <a:avLst/>
          </a:prstGeom>
          <a:ln>
            <a:noFill/>
          </a:ln>
        </p:spPr>
      </p:pic>
      <p:sp>
        <p:nvSpPr>
          <p:cNvPr id="137" name="Line 2"/>
          <p:cNvSpPr/>
          <p:nvPr/>
        </p:nvSpPr>
        <p:spPr>
          <a:xfrm>
            <a:off x="3291840" y="1920240"/>
            <a:ext cx="731520" cy="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4114800" y="1554480"/>
            <a:ext cx="5851800" cy="885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Keep only Posts with ‘selftext’ longer than 20 characters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Line 4"/>
          <p:cNvSpPr/>
          <p:nvPr/>
        </p:nvSpPr>
        <p:spPr>
          <a:xfrm>
            <a:off x="6949440" y="2440800"/>
            <a:ext cx="0" cy="25560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"/>
          <p:cNvSpPr/>
          <p:nvPr/>
        </p:nvSpPr>
        <p:spPr>
          <a:xfrm>
            <a:off x="4114800" y="2696400"/>
            <a:ext cx="5851800" cy="885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Reformat and rename ‘created’ to the clearer ‘date_created’.  Change from timestamp to date YYYY-MM-DD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4114800" y="3840480"/>
            <a:ext cx="5851800" cy="1151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Kept Metadata related to engagement: upvote ratio, score, total awards received , total number of comments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2" name="Line 7"/>
          <p:cNvSpPr/>
          <p:nvPr/>
        </p:nvSpPr>
        <p:spPr>
          <a:xfrm>
            <a:off x="6949440" y="3574800"/>
            <a:ext cx="0" cy="25560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377440" y="5554440"/>
            <a:ext cx="5508720" cy="2005200"/>
          </a:xfrm>
          <a:prstGeom prst="rect">
            <a:avLst/>
          </a:prstGeom>
          <a:ln>
            <a:noFill/>
          </a:ln>
        </p:spPr>
      </p:pic>
      <p:sp>
        <p:nvSpPr>
          <p:cNvPr id="144" name="Line 8"/>
          <p:cNvSpPr/>
          <p:nvPr/>
        </p:nvSpPr>
        <p:spPr>
          <a:xfrm flipH="1">
            <a:off x="6217920" y="4996800"/>
            <a:ext cx="695520" cy="55764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Final Cleaning For Reddit Data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173960" y="2091240"/>
            <a:ext cx="7878240" cy="348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NLP on Reddit Posts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91440" y="1554480"/>
            <a:ext cx="2285640" cy="305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</a:rPr>
              <a:t>Reddit ‘Selftext’ Posts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2560320" y="1554480"/>
            <a:ext cx="3200040" cy="305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8000"/>
          </a:bodyPr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</a:rPr>
              <a:t>SKLearns Tokenization.  Hyper parameters: 2000 words/features,  stop words ‘english’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5993640" y="1571760"/>
            <a:ext cx="3693240" cy="305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8000"/>
          </a:bodyPr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</a:rPr>
              <a:t>SKLearns Nonnegative Matrix Factorization.  Hyper parameters: 5 topics, alpha= .1, l1 ratio = .5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82880" y="2196360"/>
            <a:ext cx="2377080" cy="238104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3657600" y="2196360"/>
            <a:ext cx="2396880" cy="237708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6949440" y="2194560"/>
            <a:ext cx="2484000" cy="246708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4"/>
          <a:stretch/>
        </p:blipFill>
        <p:spPr>
          <a:xfrm>
            <a:off x="91440" y="4889160"/>
            <a:ext cx="2621880" cy="26085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5"/>
          <a:stretch/>
        </p:blipFill>
        <p:spPr>
          <a:xfrm>
            <a:off x="3566160" y="4938120"/>
            <a:ext cx="2559960" cy="2468520"/>
          </a:xfrm>
          <a:prstGeom prst="rect">
            <a:avLst/>
          </a:prstGeom>
          <a:ln>
            <a:noFill/>
          </a:ln>
        </p:spPr>
      </p:pic>
      <p:sp>
        <p:nvSpPr>
          <p:cNvPr id="156" name="CustomShape 5"/>
          <p:cNvSpPr/>
          <p:nvPr/>
        </p:nvSpPr>
        <p:spPr>
          <a:xfrm>
            <a:off x="731520" y="1920240"/>
            <a:ext cx="10969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Topic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4206240" y="1920240"/>
            <a:ext cx="10969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Topic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731520" y="4572000"/>
            <a:ext cx="10969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Topic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4240080" y="4572000"/>
            <a:ext cx="10969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Topic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9"/>
          <p:cNvSpPr/>
          <p:nvPr/>
        </p:nvSpPr>
        <p:spPr>
          <a:xfrm>
            <a:off x="7067520" y="4572000"/>
            <a:ext cx="2807640" cy="38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Correlation Matrix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7624080" y="1920240"/>
            <a:ext cx="10969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Topic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Line 11"/>
          <p:cNvSpPr/>
          <p:nvPr/>
        </p:nvSpPr>
        <p:spPr>
          <a:xfrm>
            <a:off x="2377440" y="1737360"/>
            <a:ext cx="182880" cy="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12"/>
          <p:cNvSpPr/>
          <p:nvPr/>
        </p:nvSpPr>
        <p:spPr>
          <a:xfrm>
            <a:off x="5760720" y="1737360"/>
            <a:ext cx="232920" cy="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" descr=""/>
          <p:cNvPicPr/>
          <p:nvPr/>
        </p:nvPicPr>
        <p:blipFill>
          <a:blip r:embed="rId6"/>
          <a:stretch/>
        </p:blipFill>
        <p:spPr>
          <a:xfrm>
            <a:off x="2011680" y="1451160"/>
            <a:ext cx="7954920" cy="604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8320" y="-27432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BTC Price Data Cleaning and Munging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0" y="548640"/>
            <a:ext cx="4388760" cy="259200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4389120" y="1463040"/>
            <a:ext cx="5668920" cy="3654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Keep only price and date columns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389120" y="1856880"/>
            <a:ext cx="5690520" cy="885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Drop time from date info, leaving only date for consistency with Reddit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4389120" y="2743200"/>
            <a:ext cx="5690520" cy="885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Restrict price data to the same timeframe as Reddit data (year =2022)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4389120" y="3629520"/>
            <a:ext cx="5690520" cy="1151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Calculate the percent [0..1] change in price over the next 1,3,5,7,10 days. Call these features forecast_x.  Capture sign as binary in adjacent column forecast_xb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-16920" y="4845600"/>
            <a:ext cx="9343440" cy="271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Exploring Patterns between Reddit data and price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0" y="1371600"/>
            <a:ext cx="4937400" cy="344412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4846320" y="4006800"/>
            <a:ext cx="5233320" cy="367380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5394960" y="2377440"/>
            <a:ext cx="4205880" cy="8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Poor year on average for bitcoin, however still money to be made if you can predict daily deltas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2022-11-19T07:47:43Z</dcterms:created>
  <dc:creator/>
  <dc:description/>
  <dc:language>en-US</dc:language>
  <cp:lastModifiedBy/>
  <dcterms:modified xsi:type="dcterms:W3CDTF">2022-11-19T12:59:41Z</dcterms:modified>
  <cp:revision>5</cp:revision>
  <dc:subject/>
  <dc:title>Alizarin</dc:title>
</cp:coreProperties>
</file>