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42"/>
  </p:notesMasterIdLst>
  <p:handoutMasterIdLst>
    <p:handoutMasterId r:id="rId43"/>
  </p:handoutMasterIdLst>
  <p:sldIdLst>
    <p:sldId id="256" r:id="rId5"/>
    <p:sldId id="257" r:id="rId6"/>
    <p:sldId id="313" r:id="rId7"/>
    <p:sldId id="336" r:id="rId8"/>
    <p:sldId id="314" r:id="rId9"/>
    <p:sldId id="315" r:id="rId10"/>
    <p:sldId id="321" r:id="rId11"/>
    <p:sldId id="272" r:id="rId12"/>
    <p:sldId id="316" r:id="rId13"/>
    <p:sldId id="317" r:id="rId14"/>
    <p:sldId id="337" r:id="rId15"/>
    <p:sldId id="318" r:id="rId16"/>
    <p:sldId id="319" r:id="rId17"/>
    <p:sldId id="320" r:id="rId18"/>
    <p:sldId id="331" r:id="rId19"/>
    <p:sldId id="338" r:id="rId20"/>
    <p:sldId id="322" r:id="rId21"/>
    <p:sldId id="323" r:id="rId22"/>
    <p:sldId id="286" r:id="rId23"/>
    <p:sldId id="325" r:id="rId24"/>
    <p:sldId id="324" r:id="rId25"/>
    <p:sldId id="332" r:id="rId26"/>
    <p:sldId id="335" r:id="rId27"/>
    <p:sldId id="326" r:id="rId28"/>
    <p:sldId id="327" r:id="rId29"/>
    <p:sldId id="328" r:id="rId30"/>
    <p:sldId id="329" r:id="rId31"/>
    <p:sldId id="330" r:id="rId32"/>
    <p:sldId id="333" r:id="rId33"/>
    <p:sldId id="334" r:id="rId34"/>
    <p:sldId id="339" r:id="rId35"/>
    <p:sldId id="340" r:id="rId36"/>
    <p:sldId id="341" r:id="rId37"/>
    <p:sldId id="342" r:id="rId38"/>
    <p:sldId id="343" r:id="rId39"/>
    <p:sldId id="344" r:id="rId40"/>
    <p:sldId id="345" r:id="rId4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C0"/>
    <a:srgbClr val="555454"/>
    <a:srgbClr val="000000"/>
    <a:srgbClr val="B9CDE5"/>
    <a:srgbClr val="00519C"/>
    <a:srgbClr val="004F9F"/>
    <a:srgbClr val="0070C0"/>
    <a:srgbClr val="0070AB"/>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69457" autoAdjust="0"/>
  </p:normalViewPr>
  <p:slideViewPr>
    <p:cSldViewPr snapToGrid="0">
      <p:cViewPr varScale="1">
        <p:scale>
          <a:sx n="55" d="100"/>
          <a:sy n="55" d="100"/>
        </p:scale>
        <p:origin x="1212" y="4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90" d="100"/>
          <a:sy n="90" d="100"/>
        </p:scale>
        <p:origin x="2648" y="19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ridexamples.com/" TargetMode="External"/><Relationship Id="rId7" Type="http://schemas.openxmlformats.org/officeDocument/2006/relationships/hyperlink" Target="https://labs.jensimmons.com/"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www.cssdesignawards.com/website-gallery?feature=grid" TargetMode="External"/><Relationship Id="rId5" Type="http://schemas.openxmlformats.org/officeDocument/2006/relationships/hyperlink" Target="https://bashooka.com/coding/25-awesome-css-grid-layout-examples/" TargetMode="External"/><Relationship Id="rId4" Type="http://schemas.openxmlformats.org/officeDocument/2006/relationships/hyperlink" Target="https://cssgrid.design/"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etbootstrap.com/docs/4.5/exampl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materializecss.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2135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26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flex-direction: https://</a:t>
            </a:r>
            <a:r>
              <a:rPr lang="en-GB" dirty="0" err="1"/>
              <a:t>developer.mozilla.org</a:t>
            </a:r>
            <a:r>
              <a:rPr lang="en-GB" dirty="0"/>
              <a:t>/</a:t>
            </a:r>
            <a:r>
              <a:rPr lang="en-GB" dirty="0" err="1"/>
              <a:t>en</a:t>
            </a:r>
            <a:r>
              <a:rPr lang="en-GB" dirty="0"/>
              <a:t>-US/docs/Web/CSS/flex-direction</a:t>
            </a:r>
          </a:p>
        </p:txBody>
      </p:sp>
    </p:spTree>
    <p:extLst>
      <p:ext uri="{BB962C8B-B14F-4D97-AF65-F5344CB8AC3E}">
        <p14:creationId xmlns:p14="http://schemas.microsoft.com/office/powerpoint/2010/main" val="693215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flex-direction: https://</a:t>
            </a:r>
            <a:r>
              <a:rPr lang="en-GB" dirty="0" err="1"/>
              <a:t>developer.mozilla.org</a:t>
            </a:r>
            <a:r>
              <a:rPr lang="en-GB" dirty="0"/>
              <a:t>/</a:t>
            </a:r>
            <a:r>
              <a:rPr lang="en-GB" dirty="0" err="1"/>
              <a:t>en</a:t>
            </a:r>
            <a:r>
              <a:rPr lang="en-GB" dirty="0"/>
              <a:t>-US/docs/Web/CSS/flex-direction</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flex-wrap: https://</a:t>
            </a:r>
            <a:r>
              <a:rPr lang="en-GB" dirty="0" err="1"/>
              <a:t>developer.mozilla.org</a:t>
            </a:r>
            <a:r>
              <a:rPr lang="en-GB" dirty="0"/>
              <a:t>/</a:t>
            </a:r>
            <a:r>
              <a:rPr lang="en-GB" dirty="0" err="1"/>
              <a:t>en</a:t>
            </a:r>
            <a:r>
              <a:rPr lang="en-GB" dirty="0"/>
              <a:t>-US/docs/Web/CSS/flex-wrap</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flex-flow: https://</a:t>
            </a:r>
            <a:r>
              <a:rPr lang="en-GB" dirty="0" err="1"/>
              <a:t>developer.mozilla.org</a:t>
            </a:r>
            <a:r>
              <a:rPr lang="en-GB" dirty="0"/>
              <a:t>/</a:t>
            </a:r>
            <a:r>
              <a:rPr lang="en-GB" dirty="0" err="1"/>
              <a:t>en</a:t>
            </a:r>
            <a:r>
              <a:rPr lang="en-GB" dirty="0"/>
              <a:t>-US/docs/Web/CSS/flex-flow</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justify-content: https://</a:t>
            </a:r>
            <a:r>
              <a:rPr lang="en-GB" dirty="0" err="1"/>
              <a:t>developer.mozilla.org</a:t>
            </a:r>
            <a:r>
              <a:rPr lang="en-GB" dirty="0"/>
              <a:t>/</a:t>
            </a:r>
            <a:r>
              <a:rPr lang="en-GB" dirty="0" err="1"/>
              <a:t>en</a:t>
            </a:r>
            <a:r>
              <a:rPr lang="en-GB" dirty="0"/>
              <a:t>-US/docs/Web/CSS/justify-content</a:t>
            </a:r>
          </a:p>
          <a:p>
            <a:endParaRPr lang="en-GB" dirty="0"/>
          </a:p>
        </p:txBody>
      </p:sp>
    </p:spTree>
    <p:extLst>
      <p:ext uri="{BB962C8B-B14F-4D97-AF65-F5344CB8AC3E}">
        <p14:creationId xmlns:p14="http://schemas.microsoft.com/office/powerpoint/2010/main" val="1004338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align-items: https://</a:t>
            </a:r>
            <a:r>
              <a:rPr lang="en-GB" dirty="0" err="1"/>
              <a:t>developer.mozilla.org</a:t>
            </a:r>
            <a:r>
              <a:rPr lang="en-GB" dirty="0"/>
              <a:t>/</a:t>
            </a:r>
            <a:r>
              <a:rPr lang="en-GB" dirty="0" err="1"/>
              <a:t>en</a:t>
            </a:r>
            <a:r>
              <a:rPr lang="en-GB" dirty="0"/>
              <a:t>-US/docs/Web/CSS/align-items</a:t>
            </a:r>
          </a:p>
          <a:p>
            <a:r>
              <a:rPr lang="en-GB" dirty="0"/>
              <a:t>align-content: https://</a:t>
            </a:r>
            <a:r>
              <a:rPr lang="en-GB" dirty="0" err="1"/>
              <a:t>developer.mozilla.org</a:t>
            </a:r>
            <a:r>
              <a:rPr lang="en-GB" dirty="0"/>
              <a:t>/</a:t>
            </a:r>
            <a:r>
              <a:rPr lang="en-GB" dirty="0" err="1"/>
              <a:t>en</a:t>
            </a:r>
            <a:r>
              <a:rPr lang="en-GB" dirty="0"/>
              <a:t>-US/docs/Web/CSS/align-content</a:t>
            </a:r>
          </a:p>
          <a:p>
            <a:r>
              <a:rPr lang="en-GB" dirty="0"/>
              <a:t>align-self: https://</a:t>
            </a:r>
            <a:r>
              <a:rPr lang="en-GB" dirty="0" err="1"/>
              <a:t>developer.mozilla.org</a:t>
            </a:r>
            <a:r>
              <a:rPr lang="en-GB" dirty="0"/>
              <a:t>/</a:t>
            </a:r>
            <a:r>
              <a:rPr lang="en-GB" dirty="0" err="1"/>
              <a:t>en</a:t>
            </a:r>
            <a:r>
              <a:rPr lang="en-GB" dirty="0"/>
              <a:t>-US/docs/Web/CSS/align-self</a:t>
            </a:r>
          </a:p>
          <a:p>
            <a:r>
              <a:rPr lang="en-GB" dirty="0"/>
              <a:t>order: : https://</a:t>
            </a:r>
            <a:r>
              <a:rPr lang="en-GB" dirty="0" err="1"/>
              <a:t>developer.mozilla.org</a:t>
            </a:r>
            <a:r>
              <a:rPr lang="en-GB" dirty="0"/>
              <a:t>/</a:t>
            </a:r>
            <a:r>
              <a:rPr lang="en-GB" dirty="0" err="1"/>
              <a:t>en</a:t>
            </a:r>
            <a:r>
              <a:rPr lang="en-GB" dirty="0"/>
              <a:t>-US/docs/Web/CSS/order</a:t>
            </a:r>
          </a:p>
        </p:txBody>
      </p:sp>
    </p:spTree>
    <p:extLst>
      <p:ext uri="{BB962C8B-B14F-4D97-AF65-F5344CB8AC3E}">
        <p14:creationId xmlns:p14="http://schemas.microsoft.com/office/powerpoint/2010/main" val="2609107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place-content: https://</a:t>
            </a:r>
            <a:r>
              <a:rPr lang="en-GB" dirty="0" err="1"/>
              <a:t>developer.mozilla.org</a:t>
            </a:r>
            <a:r>
              <a:rPr lang="en-GB" dirty="0"/>
              <a:t>/</a:t>
            </a:r>
            <a:r>
              <a:rPr lang="en-GB" dirty="0" err="1"/>
              <a:t>en</a:t>
            </a:r>
            <a:r>
              <a:rPr lang="en-GB" dirty="0"/>
              <a:t>-US/docs/Web/CSS/place-content</a:t>
            </a:r>
          </a:p>
        </p:txBody>
      </p:sp>
    </p:spTree>
    <p:extLst>
      <p:ext uri="{BB962C8B-B14F-4D97-AF65-F5344CB8AC3E}">
        <p14:creationId xmlns:p14="http://schemas.microsoft.com/office/powerpoint/2010/main" val="2135574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SzPct val="25000"/>
              <a:buFont typeface="Arial"/>
              <a:buNone/>
            </a:pPr>
            <a:r>
              <a:rPr lang="en-US" sz="1000" b="0" i="0" u="none" strike="noStrike" cap="none" dirty="0"/>
              <a:t>Before we jump into specifics we’ll take a bird’s eye view of how to use responsive images. </a:t>
            </a:r>
          </a:p>
          <a:p>
            <a:pPr marL="0" marR="0" lvl="0" indent="0" algn="l" rtl="0">
              <a:spcBef>
                <a:spcPts val="0"/>
              </a:spcBef>
              <a:spcAft>
                <a:spcPts val="0"/>
              </a:spcAft>
              <a:buSzPct val="25000"/>
              <a:buFont typeface="Arial"/>
              <a:buNone/>
            </a:pPr>
            <a:endParaRPr lang="en-US" sz="1000" b="0" i="0" u="none" strike="noStrike" cap="none" dirty="0"/>
          </a:p>
          <a:p>
            <a:pPr marL="0" marR="0" lvl="0" indent="0" algn="l" rtl="0">
              <a:spcBef>
                <a:spcPts val="0"/>
              </a:spcBef>
              <a:spcAft>
                <a:spcPts val="0"/>
              </a:spcAft>
              <a:buSzPct val="25000"/>
              <a:buFont typeface="Arial"/>
              <a:buNone/>
            </a:pPr>
            <a:r>
              <a:rPr lang="en-US" sz="1000" b="0" i="0" u="none" strike="noStrike" cap="none" dirty="0"/>
              <a:t>The goal here is to increase performance.</a:t>
            </a:r>
          </a:p>
          <a:p>
            <a:pPr marL="0" marR="0" lvl="0" indent="0" algn="l" rtl="0">
              <a:spcBef>
                <a:spcPts val="0"/>
              </a:spcBef>
              <a:spcAft>
                <a:spcPts val="0"/>
              </a:spcAft>
              <a:buSzPct val="25000"/>
              <a:buFont typeface="Arial"/>
              <a:buNone/>
            </a:pPr>
            <a:endParaRPr lang="en-US" sz="1000" b="0" i="0" u="none" strike="noStrike" cap="none" dirty="0"/>
          </a:p>
          <a:p>
            <a:pPr marL="457200" marR="0" lvl="0" indent="-228600" algn="l" rtl="0">
              <a:spcBef>
                <a:spcPts val="0"/>
              </a:spcBef>
              <a:spcAft>
                <a:spcPts val="0"/>
              </a:spcAft>
              <a:buSzPct val="100000"/>
              <a:buFont typeface="Arial"/>
              <a:buAutoNum type="arabicPeriod"/>
            </a:pPr>
            <a:r>
              <a:rPr lang="en-US" sz="1000" b="0" i="0" u="none" strike="noStrike" cap="none" dirty="0"/>
              <a:t>Avoid using images wherever possible. Before using an image, ask yourself whether the image is really necessary or useful. Maybe the same effect could be achieved with simple text and CSS. We can now do gradients and rounded corners and blended backgrounds directly with CSS rather than using images to accomplish the same effect. </a:t>
            </a:r>
          </a:p>
          <a:p>
            <a:pPr marL="457200" marR="0" lvl="0" indent="-228600" algn="l" rtl="0">
              <a:spcBef>
                <a:spcPts val="0"/>
              </a:spcBef>
              <a:spcAft>
                <a:spcPts val="0"/>
              </a:spcAft>
              <a:buSzPct val="100000"/>
              <a:buFont typeface="Arial"/>
              <a:buAutoNum type="arabicPeriod"/>
            </a:pPr>
            <a:r>
              <a:rPr lang="en-US" sz="1000" b="0" i="0" u="none" strike="noStrike" cap="none" dirty="0"/>
              <a:t>Depending on the purpose and the type of image it may be better to use vector graphic formats instead of raster images like PNG, </a:t>
            </a:r>
            <a:r>
              <a:rPr lang="en-US" sz="1000" b="0" i="0" u="none" strike="noStrike" cap="none" dirty="0" err="1"/>
              <a:t>WebP</a:t>
            </a:r>
            <a:r>
              <a:rPr lang="en-US" sz="1000" b="0" i="0" u="none" strike="noStrike" cap="none" dirty="0"/>
              <a:t>, JPG or GIF. Vector graphics are usually smaller and easier to compress.  Again, depending on the purpose, you may want to use icon fonts instead of raster graphics; </a:t>
            </a:r>
            <a:r>
              <a:rPr lang="en-US" sz="1000" b="0" i="0" u="none" strike="noStrike" cap="none" dirty="0">
                <a:solidFill>
                  <a:schemeClr val="dk1"/>
                </a:solidFill>
              </a:rPr>
              <a:t>there are some arguments against icon fonts, but they are beyond the scope of this presentation.</a:t>
            </a:r>
          </a:p>
          <a:p>
            <a:pPr marL="457200" marR="0" lvl="0" indent="-228600" algn="l" rtl="0">
              <a:spcBef>
                <a:spcPts val="0"/>
              </a:spcBef>
              <a:spcAft>
                <a:spcPts val="0"/>
              </a:spcAft>
              <a:buSzPct val="100000"/>
              <a:buFont typeface="Arial"/>
              <a:buAutoNum type="arabicPeriod"/>
            </a:pPr>
            <a:r>
              <a:rPr lang="en-US" sz="1000" b="0" i="0" u="none" strike="noStrike" cap="none" dirty="0"/>
              <a:t>It makes no sense to send a 1MB image to a mobile device… it’s important to use the lowest resolution and quality for each device you’re trying to target.</a:t>
            </a:r>
          </a:p>
          <a:p>
            <a:pPr marL="457200" marR="0" lvl="0" indent="-228600" algn="l" rtl="0">
              <a:spcBef>
                <a:spcPts val="0"/>
              </a:spcBef>
              <a:spcAft>
                <a:spcPts val="0"/>
              </a:spcAft>
              <a:buSzPct val="100000"/>
              <a:buFont typeface="Arial"/>
              <a:buAutoNum type="arabicPeriod"/>
            </a:pPr>
            <a:r>
              <a:rPr lang="en-US" sz="1000" b="0" i="0" u="none" strike="noStrike" cap="none" dirty="0"/>
              <a:t>Different image formats are better for different things:</a:t>
            </a:r>
          </a:p>
          <a:p>
            <a:pPr marL="0" marR="0" lvl="0" indent="0" algn="l" rtl="0">
              <a:spcBef>
                <a:spcPts val="0"/>
              </a:spcBef>
              <a:spcAft>
                <a:spcPts val="0"/>
              </a:spcAft>
              <a:buSzPct val="25000"/>
              <a:buFont typeface="Arial"/>
              <a:buNone/>
            </a:pPr>
            <a:endParaRPr lang="en-US" sz="1000" b="0" i="0" u="none" strike="noStrike" cap="none" dirty="0"/>
          </a:p>
          <a:p>
            <a:pPr marL="457200" marR="0" lvl="0" indent="-228600" algn="l" rtl="0">
              <a:spcBef>
                <a:spcPts val="0"/>
              </a:spcBef>
              <a:spcAft>
                <a:spcPts val="0"/>
              </a:spcAft>
              <a:buSzPct val="100000"/>
              <a:buFont typeface="Arial"/>
              <a:buAutoNum type="arabicPeriod"/>
            </a:pPr>
            <a:r>
              <a:rPr lang="en-US" sz="1000" b="0" i="0" u="none" strike="noStrike" cap="none" dirty="0"/>
              <a:t>GIF images are better for animations and images with a limited color palette (256 colors). You can also make animated GIFs</a:t>
            </a:r>
          </a:p>
          <a:p>
            <a:pPr marL="457200" marR="0" lvl="0" indent="-228600" algn="l" rtl="0">
              <a:spcBef>
                <a:spcPts val="0"/>
              </a:spcBef>
              <a:spcAft>
                <a:spcPts val="0"/>
              </a:spcAft>
              <a:buSzPct val="100000"/>
              <a:buFont typeface="Arial"/>
              <a:buAutoNum type="arabicPeriod"/>
            </a:pPr>
            <a:r>
              <a:rPr lang="en-US" sz="1000" b="0" i="0" u="none" strike="noStrike" cap="none" dirty="0"/>
              <a:t>JPG images are better for photographs. Does not support transparencies</a:t>
            </a:r>
          </a:p>
          <a:p>
            <a:pPr marL="457200" marR="0" lvl="0" indent="-228600" algn="l" rtl="0">
              <a:spcBef>
                <a:spcPts val="0"/>
              </a:spcBef>
              <a:spcAft>
                <a:spcPts val="0"/>
              </a:spcAft>
              <a:buSzPct val="100000"/>
              <a:buFont typeface="Arial"/>
              <a:buAutoNum type="arabicPeriod"/>
            </a:pPr>
            <a:r>
              <a:rPr lang="en-US" sz="1000" b="0" i="0" u="none" strike="noStrike" cap="none" dirty="0"/>
              <a:t>PNG images take the best of JPG and GIF. It supports same colors as JPG and also support transparencies like GIF </a:t>
            </a:r>
          </a:p>
          <a:p>
            <a:pPr marL="457200" marR="0" lvl="0" indent="-228600" algn="l" rtl="0">
              <a:spcBef>
                <a:spcPts val="0"/>
              </a:spcBef>
              <a:spcAft>
                <a:spcPts val="0"/>
              </a:spcAft>
              <a:buSzPct val="100000"/>
              <a:buFont typeface="Arial"/>
              <a:buAutoNum type="arabicPeriod"/>
            </a:pPr>
            <a:r>
              <a:rPr lang="en-US" sz="1000" b="0" i="0" u="none" strike="noStrike" cap="none" dirty="0" err="1"/>
              <a:t>WebP</a:t>
            </a:r>
            <a:r>
              <a:rPr lang="en-US" sz="1000" b="0" i="0" u="none" strike="noStrike" cap="none" dirty="0"/>
              <a:t> images are generally smaller than equivalent JPG or PNG images. It also supports animations and some people have considered a replacement for animated GIFs</a:t>
            </a:r>
          </a:p>
          <a:p>
            <a:pPr marL="0" marR="0" lvl="0" indent="0" algn="l" rtl="0">
              <a:spcBef>
                <a:spcPts val="0"/>
              </a:spcBef>
              <a:spcAft>
                <a:spcPts val="0"/>
              </a:spcAft>
              <a:buSzPct val="25000"/>
              <a:buFont typeface="Arial"/>
              <a:buNone/>
            </a:pPr>
            <a:endParaRPr lang="en-US" sz="1000" b="0" i="0" u="none" strike="noStrike" cap="none" dirty="0"/>
          </a:p>
          <a:p>
            <a:pPr marL="0" marR="0" lvl="0" indent="0" algn="l" rtl="0">
              <a:spcBef>
                <a:spcPts val="0"/>
              </a:spcBef>
              <a:spcAft>
                <a:spcPts val="0"/>
              </a:spcAft>
              <a:buClr>
                <a:schemeClr val="dk1"/>
              </a:buClr>
              <a:buSzPct val="25000"/>
              <a:buFont typeface="Arial"/>
              <a:buNone/>
            </a:pPr>
            <a:r>
              <a:rPr lang="en-US" sz="1000" b="0" i="0" u="none" strike="noStrike" cap="none" dirty="0"/>
              <a:t>Which format you use will depend on your needs. As we’ll discuss later we can have multiple formats in the same image  delivered depending on browser support or the current size of the content. </a:t>
            </a:r>
          </a:p>
          <a:p>
            <a:endParaRPr lang="en-GB" dirty="0"/>
          </a:p>
        </p:txBody>
      </p:sp>
    </p:spTree>
    <p:extLst>
      <p:ext uri="{BB962C8B-B14F-4D97-AF65-F5344CB8AC3E}">
        <p14:creationId xmlns:p14="http://schemas.microsoft.com/office/powerpoint/2010/main" val="2549767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SzPct val="25000"/>
              <a:buFont typeface="Arial"/>
              <a:buNone/>
            </a:pPr>
            <a:r>
              <a:rPr lang="en-US" sz="1000" b="0" i="0" u="none" strike="noStrike" cap="none" dirty="0"/>
              <a:t>The picture and source elements enable us to provide alternative sources for the same resource. </a:t>
            </a:r>
          </a:p>
          <a:p>
            <a:pPr marL="0" marR="0" lvl="0" indent="0" algn="l" rtl="0">
              <a:spcBef>
                <a:spcPts val="0"/>
              </a:spcBef>
              <a:spcAft>
                <a:spcPts val="0"/>
              </a:spcAft>
              <a:buSzPct val="25000"/>
              <a:buFont typeface="Arial"/>
              <a:buNone/>
            </a:pPr>
            <a:endParaRPr lang="en-US" sz="1000" b="0" i="0" u="none" strike="noStrike" cap="none" dirty="0"/>
          </a:p>
          <a:p>
            <a:pPr marL="0" marR="0" lvl="0" indent="0" algn="l" rtl="0">
              <a:spcBef>
                <a:spcPts val="0"/>
              </a:spcBef>
              <a:spcAft>
                <a:spcPts val="0"/>
              </a:spcAft>
              <a:buSzPct val="25000"/>
              <a:buFont typeface="Arial"/>
              <a:buNone/>
            </a:pPr>
            <a:r>
              <a:rPr lang="en-US" sz="1000" b="0" i="0" u="none" strike="noStrike" cap="none" dirty="0"/>
              <a:t>The browser will stop and load the first source element that it understands and load that image. If the browser can’t read the files specified in the source elements or if the browser doesn’t support the picture and source elements the default image will be loaded. </a:t>
            </a:r>
          </a:p>
          <a:p>
            <a:pPr marL="0" marR="0" lvl="0" indent="0" algn="l" rtl="0">
              <a:spcBef>
                <a:spcPts val="0"/>
              </a:spcBef>
              <a:spcAft>
                <a:spcPts val="0"/>
              </a:spcAft>
              <a:buSzPct val="25000"/>
              <a:buFont typeface="Arial"/>
              <a:buNone/>
            </a:pPr>
            <a:endParaRPr lang="en-US" sz="1000" b="0" i="0" u="none" strike="noStrike" cap="none" dirty="0"/>
          </a:p>
          <a:p>
            <a:pPr marL="0" marR="0" lvl="0" indent="0" algn="l" rtl="0">
              <a:spcBef>
                <a:spcPts val="0"/>
              </a:spcBef>
              <a:buSzPct val="25000"/>
              <a:buFont typeface="Arial"/>
              <a:buNone/>
            </a:pPr>
            <a:r>
              <a:rPr lang="en-US" sz="1000" b="0" i="0" u="none" strike="noStrike" cap="none" dirty="0"/>
              <a:t>The source elements can include different file formats. In this example we use </a:t>
            </a:r>
            <a:r>
              <a:rPr lang="en-US" sz="1000" b="0" i="0" u="none" strike="noStrike" cap="none" dirty="0" err="1"/>
              <a:t>WebP</a:t>
            </a:r>
            <a:r>
              <a:rPr lang="en-US" sz="1000" b="0" i="0" u="none" strike="noStrike" cap="none" dirty="0"/>
              <a:t> first and then JPG and provide the same JPG file as the default image in the </a:t>
            </a:r>
            <a:r>
              <a:rPr lang="en-US" sz="1000" b="0" i="0" u="none" strike="noStrike" cap="none" dirty="0" err="1"/>
              <a:t>img</a:t>
            </a:r>
            <a:r>
              <a:rPr lang="en-US" sz="1000" b="0" i="0" u="none" strike="noStrike" cap="none" dirty="0"/>
              <a:t> element.</a:t>
            </a:r>
          </a:p>
          <a:p>
            <a:endParaRPr lang="en-GB" dirty="0"/>
          </a:p>
        </p:txBody>
      </p:sp>
    </p:spTree>
    <p:extLst>
      <p:ext uri="{BB962C8B-B14F-4D97-AF65-F5344CB8AC3E}">
        <p14:creationId xmlns:p14="http://schemas.microsoft.com/office/powerpoint/2010/main" val="3201793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rtl="0">
              <a:spcBef>
                <a:spcPts val="0"/>
              </a:spcBef>
              <a:spcAft>
                <a:spcPts val="0"/>
              </a:spcAft>
              <a:buClr>
                <a:schemeClr val="dk1"/>
              </a:buClr>
              <a:buSzPct val="25000"/>
              <a:buFont typeface="Arial"/>
              <a:buNone/>
            </a:pPr>
            <a:r>
              <a:rPr lang="en-US" sz="1000" b="0" i="0" u="none" strike="noStrike" cap="none" dirty="0"/>
              <a:t>For a browser, there's a Catch-22 when it comes to choosing which image to download: the browser needs to know the dimensions of each image, but it can't know that without downloading each image to check.</a:t>
            </a:r>
          </a:p>
          <a:p>
            <a:pPr marL="0" marR="0" lvl="0" indent="0" algn="l" rtl="0">
              <a:spcBef>
                <a:spcPts val="0"/>
              </a:spcBef>
              <a:spcAft>
                <a:spcPts val="0"/>
              </a:spcAft>
              <a:buClr>
                <a:schemeClr val="dk1"/>
              </a:buClr>
              <a:buSzPct val="25000"/>
              <a:buFont typeface="Arial"/>
              <a:buNone/>
            </a:pPr>
            <a:endParaRPr lang="en-US" sz="1000" b="0" i="0" u="none" strike="noStrike" cap="none" dirty="0"/>
          </a:p>
          <a:p>
            <a:pPr marL="0" marR="0" lvl="0" indent="0" algn="l" rtl="0">
              <a:spcBef>
                <a:spcPts val="0"/>
              </a:spcBef>
              <a:spcAft>
                <a:spcPts val="0"/>
              </a:spcAft>
              <a:buClr>
                <a:schemeClr val="dk1"/>
              </a:buClr>
              <a:buSzPct val="25000"/>
              <a:buFont typeface="Arial"/>
              <a:buNone/>
            </a:pPr>
            <a:r>
              <a:rPr lang="en-US" sz="1000" b="0" i="0" u="none" strike="noStrike" cap="none" dirty="0"/>
              <a:t>Enter the w unit...</a:t>
            </a:r>
          </a:p>
          <a:p>
            <a:pPr marL="0" marR="0" lvl="0" indent="0" algn="l" rtl="0">
              <a:spcBef>
                <a:spcPts val="0"/>
              </a:spcBef>
              <a:spcAft>
                <a:spcPts val="0"/>
              </a:spcAft>
              <a:buClr>
                <a:schemeClr val="dk1"/>
              </a:buClr>
              <a:buSzPct val="25000"/>
              <a:buFont typeface="Arial"/>
              <a:buNone/>
            </a:pPr>
            <a:endParaRPr lang="en-US" sz="1000" b="0" i="0" u="none" strike="noStrike" cap="none" dirty="0"/>
          </a:p>
          <a:p>
            <a:pPr marL="0" marR="0" lvl="0" indent="0" algn="l" rtl="0">
              <a:spcBef>
                <a:spcPts val="0"/>
              </a:spcBef>
              <a:spcAft>
                <a:spcPts val="0"/>
              </a:spcAft>
              <a:buClr>
                <a:schemeClr val="dk1"/>
              </a:buClr>
              <a:buSzPct val="25000"/>
              <a:buFont typeface="Arial"/>
              <a:buNone/>
            </a:pPr>
            <a:r>
              <a:rPr lang="en-US" sz="1000" b="0" i="0" u="none" strike="noStrike" cap="none" dirty="0"/>
              <a:t>The w unit *tells* the browser the width of each image in pixels, thereby enabling the browser to choose the right image to retrieve – depending on the screen pixel density and the viewport size. </a:t>
            </a:r>
          </a:p>
          <a:p>
            <a:pPr marL="0" marR="0" lvl="0" indent="0" algn="l" rtl="0">
              <a:spcBef>
                <a:spcPts val="0"/>
              </a:spcBef>
              <a:spcAft>
                <a:spcPts val="0"/>
              </a:spcAft>
              <a:buClr>
                <a:schemeClr val="dk1"/>
              </a:buClr>
              <a:buSzPct val="25000"/>
              <a:buFont typeface="Arial"/>
              <a:buNone/>
            </a:pPr>
            <a:endParaRPr lang="en-US" sz="1000" b="0" i="0" u="none" strike="noStrike" cap="none" dirty="0"/>
          </a:p>
          <a:p>
            <a:pPr marL="0" marR="0" lvl="0" indent="0" algn="l" rtl="0">
              <a:spcBef>
                <a:spcPts val="0"/>
              </a:spcBef>
              <a:spcAft>
                <a:spcPts val="0"/>
              </a:spcAft>
              <a:buClr>
                <a:schemeClr val="dk1"/>
              </a:buClr>
              <a:buSzPct val="25000"/>
              <a:buFont typeface="Arial"/>
              <a:buNone/>
            </a:pPr>
            <a:r>
              <a:rPr lang="en-US" sz="1000" b="0" i="0" u="none" strike="noStrike" cap="none" dirty="0"/>
              <a:t>Note:</a:t>
            </a:r>
          </a:p>
          <a:p>
            <a:pPr marL="0" marR="0" lvl="0" indent="0" algn="l" rtl="0">
              <a:spcBef>
                <a:spcPts val="0"/>
              </a:spcBef>
              <a:spcAft>
                <a:spcPts val="0"/>
              </a:spcAft>
              <a:buClr>
                <a:schemeClr val="dk1"/>
              </a:buClr>
              <a:buSzPct val="25000"/>
              <a:buFont typeface="Arial"/>
              <a:buNone/>
            </a:pPr>
            <a:r>
              <a:rPr lang="en-US" sz="1000" b="0" i="0" u="none" strike="noStrike" cap="none" dirty="0"/>
              <a:t>We can't specify both a pixel density and width descriptor in the same </a:t>
            </a:r>
            <a:r>
              <a:rPr lang="en-US" sz="1000" b="0" i="0" u="none" strike="noStrike" cap="none" dirty="0" err="1"/>
              <a:t>srcset</a:t>
            </a:r>
            <a:r>
              <a:rPr lang="en-US" sz="1000" b="0" i="0" u="none" strike="noStrike" cap="none" dirty="0"/>
              <a:t>. It must be all pixel densities or all width descriptors.</a:t>
            </a:r>
          </a:p>
          <a:p>
            <a:pPr marL="0" marR="0" lvl="0" indent="0" algn="l" rtl="0">
              <a:spcBef>
                <a:spcPts val="0"/>
              </a:spcBef>
              <a:spcAft>
                <a:spcPts val="0"/>
              </a:spcAft>
              <a:buSzPct val="25000"/>
              <a:buFont typeface="Arial"/>
              <a:buNone/>
            </a:pPr>
            <a:endParaRPr lang="en-US" sz="1000" b="0" i="0" u="none" strike="noStrike" cap="none" dirty="0"/>
          </a:p>
          <a:p>
            <a:endParaRPr lang="en-GB" dirty="0"/>
          </a:p>
        </p:txBody>
      </p:sp>
    </p:spTree>
    <p:extLst>
      <p:ext uri="{BB962C8B-B14F-4D97-AF65-F5344CB8AC3E}">
        <p14:creationId xmlns:p14="http://schemas.microsoft.com/office/powerpoint/2010/main" val="111536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https://</a:t>
            </a:r>
            <a:r>
              <a:rPr lang="en-GB" dirty="0" err="1"/>
              <a:t>abookapart.com</a:t>
            </a:r>
            <a:r>
              <a:rPr lang="en-GB" dirty="0"/>
              <a:t>/products/responsive-web-design</a:t>
            </a:r>
          </a:p>
        </p:txBody>
      </p:sp>
    </p:spTree>
    <p:extLst>
      <p:ext uri="{BB962C8B-B14F-4D97-AF65-F5344CB8AC3E}">
        <p14:creationId xmlns:p14="http://schemas.microsoft.com/office/powerpoint/2010/main" val="382285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sz="1200" kern="1200" dirty="0">
                <a:solidFill>
                  <a:schemeClr val="tx1"/>
                </a:solidFill>
                <a:latin typeface="Arial" pitchFamily="34" charset="0"/>
                <a:ea typeface="+mn-ea"/>
                <a:cs typeface="Arial" pitchFamily="34" charset="0"/>
              </a:rPr>
              <a:t>Response design starts with the concept of mobile first which means you start with the smallest device and consider the devices that may view website. You build from this smallest device adding new content and taking advantage of the larger website a</a:t>
            </a:r>
            <a:r>
              <a:rPr lang="en-US" sz="1200" kern="1200" dirty="0">
                <a:solidFill>
                  <a:schemeClr val="tx1"/>
                </a:solidFill>
                <a:latin typeface="Arial" pitchFamily="34" charset="0"/>
                <a:ea typeface="+mn-ea"/>
                <a:cs typeface="Arial" pitchFamily="34" charset="0"/>
              </a:rPr>
              <a:t>s you develop.</a:t>
            </a:r>
          </a:p>
          <a:p>
            <a:r>
              <a:rPr lang="en-GB" dirty="0"/>
              <a:t>Working from the mobile first perspective we must consider what information is essential to the site.</a:t>
            </a:r>
            <a:endParaRPr lang="en-US" dirty="0"/>
          </a:p>
        </p:txBody>
      </p:sp>
    </p:spTree>
    <p:extLst>
      <p:ext uri="{BB962C8B-B14F-4D97-AF65-F5344CB8AC3E}">
        <p14:creationId xmlns:p14="http://schemas.microsoft.com/office/powerpoint/2010/main" val="339413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rtl="0">
              <a:spcBef>
                <a:spcPts val="0"/>
              </a:spcBef>
              <a:spcAft>
                <a:spcPts val="0"/>
              </a:spcAft>
              <a:buSzPct val="25000"/>
              <a:buFont typeface="Arial"/>
              <a:buNone/>
            </a:pPr>
            <a:r>
              <a:rPr lang="en-GB" sz="1000" b="0" i="0" u="none" strike="noStrike" cap="none" dirty="0"/>
              <a:t>Start the design process with the smallest form factor. </a:t>
            </a:r>
          </a:p>
          <a:p>
            <a:pPr marL="0" marR="0" lvl="0" indent="0" algn="l" rtl="0">
              <a:spcBef>
                <a:spcPts val="0"/>
              </a:spcBef>
              <a:spcAft>
                <a:spcPts val="0"/>
              </a:spcAft>
              <a:buSzPct val="25000"/>
              <a:buFont typeface="Arial"/>
              <a:buNone/>
            </a:pPr>
            <a:endParaRPr lang="en-GB" sz="1000" b="0" i="0" u="none" strike="noStrike" cap="none" dirty="0"/>
          </a:p>
          <a:p>
            <a:pPr marL="0" marR="0" lvl="0" indent="0" algn="l" rtl="0">
              <a:spcBef>
                <a:spcPts val="0"/>
              </a:spcBef>
              <a:spcAft>
                <a:spcPts val="0"/>
              </a:spcAft>
              <a:buSzPct val="25000"/>
              <a:buFont typeface="Arial"/>
              <a:buNone/>
            </a:pPr>
            <a:r>
              <a:rPr lang="en-GB" sz="1000" b="0" i="0" u="none" strike="noStrike" cap="none" dirty="0"/>
              <a:t>Then add the major breakpoints for the form factors that you will work with: phone, tablets, laptops and wide screen devices. </a:t>
            </a:r>
          </a:p>
          <a:p>
            <a:pPr marL="0" marR="0" lvl="0" indent="0" algn="l" rtl="0">
              <a:spcBef>
                <a:spcPts val="0"/>
              </a:spcBef>
              <a:spcAft>
                <a:spcPts val="0"/>
              </a:spcAft>
              <a:buSzPct val="25000"/>
              <a:buFont typeface="Arial"/>
              <a:buNone/>
            </a:pPr>
            <a:endParaRPr lang="en-GB" sz="1000" b="0" i="0" u="none" strike="noStrike" cap="none" dirty="0"/>
          </a:p>
          <a:p>
            <a:pPr marL="0" marR="0" lvl="0" indent="0" algn="l" rtl="0">
              <a:spcBef>
                <a:spcPts val="0"/>
              </a:spcBef>
              <a:spcAft>
                <a:spcPts val="0"/>
              </a:spcAft>
              <a:buSzPct val="25000"/>
              <a:buFont typeface="Arial"/>
              <a:buNone/>
            </a:pPr>
            <a:r>
              <a:rPr lang="en-GB" sz="1000" b="0" i="0" u="none" strike="noStrike" cap="none" dirty="0"/>
              <a:t>You can then create minor breakpoints to handle specific changes to elements that don’t affect all elements. </a:t>
            </a:r>
          </a:p>
          <a:p>
            <a:pPr marL="0" marR="0" lvl="0" indent="0" algn="l" rtl="0">
              <a:spcBef>
                <a:spcPts val="0"/>
              </a:spcBef>
              <a:spcAft>
                <a:spcPts val="0"/>
              </a:spcAft>
              <a:buSzPct val="25000"/>
              <a:buFont typeface="Arial"/>
              <a:buNone/>
            </a:pPr>
            <a:endParaRPr lang="en-GB" sz="1000" b="0" i="0" u="none" strike="noStrike" cap="none" dirty="0"/>
          </a:p>
          <a:p>
            <a:pPr marL="0" marR="0" lvl="0" indent="0" algn="l" rtl="0">
              <a:spcBef>
                <a:spcPts val="0"/>
              </a:spcBef>
              <a:buSzPct val="25000"/>
              <a:buFont typeface="Arial"/>
              <a:buNone/>
            </a:pPr>
            <a:r>
              <a:rPr lang="en-GB" sz="1000" b="0" i="0" u="none" strike="noStrike" cap="none" dirty="0"/>
              <a:t>The final detail to keep in mind is to optimize the content for reading. Ideally keep the width of your content to 70 to 80 characters. Wider than that value makes content harder to read. </a:t>
            </a:r>
            <a:endParaRPr lang="en-GB" dirty="0"/>
          </a:p>
        </p:txBody>
      </p:sp>
    </p:spTree>
    <p:extLst>
      <p:ext uri="{BB962C8B-B14F-4D97-AF65-F5344CB8AC3E}">
        <p14:creationId xmlns:p14="http://schemas.microsoft.com/office/powerpoint/2010/main" val="394014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Objectives:</a:t>
            </a:r>
          </a:p>
          <a:p>
            <a:pPr marL="228600" indent="-228600">
              <a:buAutoNum type="arabicParenR"/>
            </a:pPr>
            <a:r>
              <a:rPr lang="en-GB" dirty="0"/>
              <a:t>To understand the use of changing layout and responsive grids</a:t>
            </a:r>
          </a:p>
          <a:p>
            <a:pPr marL="228600" indent="-228600">
              <a:buAutoNum type="arabicParenR"/>
            </a:pPr>
            <a:r>
              <a:rPr lang="en-US" sz="1000" b="0" i="0" kern="1200" dirty="0">
                <a:solidFill>
                  <a:schemeClr val="tx1"/>
                </a:solidFill>
                <a:effectLst/>
                <a:latin typeface="Arial" pitchFamily="34" charset="0"/>
                <a:ea typeface="+mn-ea"/>
                <a:cs typeface="Arial" pitchFamily="34" charset="0"/>
              </a:rPr>
              <a:t>To be able to use CSS Grid Layout Module </a:t>
            </a:r>
          </a:p>
          <a:p>
            <a:pPr marL="228600" indent="-228600">
              <a:buAutoNum type="arabicParenR"/>
            </a:pPr>
            <a:r>
              <a:rPr lang="en-US" sz="1000" b="0" i="0" kern="1200" dirty="0">
                <a:solidFill>
                  <a:schemeClr val="tx1"/>
                </a:solidFill>
                <a:effectLst/>
                <a:latin typeface="Arial" pitchFamily="34" charset="0"/>
                <a:ea typeface="+mn-ea"/>
                <a:cs typeface="Arial" pitchFamily="34" charset="0"/>
              </a:rPr>
              <a:t>To have knowledge CSS</a:t>
            </a:r>
            <a:r>
              <a:rPr lang="en-GB" dirty="0"/>
              <a:t>Grid Frameworks</a:t>
            </a:r>
          </a:p>
        </p:txBody>
      </p:sp>
    </p:spTree>
    <p:extLst>
      <p:ext uri="{BB962C8B-B14F-4D97-AF65-F5344CB8AC3E}">
        <p14:creationId xmlns:p14="http://schemas.microsoft.com/office/powerpoint/2010/main" val="3456312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For a 12 column grid, each would take up 8.33%.</a:t>
            </a:r>
          </a:p>
          <a:p>
            <a:r>
              <a:rPr lang="en-GB" dirty="0"/>
              <a:t>We could create 12 classes, prefixed with “col-” and then the number of columns the section should span.  The width property would then be set, as a percentage, to the number of columns multiplied by 8.33.</a:t>
            </a:r>
          </a:p>
          <a:p>
            <a:r>
              <a:rPr lang="en-GB" dirty="0"/>
              <a:t>The number of columns inside each container labelled as a row should always add up to 12</a:t>
            </a:r>
          </a:p>
        </p:txBody>
      </p:sp>
    </p:spTree>
    <p:extLst>
      <p:ext uri="{BB962C8B-B14F-4D97-AF65-F5344CB8AC3E}">
        <p14:creationId xmlns:p14="http://schemas.microsoft.com/office/powerpoint/2010/main" val="279752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Arial" pitchFamily="34" charset="0"/>
              </a:rPr>
              <a:t>The CSS Grid Layout Module offers a grid-based layout system, with rows and columns, making it easier to design web pages without having to use floats and positioning.</a:t>
            </a:r>
          </a:p>
          <a:p>
            <a:endParaRPr lang="en-US" sz="1200" b="0" i="0" kern="1200" dirty="0">
              <a:solidFill>
                <a:schemeClr val="tx1"/>
              </a:solidFill>
              <a:effectLst/>
              <a:latin typeface="Arial" pitchFamily="34" charset="0"/>
              <a:ea typeface="+mn-ea"/>
              <a:cs typeface="Arial" pitchFamily="34" charset="0"/>
            </a:endParaRPr>
          </a:p>
          <a:p>
            <a:r>
              <a:rPr lang="en-US" sz="1200" b="0" i="0" kern="1200" dirty="0">
                <a:solidFill>
                  <a:schemeClr val="tx1"/>
                </a:solidFill>
                <a:effectLst/>
                <a:latin typeface="Arial" pitchFamily="34" charset="0"/>
                <a:ea typeface="+mn-ea"/>
                <a:cs typeface="Arial" pitchFamily="34" charset="0"/>
              </a:rPr>
              <a:t>The left image shows the layout with div2 removed to show the rendering of div1.</a:t>
            </a:r>
          </a:p>
          <a:p>
            <a:r>
              <a:rPr lang="en-US" sz="1200" b="0" i="0" kern="1200" dirty="0">
                <a:solidFill>
                  <a:schemeClr val="tx1"/>
                </a:solidFill>
                <a:effectLst/>
                <a:latin typeface="Arial" pitchFamily="34" charset="0"/>
                <a:ea typeface="+mn-ea"/>
                <a:cs typeface="Arial" pitchFamily="34" charset="0"/>
              </a:rPr>
              <a:t>The right image shows how div2 overlays div1.</a:t>
            </a:r>
            <a:endParaRPr lang="en-GB" dirty="0"/>
          </a:p>
        </p:txBody>
      </p:sp>
    </p:spTree>
    <p:extLst>
      <p:ext uri="{BB962C8B-B14F-4D97-AF65-F5344CB8AC3E}">
        <p14:creationId xmlns:p14="http://schemas.microsoft.com/office/powerpoint/2010/main" val="38303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For more information on the CSS Grid Layout module, see:</a:t>
            </a:r>
          </a:p>
          <a:p>
            <a:r>
              <a:rPr lang="en-GB" dirty="0"/>
              <a:t>https://developer.mozilla.org/en-US/docs/Web/CSS/CSS_Grid_Layout</a:t>
            </a:r>
          </a:p>
          <a:p>
            <a:endParaRPr lang="en-GB" dirty="0"/>
          </a:p>
          <a:p>
            <a:r>
              <a:rPr lang="en-GB" dirty="0"/>
              <a:t>Real world examples:</a:t>
            </a:r>
          </a:p>
          <a:p>
            <a:r>
              <a:rPr lang="en-GB" dirty="0">
                <a:hlinkClick r:id="rId3"/>
              </a:rPr>
              <a:t>https://gridexamples.com/</a:t>
            </a:r>
            <a:endParaRPr lang="en-GB" dirty="0"/>
          </a:p>
          <a:p>
            <a:r>
              <a:rPr lang="en-GB" dirty="0">
                <a:hlinkClick r:id="rId4"/>
              </a:rPr>
              <a:t>https://cssgrid.design/</a:t>
            </a:r>
            <a:endParaRPr lang="en-GB" dirty="0"/>
          </a:p>
          <a:p>
            <a:r>
              <a:rPr lang="en-GB" dirty="0">
                <a:hlinkClick r:id="rId5"/>
              </a:rPr>
              <a:t>https://bashooka.com/coding/25-awesome-css-grid-layout-examples/</a:t>
            </a:r>
            <a:endParaRPr lang="en-GB" dirty="0"/>
          </a:p>
          <a:p>
            <a:r>
              <a:rPr lang="en-GB" dirty="0">
                <a:hlinkClick r:id="rId6"/>
              </a:rPr>
              <a:t>https://www.cssdesignawards.com/website-gallery?feature=grid</a:t>
            </a:r>
            <a:endParaRPr lang="en-GB" dirty="0"/>
          </a:p>
          <a:p>
            <a:endParaRPr lang="en-GB" dirty="0"/>
          </a:p>
          <a:p>
            <a:r>
              <a:rPr lang="en-GB" dirty="0">
                <a:hlinkClick r:id="rId7"/>
              </a:rPr>
              <a:t>https://labs.jensimmons.com/</a:t>
            </a:r>
            <a:endParaRPr lang="en-GB" dirty="0"/>
          </a:p>
        </p:txBody>
      </p:sp>
    </p:spTree>
    <p:extLst>
      <p:ext uri="{BB962C8B-B14F-4D97-AF65-F5344CB8AC3E}">
        <p14:creationId xmlns:p14="http://schemas.microsoft.com/office/powerpoint/2010/main" val="366153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Real World Examples:</a:t>
            </a:r>
          </a:p>
          <a:p>
            <a:endParaRPr lang="en-GB" dirty="0"/>
          </a:p>
          <a:p>
            <a:r>
              <a:rPr lang="en-GB" dirty="0"/>
              <a:t>Bootstrap: https://getbootstrap.com/</a:t>
            </a:r>
          </a:p>
          <a:p>
            <a:r>
              <a:rPr lang="en-GB" dirty="0">
                <a:hlinkClick r:id="rId3"/>
              </a:rPr>
              <a:t>https://getbootstrap.com/docs/4.5/examples/</a:t>
            </a:r>
            <a:endParaRPr lang="en-GB" dirty="0"/>
          </a:p>
          <a:p>
            <a:endParaRPr lang="en-GB" dirty="0"/>
          </a:p>
          <a:p>
            <a:r>
              <a:rPr lang="en-GB" dirty="0" err="1"/>
              <a:t>Zurb</a:t>
            </a:r>
            <a:r>
              <a:rPr lang="en-GB" dirty="0"/>
              <a:t> Foundation: </a:t>
            </a:r>
          </a:p>
          <a:p>
            <a:r>
              <a:rPr lang="en-GB" dirty="0"/>
              <a:t>https://foundation.zurb.com</a:t>
            </a:r>
          </a:p>
          <a:p>
            <a:endParaRPr lang="en-GB" dirty="0"/>
          </a:p>
          <a:p>
            <a:r>
              <a:rPr lang="en-GB" dirty="0"/>
              <a:t>Material Design:</a:t>
            </a:r>
          </a:p>
          <a:p>
            <a:r>
              <a:rPr lang="en-GB" dirty="0">
                <a:hlinkClick r:id="rId4"/>
              </a:rPr>
              <a:t>https://materializecss.com/</a:t>
            </a:r>
            <a:endParaRPr lang="en-GB" dirty="0"/>
          </a:p>
          <a:p>
            <a:endParaRPr lang="en-GB" dirty="0"/>
          </a:p>
          <a:p>
            <a:r>
              <a:rPr lang="en-GB" dirty="0"/>
              <a:t>Review Questions:</a:t>
            </a:r>
          </a:p>
          <a:p>
            <a:pPr marL="228600" indent="-228600">
              <a:buAutoNum type="arabicParenR"/>
            </a:pPr>
            <a:r>
              <a:rPr lang="en-GB" dirty="0"/>
              <a:t>Modern websites often based on a grid-view pages are divided into how many equal columns?</a:t>
            </a:r>
          </a:p>
          <a:p>
            <a:pPr marL="0" indent="0">
              <a:buNone/>
            </a:pPr>
            <a:r>
              <a:rPr lang="en-GB" dirty="0"/>
              <a:t>(usually 12) </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2) For Responsive Grids, how do we </a:t>
            </a:r>
            <a:r>
              <a:rPr lang="en-GB" dirty="0" err="1"/>
              <a:t>nsures</a:t>
            </a:r>
            <a:r>
              <a:rPr lang="en-GB" dirty="0"/>
              <a:t> padding and border are included in total width and height of elements?</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1" dirty="0">
                <a:latin typeface="Courier New" pitchFamily="49" charset="0"/>
                <a:cs typeface="Courier New" pitchFamily="49" charset="0"/>
              </a:rPr>
              <a:t>* { box-sizing: border-box; }</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3) What is </a:t>
            </a:r>
            <a:r>
              <a:rPr lang="en-US" sz="1000" b="0" i="0" kern="1200" dirty="0">
                <a:solidFill>
                  <a:schemeClr val="tx1"/>
                </a:solidFill>
                <a:effectLst/>
                <a:latin typeface="Arial" pitchFamily="34" charset="0"/>
                <a:ea typeface="+mn-ea"/>
                <a:cs typeface="Arial" pitchFamily="34" charset="0"/>
              </a:rPr>
              <a:t>CSS Grid Layout Module ?</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sz="1000" b="0" i="0" kern="1200" dirty="0">
                <a:solidFill>
                  <a:schemeClr val="tx1"/>
                </a:solidFill>
                <a:effectLst/>
                <a:latin typeface="Arial" pitchFamily="34" charset="0"/>
                <a:ea typeface="+mn-ea"/>
                <a:cs typeface="Arial" pitchFamily="34" charset="0"/>
              </a:rPr>
              <a:t>The CSS Grid Layout Module offers a grid-based layout system, with rows and columns, making it easier to design web pages without having to use floats and positioning.</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sz="1000" b="0" i="0" kern="1200" dirty="0">
                <a:solidFill>
                  <a:schemeClr val="tx1"/>
                </a:solidFill>
                <a:effectLst/>
                <a:latin typeface="Arial" pitchFamily="34" charset="0"/>
                <a:ea typeface="+mn-ea"/>
                <a:cs typeface="Arial" pitchFamily="34" charset="0"/>
              </a:rPr>
              <a:t>4) What are some of the most popular CSS frameworks?</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Bootstrap and Foundation</a:t>
            </a:r>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a:p>
          <a:p>
            <a:pPr marL="0" indent="0">
              <a:buNone/>
            </a:pPr>
            <a:endParaRPr lang="en-GB" dirty="0"/>
          </a:p>
          <a:p>
            <a:endParaRPr lang="en-GB" dirty="0"/>
          </a:p>
        </p:txBody>
      </p:sp>
    </p:spTree>
    <p:extLst>
      <p:ext uri="{BB962C8B-B14F-4D97-AF65-F5344CB8AC3E}">
        <p14:creationId xmlns:p14="http://schemas.microsoft.com/office/powerpoint/2010/main" val="581023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responsivebreakpoints.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DB6-6D63-904F-B37B-6F5E22F4C3DE}"/>
              </a:ext>
            </a:extLst>
          </p:cNvPr>
          <p:cNvSpPr>
            <a:spLocks noGrp="1"/>
          </p:cNvSpPr>
          <p:nvPr>
            <p:ph type="ctrTitle"/>
          </p:nvPr>
        </p:nvSpPr>
        <p:spPr/>
        <p:txBody>
          <a:bodyPr/>
          <a:lstStyle/>
          <a:p>
            <a:r>
              <a:rPr lang="en-GB" dirty="0"/>
              <a:t>Web Fundamentals</a:t>
            </a:r>
          </a:p>
        </p:txBody>
      </p:sp>
      <p:sp>
        <p:nvSpPr>
          <p:cNvPr id="3" name="Subtitle 2">
            <a:extLst>
              <a:ext uri="{FF2B5EF4-FFF2-40B4-BE49-F238E27FC236}">
                <a16:creationId xmlns:a16="http://schemas.microsoft.com/office/drawing/2014/main" id="{E8D43E7E-5794-8F43-8BE9-4FABD6AF269C}"/>
              </a:ext>
            </a:extLst>
          </p:cNvPr>
          <p:cNvSpPr>
            <a:spLocks noGrp="1"/>
          </p:cNvSpPr>
          <p:nvPr>
            <p:ph type="subTitle" idx="1"/>
          </p:nvPr>
        </p:nvSpPr>
        <p:spPr/>
        <p:txBody>
          <a:bodyPr/>
          <a:lstStyle/>
          <a:p>
            <a:r>
              <a:rPr lang="en-GB" dirty="0"/>
              <a:t>RESPONSIVE WEB DESIGN (RWD)</a:t>
            </a:r>
          </a:p>
        </p:txBody>
      </p:sp>
    </p:spTree>
    <p:extLst>
      <p:ext uri="{BB962C8B-B14F-4D97-AF65-F5344CB8AC3E}">
        <p14:creationId xmlns:p14="http://schemas.microsoft.com/office/powerpoint/2010/main" val="152065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B35739-61A1-E448-B412-98E573071B9A}"/>
              </a:ext>
            </a:extLst>
          </p:cNvPr>
          <p:cNvSpPr>
            <a:spLocks noGrp="1"/>
          </p:cNvSpPr>
          <p:nvPr>
            <p:ph type="body" sz="quarter" idx="15"/>
          </p:nvPr>
        </p:nvSpPr>
        <p:spPr/>
        <p:txBody>
          <a:bodyPr/>
          <a:lstStyle/>
          <a:p>
            <a:r>
              <a:rPr lang="en-GB" dirty="0"/>
              <a:t>Will solve most problems with images</a:t>
            </a:r>
          </a:p>
          <a:p>
            <a:r>
              <a:rPr lang="en-GB" dirty="0"/>
              <a:t>Sets the maximum width of a given element (if % it is that of the parent element)</a:t>
            </a:r>
          </a:p>
          <a:p>
            <a:r>
              <a:rPr lang="en-GB" dirty="0"/>
              <a:t>Elements will not appear wider than the maximum specified for the element</a:t>
            </a:r>
          </a:p>
        </p:txBody>
      </p:sp>
      <p:sp>
        <p:nvSpPr>
          <p:cNvPr id="3" name="Title 2">
            <a:extLst>
              <a:ext uri="{FF2B5EF4-FFF2-40B4-BE49-F238E27FC236}">
                <a16:creationId xmlns:a16="http://schemas.microsoft.com/office/drawing/2014/main" id="{F7614D9C-D433-7446-9E35-5022CD06533A}"/>
              </a:ext>
            </a:extLst>
          </p:cNvPr>
          <p:cNvSpPr>
            <a:spLocks noGrp="1"/>
          </p:cNvSpPr>
          <p:nvPr>
            <p:ph type="title"/>
          </p:nvPr>
        </p:nvSpPr>
        <p:spPr/>
        <p:txBody>
          <a:bodyPr>
            <a:normAutofit fontScale="90000"/>
          </a:bodyPr>
          <a:lstStyle/>
          <a:p>
            <a:r>
              <a:rPr lang="en-GB" dirty="0"/>
              <a:t>max-width</a:t>
            </a:r>
          </a:p>
        </p:txBody>
      </p:sp>
      <p:sp>
        <p:nvSpPr>
          <p:cNvPr id="4" name="TextBox 3">
            <a:extLst>
              <a:ext uri="{FF2B5EF4-FFF2-40B4-BE49-F238E27FC236}">
                <a16:creationId xmlns:a16="http://schemas.microsoft.com/office/drawing/2014/main" id="{1F4A6566-94E3-204E-8DBD-53E2D81A69B5}"/>
              </a:ext>
            </a:extLst>
          </p:cNvPr>
          <p:cNvSpPr txBox="1"/>
          <p:nvPr/>
        </p:nvSpPr>
        <p:spPr>
          <a:xfrm>
            <a:off x="414000" y="3434080"/>
            <a:ext cx="11404800" cy="2246769"/>
          </a:xfrm>
          <a:prstGeom prst="rect">
            <a:avLst/>
          </a:prstGeom>
          <a:solidFill>
            <a:srgbClr val="B9CDE5"/>
          </a:solidFill>
        </p:spPr>
        <p:txBody>
          <a:bodyPr wrap="square" rtlCol="0">
            <a:spAutoFit/>
          </a:bodyPr>
          <a:lstStyle/>
          <a:p>
            <a:r>
              <a:rPr lang="en-GB" sz="2000" b="1" dirty="0" err="1">
                <a:latin typeface="Courier New" pitchFamily="49" charset="0"/>
                <a:cs typeface="Courier New" pitchFamily="49" charset="0"/>
              </a:rPr>
              <a:t>img</a:t>
            </a:r>
            <a:r>
              <a:rPr lang="en-GB" sz="2000" b="1" dirty="0">
                <a:latin typeface="Courier New" pitchFamily="49" charset="0"/>
                <a:cs typeface="Courier New" pitchFamily="49" charset="0"/>
              </a:rPr>
              <a:t> {</a:t>
            </a:r>
          </a:p>
          <a:p>
            <a:r>
              <a:rPr lang="en-GB" sz="2000" b="1" dirty="0">
                <a:latin typeface="Courier New" pitchFamily="49" charset="0"/>
                <a:cs typeface="Courier New" pitchFamily="49" charset="0"/>
              </a:rPr>
              <a:t>  max-width: 100%</a:t>
            </a:r>
          </a:p>
          <a:p>
            <a:r>
              <a:rPr lang="en-GB" sz="2000" b="1" dirty="0">
                <a:latin typeface="Courier New" pitchFamily="49" charset="0"/>
                <a:cs typeface="Courier New" pitchFamily="49" charset="0"/>
              </a:rPr>
              <a:t>}</a:t>
            </a:r>
          </a:p>
          <a:p>
            <a:endParaRPr lang="en-GB" sz="2000" b="1" dirty="0">
              <a:latin typeface="Courier New" pitchFamily="49" charset="0"/>
              <a:cs typeface="Courier New" pitchFamily="49" charset="0"/>
            </a:endParaRPr>
          </a:p>
          <a:p>
            <a:r>
              <a:rPr lang="en-GB" sz="2000" b="1" dirty="0" err="1">
                <a:latin typeface="Courier New" pitchFamily="49" charset="0"/>
                <a:cs typeface="Courier New" pitchFamily="49" charset="0"/>
              </a:rPr>
              <a:t>img.biggest</a:t>
            </a:r>
            <a:r>
              <a:rPr lang="en-GB" sz="2000" b="1" dirty="0">
                <a:latin typeface="Courier New" pitchFamily="49" charset="0"/>
                <a:cs typeface="Courier New" pitchFamily="49" charset="0"/>
              </a:rPr>
              <a:t> {</a:t>
            </a:r>
          </a:p>
          <a:p>
            <a:r>
              <a:rPr lang="en-GB" sz="2000" b="1" dirty="0">
                <a:latin typeface="Courier New" pitchFamily="49" charset="0"/>
                <a:cs typeface="Courier New" pitchFamily="49" charset="0"/>
              </a:rPr>
              <a:t>  max-width: 300px</a:t>
            </a:r>
          </a:p>
          <a:p>
            <a:r>
              <a:rPr lang="en-GB" sz="2000" b="1" dirty="0">
                <a:latin typeface="Courier New" pitchFamily="49" charset="0"/>
                <a:cs typeface="Courier New" pitchFamily="49" charset="0"/>
              </a:rPr>
              <a:t>}</a:t>
            </a:r>
          </a:p>
        </p:txBody>
      </p:sp>
    </p:spTree>
    <p:extLst>
      <p:ext uri="{BB962C8B-B14F-4D97-AF65-F5344CB8AC3E}">
        <p14:creationId xmlns:p14="http://schemas.microsoft.com/office/powerpoint/2010/main" val="143461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BE92-4A83-F346-9F3E-F3726B34940C}"/>
              </a:ext>
            </a:extLst>
          </p:cNvPr>
          <p:cNvSpPr>
            <a:spLocks noGrp="1"/>
          </p:cNvSpPr>
          <p:nvPr>
            <p:ph type="ctrTitle"/>
          </p:nvPr>
        </p:nvSpPr>
        <p:spPr/>
        <p:txBody>
          <a:bodyPr/>
          <a:lstStyle/>
          <a:p>
            <a:r>
              <a:rPr lang="en-GB" dirty="0"/>
              <a:t>Media Queries</a:t>
            </a:r>
          </a:p>
        </p:txBody>
      </p:sp>
      <p:sp>
        <p:nvSpPr>
          <p:cNvPr id="3" name="Subtitle 2">
            <a:extLst>
              <a:ext uri="{FF2B5EF4-FFF2-40B4-BE49-F238E27FC236}">
                <a16:creationId xmlns:a16="http://schemas.microsoft.com/office/drawing/2014/main" id="{CD8BB0F1-E149-3847-AF1E-89B5AED9FF46}"/>
              </a:ext>
            </a:extLst>
          </p:cNvPr>
          <p:cNvSpPr>
            <a:spLocks noGrp="1"/>
          </p:cNvSpPr>
          <p:nvPr>
            <p:ph type="subTitle" idx="1"/>
          </p:nvPr>
        </p:nvSpPr>
        <p:spPr/>
        <p:txBody>
          <a:bodyPr/>
          <a:lstStyle/>
          <a:p>
            <a:r>
              <a:rPr lang="en-GB" dirty="0"/>
              <a:t>Responsive Web Design</a:t>
            </a:r>
          </a:p>
        </p:txBody>
      </p:sp>
    </p:spTree>
    <p:extLst>
      <p:ext uri="{BB962C8B-B14F-4D97-AF65-F5344CB8AC3E}">
        <p14:creationId xmlns:p14="http://schemas.microsoft.com/office/powerpoint/2010/main" val="2532055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DE7A2E-EB93-4546-B034-774804461650}"/>
              </a:ext>
            </a:extLst>
          </p:cNvPr>
          <p:cNvSpPr>
            <a:spLocks noGrp="1"/>
          </p:cNvSpPr>
          <p:nvPr>
            <p:ph sz="quarter" idx="15"/>
          </p:nvPr>
        </p:nvSpPr>
        <p:spPr/>
        <p:txBody>
          <a:bodyPr/>
          <a:lstStyle/>
          <a:p>
            <a:r>
              <a:rPr lang="en-GB" dirty="0"/>
              <a:t>Modify the layout of your site based on different criteria</a:t>
            </a:r>
          </a:p>
          <a:p>
            <a:r>
              <a:rPr lang="en-GB" dirty="0"/>
              <a:t>Same layout not necessarily appropriate for every device</a:t>
            </a:r>
          </a:p>
          <a:p>
            <a:r>
              <a:rPr lang="en-GB" dirty="0"/>
              <a:t>Might have</a:t>
            </a:r>
          </a:p>
          <a:p>
            <a:pPr lvl="1"/>
            <a:r>
              <a:rPr lang="en-GB" dirty="0"/>
              <a:t>Single column on phone</a:t>
            </a:r>
          </a:p>
          <a:p>
            <a:pPr lvl="1"/>
            <a:r>
              <a:rPr lang="en-GB" dirty="0"/>
              <a:t>Two columns on tablet</a:t>
            </a:r>
          </a:p>
          <a:p>
            <a:pPr lvl="1"/>
            <a:r>
              <a:rPr lang="en-GB" dirty="0"/>
              <a:t>Three columns on desktop</a:t>
            </a:r>
          </a:p>
          <a:p>
            <a:pPr lvl="1"/>
            <a:r>
              <a:rPr lang="en-GB" dirty="0"/>
              <a:t>etc</a:t>
            </a:r>
          </a:p>
        </p:txBody>
      </p:sp>
      <p:sp>
        <p:nvSpPr>
          <p:cNvPr id="3" name="Title 2">
            <a:extLst>
              <a:ext uri="{FF2B5EF4-FFF2-40B4-BE49-F238E27FC236}">
                <a16:creationId xmlns:a16="http://schemas.microsoft.com/office/drawing/2014/main" id="{7C119E49-5AD1-9943-A457-E1D354FBE5BC}"/>
              </a:ext>
            </a:extLst>
          </p:cNvPr>
          <p:cNvSpPr>
            <a:spLocks noGrp="1"/>
          </p:cNvSpPr>
          <p:nvPr>
            <p:ph type="title"/>
          </p:nvPr>
        </p:nvSpPr>
        <p:spPr/>
        <p:txBody>
          <a:bodyPr>
            <a:normAutofit fontScale="90000"/>
          </a:bodyPr>
          <a:lstStyle/>
          <a:p>
            <a:r>
              <a:rPr lang="en-GB" dirty="0"/>
              <a:t>Media Queries</a:t>
            </a:r>
          </a:p>
        </p:txBody>
      </p:sp>
      <p:pic>
        <p:nvPicPr>
          <p:cNvPr id="6" name="Shape 135">
            <a:extLst>
              <a:ext uri="{FF2B5EF4-FFF2-40B4-BE49-F238E27FC236}">
                <a16:creationId xmlns:a16="http://schemas.microsoft.com/office/drawing/2014/main" id="{5E634214-DC82-AD4D-BDDB-AC03DF0C3BC1}"/>
              </a:ext>
            </a:extLst>
          </p:cNvPr>
          <p:cNvPicPr preferRelativeResize="0">
            <a:picLocks noGrp="1"/>
          </p:cNvPicPr>
          <p:nvPr>
            <p:ph sz="quarter" idx="16"/>
          </p:nvPr>
        </p:nvPicPr>
        <p:blipFill rotWithShape="1">
          <a:blip r:embed="rId2">
            <a:alphaModFix/>
          </a:blip>
          <a:srcRect/>
          <a:stretch/>
        </p:blipFill>
        <p:spPr>
          <a:xfrm>
            <a:off x="6519386" y="1929600"/>
            <a:ext cx="4914900" cy="2273300"/>
          </a:xfrm>
          <a:prstGeom prst="rect">
            <a:avLst/>
          </a:prstGeom>
          <a:noFill/>
          <a:ln>
            <a:noFill/>
          </a:ln>
        </p:spPr>
      </p:pic>
      <p:sp>
        <p:nvSpPr>
          <p:cNvPr id="7" name="TextBox 6">
            <a:extLst>
              <a:ext uri="{FF2B5EF4-FFF2-40B4-BE49-F238E27FC236}">
                <a16:creationId xmlns:a16="http://schemas.microsoft.com/office/drawing/2014/main" id="{E00EA58F-F45F-7D4A-96AE-EB8C9F181C2B}"/>
              </a:ext>
            </a:extLst>
          </p:cNvPr>
          <p:cNvSpPr txBox="1"/>
          <p:nvPr/>
        </p:nvSpPr>
        <p:spPr>
          <a:xfrm>
            <a:off x="6519386" y="4229631"/>
            <a:ext cx="5299414" cy="2246769"/>
          </a:xfrm>
          <a:prstGeom prst="rect">
            <a:avLst/>
          </a:prstGeom>
          <a:solidFill>
            <a:srgbClr val="B9CDE5"/>
          </a:solidFill>
        </p:spPr>
        <p:txBody>
          <a:bodyPr wrap="square" rtlCol="0">
            <a:spAutoFit/>
          </a:bodyPr>
          <a:lstStyle/>
          <a:p>
            <a:r>
              <a:rPr lang="en-GB" sz="2000" b="1" dirty="0">
                <a:latin typeface="Courier New" pitchFamily="49" charset="0"/>
                <a:cs typeface="Courier New" pitchFamily="49" charset="0"/>
              </a:rPr>
              <a:t>@media (max-width: 480px){</a:t>
            </a:r>
          </a:p>
          <a:p>
            <a:r>
              <a:rPr lang="en-GB" sz="2000" b="1" dirty="0">
                <a:latin typeface="Courier New" pitchFamily="49" charset="0"/>
                <a:cs typeface="Courier New" pitchFamily="49" charset="0"/>
              </a:rPr>
              <a:t>  /* layout for phones */</a:t>
            </a:r>
          </a:p>
          <a:p>
            <a:r>
              <a:rPr lang="en-GB" sz="2000" b="1" dirty="0">
                <a:latin typeface="Courier New" pitchFamily="49" charset="0"/>
                <a:cs typeface="Courier New" pitchFamily="49" charset="0"/>
              </a:rPr>
              <a:t>}</a:t>
            </a:r>
          </a:p>
          <a:p>
            <a:endParaRPr lang="en-GB" sz="2000" b="1" dirty="0">
              <a:latin typeface="Courier New" pitchFamily="49" charset="0"/>
              <a:cs typeface="Courier New" pitchFamily="49" charset="0"/>
            </a:endParaRPr>
          </a:p>
          <a:p>
            <a:r>
              <a:rPr lang="en-GB" sz="2000" b="1" dirty="0">
                <a:latin typeface="Courier New" pitchFamily="49" charset="0"/>
                <a:cs typeface="Courier New" pitchFamily="49" charset="0"/>
              </a:rPr>
              <a:t>@media (max-width: 720px) {</a:t>
            </a:r>
          </a:p>
          <a:p>
            <a:r>
              <a:rPr lang="en-GB" sz="2000" b="1" dirty="0">
                <a:latin typeface="Courier New" pitchFamily="49" charset="0"/>
                <a:cs typeface="Courier New" pitchFamily="49" charset="0"/>
              </a:rPr>
              <a:t>  /* layout for tablets */</a:t>
            </a:r>
          </a:p>
          <a:p>
            <a:r>
              <a:rPr lang="en-GB" sz="2000" b="1" dirty="0">
                <a:latin typeface="Courier New" pitchFamily="49" charset="0"/>
                <a:cs typeface="Courier New" pitchFamily="49" charset="0"/>
              </a:rPr>
              <a:t>}</a:t>
            </a:r>
          </a:p>
        </p:txBody>
      </p:sp>
    </p:spTree>
    <p:extLst>
      <p:ext uri="{BB962C8B-B14F-4D97-AF65-F5344CB8AC3E}">
        <p14:creationId xmlns:p14="http://schemas.microsoft.com/office/powerpoint/2010/main" val="224691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256183-BA65-6A45-AC45-2EEDE793764B}"/>
              </a:ext>
            </a:extLst>
          </p:cNvPr>
          <p:cNvSpPr>
            <a:spLocks noGrp="1"/>
          </p:cNvSpPr>
          <p:nvPr>
            <p:ph sz="quarter" idx="15"/>
          </p:nvPr>
        </p:nvSpPr>
        <p:spPr/>
        <p:txBody>
          <a:bodyPr/>
          <a:lstStyle/>
          <a:p>
            <a:r>
              <a:rPr lang="en-GB" dirty="0"/>
              <a:t>Devices are constantly changing</a:t>
            </a:r>
          </a:p>
          <a:p>
            <a:pPr lvl="1"/>
            <a:r>
              <a:rPr lang="en-GB" dirty="0"/>
              <a:t>Viewports getting bigger and smaller</a:t>
            </a:r>
          </a:p>
          <a:p>
            <a:pPr lvl="2"/>
            <a:r>
              <a:rPr lang="en-GB" dirty="0"/>
              <a:t>Pixel density, pixel shape display quality</a:t>
            </a:r>
          </a:p>
          <a:p>
            <a:r>
              <a:rPr lang="en-GB" dirty="0"/>
              <a:t>Designers should not be forced to make change every time new viewport appears</a:t>
            </a:r>
          </a:p>
          <a:p>
            <a:r>
              <a:rPr lang="en-GB" dirty="0"/>
              <a:t>Follow rules opposite</a:t>
            </a:r>
          </a:p>
        </p:txBody>
      </p:sp>
      <p:sp>
        <p:nvSpPr>
          <p:cNvPr id="7" name="Content Placeholder 6">
            <a:extLst>
              <a:ext uri="{FF2B5EF4-FFF2-40B4-BE49-F238E27FC236}">
                <a16:creationId xmlns:a16="http://schemas.microsoft.com/office/drawing/2014/main" id="{F6873F23-E458-6A42-AB2D-80AE5DC5EECF}"/>
              </a:ext>
            </a:extLst>
          </p:cNvPr>
          <p:cNvSpPr>
            <a:spLocks noGrp="1"/>
          </p:cNvSpPr>
          <p:nvPr>
            <p:ph sz="quarter" idx="16"/>
          </p:nvPr>
        </p:nvSpPr>
        <p:spPr/>
        <p:txBody>
          <a:bodyPr/>
          <a:lstStyle/>
          <a:p>
            <a:pPr marL="0" indent="0">
              <a:buNone/>
            </a:pPr>
            <a:r>
              <a:rPr lang="en-GB" b="1" dirty="0"/>
              <a:t>General Rules for Creating Breakpoints in Content</a:t>
            </a:r>
          </a:p>
          <a:p>
            <a:r>
              <a:rPr lang="en-GB" dirty="0"/>
              <a:t>Start small</a:t>
            </a:r>
          </a:p>
          <a:p>
            <a:r>
              <a:rPr lang="en-GB" dirty="0"/>
              <a:t>Add major breakpoints</a:t>
            </a:r>
          </a:p>
          <a:p>
            <a:r>
              <a:rPr lang="en-GB" dirty="0"/>
              <a:t>Add minor breakpoints if necessary</a:t>
            </a:r>
          </a:p>
          <a:p>
            <a:r>
              <a:rPr lang="en-GB" dirty="0"/>
              <a:t>Optimise for reading: 70-80 characters per line</a:t>
            </a:r>
          </a:p>
          <a:p>
            <a:pPr marL="0" indent="0">
              <a:buNone/>
            </a:pPr>
            <a:endParaRPr lang="en-GB" dirty="0"/>
          </a:p>
        </p:txBody>
      </p:sp>
      <p:sp>
        <p:nvSpPr>
          <p:cNvPr id="4" name="Title 3">
            <a:extLst>
              <a:ext uri="{FF2B5EF4-FFF2-40B4-BE49-F238E27FC236}">
                <a16:creationId xmlns:a16="http://schemas.microsoft.com/office/drawing/2014/main" id="{34B04A18-8326-0B4F-AA97-2062B92EE4D0}"/>
              </a:ext>
            </a:extLst>
          </p:cNvPr>
          <p:cNvSpPr>
            <a:spLocks noGrp="1"/>
          </p:cNvSpPr>
          <p:nvPr>
            <p:ph type="title"/>
          </p:nvPr>
        </p:nvSpPr>
        <p:spPr/>
        <p:txBody>
          <a:bodyPr>
            <a:normAutofit fontScale="90000"/>
          </a:bodyPr>
          <a:lstStyle/>
          <a:p>
            <a:r>
              <a:rPr lang="en-GB" dirty="0"/>
              <a:t>Match Breakpoints to Content</a:t>
            </a:r>
          </a:p>
        </p:txBody>
      </p:sp>
    </p:spTree>
    <p:extLst>
      <p:ext uri="{BB962C8B-B14F-4D97-AF65-F5344CB8AC3E}">
        <p14:creationId xmlns:p14="http://schemas.microsoft.com/office/powerpoint/2010/main" val="97791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56C5E5-3FB6-8C49-8278-AA89A46C4EB7}"/>
              </a:ext>
            </a:extLst>
          </p:cNvPr>
          <p:cNvSpPr>
            <a:spLocks noGrp="1"/>
          </p:cNvSpPr>
          <p:nvPr>
            <p:ph sz="quarter" idx="15"/>
          </p:nvPr>
        </p:nvSpPr>
        <p:spPr/>
        <p:txBody>
          <a:bodyPr/>
          <a:lstStyle/>
          <a:p>
            <a:r>
              <a:rPr lang="en-GB" dirty="0"/>
              <a:t>Look at the minimum width of a device to display content in particular way instead</a:t>
            </a:r>
          </a:p>
          <a:p>
            <a:r>
              <a:rPr lang="en-GB" dirty="0"/>
              <a:t>No fixed rule about whether to include media queries inline or use a separate file</a:t>
            </a:r>
          </a:p>
          <a:p>
            <a:r>
              <a:rPr lang="en-GB" dirty="0"/>
              <a:t>Might want to consider using ems or rems</a:t>
            </a:r>
          </a:p>
        </p:txBody>
      </p:sp>
      <p:sp>
        <p:nvSpPr>
          <p:cNvPr id="4" name="Title 3">
            <a:extLst>
              <a:ext uri="{FF2B5EF4-FFF2-40B4-BE49-F238E27FC236}">
                <a16:creationId xmlns:a16="http://schemas.microsoft.com/office/drawing/2014/main" id="{F359C459-19AB-9848-879E-9FD37B2CD88E}"/>
              </a:ext>
            </a:extLst>
          </p:cNvPr>
          <p:cNvSpPr>
            <a:spLocks noGrp="1"/>
          </p:cNvSpPr>
          <p:nvPr>
            <p:ph type="title"/>
          </p:nvPr>
        </p:nvSpPr>
        <p:spPr/>
        <p:txBody>
          <a:bodyPr>
            <a:normAutofit fontScale="90000"/>
          </a:bodyPr>
          <a:lstStyle/>
          <a:p>
            <a:r>
              <a:rPr lang="en-GB" dirty="0"/>
              <a:t>Mobile First Media Queries</a:t>
            </a:r>
          </a:p>
        </p:txBody>
      </p:sp>
      <p:sp>
        <p:nvSpPr>
          <p:cNvPr id="5" name="Content Placeholder 4">
            <a:extLst>
              <a:ext uri="{FF2B5EF4-FFF2-40B4-BE49-F238E27FC236}">
                <a16:creationId xmlns:a16="http://schemas.microsoft.com/office/drawing/2014/main" id="{188A9C5F-2819-6B4B-AE72-C459EEA62770}"/>
              </a:ext>
            </a:extLst>
          </p:cNvPr>
          <p:cNvSpPr txBox="1">
            <a:spLocks noGrp="1"/>
          </p:cNvSpPr>
          <p:nvPr>
            <p:ph sz="quarter" idx="16"/>
          </p:nvPr>
        </p:nvSpPr>
        <p:spPr>
          <a:xfrm>
            <a:off x="6206400" y="1929600"/>
            <a:ext cx="5580000" cy="4555093"/>
          </a:xfrm>
          <a:prstGeom prst="rect">
            <a:avLst/>
          </a:prstGeom>
          <a:solidFill>
            <a:srgbClr val="B9CDE5"/>
          </a:solidFill>
        </p:spPr>
        <p:txBody>
          <a:bodyPr wrap="square" rtlCol="0">
            <a:spAutoFit/>
          </a:bodyPr>
          <a:lstStyle/>
          <a:p>
            <a:pPr marL="0" indent="0">
              <a:buNone/>
            </a:pPr>
            <a:r>
              <a:rPr lang="en-GB" sz="2000" b="1" dirty="0">
                <a:latin typeface="Courier New" pitchFamily="49" charset="0"/>
                <a:cs typeface="Courier New" pitchFamily="49" charset="0"/>
              </a:rPr>
              <a:t>/* small by default */</a:t>
            </a:r>
          </a:p>
          <a:p>
            <a:pPr marL="0" indent="0">
              <a:buNone/>
            </a:pPr>
            <a:endParaRPr lang="en-GB" sz="2000" b="1" dirty="0">
              <a:latin typeface="Courier New" pitchFamily="49" charset="0"/>
              <a:cs typeface="Courier New" pitchFamily="49" charset="0"/>
            </a:endParaRPr>
          </a:p>
          <a:p>
            <a:pPr marL="0" indent="0">
              <a:buNone/>
            </a:pPr>
            <a:r>
              <a:rPr lang="en-GB" sz="2000" b="1" dirty="0">
                <a:latin typeface="Courier New" pitchFamily="49" charset="0"/>
                <a:cs typeface="Courier New" pitchFamily="49" charset="0"/>
              </a:rPr>
              <a:t>@media (min-width: 480px){</a:t>
            </a:r>
          </a:p>
          <a:p>
            <a:pPr marL="0" indent="0">
              <a:buNone/>
            </a:pPr>
            <a:r>
              <a:rPr lang="en-GB" sz="2000" b="1" dirty="0">
                <a:latin typeface="Courier New" pitchFamily="49" charset="0"/>
                <a:cs typeface="Courier New" pitchFamily="49" charset="0"/>
              </a:rPr>
              <a:t>  /* medium */</a:t>
            </a:r>
          </a:p>
          <a:p>
            <a:pPr marL="0" indent="0">
              <a:buNone/>
            </a:pPr>
            <a:r>
              <a:rPr lang="en-GB" sz="2000" b="1" dirty="0">
                <a:latin typeface="Courier New" pitchFamily="49" charset="0"/>
                <a:cs typeface="Courier New" pitchFamily="49" charset="0"/>
              </a:rPr>
              <a:t>}</a:t>
            </a:r>
          </a:p>
          <a:p>
            <a:pPr marL="0" indent="0">
              <a:buNone/>
            </a:pPr>
            <a:endParaRPr lang="en-GB" sz="2000" b="1" dirty="0">
              <a:latin typeface="Courier New" pitchFamily="49" charset="0"/>
              <a:cs typeface="Courier New" pitchFamily="49" charset="0"/>
            </a:endParaRPr>
          </a:p>
          <a:p>
            <a:pPr marL="0" indent="0">
              <a:buNone/>
            </a:pPr>
            <a:r>
              <a:rPr lang="en-GB" sz="2000" b="1" dirty="0">
                <a:latin typeface="Courier New" pitchFamily="49" charset="0"/>
                <a:cs typeface="Courier New" pitchFamily="49" charset="0"/>
              </a:rPr>
              <a:t>@media (min-width: 720px) {</a:t>
            </a:r>
          </a:p>
          <a:p>
            <a:pPr marL="0" indent="0">
              <a:buNone/>
            </a:pPr>
            <a:r>
              <a:rPr lang="en-GB" sz="2000" b="1" dirty="0">
                <a:latin typeface="Courier New" pitchFamily="49" charset="0"/>
                <a:cs typeface="Courier New" pitchFamily="49" charset="0"/>
              </a:rPr>
              <a:t>  /* large */</a:t>
            </a:r>
          </a:p>
          <a:p>
            <a:pPr marL="0" indent="0">
              <a:buNone/>
            </a:pPr>
            <a:r>
              <a:rPr lang="en-GB" sz="2000" b="1" dirty="0">
                <a:latin typeface="Courier New" pitchFamily="49" charset="0"/>
                <a:cs typeface="Courier New" pitchFamily="49" charset="0"/>
              </a:rPr>
              <a:t>}</a:t>
            </a:r>
          </a:p>
          <a:p>
            <a:pPr marL="0" indent="0">
              <a:buNone/>
            </a:pPr>
            <a:endParaRPr lang="en-GB" sz="2000" b="1" dirty="0">
              <a:latin typeface="Courier New" pitchFamily="49" charset="0"/>
              <a:cs typeface="Courier New" pitchFamily="49" charset="0"/>
            </a:endParaRPr>
          </a:p>
        </p:txBody>
      </p:sp>
    </p:spTree>
    <p:extLst>
      <p:ext uri="{BB962C8B-B14F-4D97-AF65-F5344CB8AC3E}">
        <p14:creationId xmlns:p14="http://schemas.microsoft.com/office/powerpoint/2010/main" val="107181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6E9967D-E70E-0542-A21D-6B093D526572}"/>
              </a:ext>
            </a:extLst>
          </p:cNvPr>
          <p:cNvSpPr>
            <a:spLocks noGrp="1"/>
          </p:cNvSpPr>
          <p:nvPr>
            <p:ph type="body" sz="quarter" idx="15"/>
          </p:nvPr>
        </p:nvSpPr>
        <p:spPr/>
        <p:txBody>
          <a:bodyPr/>
          <a:lstStyle/>
          <a:p>
            <a:r>
              <a:rPr lang="en-GB" dirty="0"/>
              <a:t>Create some media queries to make a page adapt to the width available.</a:t>
            </a:r>
          </a:p>
        </p:txBody>
      </p:sp>
      <p:sp>
        <p:nvSpPr>
          <p:cNvPr id="5" name="Title 4">
            <a:extLst>
              <a:ext uri="{FF2B5EF4-FFF2-40B4-BE49-F238E27FC236}">
                <a16:creationId xmlns:a16="http://schemas.microsoft.com/office/drawing/2014/main" id="{5C24AA2F-4C28-E642-9FF4-C71A65BF88D9}"/>
              </a:ext>
            </a:extLst>
          </p:cNvPr>
          <p:cNvSpPr>
            <a:spLocks noGrp="1"/>
          </p:cNvSpPr>
          <p:nvPr>
            <p:ph type="title"/>
          </p:nvPr>
        </p:nvSpPr>
        <p:spPr/>
        <p:txBody>
          <a:bodyPr>
            <a:normAutofit fontScale="90000"/>
          </a:bodyPr>
          <a:lstStyle/>
          <a:p>
            <a:r>
              <a:rPr lang="en-GB" dirty="0"/>
              <a:t>Quick Lab 11 – Media Queries</a:t>
            </a:r>
          </a:p>
        </p:txBody>
      </p:sp>
    </p:spTree>
    <p:extLst>
      <p:ext uri="{BB962C8B-B14F-4D97-AF65-F5344CB8AC3E}">
        <p14:creationId xmlns:p14="http://schemas.microsoft.com/office/powerpoint/2010/main" val="235924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EA3A-E0C9-884A-9026-A209A4B634FB}"/>
              </a:ext>
            </a:extLst>
          </p:cNvPr>
          <p:cNvSpPr>
            <a:spLocks noGrp="1"/>
          </p:cNvSpPr>
          <p:nvPr>
            <p:ph type="ctrTitle"/>
          </p:nvPr>
        </p:nvSpPr>
        <p:spPr/>
        <p:txBody>
          <a:bodyPr/>
          <a:lstStyle/>
          <a:p>
            <a:r>
              <a:rPr lang="en-GB" dirty="0"/>
              <a:t>Grids</a:t>
            </a:r>
          </a:p>
        </p:txBody>
      </p:sp>
      <p:sp>
        <p:nvSpPr>
          <p:cNvPr id="3" name="Subtitle 2">
            <a:extLst>
              <a:ext uri="{FF2B5EF4-FFF2-40B4-BE49-F238E27FC236}">
                <a16:creationId xmlns:a16="http://schemas.microsoft.com/office/drawing/2014/main" id="{83CF43BD-7AF0-6C4D-8429-0916591E92A9}"/>
              </a:ext>
            </a:extLst>
          </p:cNvPr>
          <p:cNvSpPr>
            <a:spLocks noGrp="1"/>
          </p:cNvSpPr>
          <p:nvPr>
            <p:ph type="subTitle" idx="1"/>
          </p:nvPr>
        </p:nvSpPr>
        <p:spPr/>
        <p:txBody>
          <a:bodyPr/>
          <a:lstStyle/>
          <a:p>
            <a:r>
              <a:rPr lang="en-GB" dirty="0"/>
              <a:t>Responsive Web Design</a:t>
            </a:r>
          </a:p>
        </p:txBody>
      </p:sp>
    </p:spTree>
    <p:extLst>
      <p:ext uri="{BB962C8B-B14F-4D97-AF65-F5344CB8AC3E}">
        <p14:creationId xmlns:p14="http://schemas.microsoft.com/office/powerpoint/2010/main" val="153403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B7B9491-B24A-6247-904E-693FE48918AB}"/>
              </a:ext>
            </a:extLst>
          </p:cNvPr>
          <p:cNvSpPr>
            <a:spLocks noGrp="1"/>
          </p:cNvSpPr>
          <p:nvPr>
            <p:ph type="body" sz="quarter" idx="15"/>
          </p:nvPr>
        </p:nvSpPr>
        <p:spPr/>
        <p:txBody>
          <a:bodyPr/>
          <a:lstStyle/>
          <a:p>
            <a:r>
              <a:rPr lang="en-GB" dirty="0"/>
              <a:t>Modern websites often based on a grid-view</a:t>
            </a:r>
          </a:p>
          <a:p>
            <a:r>
              <a:rPr lang="en-GB" dirty="0"/>
              <a:t>Pages are divided into (usually 12) equal columns</a:t>
            </a:r>
          </a:p>
          <a:p>
            <a:pPr marL="0" indent="0">
              <a:buNone/>
            </a:pPr>
            <a:endParaRPr lang="en-GB" dirty="0"/>
          </a:p>
          <a:p>
            <a:r>
              <a:rPr lang="en-GB" dirty="0"/>
              <a:t>Helpful when designing pages for different devices as easier to place elements on page</a:t>
            </a:r>
          </a:p>
          <a:p>
            <a:pPr lvl="1"/>
            <a:r>
              <a:rPr lang="en-GB" dirty="0"/>
              <a:t>Total width is 100% and will shrink and expand as the browser window is resized</a:t>
            </a:r>
          </a:p>
          <a:p>
            <a:endParaRPr lang="en-GB" dirty="0"/>
          </a:p>
          <a:p>
            <a:endParaRPr lang="en-GB" dirty="0"/>
          </a:p>
          <a:p>
            <a:endParaRPr lang="en-GB" dirty="0"/>
          </a:p>
        </p:txBody>
      </p:sp>
      <p:sp>
        <p:nvSpPr>
          <p:cNvPr id="4" name="Title 3">
            <a:extLst>
              <a:ext uri="{FF2B5EF4-FFF2-40B4-BE49-F238E27FC236}">
                <a16:creationId xmlns:a16="http://schemas.microsoft.com/office/drawing/2014/main" id="{415FA1E4-4DFC-E941-B93A-42445E68CF58}"/>
              </a:ext>
            </a:extLst>
          </p:cNvPr>
          <p:cNvSpPr>
            <a:spLocks noGrp="1"/>
          </p:cNvSpPr>
          <p:nvPr>
            <p:ph type="title"/>
          </p:nvPr>
        </p:nvSpPr>
        <p:spPr/>
        <p:txBody>
          <a:bodyPr>
            <a:normAutofit fontScale="90000"/>
          </a:bodyPr>
          <a:lstStyle/>
          <a:p>
            <a:r>
              <a:rPr lang="en-GB" dirty="0"/>
              <a:t>Changing Layouts – Grid View</a:t>
            </a:r>
          </a:p>
        </p:txBody>
      </p:sp>
      <p:graphicFrame>
        <p:nvGraphicFramePr>
          <p:cNvPr id="6" name="Table 5">
            <a:extLst>
              <a:ext uri="{FF2B5EF4-FFF2-40B4-BE49-F238E27FC236}">
                <a16:creationId xmlns:a16="http://schemas.microsoft.com/office/drawing/2014/main" id="{FAACB275-422E-4B40-8110-4015A1C7935C}"/>
              </a:ext>
            </a:extLst>
          </p:cNvPr>
          <p:cNvGraphicFramePr>
            <a:graphicFrameLocks noGrp="1"/>
          </p:cNvGraphicFramePr>
          <p:nvPr>
            <p:extLst>
              <p:ext uri="{D42A27DB-BD31-4B8C-83A1-F6EECF244321}">
                <p14:modId xmlns:p14="http://schemas.microsoft.com/office/powerpoint/2010/main" val="1504562216"/>
              </p:ext>
            </p:extLst>
          </p:nvPr>
        </p:nvGraphicFramePr>
        <p:xfrm>
          <a:off x="414000" y="2893906"/>
          <a:ext cx="11404800" cy="370840"/>
        </p:xfrm>
        <a:graphic>
          <a:graphicData uri="http://schemas.openxmlformats.org/drawingml/2006/table">
            <a:tbl>
              <a:tblPr firstRow="1" bandRow="1">
                <a:tableStyleId>{5C22544A-7EE6-4342-B048-85BDC9FD1C3A}</a:tableStyleId>
              </a:tblPr>
              <a:tblGrid>
                <a:gridCol w="950400">
                  <a:extLst>
                    <a:ext uri="{9D8B030D-6E8A-4147-A177-3AD203B41FA5}">
                      <a16:colId xmlns:a16="http://schemas.microsoft.com/office/drawing/2014/main" val="1474109262"/>
                    </a:ext>
                  </a:extLst>
                </a:gridCol>
                <a:gridCol w="950400">
                  <a:extLst>
                    <a:ext uri="{9D8B030D-6E8A-4147-A177-3AD203B41FA5}">
                      <a16:colId xmlns:a16="http://schemas.microsoft.com/office/drawing/2014/main" val="1650643093"/>
                    </a:ext>
                  </a:extLst>
                </a:gridCol>
                <a:gridCol w="950400">
                  <a:extLst>
                    <a:ext uri="{9D8B030D-6E8A-4147-A177-3AD203B41FA5}">
                      <a16:colId xmlns:a16="http://schemas.microsoft.com/office/drawing/2014/main" val="2709560687"/>
                    </a:ext>
                  </a:extLst>
                </a:gridCol>
                <a:gridCol w="950400">
                  <a:extLst>
                    <a:ext uri="{9D8B030D-6E8A-4147-A177-3AD203B41FA5}">
                      <a16:colId xmlns:a16="http://schemas.microsoft.com/office/drawing/2014/main" val="4185414170"/>
                    </a:ext>
                  </a:extLst>
                </a:gridCol>
                <a:gridCol w="950400">
                  <a:extLst>
                    <a:ext uri="{9D8B030D-6E8A-4147-A177-3AD203B41FA5}">
                      <a16:colId xmlns:a16="http://schemas.microsoft.com/office/drawing/2014/main" val="2552968937"/>
                    </a:ext>
                  </a:extLst>
                </a:gridCol>
                <a:gridCol w="950400">
                  <a:extLst>
                    <a:ext uri="{9D8B030D-6E8A-4147-A177-3AD203B41FA5}">
                      <a16:colId xmlns:a16="http://schemas.microsoft.com/office/drawing/2014/main" val="3501375515"/>
                    </a:ext>
                  </a:extLst>
                </a:gridCol>
                <a:gridCol w="950400">
                  <a:extLst>
                    <a:ext uri="{9D8B030D-6E8A-4147-A177-3AD203B41FA5}">
                      <a16:colId xmlns:a16="http://schemas.microsoft.com/office/drawing/2014/main" val="26163937"/>
                    </a:ext>
                  </a:extLst>
                </a:gridCol>
                <a:gridCol w="950400">
                  <a:extLst>
                    <a:ext uri="{9D8B030D-6E8A-4147-A177-3AD203B41FA5}">
                      <a16:colId xmlns:a16="http://schemas.microsoft.com/office/drawing/2014/main" val="2363452377"/>
                    </a:ext>
                  </a:extLst>
                </a:gridCol>
                <a:gridCol w="950400">
                  <a:extLst>
                    <a:ext uri="{9D8B030D-6E8A-4147-A177-3AD203B41FA5}">
                      <a16:colId xmlns:a16="http://schemas.microsoft.com/office/drawing/2014/main" val="2685749691"/>
                    </a:ext>
                  </a:extLst>
                </a:gridCol>
                <a:gridCol w="950400">
                  <a:extLst>
                    <a:ext uri="{9D8B030D-6E8A-4147-A177-3AD203B41FA5}">
                      <a16:colId xmlns:a16="http://schemas.microsoft.com/office/drawing/2014/main" val="977283638"/>
                    </a:ext>
                  </a:extLst>
                </a:gridCol>
                <a:gridCol w="950400">
                  <a:extLst>
                    <a:ext uri="{9D8B030D-6E8A-4147-A177-3AD203B41FA5}">
                      <a16:colId xmlns:a16="http://schemas.microsoft.com/office/drawing/2014/main" val="677409342"/>
                    </a:ext>
                  </a:extLst>
                </a:gridCol>
                <a:gridCol w="950400">
                  <a:extLst>
                    <a:ext uri="{9D8B030D-6E8A-4147-A177-3AD203B41FA5}">
                      <a16:colId xmlns:a16="http://schemas.microsoft.com/office/drawing/2014/main" val="3994476773"/>
                    </a:ext>
                  </a:extLst>
                </a:gridCol>
              </a:tblGrid>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tc>
                  <a:txBody>
                    <a:bodyPr/>
                    <a:lstStyle/>
                    <a:p>
                      <a:r>
                        <a:rPr lang="en-GB" dirty="0"/>
                        <a:t>7</a:t>
                      </a:r>
                    </a:p>
                  </a:txBody>
                  <a:tcPr/>
                </a:tc>
                <a:tc>
                  <a:txBody>
                    <a:bodyPr/>
                    <a:lstStyle/>
                    <a:p>
                      <a:r>
                        <a:rPr lang="en-GB" dirty="0"/>
                        <a:t>8</a:t>
                      </a:r>
                    </a:p>
                  </a:txBody>
                  <a:tcPr/>
                </a:tc>
                <a:tc>
                  <a:txBody>
                    <a:bodyPr/>
                    <a:lstStyle/>
                    <a:p>
                      <a:r>
                        <a:rPr lang="en-GB" dirty="0"/>
                        <a:t>9</a:t>
                      </a:r>
                    </a:p>
                  </a:txBody>
                  <a:tcPr/>
                </a:tc>
                <a:tc>
                  <a:txBody>
                    <a:bodyPr/>
                    <a:lstStyle/>
                    <a:p>
                      <a:r>
                        <a:rPr lang="en-GB" dirty="0"/>
                        <a:t>10</a:t>
                      </a:r>
                    </a:p>
                  </a:txBody>
                  <a:tcPr/>
                </a:tc>
                <a:tc>
                  <a:txBody>
                    <a:bodyPr/>
                    <a:lstStyle/>
                    <a:p>
                      <a:r>
                        <a:rPr lang="en-GB" dirty="0"/>
                        <a:t>11</a:t>
                      </a:r>
                    </a:p>
                  </a:txBody>
                  <a:tcPr/>
                </a:tc>
                <a:tc>
                  <a:txBody>
                    <a:bodyPr/>
                    <a:lstStyle/>
                    <a:p>
                      <a:r>
                        <a:rPr lang="en-GB" dirty="0"/>
                        <a:t>12</a:t>
                      </a:r>
                    </a:p>
                  </a:txBody>
                  <a:tcPr/>
                </a:tc>
                <a:extLst>
                  <a:ext uri="{0D108BD9-81ED-4DB2-BD59-A6C34878D82A}">
                    <a16:rowId xmlns:a16="http://schemas.microsoft.com/office/drawing/2014/main" val="2448144211"/>
                  </a:ext>
                </a:extLst>
              </a:tr>
            </a:tbl>
          </a:graphicData>
        </a:graphic>
      </p:graphicFrame>
      <p:graphicFrame>
        <p:nvGraphicFramePr>
          <p:cNvPr id="7" name="Table 6">
            <a:extLst>
              <a:ext uri="{FF2B5EF4-FFF2-40B4-BE49-F238E27FC236}">
                <a16:creationId xmlns:a16="http://schemas.microsoft.com/office/drawing/2014/main" id="{65BACEF1-22CB-C641-8FAC-4354870AE44E}"/>
              </a:ext>
            </a:extLst>
          </p:cNvPr>
          <p:cNvGraphicFramePr>
            <a:graphicFrameLocks noGrp="1"/>
          </p:cNvGraphicFramePr>
          <p:nvPr>
            <p:extLst>
              <p:ext uri="{D42A27DB-BD31-4B8C-83A1-F6EECF244321}">
                <p14:modId xmlns:p14="http://schemas.microsoft.com/office/powerpoint/2010/main" val="2148690715"/>
              </p:ext>
            </p:extLst>
          </p:nvPr>
        </p:nvGraphicFramePr>
        <p:xfrm>
          <a:off x="414000" y="4192892"/>
          <a:ext cx="11404800" cy="2595880"/>
        </p:xfrm>
        <a:graphic>
          <a:graphicData uri="http://schemas.openxmlformats.org/drawingml/2006/table">
            <a:tbl>
              <a:tblPr firstRow="1" bandRow="1">
                <a:tableStyleId>{5C22544A-7EE6-4342-B048-85BDC9FD1C3A}</a:tableStyleId>
              </a:tblPr>
              <a:tblGrid>
                <a:gridCol w="950400">
                  <a:extLst>
                    <a:ext uri="{9D8B030D-6E8A-4147-A177-3AD203B41FA5}">
                      <a16:colId xmlns:a16="http://schemas.microsoft.com/office/drawing/2014/main" val="1474109262"/>
                    </a:ext>
                  </a:extLst>
                </a:gridCol>
                <a:gridCol w="950400">
                  <a:extLst>
                    <a:ext uri="{9D8B030D-6E8A-4147-A177-3AD203B41FA5}">
                      <a16:colId xmlns:a16="http://schemas.microsoft.com/office/drawing/2014/main" val="1650643093"/>
                    </a:ext>
                  </a:extLst>
                </a:gridCol>
                <a:gridCol w="950400">
                  <a:extLst>
                    <a:ext uri="{9D8B030D-6E8A-4147-A177-3AD203B41FA5}">
                      <a16:colId xmlns:a16="http://schemas.microsoft.com/office/drawing/2014/main" val="2709560687"/>
                    </a:ext>
                  </a:extLst>
                </a:gridCol>
                <a:gridCol w="950400">
                  <a:extLst>
                    <a:ext uri="{9D8B030D-6E8A-4147-A177-3AD203B41FA5}">
                      <a16:colId xmlns:a16="http://schemas.microsoft.com/office/drawing/2014/main" val="4185414170"/>
                    </a:ext>
                  </a:extLst>
                </a:gridCol>
                <a:gridCol w="950400">
                  <a:extLst>
                    <a:ext uri="{9D8B030D-6E8A-4147-A177-3AD203B41FA5}">
                      <a16:colId xmlns:a16="http://schemas.microsoft.com/office/drawing/2014/main" val="2552968937"/>
                    </a:ext>
                  </a:extLst>
                </a:gridCol>
                <a:gridCol w="950400">
                  <a:extLst>
                    <a:ext uri="{9D8B030D-6E8A-4147-A177-3AD203B41FA5}">
                      <a16:colId xmlns:a16="http://schemas.microsoft.com/office/drawing/2014/main" val="3501375515"/>
                    </a:ext>
                  </a:extLst>
                </a:gridCol>
                <a:gridCol w="950400">
                  <a:extLst>
                    <a:ext uri="{9D8B030D-6E8A-4147-A177-3AD203B41FA5}">
                      <a16:colId xmlns:a16="http://schemas.microsoft.com/office/drawing/2014/main" val="26163937"/>
                    </a:ext>
                  </a:extLst>
                </a:gridCol>
                <a:gridCol w="950400">
                  <a:extLst>
                    <a:ext uri="{9D8B030D-6E8A-4147-A177-3AD203B41FA5}">
                      <a16:colId xmlns:a16="http://schemas.microsoft.com/office/drawing/2014/main" val="2363452377"/>
                    </a:ext>
                  </a:extLst>
                </a:gridCol>
                <a:gridCol w="950400">
                  <a:extLst>
                    <a:ext uri="{9D8B030D-6E8A-4147-A177-3AD203B41FA5}">
                      <a16:colId xmlns:a16="http://schemas.microsoft.com/office/drawing/2014/main" val="2685749691"/>
                    </a:ext>
                  </a:extLst>
                </a:gridCol>
                <a:gridCol w="950400">
                  <a:extLst>
                    <a:ext uri="{9D8B030D-6E8A-4147-A177-3AD203B41FA5}">
                      <a16:colId xmlns:a16="http://schemas.microsoft.com/office/drawing/2014/main" val="977283638"/>
                    </a:ext>
                  </a:extLst>
                </a:gridCol>
                <a:gridCol w="950400">
                  <a:extLst>
                    <a:ext uri="{9D8B030D-6E8A-4147-A177-3AD203B41FA5}">
                      <a16:colId xmlns:a16="http://schemas.microsoft.com/office/drawing/2014/main" val="677409342"/>
                    </a:ext>
                  </a:extLst>
                </a:gridCol>
                <a:gridCol w="950400">
                  <a:extLst>
                    <a:ext uri="{9D8B030D-6E8A-4147-A177-3AD203B41FA5}">
                      <a16:colId xmlns:a16="http://schemas.microsoft.com/office/drawing/2014/main" val="3994476773"/>
                    </a:ext>
                  </a:extLst>
                </a:gridCol>
              </a:tblGrid>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448144211"/>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solidFill>
                      <a:schemeClr val="accent1">
                        <a:lumMod val="60000"/>
                        <a:lumOff val="40000"/>
                      </a:schemeClr>
                    </a:solidFill>
                  </a:tcPr>
                </a:tc>
                <a:extLst>
                  <a:ext uri="{0D108BD9-81ED-4DB2-BD59-A6C34878D82A}">
                    <a16:rowId xmlns:a16="http://schemas.microsoft.com/office/drawing/2014/main" val="1831075773"/>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32223136"/>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60000"/>
                        <a:lumOff val="40000"/>
                      </a:schemeClr>
                    </a:solidFill>
                  </a:tcPr>
                </a:tc>
                <a:extLst>
                  <a:ext uri="{0D108BD9-81ED-4DB2-BD59-A6C34878D82A}">
                    <a16:rowId xmlns:a16="http://schemas.microsoft.com/office/drawing/2014/main" val="407811903"/>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60000"/>
                        <a:lumOff val="40000"/>
                      </a:schemeClr>
                    </a:solidFill>
                  </a:tcPr>
                </a:tc>
                <a:extLst>
                  <a:ext uri="{0D108BD9-81ED-4DB2-BD59-A6C34878D82A}">
                    <a16:rowId xmlns:a16="http://schemas.microsoft.com/office/drawing/2014/main" val="2727698948"/>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213104747"/>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3476180281"/>
                  </a:ext>
                </a:extLst>
              </a:tr>
            </a:tbl>
          </a:graphicData>
        </a:graphic>
      </p:graphicFrame>
    </p:spTree>
    <p:extLst>
      <p:ext uri="{BB962C8B-B14F-4D97-AF65-F5344CB8AC3E}">
        <p14:creationId xmlns:p14="http://schemas.microsoft.com/office/powerpoint/2010/main" val="64645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68BCA1-494E-4E45-B00D-5067D6D01C67}"/>
              </a:ext>
            </a:extLst>
          </p:cNvPr>
          <p:cNvSpPr>
            <a:spLocks noGrp="1"/>
          </p:cNvSpPr>
          <p:nvPr>
            <p:ph sz="quarter" idx="15"/>
          </p:nvPr>
        </p:nvSpPr>
        <p:spPr/>
        <p:txBody>
          <a:bodyPr/>
          <a:lstStyle/>
          <a:p>
            <a:r>
              <a:rPr lang="en-GB" dirty="0"/>
              <a:t>All HTML elements have to have box-sizing set to border-box</a:t>
            </a:r>
          </a:p>
          <a:p>
            <a:pPr lvl="1"/>
            <a:r>
              <a:rPr lang="en-GB" dirty="0"/>
              <a:t>Ensures padding and border are included in total width and height of elements</a:t>
            </a:r>
          </a:p>
          <a:p>
            <a:pPr marL="0" indent="0">
              <a:buNone/>
            </a:pPr>
            <a:endParaRPr lang="en-GB" dirty="0"/>
          </a:p>
          <a:p>
            <a:r>
              <a:rPr lang="en-GB" dirty="0"/>
              <a:t>Can create simple responsive page with 2 columns</a:t>
            </a:r>
          </a:p>
          <a:p>
            <a:pPr marL="0" indent="0">
              <a:buNone/>
            </a:pPr>
            <a:endParaRPr lang="en-GB" dirty="0"/>
          </a:p>
        </p:txBody>
      </p:sp>
      <p:graphicFrame>
        <p:nvGraphicFramePr>
          <p:cNvPr id="7" name="Content Placeholder 6">
            <a:extLst>
              <a:ext uri="{FF2B5EF4-FFF2-40B4-BE49-F238E27FC236}">
                <a16:creationId xmlns:a16="http://schemas.microsoft.com/office/drawing/2014/main" id="{C99EE631-5D43-6342-830F-3DD694ACE093}"/>
              </a:ext>
            </a:extLst>
          </p:cNvPr>
          <p:cNvGraphicFramePr>
            <a:graphicFrameLocks noGrp="1"/>
          </p:cNvGraphicFramePr>
          <p:nvPr>
            <p:ph sz="quarter" idx="16"/>
            <p:extLst>
              <p:ext uri="{D42A27DB-BD31-4B8C-83A1-F6EECF244321}">
                <p14:modId xmlns:p14="http://schemas.microsoft.com/office/powerpoint/2010/main" val="1869435971"/>
              </p:ext>
            </p:extLst>
          </p:nvPr>
        </p:nvGraphicFramePr>
        <p:xfrm>
          <a:off x="6207125" y="3832159"/>
          <a:ext cx="5580060" cy="1087081"/>
        </p:xfrm>
        <a:graphic>
          <a:graphicData uri="http://schemas.openxmlformats.org/drawingml/2006/table">
            <a:tbl>
              <a:tblPr firstRow="1" bandRow="1">
                <a:tableStyleId>{5C22544A-7EE6-4342-B048-85BDC9FD1C3A}</a:tableStyleId>
              </a:tblPr>
              <a:tblGrid>
                <a:gridCol w="1395015">
                  <a:extLst>
                    <a:ext uri="{9D8B030D-6E8A-4147-A177-3AD203B41FA5}">
                      <a16:colId xmlns:a16="http://schemas.microsoft.com/office/drawing/2014/main" val="4128962079"/>
                    </a:ext>
                  </a:extLst>
                </a:gridCol>
                <a:gridCol w="4185045">
                  <a:extLst>
                    <a:ext uri="{9D8B030D-6E8A-4147-A177-3AD203B41FA5}">
                      <a16:colId xmlns:a16="http://schemas.microsoft.com/office/drawing/2014/main" val="1639136741"/>
                    </a:ext>
                  </a:extLst>
                </a:gridCol>
              </a:tblGrid>
              <a:tr h="1087081">
                <a:tc>
                  <a:txBody>
                    <a:bodyPr/>
                    <a:lstStyle/>
                    <a:p>
                      <a:r>
                        <a:rPr lang="en-GB" dirty="0"/>
                        <a:t>.left</a:t>
                      </a:r>
                    </a:p>
                    <a:p>
                      <a:r>
                        <a:rPr lang="en-GB" dirty="0"/>
                        <a:t>25%</a:t>
                      </a:r>
                    </a:p>
                  </a:txBody>
                  <a:tcPr/>
                </a:tc>
                <a:tc>
                  <a:txBody>
                    <a:bodyPr/>
                    <a:lstStyle/>
                    <a:p>
                      <a:r>
                        <a:rPr lang="en-GB" dirty="0"/>
                        <a:t>.right</a:t>
                      </a:r>
                    </a:p>
                    <a:p>
                      <a:r>
                        <a:rPr lang="en-GB" dirty="0"/>
                        <a:t>75%</a:t>
                      </a:r>
                    </a:p>
                  </a:txBody>
                  <a:tcPr/>
                </a:tc>
                <a:extLst>
                  <a:ext uri="{0D108BD9-81ED-4DB2-BD59-A6C34878D82A}">
                    <a16:rowId xmlns:a16="http://schemas.microsoft.com/office/drawing/2014/main" val="882915987"/>
                  </a:ext>
                </a:extLst>
              </a:tr>
            </a:tbl>
          </a:graphicData>
        </a:graphic>
      </p:graphicFrame>
      <p:sp>
        <p:nvSpPr>
          <p:cNvPr id="3" name="Title 2">
            <a:extLst>
              <a:ext uri="{FF2B5EF4-FFF2-40B4-BE49-F238E27FC236}">
                <a16:creationId xmlns:a16="http://schemas.microsoft.com/office/drawing/2014/main" id="{B3F9FA1D-3EE9-C64B-B0C4-471967886E5A}"/>
              </a:ext>
            </a:extLst>
          </p:cNvPr>
          <p:cNvSpPr>
            <a:spLocks noGrp="1"/>
          </p:cNvSpPr>
          <p:nvPr>
            <p:ph type="title"/>
          </p:nvPr>
        </p:nvSpPr>
        <p:spPr/>
        <p:txBody>
          <a:bodyPr>
            <a:normAutofit fontScale="90000"/>
          </a:bodyPr>
          <a:lstStyle/>
          <a:p>
            <a:r>
              <a:rPr lang="en-GB" dirty="0"/>
              <a:t>Responsive Grids</a:t>
            </a:r>
          </a:p>
        </p:txBody>
      </p:sp>
      <p:sp>
        <p:nvSpPr>
          <p:cNvPr id="5" name="Content Placeholder 4">
            <a:extLst>
              <a:ext uri="{FF2B5EF4-FFF2-40B4-BE49-F238E27FC236}">
                <a16:creationId xmlns:a16="http://schemas.microsoft.com/office/drawing/2014/main" id="{BFA3DD6D-002F-E745-86CE-9714A900B57F}"/>
              </a:ext>
            </a:extLst>
          </p:cNvPr>
          <p:cNvSpPr txBox="1">
            <a:spLocks/>
          </p:cNvSpPr>
          <p:nvPr/>
        </p:nvSpPr>
        <p:spPr>
          <a:xfrm>
            <a:off x="414000" y="3372320"/>
            <a:ext cx="5580000" cy="400110"/>
          </a:xfrm>
          <a:prstGeom prst="rect">
            <a:avLst/>
          </a:prstGeom>
          <a:solidFill>
            <a:srgbClr val="B9CDE5"/>
          </a:solidFill>
        </p:spPr>
        <p:txBody>
          <a:bodyPr vert="horz" wrap="square" lIns="91440" tIns="45720" rIns="91440" bIns="45720" rtlCol="0">
            <a:spAutoFit/>
          </a:bodyPr>
          <a:lst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Font typeface="Arial" panose="020B0604020202020204" pitchFamily="34" charset="0"/>
              <a:buNone/>
            </a:pPr>
            <a:r>
              <a:rPr lang="en-GB" b="1" dirty="0">
                <a:latin typeface="Courier New" pitchFamily="49" charset="0"/>
                <a:cs typeface="Courier New" pitchFamily="49" charset="0"/>
              </a:rPr>
              <a:t>* { box-sizing: border-box; }</a:t>
            </a:r>
          </a:p>
        </p:txBody>
      </p:sp>
      <p:sp>
        <p:nvSpPr>
          <p:cNvPr id="6" name="Content Placeholder 4">
            <a:extLst>
              <a:ext uri="{FF2B5EF4-FFF2-40B4-BE49-F238E27FC236}">
                <a16:creationId xmlns:a16="http://schemas.microsoft.com/office/drawing/2014/main" id="{AC3F1D2B-F5D3-6B49-9C47-838076352423}"/>
              </a:ext>
            </a:extLst>
          </p:cNvPr>
          <p:cNvSpPr txBox="1">
            <a:spLocks/>
          </p:cNvSpPr>
          <p:nvPr/>
        </p:nvSpPr>
        <p:spPr>
          <a:xfrm>
            <a:off x="414000" y="4641320"/>
            <a:ext cx="5580000" cy="861774"/>
          </a:xfrm>
          <a:prstGeom prst="rect">
            <a:avLst/>
          </a:prstGeom>
          <a:solidFill>
            <a:srgbClr val="B9CDE5"/>
          </a:solidFill>
        </p:spPr>
        <p:txBody>
          <a:bodyPr vert="horz" wrap="square" lIns="91440" tIns="45720" rIns="91440" bIns="45720" rtlCol="0">
            <a:spAutoFit/>
          </a:bodyPr>
          <a:lst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Font typeface="Arial" panose="020B0604020202020204" pitchFamily="34" charset="0"/>
              <a:buNone/>
            </a:pPr>
            <a:r>
              <a:rPr lang="en-GB" b="1" dirty="0">
                <a:latin typeface="Courier New" pitchFamily="49" charset="0"/>
                <a:cs typeface="Courier New" pitchFamily="49" charset="0"/>
              </a:rPr>
              <a:t>.left { width: 25%; float: left; }</a:t>
            </a:r>
          </a:p>
          <a:p>
            <a:pPr marL="0" indent="0" fontAlgn="auto">
              <a:buFont typeface="Arial" panose="020B0604020202020204" pitchFamily="34" charset="0"/>
              <a:buNone/>
            </a:pPr>
            <a:r>
              <a:rPr lang="en-GB" b="1" dirty="0">
                <a:latin typeface="Courier New" pitchFamily="49" charset="0"/>
                <a:cs typeface="Courier New" pitchFamily="49" charset="0"/>
              </a:rPr>
              <a:t>.right { width: 75%; float: left; }</a:t>
            </a:r>
          </a:p>
        </p:txBody>
      </p:sp>
    </p:spTree>
    <p:extLst>
      <p:ext uri="{BB962C8B-B14F-4D97-AF65-F5344CB8AC3E}">
        <p14:creationId xmlns:p14="http://schemas.microsoft.com/office/powerpoint/2010/main" val="108177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929600"/>
            <a:ext cx="11404800" cy="4546800"/>
          </a:xfrm>
        </p:spPr>
        <p:txBody>
          <a:bodyPr/>
          <a:lstStyle/>
          <a:p>
            <a:r>
              <a:rPr lang="en-US" b="0" dirty="0"/>
              <a:t>Offers a grid-based layout system, with rows and columns</a:t>
            </a:r>
          </a:p>
          <a:p>
            <a:r>
              <a:rPr lang="en-US" dirty="0"/>
              <a:t>HTML</a:t>
            </a:r>
            <a:endParaRPr lang="en-GB" dirty="0"/>
          </a:p>
          <a:p>
            <a:pPr marL="0" indent="0">
              <a:buNone/>
            </a:pPr>
            <a:endParaRPr lang="en-GB" dirty="0"/>
          </a:p>
        </p:txBody>
      </p:sp>
      <p:sp>
        <p:nvSpPr>
          <p:cNvPr id="8" name="Content Placeholder 7">
            <a:extLst>
              <a:ext uri="{FF2B5EF4-FFF2-40B4-BE49-F238E27FC236}">
                <a16:creationId xmlns:a16="http://schemas.microsoft.com/office/drawing/2014/main" id="{1EEBC236-99EA-1747-BF48-BF1EDA35C5D8}"/>
              </a:ext>
            </a:extLst>
          </p:cNvPr>
          <p:cNvSpPr>
            <a:spLocks noGrp="1"/>
          </p:cNvSpPr>
          <p:nvPr>
            <p:ph sz="quarter" idx="16"/>
          </p:nvPr>
        </p:nvSpPr>
        <p:spPr>
          <a:xfrm>
            <a:off x="6206400" y="1929600"/>
            <a:ext cx="5580000" cy="4546800"/>
          </a:xfrm>
        </p:spPr>
        <p:txBody>
          <a:bodyPr/>
          <a:lstStyle/>
          <a:p>
            <a:endParaRPr lang="en-GB" dirty="0"/>
          </a:p>
          <a:p>
            <a:r>
              <a:rPr lang="en-GB" dirty="0"/>
              <a:t>CSS</a:t>
            </a:r>
          </a:p>
        </p:txBody>
      </p:sp>
      <p:sp>
        <p:nvSpPr>
          <p:cNvPr id="3" name="Title 2"/>
          <p:cNvSpPr>
            <a:spLocks noGrp="1"/>
          </p:cNvSpPr>
          <p:nvPr>
            <p:ph type="title"/>
          </p:nvPr>
        </p:nvSpPr>
        <p:spPr/>
        <p:txBody>
          <a:bodyPr>
            <a:normAutofit fontScale="90000"/>
          </a:bodyPr>
          <a:lstStyle/>
          <a:p>
            <a:r>
              <a:rPr lang="en-GB" dirty="0"/>
              <a:t>CSS Grid Layout Module</a:t>
            </a:r>
          </a:p>
        </p:txBody>
      </p:sp>
      <p:sp>
        <p:nvSpPr>
          <p:cNvPr id="4" name="Text Box 4"/>
          <p:cNvSpPr txBox="1">
            <a:spLocks noChangeArrowheads="1"/>
          </p:cNvSpPr>
          <p:nvPr/>
        </p:nvSpPr>
        <p:spPr bwMode="auto">
          <a:xfrm>
            <a:off x="414000" y="2797790"/>
            <a:ext cx="5580000" cy="2062745"/>
          </a:xfrm>
          <a:prstGeom prst="rect">
            <a:avLst/>
          </a:prstGeom>
          <a:solidFill>
            <a:schemeClr val="tx2">
              <a:lumMod val="20000"/>
              <a:lumOff val="80000"/>
            </a:schemeClr>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b="1" dirty="0">
                <a:latin typeface="Courier New" panose="02070309020205020404" pitchFamily="49" charset="0"/>
                <a:cs typeface="Courier New" panose="02070309020205020404" pitchFamily="49" charset="0"/>
              </a:rPr>
              <a:t>&lt;div class="grid-container"&gt;</a:t>
            </a:r>
          </a:p>
          <a:p>
            <a:r>
              <a:rPr lang="en-GB" b="1" dirty="0">
                <a:latin typeface="Courier New" panose="02070309020205020404" pitchFamily="49" charset="0"/>
                <a:cs typeface="Courier New" panose="02070309020205020404" pitchFamily="49" charset="0"/>
              </a:rPr>
              <a:t>  &lt;div class="one"&gt;1&lt;/div&gt;</a:t>
            </a:r>
          </a:p>
          <a:p>
            <a:r>
              <a:rPr lang="en-GB" b="1" dirty="0">
                <a:latin typeface="Courier New" panose="02070309020205020404" pitchFamily="49" charset="0"/>
                <a:cs typeface="Courier New" panose="02070309020205020404" pitchFamily="49" charset="0"/>
              </a:rPr>
              <a:t>  &lt;div class="two"&gt;2&lt;/div&gt;</a:t>
            </a:r>
          </a:p>
          <a:p>
            <a:r>
              <a:rPr lang="en-GB" b="1" dirty="0">
                <a:latin typeface="Courier New" panose="02070309020205020404" pitchFamily="49" charset="0"/>
                <a:cs typeface="Courier New" panose="02070309020205020404" pitchFamily="49" charset="0"/>
              </a:rPr>
              <a:t>  &lt;div class="three"&gt;3&lt;/div&gt;</a:t>
            </a:r>
          </a:p>
          <a:p>
            <a:r>
              <a:rPr lang="en-GB" b="1" dirty="0">
                <a:latin typeface="Courier New" panose="02070309020205020404" pitchFamily="49" charset="0"/>
                <a:cs typeface="Courier New" panose="02070309020205020404" pitchFamily="49" charset="0"/>
              </a:rPr>
              <a:t>  &lt;div class="four"&gt;4&lt;/div&gt;</a:t>
            </a:r>
          </a:p>
          <a:p>
            <a:r>
              <a:rPr lang="en-GB" b="1" dirty="0">
                <a:latin typeface="Courier New" panose="02070309020205020404" pitchFamily="49" charset="0"/>
                <a:cs typeface="Courier New" panose="02070309020205020404" pitchFamily="49" charset="0"/>
              </a:rPr>
              <a:t>  &lt;div class="five"&gt;5&lt;/div&gt;</a:t>
            </a:r>
          </a:p>
          <a:p>
            <a:r>
              <a:rPr lang="en-GB" b="1" dirty="0">
                <a:latin typeface="Courier New" panose="02070309020205020404" pitchFamily="49" charset="0"/>
                <a:cs typeface="Courier New" panose="02070309020205020404" pitchFamily="49" charset="0"/>
              </a:rPr>
              <a:t>  &lt;div class="six"&gt;6&lt;/div&gt;</a:t>
            </a:r>
          </a:p>
          <a:p>
            <a:r>
              <a:rPr lang="en-GB" b="1" dirty="0">
                <a:latin typeface="Courier New" panose="02070309020205020404" pitchFamily="49" charset="0"/>
                <a:cs typeface="Courier New" panose="02070309020205020404" pitchFamily="49" charset="0"/>
              </a:rPr>
              <a:t>&lt;/div&gt;</a:t>
            </a:r>
          </a:p>
        </p:txBody>
      </p:sp>
      <p:sp>
        <p:nvSpPr>
          <p:cNvPr id="5" name="Text Box 4">
            <a:extLst>
              <a:ext uri="{FF2B5EF4-FFF2-40B4-BE49-F238E27FC236}">
                <a16:creationId xmlns:a16="http://schemas.microsoft.com/office/drawing/2014/main" id="{E373D45A-CC15-4FFF-8E7D-F3816F74DA01}"/>
              </a:ext>
            </a:extLst>
          </p:cNvPr>
          <p:cNvSpPr txBox="1">
            <a:spLocks noChangeArrowheads="1"/>
          </p:cNvSpPr>
          <p:nvPr/>
        </p:nvSpPr>
        <p:spPr bwMode="auto">
          <a:xfrm>
            <a:off x="6206400" y="2797790"/>
            <a:ext cx="5612400" cy="2678298"/>
          </a:xfrm>
          <a:prstGeom prst="rect">
            <a:avLst/>
          </a:prstGeom>
          <a:solidFill>
            <a:schemeClr val="tx2">
              <a:lumMod val="20000"/>
              <a:lumOff val="80000"/>
            </a:schemeClr>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US" sz="1400" dirty="0"/>
              <a:t>.grid-container {</a:t>
            </a:r>
          </a:p>
          <a:p>
            <a:r>
              <a:rPr lang="en-US" sz="1400" dirty="0"/>
              <a:t>  display: grid;</a:t>
            </a:r>
          </a:p>
          <a:p>
            <a:r>
              <a:rPr lang="en-US" sz="1400" dirty="0"/>
              <a:t>  grid-template-columns: repeat(3, 1fr);</a:t>
            </a:r>
          </a:p>
          <a:p>
            <a:r>
              <a:rPr lang="en-US" sz="1400" dirty="0"/>
              <a:t>  grid-gap: 10px;</a:t>
            </a:r>
          </a:p>
          <a:p>
            <a:r>
              <a:rPr lang="en-US" sz="1400" dirty="0"/>
              <a:t>  grid-auto-rows: minmax(100px, auto);</a:t>
            </a:r>
          </a:p>
          <a:p>
            <a:r>
              <a:rPr lang="en-US" sz="1400" dirty="0"/>
              <a:t>}</a:t>
            </a:r>
          </a:p>
          <a:p>
            <a:r>
              <a:rPr lang="en-US" sz="1400" dirty="0"/>
              <a:t>.one { grid-column: 1/3; grid-row: 1 }</a:t>
            </a:r>
          </a:p>
          <a:p>
            <a:r>
              <a:rPr lang="en-US" sz="1400" dirty="0"/>
              <a:t>.two { grid-column: 2/4; grid-row: 1/3 }</a:t>
            </a:r>
          </a:p>
          <a:p>
            <a:r>
              <a:rPr lang="en-US" sz="1400" dirty="0"/>
              <a:t>.three { grid-column: 1; grid-row: 2/5 }</a:t>
            </a:r>
          </a:p>
          <a:p>
            <a:r>
              <a:rPr lang="en-US" sz="1400" dirty="0"/>
              <a:t>.four { grid-column: 3; grid-row: 3 }</a:t>
            </a:r>
          </a:p>
          <a:p>
            <a:r>
              <a:rPr lang="en-US" sz="1400" dirty="0"/>
              <a:t>.five { grid-column: 2; grid-row: 4 }</a:t>
            </a:r>
          </a:p>
          <a:p>
            <a:r>
              <a:rPr lang="en-US" sz="1400" dirty="0"/>
              <a:t>.six { grid-column: 3; grid-row: 4 }</a:t>
            </a:r>
            <a:endParaRPr lang="en-GB" sz="1400" dirty="0"/>
          </a:p>
        </p:txBody>
      </p:sp>
      <p:pic>
        <p:nvPicPr>
          <p:cNvPr id="12" name="Picture 11">
            <a:extLst>
              <a:ext uri="{FF2B5EF4-FFF2-40B4-BE49-F238E27FC236}">
                <a16:creationId xmlns:a16="http://schemas.microsoft.com/office/drawing/2014/main" id="{7FAC3D03-DC40-9D4F-A44C-E630BCD9AFA9}"/>
              </a:ext>
            </a:extLst>
          </p:cNvPr>
          <p:cNvPicPr>
            <a:picLocks noChangeAspect="1"/>
          </p:cNvPicPr>
          <p:nvPr/>
        </p:nvPicPr>
        <p:blipFill>
          <a:blip r:embed="rId3"/>
          <a:stretch>
            <a:fillRect/>
          </a:stretch>
        </p:blipFill>
        <p:spPr>
          <a:xfrm>
            <a:off x="1382425" y="4614368"/>
            <a:ext cx="1901077" cy="2128432"/>
          </a:xfrm>
          <a:prstGeom prst="rect">
            <a:avLst/>
          </a:prstGeom>
        </p:spPr>
      </p:pic>
      <p:pic>
        <p:nvPicPr>
          <p:cNvPr id="13" name="Picture 12">
            <a:extLst>
              <a:ext uri="{FF2B5EF4-FFF2-40B4-BE49-F238E27FC236}">
                <a16:creationId xmlns:a16="http://schemas.microsoft.com/office/drawing/2014/main" id="{A2F53CCD-86E4-BD4E-B9EA-24AE0509571B}"/>
              </a:ext>
            </a:extLst>
          </p:cNvPr>
          <p:cNvPicPr>
            <a:picLocks noChangeAspect="1"/>
          </p:cNvPicPr>
          <p:nvPr/>
        </p:nvPicPr>
        <p:blipFill>
          <a:blip r:embed="rId4"/>
          <a:stretch>
            <a:fillRect/>
          </a:stretch>
        </p:blipFill>
        <p:spPr>
          <a:xfrm>
            <a:off x="3481925" y="4614368"/>
            <a:ext cx="1914617" cy="2128432"/>
          </a:xfrm>
          <a:prstGeom prst="rect">
            <a:avLst/>
          </a:prstGeom>
        </p:spPr>
      </p:pic>
    </p:spTree>
    <p:extLst>
      <p:ext uri="{BB962C8B-B14F-4D97-AF65-F5344CB8AC3E}">
        <p14:creationId xmlns:p14="http://schemas.microsoft.com/office/powerpoint/2010/main" val="105634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E92CDA-186B-F648-8CEE-0AA7126D4E71}"/>
              </a:ext>
            </a:extLst>
          </p:cNvPr>
          <p:cNvSpPr>
            <a:spLocks noGrp="1"/>
          </p:cNvSpPr>
          <p:nvPr>
            <p:ph type="body" sz="quarter" idx="15"/>
          </p:nvPr>
        </p:nvSpPr>
        <p:spPr/>
        <p:txBody>
          <a:bodyPr/>
          <a:lstStyle/>
          <a:p>
            <a:r>
              <a:rPr lang="en-GB" dirty="0"/>
              <a:t>Understand why ‘Mobile First’ and ‘Responsive Web Design’</a:t>
            </a:r>
          </a:p>
          <a:p>
            <a:r>
              <a:rPr lang="en-GB" dirty="0"/>
              <a:t>Be able to apply RWD principles</a:t>
            </a:r>
          </a:p>
          <a:p>
            <a:r>
              <a:rPr lang="en-GB" dirty="0"/>
              <a:t>Be able to use Media Queries</a:t>
            </a:r>
          </a:p>
          <a:p>
            <a:r>
              <a:rPr lang="en-GB" dirty="0"/>
              <a:t>Understand and implement grid systems</a:t>
            </a:r>
          </a:p>
          <a:p>
            <a:r>
              <a:rPr lang="en-GB" dirty="0"/>
              <a:t>Understand flexbox</a:t>
            </a:r>
          </a:p>
          <a:p>
            <a:r>
              <a:rPr lang="en-GB" dirty="0"/>
              <a:t>Be able to create and use responsive images</a:t>
            </a:r>
          </a:p>
          <a:p>
            <a:endParaRPr lang="en-GB" dirty="0"/>
          </a:p>
        </p:txBody>
      </p:sp>
      <p:sp>
        <p:nvSpPr>
          <p:cNvPr id="3" name="Title 2">
            <a:extLst>
              <a:ext uri="{FF2B5EF4-FFF2-40B4-BE49-F238E27FC236}">
                <a16:creationId xmlns:a16="http://schemas.microsoft.com/office/drawing/2014/main" id="{F10BFDD0-415E-D941-85EB-98C5A9C3D68F}"/>
              </a:ext>
            </a:extLst>
          </p:cNvPr>
          <p:cNvSpPr>
            <a:spLocks noGrp="1"/>
          </p:cNvSpPr>
          <p:nvPr>
            <p:ph type="title"/>
          </p:nvPr>
        </p:nvSpPr>
        <p:spPr/>
        <p:txBody>
          <a:bodyPr>
            <a:normAutofit fontScale="90000"/>
          </a:bodyPr>
          <a:lstStyle/>
          <a:p>
            <a:r>
              <a:rPr lang="en-GB" dirty="0"/>
              <a:t>Learning Objectives</a:t>
            </a:r>
          </a:p>
        </p:txBody>
      </p:sp>
    </p:spTree>
    <p:extLst>
      <p:ext uri="{BB962C8B-B14F-4D97-AF65-F5344CB8AC3E}">
        <p14:creationId xmlns:p14="http://schemas.microsoft.com/office/powerpoint/2010/main" val="1477902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A7A5A6B-1ABD-2B48-B5BE-9AC5AC5DA974}"/>
              </a:ext>
            </a:extLst>
          </p:cNvPr>
          <p:cNvSpPr>
            <a:spLocks noGrp="1"/>
          </p:cNvSpPr>
          <p:nvPr>
            <p:ph type="body" sz="quarter" idx="15"/>
          </p:nvPr>
        </p:nvSpPr>
        <p:spPr/>
        <p:txBody>
          <a:bodyPr/>
          <a:lstStyle/>
          <a:p>
            <a:r>
              <a:rPr lang="en-GB" dirty="0"/>
              <a:t>There are 18 different properties that can be set for the CSS Grid Layout module:</a:t>
            </a:r>
          </a:p>
          <a:p>
            <a:endParaRPr lang="en-GB" dirty="0"/>
          </a:p>
          <a:p>
            <a:endParaRPr lang="en-GB" dirty="0"/>
          </a:p>
          <a:p>
            <a:endParaRPr lang="en-GB" dirty="0"/>
          </a:p>
          <a:p>
            <a:endParaRPr lang="en-GB" dirty="0"/>
          </a:p>
          <a:p>
            <a:endParaRPr lang="en-GB" dirty="0"/>
          </a:p>
          <a:p>
            <a:endParaRPr lang="en-GB" dirty="0"/>
          </a:p>
          <a:p>
            <a:r>
              <a:rPr lang="en-GB" dirty="0"/>
              <a:t>There are 3 functions that can be used:</a:t>
            </a:r>
          </a:p>
          <a:p>
            <a:pPr marL="0" indent="0">
              <a:buNone/>
            </a:pPr>
            <a:endParaRPr lang="en-GB" dirty="0"/>
          </a:p>
        </p:txBody>
      </p:sp>
      <p:sp>
        <p:nvSpPr>
          <p:cNvPr id="4" name="Title 3">
            <a:extLst>
              <a:ext uri="{FF2B5EF4-FFF2-40B4-BE49-F238E27FC236}">
                <a16:creationId xmlns:a16="http://schemas.microsoft.com/office/drawing/2014/main" id="{3DE6407E-59CC-A14C-91B5-85CDE7BD5905}"/>
              </a:ext>
            </a:extLst>
          </p:cNvPr>
          <p:cNvSpPr>
            <a:spLocks noGrp="1"/>
          </p:cNvSpPr>
          <p:nvPr>
            <p:ph type="title"/>
          </p:nvPr>
        </p:nvSpPr>
        <p:spPr/>
        <p:txBody>
          <a:bodyPr>
            <a:normAutofit fontScale="90000"/>
          </a:bodyPr>
          <a:lstStyle/>
          <a:p>
            <a:r>
              <a:rPr lang="en-GB" dirty="0"/>
              <a:t>CSS Grid Layout Module</a:t>
            </a:r>
          </a:p>
        </p:txBody>
      </p:sp>
      <p:graphicFrame>
        <p:nvGraphicFramePr>
          <p:cNvPr id="6" name="Table 5">
            <a:extLst>
              <a:ext uri="{FF2B5EF4-FFF2-40B4-BE49-F238E27FC236}">
                <a16:creationId xmlns:a16="http://schemas.microsoft.com/office/drawing/2014/main" id="{9B7B58B6-DCA8-7F4F-8C74-D7DFCE2B07D3}"/>
              </a:ext>
            </a:extLst>
          </p:cNvPr>
          <p:cNvGraphicFramePr>
            <a:graphicFrameLocks noGrp="1"/>
          </p:cNvGraphicFramePr>
          <p:nvPr>
            <p:extLst>
              <p:ext uri="{D42A27DB-BD31-4B8C-83A1-F6EECF244321}">
                <p14:modId xmlns:p14="http://schemas.microsoft.com/office/powerpoint/2010/main" val="3048538309"/>
              </p:ext>
            </p:extLst>
          </p:nvPr>
        </p:nvGraphicFramePr>
        <p:xfrm>
          <a:off x="414000" y="2419920"/>
          <a:ext cx="11404800" cy="2377440"/>
        </p:xfrm>
        <a:graphic>
          <a:graphicData uri="http://schemas.openxmlformats.org/drawingml/2006/table">
            <a:tbl>
              <a:tblPr firstRow="1" bandRow="1">
                <a:tableStyleId>{2D5ABB26-0587-4C30-8999-92F81FD0307C}</a:tableStyleId>
              </a:tblPr>
              <a:tblGrid>
                <a:gridCol w="3801600">
                  <a:extLst>
                    <a:ext uri="{9D8B030D-6E8A-4147-A177-3AD203B41FA5}">
                      <a16:colId xmlns:a16="http://schemas.microsoft.com/office/drawing/2014/main" val="3042432323"/>
                    </a:ext>
                  </a:extLst>
                </a:gridCol>
                <a:gridCol w="3801600">
                  <a:extLst>
                    <a:ext uri="{9D8B030D-6E8A-4147-A177-3AD203B41FA5}">
                      <a16:colId xmlns:a16="http://schemas.microsoft.com/office/drawing/2014/main" val="1802670547"/>
                    </a:ext>
                  </a:extLst>
                </a:gridCol>
                <a:gridCol w="3801600">
                  <a:extLst>
                    <a:ext uri="{9D8B030D-6E8A-4147-A177-3AD203B41FA5}">
                      <a16:colId xmlns:a16="http://schemas.microsoft.com/office/drawing/2014/main" val="1315318452"/>
                    </a:ext>
                  </a:extLst>
                </a:gridCol>
              </a:tblGrid>
              <a:tr h="370840">
                <a:tc>
                  <a:txBody>
                    <a:bodyPr/>
                    <a:lstStyle/>
                    <a:p>
                      <a:r>
                        <a:rPr lang="en-GB" sz="2000" b="1" i="0" dirty="0">
                          <a:latin typeface="Courier New" panose="02070309020205020404" pitchFamily="49" charset="0"/>
                          <a:cs typeface="Courier New" panose="02070309020205020404" pitchFamily="49" charset="0"/>
                        </a:rPr>
                        <a:t>column-gap</a:t>
                      </a:r>
                    </a:p>
                  </a:txBody>
                  <a:tcPr/>
                </a:tc>
                <a:tc>
                  <a:txBody>
                    <a:bodyPr/>
                    <a:lstStyle/>
                    <a:p>
                      <a:r>
                        <a:rPr lang="en-GB" sz="2000" b="1" i="0" dirty="0">
                          <a:latin typeface="Courier New" panose="02070309020205020404" pitchFamily="49" charset="0"/>
                          <a:cs typeface="Courier New" panose="02070309020205020404" pitchFamily="49" charset="0"/>
                        </a:rPr>
                        <a:t>grid-auto-rows</a:t>
                      </a:r>
                    </a:p>
                  </a:txBody>
                  <a:tcPr/>
                </a:tc>
                <a:tc>
                  <a:txBody>
                    <a:bodyPr/>
                    <a:lstStyle/>
                    <a:p>
                      <a:r>
                        <a:rPr lang="en-GB" sz="2000" b="1" i="0" dirty="0">
                          <a:latin typeface="Courier New" panose="02070309020205020404" pitchFamily="49" charset="0"/>
                          <a:cs typeface="Courier New" panose="02070309020205020404" pitchFamily="49" charset="0"/>
                        </a:rPr>
                        <a:t>grid-row-start</a:t>
                      </a:r>
                    </a:p>
                  </a:txBody>
                  <a:tcPr/>
                </a:tc>
                <a:extLst>
                  <a:ext uri="{0D108BD9-81ED-4DB2-BD59-A6C34878D82A}">
                    <a16:rowId xmlns:a16="http://schemas.microsoft.com/office/drawing/2014/main" val="3508983018"/>
                  </a:ext>
                </a:extLst>
              </a:tr>
              <a:tr h="370840">
                <a:tc>
                  <a:txBody>
                    <a:bodyPr/>
                    <a:lstStyle/>
                    <a:p>
                      <a:r>
                        <a:rPr lang="en-GB" sz="2000" b="1" i="0" dirty="0">
                          <a:latin typeface="Courier New" panose="02070309020205020404" pitchFamily="49" charset="0"/>
                          <a:cs typeface="Courier New" panose="02070309020205020404" pitchFamily="49" charset="0"/>
                        </a:rPr>
                        <a:t>gap</a:t>
                      </a:r>
                    </a:p>
                  </a:txBody>
                  <a:tcPr/>
                </a:tc>
                <a:tc>
                  <a:txBody>
                    <a:bodyPr/>
                    <a:lstStyle/>
                    <a:p>
                      <a:r>
                        <a:rPr lang="en-GB" sz="2000" b="1" i="0" dirty="0">
                          <a:latin typeface="Courier New" panose="02070309020205020404" pitchFamily="49" charset="0"/>
                          <a:cs typeface="Courier New" panose="02070309020205020404" pitchFamily="49" charset="0"/>
                        </a:rPr>
                        <a:t>grid-column</a:t>
                      </a:r>
                    </a:p>
                  </a:txBody>
                  <a:tcPr/>
                </a:tc>
                <a:tc>
                  <a:txBody>
                    <a:bodyPr/>
                    <a:lstStyle/>
                    <a:p>
                      <a:r>
                        <a:rPr lang="en-GB" sz="2000" b="1" i="0" dirty="0">
                          <a:latin typeface="Courier New" panose="02070309020205020404" pitchFamily="49" charset="0"/>
                          <a:cs typeface="Courier New" panose="02070309020205020404" pitchFamily="49" charset="0"/>
                        </a:rPr>
                        <a:t>grid-template</a:t>
                      </a:r>
                    </a:p>
                  </a:txBody>
                  <a:tcPr/>
                </a:tc>
                <a:extLst>
                  <a:ext uri="{0D108BD9-81ED-4DB2-BD59-A6C34878D82A}">
                    <a16:rowId xmlns:a16="http://schemas.microsoft.com/office/drawing/2014/main" val="559161804"/>
                  </a:ext>
                </a:extLst>
              </a:tr>
              <a:tr h="370840">
                <a:tc>
                  <a:txBody>
                    <a:bodyPr/>
                    <a:lstStyle/>
                    <a:p>
                      <a:r>
                        <a:rPr lang="en-GB" sz="2000" b="1" i="0" dirty="0">
                          <a:latin typeface="Courier New" panose="02070309020205020404" pitchFamily="49" charset="0"/>
                          <a:cs typeface="Courier New" panose="02070309020205020404" pitchFamily="49" charset="0"/>
                        </a:rPr>
                        <a:t>grid</a:t>
                      </a:r>
                    </a:p>
                  </a:txBody>
                  <a:tcPr/>
                </a:tc>
                <a:tc>
                  <a:txBody>
                    <a:bodyPr/>
                    <a:lstStyle/>
                    <a:p>
                      <a:r>
                        <a:rPr lang="en-GB" sz="2000" b="1" i="0" dirty="0">
                          <a:latin typeface="Courier New" panose="02070309020205020404" pitchFamily="49" charset="0"/>
                          <a:cs typeface="Courier New" panose="02070309020205020404" pitchFamily="49" charset="0"/>
                        </a:rPr>
                        <a:t>grid-column-start</a:t>
                      </a:r>
                    </a:p>
                  </a:txBody>
                  <a:tcPr/>
                </a:tc>
                <a:tc>
                  <a:txBody>
                    <a:bodyPr/>
                    <a:lstStyle/>
                    <a:p>
                      <a:r>
                        <a:rPr lang="en-GB" sz="2000" b="1" i="0" dirty="0">
                          <a:latin typeface="Courier New" panose="02070309020205020404" pitchFamily="49" charset="0"/>
                          <a:cs typeface="Courier New" panose="02070309020205020404" pitchFamily="49" charset="0"/>
                        </a:rPr>
                        <a:t>grid-template-areas</a:t>
                      </a:r>
                    </a:p>
                  </a:txBody>
                  <a:tcPr/>
                </a:tc>
                <a:extLst>
                  <a:ext uri="{0D108BD9-81ED-4DB2-BD59-A6C34878D82A}">
                    <a16:rowId xmlns:a16="http://schemas.microsoft.com/office/drawing/2014/main" val="598293793"/>
                  </a:ext>
                </a:extLst>
              </a:tr>
              <a:tr h="370840">
                <a:tc>
                  <a:txBody>
                    <a:bodyPr/>
                    <a:lstStyle/>
                    <a:p>
                      <a:r>
                        <a:rPr lang="en-GB" sz="2000" b="1" i="0" dirty="0">
                          <a:latin typeface="Courier New" panose="02070309020205020404" pitchFamily="49" charset="0"/>
                          <a:cs typeface="Courier New" panose="02070309020205020404" pitchFamily="49" charset="0"/>
                        </a:rPr>
                        <a:t>grid-area</a:t>
                      </a:r>
                    </a:p>
                  </a:txBody>
                  <a:tcPr/>
                </a:tc>
                <a:tc>
                  <a:txBody>
                    <a:bodyPr/>
                    <a:lstStyle/>
                    <a:p>
                      <a:r>
                        <a:rPr lang="en-GB" sz="2000" b="1" i="0" dirty="0">
                          <a:latin typeface="Courier New" panose="02070309020205020404" pitchFamily="49" charset="0"/>
                          <a:cs typeface="Courier New" panose="02070309020205020404" pitchFamily="49" charset="0"/>
                        </a:rPr>
                        <a:t>grid-column-end</a:t>
                      </a:r>
                    </a:p>
                  </a:txBody>
                  <a:tcPr/>
                </a:tc>
                <a:tc>
                  <a:txBody>
                    <a:bodyPr/>
                    <a:lstStyle/>
                    <a:p>
                      <a:r>
                        <a:rPr lang="en-GB" sz="2000" b="1" i="0" dirty="0">
                          <a:latin typeface="Courier New" panose="02070309020205020404" pitchFamily="49" charset="0"/>
                          <a:cs typeface="Courier New" panose="02070309020205020404" pitchFamily="49" charset="0"/>
                        </a:rPr>
                        <a:t>grid-template-columns</a:t>
                      </a:r>
                    </a:p>
                  </a:txBody>
                  <a:tcPr/>
                </a:tc>
                <a:extLst>
                  <a:ext uri="{0D108BD9-81ED-4DB2-BD59-A6C34878D82A}">
                    <a16:rowId xmlns:a16="http://schemas.microsoft.com/office/drawing/2014/main" val="216443778"/>
                  </a:ext>
                </a:extLst>
              </a:tr>
              <a:tr h="370840">
                <a:tc>
                  <a:txBody>
                    <a:bodyPr/>
                    <a:lstStyle/>
                    <a:p>
                      <a:r>
                        <a:rPr lang="en-GB" sz="2000" b="1" i="0" dirty="0">
                          <a:latin typeface="Courier New" panose="02070309020205020404" pitchFamily="49" charset="0"/>
                          <a:cs typeface="Courier New" panose="02070309020205020404" pitchFamily="49" charset="0"/>
                        </a:rPr>
                        <a:t>grid-auto-columns</a:t>
                      </a:r>
                    </a:p>
                  </a:txBody>
                  <a:tcPr/>
                </a:tc>
                <a:tc>
                  <a:txBody>
                    <a:bodyPr/>
                    <a:lstStyle/>
                    <a:p>
                      <a:r>
                        <a:rPr lang="en-GB" sz="2000" b="1" i="0" dirty="0">
                          <a:latin typeface="Courier New" panose="02070309020205020404" pitchFamily="49" charset="0"/>
                          <a:cs typeface="Courier New" panose="02070309020205020404" pitchFamily="49" charset="0"/>
                        </a:rPr>
                        <a:t>grid-row</a:t>
                      </a:r>
                    </a:p>
                  </a:txBody>
                  <a:tcPr/>
                </a:tc>
                <a:tc>
                  <a:txBody>
                    <a:bodyPr/>
                    <a:lstStyle/>
                    <a:p>
                      <a:r>
                        <a:rPr lang="en-GB" sz="2000" b="1" i="0" dirty="0">
                          <a:latin typeface="Courier New" panose="02070309020205020404" pitchFamily="49" charset="0"/>
                          <a:cs typeface="Courier New" panose="02070309020205020404" pitchFamily="49" charset="0"/>
                        </a:rPr>
                        <a:t>grid-template-rows</a:t>
                      </a:r>
                    </a:p>
                  </a:txBody>
                  <a:tcPr/>
                </a:tc>
                <a:extLst>
                  <a:ext uri="{0D108BD9-81ED-4DB2-BD59-A6C34878D82A}">
                    <a16:rowId xmlns:a16="http://schemas.microsoft.com/office/drawing/2014/main" val="2042426172"/>
                  </a:ext>
                </a:extLst>
              </a:tr>
              <a:tr h="370840">
                <a:tc>
                  <a:txBody>
                    <a:bodyPr/>
                    <a:lstStyle/>
                    <a:p>
                      <a:r>
                        <a:rPr lang="en-GB" sz="2000" b="1" i="0" dirty="0">
                          <a:latin typeface="Courier New" panose="02070309020205020404" pitchFamily="49" charset="0"/>
                          <a:cs typeface="Courier New" panose="02070309020205020404" pitchFamily="49" charset="0"/>
                        </a:rPr>
                        <a:t>grid-auto-flow</a:t>
                      </a:r>
                    </a:p>
                  </a:txBody>
                  <a:tcPr/>
                </a:tc>
                <a:tc>
                  <a:txBody>
                    <a:bodyPr/>
                    <a:lstStyle/>
                    <a:p>
                      <a:r>
                        <a:rPr lang="en-GB" sz="2000" b="1" i="0" dirty="0">
                          <a:latin typeface="Courier New" panose="02070309020205020404" pitchFamily="49" charset="0"/>
                          <a:cs typeface="Courier New" panose="02070309020205020404" pitchFamily="49" charset="0"/>
                        </a:rPr>
                        <a:t>grid-row-end</a:t>
                      </a:r>
                    </a:p>
                  </a:txBody>
                  <a:tcPr/>
                </a:tc>
                <a:tc>
                  <a:txBody>
                    <a:bodyPr/>
                    <a:lstStyle/>
                    <a:p>
                      <a:r>
                        <a:rPr lang="en-GB" sz="2000" b="1" i="0" dirty="0">
                          <a:latin typeface="Courier New" panose="02070309020205020404" pitchFamily="49" charset="0"/>
                          <a:cs typeface="Courier New" panose="02070309020205020404" pitchFamily="49" charset="0"/>
                        </a:rPr>
                        <a:t>row-gap</a:t>
                      </a:r>
                    </a:p>
                  </a:txBody>
                  <a:tcPr/>
                </a:tc>
                <a:extLst>
                  <a:ext uri="{0D108BD9-81ED-4DB2-BD59-A6C34878D82A}">
                    <a16:rowId xmlns:a16="http://schemas.microsoft.com/office/drawing/2014/main" val="2977681477"/>
                  </a:ext>
                </a:extLst>
              </a:tr>
            </a:tbl>
          </a:graphicData>
        </a:graphic>
      </p:graphicFrame>
      <p:graphicFrame>
        <p:nvGraphicFramePr>
          <p:cNvPr id="7" name="Table 6">
            <a:extLst>
              <a:ext uri="{FF2B5EF4-FFF2-40B4-BE49-F238E27FC236}">
                <a16:creationId xmlns:a16="http://schemas.microsoft.com/office/drawing/2014/main" id="{7FB987C9-8DDE-EE41-8FC4-DF34002316E4}"/>
              </a:ext>
            </a:extLst>
          </p:cNvPr>
          <p:cNvGraphicFramePr>
            <a:graphicFrameLocks noGrp="1"/>
          </p:cNvGraphicFramePr>
          <p:nvPr>
            <p:extLst>
              <p:ext uri="{D42A27DB-BD31-4B8C-83A1-F6EECF244321}">
                <p14:modId xmlns:p14="http://schemas.microsoft.com/office/powerpoint/2010/main" val="137047469"/>
              </p:ext>
            </p:extLst>
          </p:nvPr>
        </p:nvGraphicFramePr>
        <p:xfrm>
          <a:off x="414000" y="5718386"/>
          <a:ext cx="11404800" cy="457200"/>
        </p:xfrm>
        <a:graphic>
          <a:graphicData uri="http://schemas.openxmlformats.org/drawingml/2006/table">
            <a:tbl>
              <a:tblPr firstRow="1" bandRow="1">
                <a:tableStyleId>{2D5ABB26-0587-4C30-8999-92F81FD0307C}</a:tableStyleId>
              </a:tblPr>
              <a:tblGrid>
                <a:gridCol w="3801600">
                  <a:extLst>
                    <a:ext uri="{9D8B030D-6E8A-4147-A177-3AD203B41FA5}">
                      <a16:colId xmlns:a16="http://schemas.microsoft.com/office/drawing/2014/main" val="1077637064"/>
                    </a:ext>
                  </a:extLst>
                </a:gridCol>
                <a:gridCol w="3801600">
                  <a:extLst>
                    <a:ext uri="{9D8B030D-6E8A-4147-A177-3AD203B41FA5}">
                      <a16:colId xmlns:a16="http://schemas.microsoft.com/office/drawing/2014/main" val="1238502281"/>
                    </a:ext>
                  </a:extLst>
                </a:gridCol>
                <a:gridCol w="3801600">
                  <a:extLst>
                    <a:ext uri="{9D8B030D-6E8A-4147-A177-3AD203B41FA5}">
                      <a16:colId xmlns:a16="http://schemas.microsoft.com/office/drawing/2014/main" val="2223660829"/>
                    </a:ext>
                  </a:extLst>
                </a:gridCol>
              </a:tblGrid>
              <a:tr h="370840">
                <a:tc>
                  <a:txBody>
                    <a:bodyPr/>
                    <a:lstStyle/>
                    <a:p>
                      <a:r>
                        <a:rPr lang="en-GB" sz="2400" b="1" i="0" dirty="0">
                          <a:latin typeface="Courier New" panose="02070309020205020404" pitchFamily="49" charset="0"/>
                          <a:cs typeface="Courier New" panose="02070309020205020404" pitchFamily="49" charset="0"/>
                        </a:rPr>
                        <a:t>fit-content()</a:t>
                      </a:r>
                    </a:p>
                  </a:txBody>
                  <a:tcPr/>
                </a:tc>
                <a:tc>
                  <a:txBody>
                    <a:bodyPr/>
                    <a:lstStyle/>
                    <a:p>
                      <a:r>
                        <a:rPr lang="en-GB" sz="2400" b="1" i="0" dirty="0">
                          <a:latin typeface="Courier New" panose="02070309020205020404" pitchFamily="49" charset="0"/>
                          <a:cs typeface="Courier New" panose="02070309020205020404" pitchFamily="49" charset="0"/>
                        </a:rPr>
                        <a:t>minmax()</a:t>
                      </a:r>
                    </a:p>
                  </a:txBody>
                  <a:tcPr/>
                </a:tc>
                <a:tc>
                  <a:txBody>
                    <a:bodyPr/>
                    <a:lstStyle/>
                    <a:p>
                      <a:r>
                        <a:rPr lang="en-GB" sz="2400" b="1" i="0" dirty="0">
                          <a:latin typeface="Courier New" panose="02070309020205020404" pitchFamily="49" charset="0"/>
                          <a:cs typeface="Courier New" panose="02070309020205020404" pitchFamily="49" charset="0"/>
                        </a:rPr>
                        <a:t>repeat()</a:t>
                      </a:r>
                    </a:p>
                  </a:txBody>
                  <a:tcPr/>
                </a:tc>
                <a:extLst>
                  <a:ext uri="{0D108BD9-81ED-4DB2-BD59-A6C34878D82A}">
                    <a16:rowId xmlns:a16="http://schemas.microsoft.com/office/drawing/2014/main" val="879134111"/>
                  </a:ext>
                </a:extLst>
              </a:tr>
            </a:tbl>
          </a:graphicData>
        </a:graphic>
      </p:graphicFrame>
    </p:spTree>
    <p:extLst>
      <p:ext uri="{BB962C8B-B14F-4D97-AF65-F5344CB8AC3E}">
        <p14:creationId xmlns:p14="http://schemas.microsoft.com/office/powerpoint/2010/main" val="97405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5682707-B550-1245-A8F3-C04E70C3AD95}"/>
              </a:ext>
            </a:extLst>
          </p:cNvPr>
          <p:cNvSpPr>
            <a:spLocks noGrp="1"/>
          </p:cNvSpPr>
          <p:nvPr>
            <p:ph type="body" sz="quarter" idx="15"/>
          </p:nvPr>
        </p:nvSpPr>
        <p:spPr/>
        <p:txBody>
          <a:bodyPr/>
          <a:lstStyle/>
          <a:p>
            <a:r>
              <a:rPr lang="en-GB" dirty="0"/>
              <a:t>No need to define all of the classes by hand</a:t>
            </a:r>
          </a:p>
          <a:p>
            <a:r>
              <a:rPr lang="en-GB" dirty="0"/>
              <a:t>Several Responsive CSS Frameworks exist that already have the CSS classes defined along with many other useful features</a:t>
            </a:r>
          </a:p>
          <a:p>
            <a:pPr lvl="1"/>
            <a:r>
              <a:rPr lang="en-GB" dirty="0"/>
              <a:t>All developer has to do is add correct classes to the HTML</a:t>
            </a:r>
          </a:p>
          <a:p>
            <a:r>
              <a:rPr lang="en-GB" dirty="0"/>
              <a:t>Examples are Bootstrap and Foundation</a:t>
            </a:r>
          </a:p>
        </p:txBody>
      </p:sp>
      <p:sp>
        <p:nvSpPr>
          <p:cNvPr id="4" name="Title 3">
            <a:extLst>
              <a:ext uri="{FF2B5EF4-FFF2-40B4-BE49-F238E27FC236}">
                <a16:creationId xmlns:a16="http://schemas.microsoft.com/office/drawing/2014/main" id="{55CE9642-8377-2643-9A01-DCD397FD2DB3}"/>
              </a:ext>
            </a:extLst>
          </p:cNvPr>
          <p:cNvSpPr>
            <a:spLocks noGrp="1"/>
          </p:cNvSpPr>
          <p:nvPr>
            <p:ph type="title"/>
          </p:nvPr>
        </p:nvSpPr>
        <p:spPr/>
        <p:txBody>
          <a:bodyPr>
            <a:normAutofit fontScale="90000"/>
          </a:bodyPr>
          <a:lstStyle/>
          <a:p>
            <a:r>
              <a:rPr lang="en-GB" dirty="0"/>
              <a:t>Grid Frameworks</a:t>
            </a:r>
          </a:p>
        </p:txBody>
      </p:sp>
      <p:pic>
        <p:nvPicPr>
          <p:cNvPr id="7" name="Picture 6">
            <a:extLst>
              <a:ext uri="{FF2B5EF4-FFF2-40B4-BE49-F238E27FC236}">
                <a16:creationId xmlns:a16="http://schemas.microsoft.com/office/drawing/2014/main" id="{5A3E1F20-5517-5B4C-8F4A-7A2844A73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000" y="3847389"/>
            <a:ext cx="1993387" cy="2491733"/>
          </a:xfrm>
          <a:prstGeom prst="rect">
            <a:avLst/>
          </a:prstGeom>
        </p:spPr>
      </p:pic>
      <p:pic>
        <p:nvPicPr>
          <p:cNvPr id="11" name="Picture 10">
            <a:extLst>
              <a:ext uri="{FF2B5EF4-FFF2-40B4-BE49-F238E27FC236}">
                <a16:creationId xmlns:a16="http://schemas.microsoft.com/office/drawing/2014/main" id="{24B5DDAA-0D70-0F4C-8EA2-DBF02F55B1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5898" y="3847389"/>
            <a:ext cx="3284102" cy="2758133"/>
          </a:xfrm>
          <a:prstGeom prst="rect">
            <a:avLst/>
          </a:prstGeom>
        </p:spPr>
      </p:pic>
    </p:spTree>
    <p:extLst>
      <p:ext uri="{BB962C8B-B14F-4D97-AF65-F5344CB8AC3E}">
        <p14:creationId xmlns:p14="http://schemas.microsoft.com/office/powerpoint/2010/main" val="3531853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90E1CCF-B8B6-2049-BC93-BF00F63C96D7}"/>
              </a:ext>
            </a:extLst>
          </p:cNvPr>
          <p:cNvSpPr>
            <a:spLocks noGrp="1"/>
          </p:cNvSpPr>
          <p:nvPr>
            <p:ph type="body" sz="quarter" idx="15"/>
          </p:nvPr>
        </p:nvSpPr>
        <p:spPr/>
        <p:txBody>
          <a:bodyPr/>
          <a:lstStyle/>
          <a:p>
            <a:r>
              <a:rPr lang="en-GB" dirty="0"/>
              <a:t>Add CSS classes to HTML elements to utilise a provided CSS grid system.</a:t>
            </a:r>
          </a:p>
        </p:txBody>
      </p:sp>
      <p:sp>
        <p:nvSpPr>
          <p:cNvPr id="5" name="Title 4">
            <a:extLst>
              <a:ext uri="{FF2B5EF4-FFF2-40B4-BE49-F238E27FC236}">
                <a16:creationId xmlns:a16="http://schemas.microsoft.com/office/drawing/2014/main" id="{3C4C3320-A082-B04D-85BB-6904DFD6C8A3}"/>
              </a:ext>
            </a:extLst>
          </p:cNvPr>
          <p:cNvSpPr>
            <a:spLocks noGrp="1"/>
          </p:cNvSpPr>
          <p:nvPr>
            <p:ph type="title"/>
          </p:nvPr>
        </p:nvSpPr>
        <p:spPr/>
        <p:txBody>
          <a:bodyPr>
            <a:normAutofit fontScale="90000"/>
          </a:bodyPr>
          <a:lstStyle/>
          <a:p>
            <a:r>
              <a:rPr lang="en-GB" dirty="0"/>
              <a:t>Quick Lab 12 - Grids</a:t>
            </a:r>
          </a:p>
        </p:txBody>
      </p:sp>
    </p:spTree>
    <p:extLst>
      <p:ext uri="{BB962C8B-B14F-4D97-AF65-F5344CB8AC3E}">
        <p14:creationId xmlns:p14="http://schemas.microsoft.com/office/powerpoint/2010/main" val="138683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7A8-5012-6A47-B3CA-032B1204D52E}"/>
              </a:ext>
            </a:extLst>
          </p:cNvPr>
          <p:cNvSpPr>
            <a:spLocks noGrp="1"/>
          </p:cNvSpPr>
          <p:nvPr>
            <p:ph type="ctrTitle"/>
          </p:nvPr>
        </p:nvSpPr>
        <p:spPr/>
        <p:txBody>
          <a:bodyPr/>
          <a:lstStyle/>
          <a:p>
            <a:r>
              <a:rPr lang="en-GB" dirty="0"/>
              <a:t>Flex Box</a:t>
            </a:r>
          </a:p>
        </p:txBody>
      </p:sp>
      <p:sp>
        <p:nvSpPr>
          <p:cNvPr id="3" name="Subtitle 2">
            <a:extLst>
              <a:ext uri="{FF2B5EF4-FFF2-40B4-BE49-F238E27FC236}">
                <a16:creationId xmlns:a16="http://schemas.microsoft.com/office/drawing/2014/main" id="{64A113C5-E9FB-4F4A-A28C-9FD5270F1AB0}"/>
              </a:ext>
            </a:extLst>
          </p:cNvPr>
          <p:cNvSpPr>
            <a:spLocks noGrp="1"/>
          </p:cNvSpPr>
          <p:nvPr>
            <p:ph type="subTitle" idx="1"/>
          </p:nvPr>
        </p:nvSpPr>
        <p:spPr/>
        <p:txBody>
          <a:bodyPr/>
          <a:lstStyle/>
          <a:p>
            <a:r>
              <a:rPr lang="en-GB" dirty="0"/>
              <a:t>Responsive Web Design</a:t>
            </a:r>
          </a:p>
        </p:txBody>
      </p:sp>
    </p:spTree>
    <p:extLst>
      <p:ext uri="{BB962C8B-B14F-4D97-AF65-F5344CB8AC3E}">
        <p14:creationId xmlns:p14="http://schemas.microsoft.com/office/powerpoint/2010/main" val="1461490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8FF565-5620-9F4E-A0AD-253979F7871A}"/>
              </a:ext>
            </a:extLst>
          </p:cNvPr>
          <p:cNvSpPr>
            <a:spLocks noGrp="1"/>
          </p:cNvSpPr>
          <p:nvPr>
            <p:ph type="body" sz="quarter" idx="15"/>
          </p:nvPr>
        </p:nvSpPr>
        <p:spPr/>
        <p:txBody>
          <a:bodyPr/>
          <a:lstStyle/>
          <a:p>
            <a:r>
              <a:rPr lang="en-GB" dirty="0"/>
              <a:t>Enables easy design of responsive layout structure without using float or positioning</a:t>
            </a:r>
          </a:p>
          <a:p>
            <a:r>
              <a:rPr lang="en-GB" dirty="0"/>
              <a:t>Requires a flex container</a:t>
            </a:r>
          </a:p>
          <a:p>
            <a:pPr lvl="1"/>
            <a:r>
              <a:rPr lang="en-GB" dirty="0"/>
              <a:t>Element becomes flex container by setting display property to flex</a:t>
            </a:r>
          </a:p>
          <a:p>
            <a:pPr marL="457200" lvl="1" indent="0">
              <a:buNone/>
            </a:pPr>
            <a:endParaRPr lang="en-GB" dirty="0"/>
          </a:p>
        </p:txBody>
      </p:sp>
      <p:sp>
        <p:nvSpPr>
          <p:cNvPr id="3" name="Title 2">
            <a:extLst>
              <a:ext uri="{FF2B5EF4-FFF2-40B4-BE49-F238E27FC236}">
                <a16:creationId xmlns:a16="http://schemas.microsoft.com/office/drawing/2014/main" id="{4170CDF1-CB45-C74F-A62D-D85B34B5F8EE}"/>
              </a:ext>
            </a:extLst>
          </p:cNvPr>
          <p:cNvSpPr>
            <a:spLocks noGrp="1"/>
          </p:cNvSpPr>
          <p:nvPr>
            <p:ph type="title"/>
          </p:nvPr>
        </p:nvSpPr>
        <p:spPr/>
        <p:txBody>
          <a:bodyPr>
            <a:normAutofit fontScale="90000"/>
          </a:bodyPr>
          <a:lstStyle/>
          <a:p>
            <a:r>
              <a:rPr lang="en-GB" dirty="0"/>
              <a:t>Flex Box</a:t>
            </a:r>
          </a:p>
        </p:txBody>
      </p:sp>
      <p:sp>
        <p:nvSpPr>
          <p:cNvPr id="4" name="Content Placeholder 4">
            <a:extLst>
              <a:ext uri="{FF2B5EF4-FFF2-40B4-BE49-F238E27FC236}">
                <a16:creationId xmlns:a16="http://schemas.microsoft.com/office/drawing/2014/main" id="{8C71BDCB-626E-E34E-9228-E7FC1F544CCC}"/>
              </a:ext>
            </a:extLst>
          </p:cNvPr>
          <p:cNvSpPr txBox="1">
            <a:spLocks/>
          </p:cNvSpPr>
          <p:nvPr/>
        </p:nvSpPr>
        <p:spPr>
          <a:xfrm>
            <a:off x="414000" y="3412960"/>
            <a:ext cx="11404800" cy="400110"/>
          </a:xfrm>
          <a:prstGeom prst="rect">
            <a:avLst/>
          </a:prstGeom>
          <a:solidFill>
            <a:srgbClr val="B9CDE5"/>
          </a:solidFill>
        </p:spPr>
        <p:txBody>
          <a:bodyPr vert="horz" wrap="square" lIns="91440" tIns="45720" rIns="91440" bIns="45720" rtlCol="0">
            <a:spAutoFit/>
          </a:bodyPr>
          <a:lst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Font typeface="Arial" panose="020B0604020202020204" pitchFamily="34" charset="0"/>
              <a:buNone/>
            </a:pPr>
            <a:r>
              <a:rPr lang="en-GB" b="1" dirty="0">
                <a:latin typeface="Courier New" pitchFamily="49" charset="0"/>
                <a:cs typeface="Courier New" pitchFamily="49" charset="0"/>
              </a:rPr>
              <a:t>.flex-container { display: flex; }</a:t>
            </a:r>
          </a:p>
        </p:txBody>
      </p:sp>
    </p:spTree>
    <p:extLst>
      <p:ext uri="{BB962C8B-B14F-4D97-AF65-F5344CB8AC3E}">
        <p14:creationId xmlns:p14="http://schemas.microsoft.com/office/powerpoint/2010/main" val="930413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518FD6-C4F1-7446-A0BA-96A9245AC417}"/>
              </a:ext>
            </a:extLst>
          </p:cNvPr>
          <p:cNvSpPr>
            <a:spLocks noGrp="1"/>
          </p:cNvSpPr>
          <p:nvPr>
            <p:ph type="body" sz="quarter" idx="15"/>
          </p:nvPr>
        </p:nvSpPr>
        <p:spPr/>
        <p:txBody>
          <a:bodyPr/>
          <a:lstStyle/>
          <a:p>
            <a:r>
              <a:rPr lang="en-GB" dirty="0"/>
              <a:t>Flex containers can have the following properties:</a:t>
            </a:r>
          </a:p>
          <a:p>
            <a:endParaRPr lang="en-GB" dirty="0"/>
          </a:p>
        </p:txBody>
      </p:sp>
      <p:sp>
        <p:nvSpPr>
          <p:cNvPr id="3" name="Title 2">
            <a:extLst>
              <a:ext uri="{FF2B5EF4-FFF2-40B4-BE49-F238E27FC236}">
                <a16:creationId xmlns:a16="http://schemas.microsoft.com/office/drawing/2014/main" id="{B735EE94-56AA-E14D-BB20-092D3D41C71E}"/>
              </a:ext>
            </a:extLst>
          </p:cNvPr>
          <p:cNvSpPr>
            <a:spLocks noGrp="1"/>
          </p:cNvSpPr>
          <p:nvPr>
            <p:ph type="title"/>
          </p:nvPr>
        </p:nvSpPr>
        <p:spPr/>
        <p:txBody>
          <a:bodyPr>
            <a:normAutofit fontScale="90000"/>
          </a:bodyPr>
          <a:lstStyle/>
          <a:p>
            <a:r>
              <a:rPr lang="en-GB" dirty="0"/>
              <a:t>Flex Container Properties</a:t>
            </a:r>
          </a:p>
        </p:txBody>
      </p:sp>
      <p:graphicFrame>
        <p:nvGraphicFramePr>
          <p:cNvPr id="4" name="Table 3">
            <a:extLst>
              <a:ext uri="{FF2B5EF4-FFF2-40B4-BE49-F238E27FC236}">
                <a16:creationId xmlns:a16="http://schemas.microsoft.com/office/drawing/2014/main" id="{9E42AC59-8B7D-0344-81EA-893CA657FD49}"/>
              </a:ext>
            </a:extLst>
          </p:cNvPr>
          <p:cNvGraphicFramePr>
            <a:graphicFrameLocks noGrp="1"/>
          </p:cNvGraphicFramePr>
          <p:nvPr>
            <p:extLst>
              <p:ext uri="{D42A27DB-BD31-4B8C-83A1-F6EECF244321}">
                <p14:modId xmlns:p14="http://schemas.microsoft.com/office/powerpoint/2010/main" val="2864863165"/>
              </p:ext>
            </p:extLst>
          </p:nvPr>
        </p:nvGraphicFramePr>
        <p:xfrm>
          <a:off x="414000" y="2480680"/>
          <a:ext cx="11404799" cy="4028440"/>
        </p:xfrm>
        <a:graphic>
          <a:graphicData uri="http://schemas.openxmlformats.org/drawingml/2006/table">
            <a:tbl>
              <a:tblPr firstRow="1" bandRow="1">
                <a:tableStyleId>{5C22544A-7EE6-4342-B048-85BDC9FD1C3A}</a:tableStyleId>
              </a:tblPr>
              <a:tblGrid>
                <a:gridCol w="2341261">
                  <a:extLst>
                    <a:ext uri="{9D8B030D-6E8A-4147-A177-3AD203B41FA5}">
                      <a16:colId xmlns:a16="http://schemas.microsoft.com/office/drawing/2014/main" val="3897186888"/>
                    </a:ext>
                  </a:extLst>
                </a:gridCol>
                <a:gridCol w="4531769">
                  <a:extLst>
                    <a:ext uri="{9D8B030D-6E8A-4147-A177-3AD203B41FA5}">
                      <a16:colId xmlns:a16="http://schemas.microsoft.com/office/drawing/2014/main" val="923170281"/>
                    </a:ext>
                  </a:extLst>
                </a:gridCol>
                <a:gridCol w="4531769">
                  <a:extLst>
                    <a:ext uri="{9D8B030D-6E8A-4147-A177-3AD203B41FA5}">
                      <a16:colId xmlns:a16="http://schemas.microsoft.com/office/drawing/2014/main" val="3296366302"/>
                    </a:ext>
                  </a:extLst>
                </a:gridCol>
              </a:tblGrid>
              <a:tr h="370840">
                <a:tc>
                  <a:txBody>
                    <a:bodyPr/>
                    <a:lstStyle/>
                    <a:p>
                      <a:r>
                        <a:rPr lang="en-GB" dirty="0"/>
                        <a:t>Property</a:t>
                      </a:r>
                    </a:p>
                  </a:txBody>
                  <a:tcPr/>
                </a:tc>
                <a:tc>
                  <a:txBody>
                    <a:bodyPr/>
                    <a:lstStyle/>
                    <a:p>
                      <a:r>
                        <a:rPr lang="en-GB" dirty="0"/>
                        <a:t>Description</a:t>
                      </a:r>
                    </a:p>
                  </a:txBody>
                  <a:tcPr/>
                </a:tc>
                <a:tc>
                  <a:txBody>
                    <a:bodyPr/>
                    <a:lstStyle/>
                    <a:p>
                      <a:r>
                        <a:rPr lang="en-GB" dirty="0"/>
                        <a:t>Common Values</a:t>
                      </a:r>
                    </a:p>
                  </a:txBody>
                  <a:tcPr/>
                </a:tc>
                <a:extLst>
                  <a:ext uri="{0D108BD9-81ED-4DB2-BD59-A6C34878D82A}">
                    <a16:rowId xmlns:a16="http://schemas.microsoft.com/office/drawing/2014/main" val="2669674480"/>
                  </a:ext>
                </a:extLst>
              </a:tr>
              <a:tr h="370840">
                <a:tc>
                  <a:txBody>
                    <a:bodyPr/>
                    <a:lstStyle/>
                    <a:p>
                      <a:r>
                        <a:rPr lang="en-GB" b="1" i="0" dirty="0">
                          <a:latin typeface="Courier New" panose="02070309020205020404" pitchFamily="49" charset="0"/>
                          <a:cs typeface="Courier New" panose="02070309020205020404" pitchFamily="49" charset="0"/>
                        </a:rPr>
                        <a:t>flex</a:t>
                      </a:r>
                    </a:p>
                  </a:txBody>
                  <a:tcPr/>
                </a:tc>
                <a:tc>
                  <a:txBody>
                    <a:bodyPr/>
                    <a:lstStyle/>
                    <a:p>
                      <a:r>
                        <a:rPr lang="en-GB" dirty="0"/>
                        <a:t>Specifies how flex item will grow or shrink to fit the container – shorthand to set </a:t>
                      </a:r>
                      <a:r>
                        <a:rPr lang="en-GB" sz="1800" b="1" i="0" kern="1200" dirty="0">
                          <a:solidFill>
                            <a:schemeClr val="dk1"/>
                          </a:solidFill>
                          <a:latin typeface="Courier New" panose="02070309020205020404" pitchFamily="49" charset="0"/>
                          <a:ea typeface="+mn-ea"/>
                          <a:cs typeface="Courier New" panose="02070309020205020404" pitchFamily="49" charset="0"/>
                        </a:rPr>
                        <a:t>flex-grow</a:t>
                      </a:r>
                      <a:r>
                        <a:rPr lang="en-GB" dirty="0"/>
                        <a:t>, </a:t>
                      </a:r>
                      <a:r>
                        <a:rPr lang="en-GB" sz="1800" b="1" i="0" kern="1200" dirty="0">
                          <a:solidFill>
                            <a:schemeClr val="dk1"/>
                          </a:solidFill>
                          <a:latin typeface="Courier New" panose="02070309020205020404" pitchFamily="49" charset="0"/>
                          <a:ea typeface="+mn-ea"/>
                          <a:cs typeface="Courier New" panose="02070309020205020404" pitchFamily="49" charset="0"/>
                        </a:rPr>
                        <a:t>flex-shrink</a:t>
                      </a:r>
                      <a:r>
                        <a:rPr lang="en-GB" dirty="0"/>
                        <a:t> and </a:t>
                      </a:r>
                      <a:r>
                        <a:rPr lang="en-GB" sz="1800" b="1" i="0" kern="1200" dirty="0">
                          <a:solidFill>
                            <a:schemeClr val="dk1"/>
                          </a:solidFill>
                          <a:latin typeface="Courier New" panose="02070309020205020404" pitchFamily="49" charset="0"/>
                          <a:ea typeface="+mn-ea"/>
                          <a:cs typeface="Courier New" panose="02070309020205020404" pitchFamily="49" charset="0"/>
                        </a:rPr>
                        <a:t>flex-basis</a:t>
                      </a:r>
                    </a:p>
                  </a:txBody>
                  <a:tcPr/>
                </a:tc>
                <a:tc>
                  <a:txBody>
                    <a:bodyPr/>
                    <a:lstStyle/>
                    <a:p>
                      <a:r>
                        <a:rPr lang="en-GB" b="1" i="0" dirty="0">
                          <a:latin typeface="Courier New" panose="02070309020205020404" pitchFamily="49" charset="0"/>
                          <a:cs typeface="Courier New" panose="02070309020205020404" pitchFamily="49" charset="0"/>
                        </a:rPr>
                        <a:t>auto, initial, none, &lt;+</a:t>
                      </a:r>
                      <a:r>
                        <a:rPr lang="en-GB" b="1" i="0" dirty="0" err="1">
                          <a:latin typeface="Courier New" panose="02070309020205020404" pitchFamily="49" charset="0"/>
                          <a:cs typeface="Courier New" panose="02070309020205020404" pitchFamily="49" charset="0"/>
                        </a:rPr>
                        <a:t>ve</a:t>
                      </a:r>
                      <a:r>
                        <a:rPr lang="en-GB" b="1" i="0" dirty="0">
                          <a:latin typeface="Courier New" panose="02070309020205020404" pitchFamily="49" charset="0"/>
                          <a:cs typeface="Courier New" panose="02070309020205020404" pitchFamily="49" charset="0"/>
                        </a:rPr>
                        <a:t> </a:t>
                      </a:r>
                      <a:r>
                        <a:rPr lang="en-GB" b="1" i="0" dirty="0" err="1">
                          <a:latin typeface="Courier New" panose="02070309020205020404" pitchFamily="49" charset="0"/>
                          <a:cs typeface="Courier New" panose="02070309020205020404" pitchFamily="49" charset="0"/>
                        </a:rPr>
                        <a:t>num</a:t>
                      </a:r>
                      <a:r>
                        <a:rPr lang="en-GB" b="1" i="0" dirty="0">
                          <a:latin typeface="Courier New" panose="02070309020205020404" pitchFamily="49" charset="0"/>
                          <a:cs typeface="Courier New" panose="02070309020205020404" pitchFamily="49" charset="0"/>
                        </a:rPr>
                        <a:t>&gt;</a:t>
                      </a:r>
                    </a:p>
                  </a:txBody>
                  <a:tcPr/>
                </a:tc>
                <a:extLst>
                  <a:ext uri="{0D108BD9-81ED-4DB2-BD59-A6C34878D82A}">
                    <a16:rowId xmlns:a16="http://schemas.microsoft.com/office/drawing/2014/main" val="1040248325"/>
                  </a:ext>
                </a:extLst>
              </a:tr>
              <a:tr h="370840">
                <a:tc>
                  <a:txBody>
                    <a:bodyPr/>
                    <a:lstStyle/>
                    <a:p>
                      <a:r>
                        <a:rPr lang="en-GB" b="1" i="0" dirty="0">
                          <a:latin typeface="Courier New" panose="02070309020205020404" pitchFamily="49" charset="0"/>
                          <a:cs typeface="Courier New" panose="02070309020205020404" pitchFamily="49" charset="0"/>
                        </a:rPr>
                        <a:t>flex-grow</a:t>
                      </a:r>
                    </a:p>
                  </a:txBody>
                  <a:tcPr/>
                </a:tc>
                <a:tc>
                  <a:txBody>
                    <a:bodyPr/>
                    <a:lstStyle/>
                    <a:p>
                      <a:r>
                        <a:rPr lang="en-GB" dirty="0"/>
                        <a:t>Specifies how much of available space should be assigned to the item</a:t>
                      </a:r>
                    </a:p>
                  </a:txBody>
                  <a:tcPr/>
                </a:tc>
                <a:tc>
                  <a:txBody>
                    <a:bodyPr/>
                    <a:lstStyle/>
                    <a:p>
                      <a:r>
                        <a:rPr lang="en-GB" b="1" i="0" dirty="0">
                          <a:latin typeface="Courier New" panose="02070309020205020404" pitchFamily="49" charset="0"/>
                          <a:cs typeface="Courier New" panose="02070309020205020404" pitchFamily="49" charset="0"/>
                        </a:rPr>
                        <a:t>&lt;+</a:t>
                      </a:r>
                      <a:r>
                        <a:rPr lang="en-GB" b="1" i="0" dirty="0" err="1">
                          <a:latin typeface="Courier New" panose="02070309020205020404" pitchFamily="49" charset="0"/>
                          <a:cs typeface="Courier New" panose="02070309020205020404" pitchFamily="49" charset="0"/>
                        </a:rPr>
                        <a:t>ve</a:t>
                      </a:r>
                      <a:r>
                        <a:rPr lang="en-GB" b="1" i="0" dirty="0">
                          <a:latin typeface="Courier New" panose="02070309020205020404" pitchFamily="49" charset="0"/>
                          <a:cs typeface="Courier New" panose="02070309020205020404" pitchFamily="49" charset="0"/>
                        </a:rPr>
                        <a:t> </a:t>
                      </a:r>
                      <a:r>
                        <a:rPr lang="en-GB" b="1" i="0" dirty="0" err="1">
                          <a:latin typeface="Courier New" panose="02070309020205020404" pitchFamily="49" charset="0"/>
                          <a:cs typeface="Courier New" panose="02070309020205020404" pitchFamily="49" charset="0"/>
                        </a:rPr>
                        <a:t>num</a:t>
                      </a:r>
                      <a:r>
                        <a:rPr lang="en-GB" b="1" i="0" dirty="0">
                          <a:latin typeface="Courier New" panose="02070309020205020404" pitchFamily="49" charset="0"/>
                          <a:cs typeface="Courier New" panose="02070309020205020404" pitchFamily="49" charset="0"/>
                        </a:rPr>
                        <a:t>&gt;</a:t>
                      </a:r>
                    </a:p>
                  </a:txBody>
                  <a:tcPr/>
                </a:tc>
                <a:extLst>
                  <a:ext uri="{0D108BD9-81ED-4DB2-BD59-A6C34878D82A}">
                    <a16:rowId xmlns:a16="http://schemas.microsoft.com/office/drawing/2014/main" val="3516687497"/>
                  </a:ext>
                </a:extLst>
              </a:tr>
              <a:tr h="370840">
                <a:tc>
                  <a:txBody>
                    <a:bodyPr/>
                    <a:lstStyle/>
                    <a:p>
                      <a:r>
                        <a:rPr lang="en-GB" b="1" i="0" dirty="0">
                          <a:latin typeface="Courier New" panose="02070309020205020404" pitchFamily="49" charset="0"/>
                          <a:cs typeface="Courier New" panose="02070309020205020404" pitchFamily="49" charset="0"/>
                        </a:rPr>
                        <a:t>flex-shrink</a:t>
                      </a:r>
                    </a:p>
                  </a:txBody>
                  <a:tcPr/>
                </a:tc>
                <a:tc>
                  <a:txBody>
                    <a:bodyPr/>
                    <a:lstStyle/>
                    <a:p>
                      <a:r>
                        <a:rPr lang="en-GB" dirty="0"/>
                        <a:t>Specifies how items will shrink to fit container when default size is larger than flex container</a:t>
                      </a:r>
                    </a:p>
                  </a:txBody>
                  <a:tcPr/>
                </a:tc>
                <a:tc>
                  <a:txBody>
                    <a:bodyPr/>
                    <a:lstStyle/>
                    <a:p>
                      <a:r>
                        <a:rPr lang="en-GB" b="1" i="0" dirty="0">
                          <a:latin typeface="Courier New" panose="02070309020205020404" pitchFamily="49" charset="0"/>
                          <a:cs typeface="Courier New" panose="02070309020205020404" pitchFamily="49" charset="0"/>
                        </a:rPr>
                        <a:t>&lt;+</a:t>
                      </a:r>
                      <a:r>
                        <a:rPr lang="en-GB" b="1" i="0" dirty="0" err="1">
                          <a:latin typeface="Courier New" panose="02070309020205020404" pitchFamily="49" charset="0"/>
                          <a:cs typeface="Courier New" panose="02070309020205020404" pitchFamily="49" charset="0"/>
                        </a:rPr>
                        <a:t>ve</a:t>
                      </a:r>
                      <a:r>
                        <a:rPr lang="en-GB" b="1" i="0" dirty="0">
                          <a:latin typeface="Courier New" panose="02070309020205020404" pitchFamily="49" charset="0"/>
                          <a:cs typeface="Courier New" panose="02070309020205020404" pitchFamily="49" charset="0"/>
                        </a:rPr>
                        <a:t> </a:t>
                      </a:r>
                      <a:r>
                        <a:rPr lang="en-GB" b="1" i="0" dirty="0" err="1">
                          <a:latin typeface="Courier New" panose="02070309020205020404" pitchFamily="49" charset="0"/>
                          <a:cs typeface="Courier New" panose="02070309020205020404" pitchFamily="49" charset="0"/>
                        </a:rPr>
                        <a:t>num</a:t>
                      </a:r>
                      <a:r>
                        <a:rPr lang="en-GB" b="1" i="0" dirty="0">
                          <a:latin typeface="Courier New" panose="02070309020205020404" pitchFamily="49" charset="0"/>
                          <a:cs typeface="Courier New" panose="02070309020205020404" pitchFamily="49" charset="0"/>
                        </a:rPr>
                        <a:t>&gt;</a:t>
                      </a:r>
                    </a:p>
                  </a:txBody>
                  <a:tcPr/>
                </a:tc>
                <a:extLst>
                  <a:ext uri="{0D108BD9-81ED-4DB2-BD59-A6C34878D82A}">
                    <a16:rowId xmlns:a16="http://schemas.microsoft.com/office/drawing/2014/main" val="1443935487"/>
                  </a:ext>
                </a:extLst>
              </a:tr>
              <a:tr h="370840">
                <a:tc>
                  <a:txBody>
                    <a:bodyPr/>
                    <a:lstStyle/>
                    <a:p>
                      <a:r>
                        <a:rPr lang="en-GB" b="1" i="0" dirty="0">
                          <a:latin typeface="Courier New" panose="02070309020205020404" pitchFamily="49" charset="0"/>
                          <a:cs typeface="Courier New" panose="02070309020205020404" pitchFamily="49" charset="0"/>
                        </a:rPr>
                        <a:t>flex-basis</a:t>
                      </a:r>
                    </a:p>
                  </a:txBody>
                  <a:tcPr/>
                </a:tc>
                <a:tc>
                  <a:txBody>
                    <a:bodyPr/>
                    <a:lstStyle/>
                    <a:p>
                      <a:r>
                        <a:rPr lang="en-GB" dirty="0"/>
                        <a:t>Specifies the initial main size of a flex item (determines size of </a:t>
                      </a:r>
                      <a:r>
                        <a:rPr lang="en-GB" sz="1800" b="1" i="0" kern="1200" dirty="0">
                          <a:solidFill>
                            <a:schemeClr val="dk1"/>
                          </a:solidFill>
                          <a:latin typeface="Courier New" panose="02070309020205020404" pitchFamily="49" charset="0"/>
                          <a:ea typeface="+mn-ea"/>
                          <a:cs typeface="Courier New" panose="02070309020205020404" pitchFamily="49" charset="0"/>
                        </a:rPr>
                        <a:t>content-box</a:t>
                      </a:r>
                      <a:r>
                        <a:rPr lang="en-GB" dirty="0"/>
                        <a:t> unless </a:t>
                      </a:r>
                      <a:r>
                        <a:rPr lang="en-GB" sz="1800" b="1" i="0" kern="1200" dirty="0">
                          <a:solidFill>
                            <a:schemeClr val="dk1"/>
                          </a:solidFill>
                          <a:latin typeface="Courier New" panose="02070309020205020404" pitchFamily="49" charset="0"/>
                          <a:ea typeface="+mn-ea"/>
                          <a:cs typeface="Courier New" panose="02070309020205020404" pitchFamily="49" charset="0"/>
                        </a:rPr>
                        <a:t>box-sizing</a:t>
                      </a:r>
                      <a:r>
                        <a:rPr lang="en-GB" dirty="0"/>
                        <a:t> is defined)</a:t>
                      </a:r>
                    </a:p>
                  </a:txBody>
                  <a:tcPr/>
                </a:tc>
                <a:tc>
                  <a:txBody>
                    <a:bodyPr/>
                    <a:lstStyle/>
                    <a:p>
                      <a:r>
                        <a:rPr lang="en-GB" b="1" i="0" dirty="0">
                          <a:latin typeface="Courier New" panose="02070309020205020404" pitchFamily="49" charset="0"/>
                          <a:cs typeface="Courier New" panose="02070309020205020404" pitchFamily="49" charset="0"/>
                        </a:rPr>
                        <a:t>&lt;width&gt; (% or units), auto, fill, max-content, min-content, fit-content, content, unset</a:t>
                      </a:r>
                    </a:p>
                  </a:txBody>
                  <a:tcPr/>
                </a:tc>
                <a:extLst>
                  <a:ext uri="{0D108BD9-81ED-4DB2-BD59-A6C34878D82A}">
                    <a16:rowId xmlns:a16="http://schemas.microsoft.com/office/drawing/2014/main" val="2645595926"/>
                  </a:ext>
                </a:extLst>
              </a:tr>
            </a:tbl>
          </a:graphicData>
        </a:graphic>
      </p:graphicFrame>
    </p:spTree>
    <p:extLst>
      <p:ext uri="{BB962C8B-B14F-4D97-AF65-F5344CB8AC3E}">
        <p14:creationId xmlns:p14="http://schemas.microsoft.com/office/powerpoint/2010/main" val="178828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518FD6-C4F1-7446-A0BA-96A9245AC417}"/>
              </a:ext>
            </a:extLst>
          </p:cNvPr>
          <p:cNvSpPr>
            <a:spLocks noGrp="1"/>
          </p:cNvSpPr>
          <p:nvPr>
            <p:ph type="body" sz="quarter" idx="15"/>
          </p:nvPr>
        </p:nvSpPr>
        <p:spPr/>
        <p:txBody>
          <a:bodyPr/>
          <a:lstStyle/>
          <a:p>
            <a:r>
              <a:rPr lang="en-GB" dirty="0"/>
              <a:t>Flex containers can have the following properties:</a:t>
            </a:r>
          </a:p>
          <a:p>
            <a:endParaRPr lang="en-GB" dirty="0"/>
          </a:p>
        </p:txBody>
      </p:sp>
      <p:sp>
        <p:nvSpPr>
          <p:cNvPr id="3" name="Title 2">
            <a:extLst>
              <a:ext uri="{FF2B5EF4-FFF2-40B4-BE49-F238E27FC236}">
                <a16:creationId xmlns:a16="http://schemas.microsoft.com/office/drawing/2014/main" id="{B735EE94-56AA-E14D-BB20-092D3D41C71E}"/>
              </a:ext>
            </a:extLst>
          </p:cNvPr>
          <p:cNvSpPr>
            <a:spLocks noGrp="1"/>
          </p:cNvSpPr>
          <p:nvPr>
            <p:ph type="title"/>
          </p:nvPr>
        </p:nvSpPr>
        <p:spPr/>
        <p:txBody>
          <a:bodyPr>
            <a:normAutofit fontScale="90000"/>
          </a:bodyPr>
          <a:lstStyle/>
          <a:p>
            <a:r>
              <a:rPr lang="en-GB" dirty="0"/>
              <a:t>Flex Container Properties</a:t>
            </a:r>
          </a:p>
        </p:txBody>
      </p:sp>
      <p:graphicFrame>
        <p:nvGraphicFramePr>
          <p:cNvPr id="4" name="Table 3">
            <a:extLst>
              <a:ext uri="{FF2B5EF4-FFF2-40B4-BE49-F238E27FC236}">
                <a16:creationId xmlns:a16="http://schemas.microsoft.com/office/drawing/2014/main" id="{9E42AC59-8B7D-0344-81EA-893CA657FD49}"/>
              </a:ext>
            </a:extLst>
          </p:cNvPr>
          <p:cNvGraphicFramePr>
            <a:graphicFrameLocks noGrp="1"/>
          </p:cNvGraphicFramePr>
          <p:nvPr>
            <p:extLst>
              <p:ext uri="{D42A27DB-BD31-4B8C-83A1-F6EECF244321}">
                <p14:modId xmlns:p14="http://schemas.microsoft.com/office/powerpoint/2010/main" val="1985766340"/>
              </p:ext>
            </p:extLst>
          </p:nvPr>
        </p:nvGraphicFramePr>
        <p:xfrm>
          <a:off x="414000" y="2480680"/>
          <a:ext cx="11404799" cy="4028440"/>
        </p:xfrm>
        <a:graphic>
          <a:graphicData uri="http://schemas.openxmlformats.org/drawingml/2006/table">
            <a:tbl>
              <a:tblPr firstRow="1" bandRow="1">
                <a:tableStyleId>{5C22544A-7EE6-4342-B048-85BDC9FD1C3A}</a:tableStyleId>
              </a:tblPr>
              <a:tblGrid>
                <a:gridCol w="2341261">
                  <a:extLst>
                    <a:ext uri="{9D8B030D-6E8A-4147-A177-3AD203B41FA5}">
                      <a16:colId xmlns:a16="http://schemas.microsoft.com/office/drawing/2014/main" val="3897186888"/>
                    </a:ext>
                  </a:extLst>
                </a:gridCol>
                <a:gridCol w="4531769">
                  <a:extLst>
                    <a:ext uri="{9D8B030D-6E8A-4147-A177-3AD203B41FA5}">
                      <a16:colId xmlns:a16="http://schemas.microsoft.com/office/drawing/2014/main" val="923170281"/>
                    </a:ext>
                  </a:extLst>
                </a:gridCol>
                <a:gridCol w="4531769">
                  <a:extLst>
                    <a:ext uri="{9D8B030D-6E8A-4147-A177-3AD203B41FA5}">
                      <a16:colId xmlns:a16="http://schemas.microsoft.com/office/drawing/2014/main" val="3296366302"/>
                    </a:ext>
                  </a:extLst>
                </a:gridCol>
              </a:tblGrid>
              <a:tr h="370840">
                <a:tc>
                  <a:txBody>
                    <a:bodyPr/>
                    <a:lstStyle/>
                    <a:p>
                      <a:r>
                        <a:rPr lang="en-GB" dirty="0"/>
                        <a:t>Property</a:t>
                      </a:r>
                    </a:p>
                  </a:txBody>
                  <a:tcPr/>
                </a:tc>
                <a:tc>
                  <a:txBody>
                    <a:bodyPr/>
                    <a:lstStyle/>
                    <a:p>
                      <a:r>
                        <a:rPr lang="en-GB" dirty="0"/>
                        <a:t>Description</a:t>
                      </a:r>
                    </a:p>
                  </a:txBody>
                  <a:tcPr/>
                </a:tc>
                <a:tc>
                  <a:txBody>
                    <a:bodyPr/>
                    <a:lstStyle/>
                    <a:p>
                      <a:r>
                        <a:rPr lang="en-GB" dirty="0"/>
                        <a:t>Common Values</a:t>
                      </a:r>
                    </a:p>
                  </a:txBody>
                  <a:tcPr/>
                </a:tc>
                <a:extLst>
                  <a:ext uri="{0D108BD9-81ED-4DB2-BD59-A6C34878D82A}">
                    <a16:rowId xmlns:a16="http://schemas.microsoft.com/office/drawing/2014/main" val="2669674480"/>
                  </a:ext>
                </a:extLst>
              </a:tr>
              <a:tr h="370840">
                <a:tc>
                  <a:txBody>
                    <a:bodyPr/>
                    <a:lstStyle/>
                    <a:p>
                      <a:r>
                        <a:rPr lang="en-GB" b="1" i="0" dirty="0">
                          <a:latin typeface="Courier New" panose="02070309020205020404" pitchFamily="49" charset="0"/>
                          <a:cs typeface="Courier New" panose="02070309020205020404" pitchFamily="49" charset="0"/>
                        </a:rPr>
                        <a:t>flex-direction</a:t>
                      </a:r>
                    </a:p>
                  </a:txBody>
                  <a:tcPr/>
                </a:tc>
                <a:tc>
                  <a:txBody>
                    <a:bodyPr/>
                    <a:lstStyle/>
                    <a:p>
                      <a:r>
                        <a:rPr lang="en-GB" dirty="0"/>
                        <a:t>Defines direction the container stacks the flex items</a:t>
                      </a:r>
                    </a:p>
                  </a:txBody>
                  <a:tcPr/>
                </a:tc>
                <a:tc>
                  <a:txBody>
                    <a:bodyPr/>
                    <a:lstStyle/>
                    <a:p>
                      <a:r>
                        <a:rPr lang="en-GB" b="1" i="0" dirty="0">
                          <a:latin typeface="Courier New" panose="02070309020205020404" pitchFamily="49" charset="0"/>
                          <a:cs typeface="Courier New" panose="02070309020205020404" pitchFamily="49" charset="0"/>
                        </a:rPr>
                        <a:t>row, row-reverse, column, column-reverse</a:t>
                      </a:r>
                    </a:p>
                  </a:txBody>
                  <a:tcPr/>
                </a:tc>
                <a:extLst>
                  <a:ext uri="{0D108BD9-81ED-4DB2-BD59-A6C34878D82A}">
                    <a16:rowId xmlns:a16="http://schemas.microsoft.com/office/drawing/2014/main" val="1902859768"/>
                  </a:ext>
                </a:extLst>
              </a:tr>
              <a:tr h="370840">
                <a:tc>
                  <a:txBody>
                    <a:bodyPr/>
                    <a:lstStyle/>
                    <a:p>
                      <a:r>
                        <a:rPr lang="en-GB" b="1" i="0" dirty="0">
                          <a:latin typeface="Courier New" panose="02070309020205020404" pitchFamily="49" charset="0"/>
                          <a:cs typeface="Courier New" panose="02070309020205020404" pitchFamily="49" charset="0"/>
                        </a:rPr>
                        <a:t>flex-wrap</a:t>
                      </a:r>
                    </a:p>
                  </a:txBody>
                  <a:tcPr/>
                </a:tc>
                <a:tc>
                  <a:txBody>
                    <a:bodyPr/>
                    <a:lstStyle/>
                    <a:p>
                      <a:r>
                        <a:rPr lang="en-GB" dirty="0"/>
                        <a:t>Specifies if the flex items will wrap if necessary</a:t>
                      </a:r>
                    </a:p>
                  </a:txBody>
                  <a:tcPr/>
                </a:tc>
                <a:tc>
                  <a:txBody>
                    <a:bodyPr/>
                    <a:lstStyle/>
                    <a:p>
                      <a:r>
                        <a:rPr lang="en-GB" b="1" i="0" dirty="0" err="1">
                          <a:latin typeface="Courier New" panose="02070309020205020404" pitchFamily="49" charset="0"/>
                          <a:cs typeface="Courier New" panose="02070309020205020404" pitchFamily="49" charset="0"/>
                        </a:rPr>
                        <a:t>nowrap</a:t>
                      </a:r>
                      <a:r>
                        <a:rPr lang="en-GB" b="1" i="0" dirty="0">
                          <a:latin typeface="Courier New" panose="02070309020205020404" pitchFamily="49" charset="0"/>
                          <a:cs typeface="Courier New" panose="02070309020205020404" pitchFamily="49" charset="0"/>
                        </a:rPr>
                        <a:t>, wrap, wrap-reverse</a:t>
                      </a:r>
                    </a:p>
                  </a:txBody>
                  <a:tcPr/>
                </a:tc>
                <a:extLst>
                  <a:ext uri="{0D108BD9-81ED-4DB2-BD59-A6C34878D82A}">
                    <a16:rowId xmlns:a16="http://schemas.microsoft.com/office/drawing/2014/main" val="1384136013"/>
                  </a:ext>
                </a:extLst>
              </a:tr>
              <a:tr h="370840">
                <a:tc>
                  <a:txBody>
                    <a:bodyPr/>
                    <a:lstStyle/>
                    <a:p>
                      <a:r>
                        <a:rPr lang="en-GB" b="1" i="0" dirty="0">
                          <a:latin typeface="Courier New" panose="02070309020205020404" pitchFamily="49" charset="0"/>
                          <a:cs typeface="Courier New" panose="02070309020205020404" pitchFamily="49" charset="0"/>
                        </a:rPr>
                        <a:t>flex-flow</a:t>
                      </a:r>
                    </a:p>
                  </a:txBody>
                  <a:tcPr/>
                </a:tc>
                <a:tc>
                  <a:txBody>
                    <a:bodyPr/>
                    <a:lstStyle/>
                    <a:p>
                      <a:r>
                        <a:rPr lang="en-GB" dirty="0"/>
                        <a:t>Shorthand property to set </a:t>
                      </a:r>
                      <a:r>
                        <a:rPr lang="en-GB" sz="1800" b="1" i="0" kern="1200" dirty="0">
                          <a:solidFill>
                            <a:schemeClr val="dk1"/>
                          </a:solidFill>
                          <a:latin typeface="Courier New" panose="02070309020205020404" pitchFamily="49" charset="0"/>
                          <a:ea typeface="+mn-ea"/>
                          <a:cs typeface="Courier New" panose="02070309020205020404" pitchFamily="49" charset="0"/>
                        </a:rPr>
                        <a:t>flex-direction</a:t>
                      </a:r>
                      <a:r>
                        <a:rPr lang="en-GB" dirty="0"/>
                        <a:t> and </a:t>
                      </a:r>
                      <a:r>
                        <a:rPr lang="en-GB" sz="1800" b="1" i="0" kern="1200" dirty="0">
                          <a:solidFill>
                            <a:schemeClr val="dk1"/>
                          </a:solidFill>
                          <a:latin typeface="Courier New" panose="02070309020205020404" pitchFamily="49" charset="0"/>
                          <a:ea typeface="+mn-ea"/>
                          <a:cs typeface="Courier New" panose="02070309020205020404" pitchFamily="49" charset="0"/>
                        </a:rPr>
                        <a:t>flex-wrap</a:t>
                      </a:r>
                    </a:p>
                  </a:txBody>
                  <a:tcPr/>
                </a:tc>
                <a:tc>
                  <a:txBody>
                    <a:bodyPr/>
                    <a:lstStyle/>
                    <a:p>
                      <a:r>
                        <a:rPr lang="en-GB" dirty="0"/>
                        <a:t>As above</a:t>
                      </a:r>
                    </a:p>
                  </a:txBody>
                  <a:tcPr/>
                </a:tc>
                <a:extLst>
                  <a:ext uri="{0D108BD9-81ED-4DB2-BD59-A6C34878D82A}">
                    <a16:rowId xmlns:a16="http://schemas.microsoft.com/office/drawing/2014/main" val="3582347308"/>
                  </a:ext>
                </a:extLst>
              </a:tr>
              <a:tr h="370840">
                <a:tc>
                  <a:txBody>
                    <a:bodyPr/>
                    <a:lstStyle/>
                    <a:p>
                      <a:r>
                        <a:rPr lang="en-GB" b="1" i="0" dirty="0">
                          <a:latin typeface="Courier New" panose="02070309020205020404" pitchFamily="49" charset="0"/>
                          <a:cs typeface="Courier New" panose="02070309020205020404" pitchFamily="49" charset="0"/>
                        </a:rPr>
                        <a:t>justify-content</a:t>
                      </a:r>
                    </a:p>
                  </a:txBody>
                  <a:tcPr/>
                </a:tc>
                <a:tc>
                  <a:txBody>
                    <a:bodyPr/>
                    <a:lstStyle/>
                    <a:p>
                      <a:r>
                        <a:rPr lang="en-GB" dirty="0"/>
                        <a:t>Defines how browser distributes space between and around content along main axis of container</a:t>
                      </a:r>
                    </a:p>
                  </a:txBody>
                  <a:tcPr/>
                </a:tc>
                <a:tc>
                  <a:txBody>
                    <a:bodyPr/>
                    <a:lstStyle/>
                    <a:p>
                      <a:r>
                        <a:rPr lang="en-GB" b="1" i="0" dirty="0" err="1">
                          <a:latin typeface="Courier New" panose="02070309020205020404" pitchFamily="49" charset="0"/>
                          <a:cs typeface="Courier New" panose="02070309020205020404" pitchFamily="49" charset="0"/>
                        </a:rPr>
                        <a:t>center</a:t>
                      </a:r>
                      <a:r>
                        <a:rPr lang="en-GB" b="1" i="0" dirty="0">
                          <a:latin typeface="Courier New" panose="02070309020205020404" pitchFamily="49" charset="0"/>
                          <a:cs typeface="Courier New" panose="02070309020205020404" pitchFamily="49" charset="0"/>
                        </a:rPr>
                        <a:t>, end, flex-end, flex-start, left, right, start, norm, space-between, space-around, space-evenly, stretch, safe </a:t>
                      </a:r>
                      <a:r>
                        <a:rPr lang="en-GB" b="1" i="0" dirty="0" err="1">
                          <a:latin typeface="Courier New" panose="02070309020205020404" pitchFamily="49" charset="0"/>
                          <a:cs typeface="Courier New" panose="02070309020205020404" pitchFamily="49" charset="0"/>
                        </a:rPr>
                        <a:t>center</a:t>
                      </a:r>
                      <a:r>
                        <a:rPr lang="en-GB" b="1" i="0" dirty="0">
                          <a:latin typeface="Courier New" panose="02070309020205020404" pitchFamily="49" charset="0"/>
                          <a:cs typeface="Courier New" panose="02070309020205020404" pitchFamily="49" charset="0"/>
                        </a:rPr>
                        <a:t>, unsafe </a:t>
                      </a:r>
                      <a:r>
                        <a:rPr lang="en-GB" b="1" i="0" dirty="0" err="1">
                          <a:latin typeface="Courier New" panose="02070309020205020404" pitchFamily="49" charset="0"/>
                          <a:cs typeface="Courier New" panose="02070309020205020404" pitchFamily="49" charset="0"/>
                        </a:rPr>
                        <a:t>center</a:t>
                      </a:r>
                      <a:r>
                        <a:rPr lang="en-GB" b="1" i="0" dirty="0">
                          <a:latin typeface="Courier New" panose="02070309020205020404" pitchFamily="49" charset="0"/>
                          <a:cs typeface="Courier New" panose="02070309020205020404" pitchFamily="49" charset="0"/>
                        </a:rPr>
                        <a:t>, unset</a:t>
                      </a:r>
                    </a:p>
                  </a:txBody>
                  <a:tcPr/>
                </a:tc>
                <a:extLst>
                  <a:ext uri="{0D108BD9-81ED-4DB2-BD59-A6C34878D82A}">
                    <a16:rowId xmlns:a16="http://schemas.microsoft.com/office/drawing/2014/main" val="3667836057"/>
                  </a:ext>
                </a:extLst>
              </a:tr>
            </a:tbl>
          </a:graphicData>
        </a:graphic>
      </p:graphicFrame>
    </p:spTree>
    <p:extLst>
      <p:ext uri="{BB962C8B-B14F-4D97-AF65-F5344CB8AC3E}">
        <p14:creationId xmlns:p14="http://schemas.microsoft.com/office/powerpoint/2010/main" val="1805049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518FD6-C4F1-7446-A0BA-96A9245AC417}"/>
              </a:ext>
            </a:extLst>
          </p:cNvPr>
          <p:cNvSpPr>
            <a:spLocks noGrp="1"/>
          </p:cNvSpPr>
          <p:nvPr>
            <p:ph type="body" sz="quarter" idx="15"/>
          </p:nvPr>
        </p:nvSpPr>
        <p:spPr/>
        <p:txBody>
          <a:bodyPr/>
          <a:lstStyle/>
          <a:p>
            <a:r>
              <a:rPr lang="en-GB" dirty="0"/>
              <a:t>Flex containers can have the following properties:</a:t>
            </a:r>
          </a:p>
          <a:p>
            <a:endParaRPr lang="en-GB" dirty="0"/>
          </a:p>
        </p:txBody>
      </p:sp>
      <p:sp>
        <p:nvSpPr>
          <p:cNvPr id="3" name="Title 2">
            <a:extLst>
              <a:ext uri="{FF2B5EF4-FFF2-40B4-BE49-F238E27FC236}">
                <a16:creationId xmlns:a16="http://schemas.microsoft.com/office/drawing/2014/main" id="{B735EE94-56AA-E14D-BB20-092D3D41C71E}"/>
              </a:ext>
            </a:extLst>
          </p:cNvPr>
          <p:cNvSpPr>
            <a:spLocks noGrp="1"/>
          </p:cNvSpPr>
          <p:nvPr>
            <p:ph type="title"/>
          </p:nvPr>
        </p:nvSpPr>
        <p:spPr/>
        <p:txBody>
          <a:bodyPr>
            <a:normAutofit fontScale="90000"/>
          </a:bodyPr>
          <a:lstStyle/>
          <a:p>
            <a:r>
              <a:rPr lang="en-GB" dirty="0"/>
              <a:t>Flex Container Properties</a:t>
            </a:r>
          </a:p>
        </p:txBody>
      </p:sp>
      <p:graphicFrame>
        <p:nvGraphicFramePr>
          <p:cNvPr id="4" name="Table 3">
            <a:extLst>
              <a:ext uri="{FF2B5EF4-FFF2-40B4-BE49-F238E27FC236}">
                <a16:creationId xmlns:a16="http://schemas.microsoft.com/office/drawing/2014/main" id="{9E42AC59-8B7D-0344-81EA-893CA657FD49}"/>
              </a:ext>
            </a:extLst>
          </p:cNvPr>
          <p:cNvGraphicFramePr>
            <a:graphicFrameLocks noGrp="1"/>
          </p:cNvGraphicFramePr>
          <p:nvPr>
            <p:extLst>
              <p:ext uri="{D42A27DB-BD31-4B8C-83A1-F6EECF244321}">
                <p14:modId xmlns:p14="http://schemas.microsoft.com/office/powerpoint/2010/main" val="3282070545"/>
              </p:ext>
            </p:extLst>
          </p:nvPr>
        </p:nvGraphicFramePr>
        <p:xfrm>
          <a:off x="414000" y="2480680"/>
          <a:ext cx="11404799" cy="4028440"/>
        </p:xfrm>
        <a:graphic>
          <a:graphicData uri="http://schemas.openxmlformats.org/drawingml/2006/table">
            <a:tbl>
              <a:tblPr firstRow="1" bandRow="1">
                <a:tableStyleId>{5C22544A-7EE6-4342-B048-85BDC9FD1C3A}</a:tableStyleId>
              </a:tblPr>
              <a:tblGrid>
                <a:gridCol w="2341261">
                  <a:extLst>
                    <a:ext uri="{9D8B030D-6E8A-4147-A177-3AD203B41FA5}">
                      <a16:colId xmlns:a16="http://schemas.microsoft.com/office/drawing/2014/main" val="3897186888"/>
                    </a:ext>
                  </a:extLst>
                </a:gridCol>
                <a:gridCol w="4531769">
                  <a:extLst>
                    <a:ext uri="{9D8B030D-6E8A-4147-A177-3AD203B41FA5}">
                      <a16:colId xmlns:a16="http://schemas.microsoft.com/office/drawing/2014/main" val="923170281"/>
                    </a:ext>
                  </a:extLst>
                </a:gridCol>
                <a:gridCol w="4531769">
                  <a:extLst>
                    <a:ext uri="{9D8B030D-6E8A-4147-A177-3AD203B41FA5}">
                      <a16:colId xmlns:a16="http://schemas.microsoft.com/office/drawing/2014/main" val="3296366302"/>
                    </a:ext>
                  </a:extLst>
                </a:gridCol>
              </a:tblGrid>
              <a:tr h="370840">
                <a:tc>
                  <a:txBody>
                    <a:bodyPr/>
                    <a:lstStyle/>
                    <a:p>
                      <a:r>
                        <a:rPr lang="en-GB" dirty="0"/>
                        <a:t>Property</a:t>
                      </a:r>
                    </a:p>
                  </a:txBody>
                  <a:tcPr/>
                </a:tc>
                <a:tc>
                  <a:txBody>
                    <a:bodyPr/>
                    <a:lstStyle/>
                    <a:p>
                      <a:r>
                        <a:rPr lang="en-GB" dirty="0"/>
                        <a:t>Description</a:t>
                      </a:r>
                    </a:p>
                  </a:txBody>
                  <a:tcPr/>
                </a:tc>
                <a:tc>
                  <a:txBody>
                    <a:bodyPr/>
                    <a:lstStyle/>
                    <a:p>
                      <a:r>
                        <a:rPr lang="en-GB" dirty="0"/>
                        <a:t>Common Values</a:t>
                      </a:r>
                    </a:p>
                  </a:txBody>
                  <a:tcPr/>
                </a:tc>
                <a:extLst>
                  <a:ext uri="{0D108BD9-81ED-4DB2-BD59-A6C34878D82A}">
                    <a16:rowId xmlns:a16="http://schemas.microsoft.com/office/drawing/2014/main" val="2669674480"/>
                  </a:ext>
                </a:extLst>
              </a:tr>
              <a:tr h="370840">
                <a:tc>
                  <a:txBody>
                    <a:bodyPr/>
                    <a:lstStyle/>
                    <a:p>
                      <a:r>
                        <a:rPr lang="en-GB" b="1" i="0" dirty="0">
                          <a:latin typeface="Courier New" panose="02070309020205020404" pitchFamily="49" charset="0"/>
                          <a:cs typeface="Courier New" panose="02070309020205020404" pitchFamily="49" charset="0"/>
                        </a:rPr>
                        <a:t>align-items</a:t>
                      </a:r>
                    </a:p>
                  </a:txBody>
                  <a:tcPr/>
                </a:tc>
                <a:tc>
                  <a:txBody>
                    <a:bodyPr/>
                    <a:lstStyle/>
                    <a:p>
                      <a:r>
                        <a:rPr lang="en-GB" dirty="0"/>
                        <a:t>Sets </a:t>
                      </a:r>
                      <a:r>
                        <a:rPr lang="en-GB" b="1" i="0" dirty="0">
                          <a:latin typeface="Courier New" panose="02070309020205020404" pitchFamily="49" charset="0"/>
                          <a:cs typeface="Courier New" panose="02070309020205020404" pitchFamily="49" charset="0"/>
                        </a:rPr>
                        <a:t>align-self</a:t>
                      </a:r>
                      <a:r>
                        <a:rPr lang="en-GB" dirty="0"/>
                        <a:t> value on all direct children as a </a:t>
                      </a:r>
                      <a:r>
                        <a:rPr lang="en-GB" dirty="0" err="1"/>
                        <a:t>gourp</a:t>
                      </a:r>
                      <a:endParaRPr lang="en-GB" dirty="0"/>
                    </a:p>
                  </a:txBody>
                  <a:tcPr/>
                </a:tc>
                <a:tc>
                  <a:txBody>
                    <a:bodyPr/>
                    <a:lstStyle/>
                    <a:p>
                      <a:r>
                        <a:rPr lang="en-GB" b="1" i="0" dirty="0">
                          <a:latin typeface="Courier New" panose="02070309020205020404" pitchFamily="49" charset="0"/>
                          <a:cs typeface="Courier New" panose="02070309020205020404" pitchFamily="49" charset="0"/>
                        </a:rPr>
                        <a:t>normal, stretch, baseline, self-start, self-end, flex-start, flex-end, end, </a:t>
                      </a:r>
                      <a:r>
                        <a:rPr lang="en-GB" b="1" i="0" dirty="0" err="1">
                          <a:latin typeface="Courier New" panose="02070309020205020404" pitchFamily="49" charset="0"/>
                          <a:cs typeface="Courier New" panose="02070309020205020404" pitchFamily="49" charset="0"/>
                        </a:rPr>
                        <a:t>center</a:t>
                      </a:r>
                      <a:r>
                        <a:rPr lang="en-GB" b="1" i="0" dirty="0">
                          <a:latin typeface="Courier New" panose="02070309020205020404" pitchFamily="49" charset="0"/>
                          <a:cs typeface="Courier New" panose="02070309020205020404" pitchFamily="49" charset="0"/>
                        </a:rPr>
                        <a:t>, start</a:t>
                      </a:r>
                    </a:p>
                  </a:txBody>
                  <a:tcPr/>
                </a:tc>
                <a:extLst>
                  <a:ext uri="{0D108BD9-81ED-4DB2-BD59-A6C34878D82A}">
                    <a16:rowId xmlns:a16="http://schemas.microsoft.com/office/drawing/2014/main" val="2621339637"/>
                  </a:ext>
                </a:extLst>
              </a:tr>
              <a:tr h="370840">
                <a:tc>
                  <a:txBody>
                    <a:bodyPr/>
                    <a:lstStyle/>
                    <a:p>
                      <a:r>
                        <a:rPr lang="en-GB" b="1" i="0" dirty="0">
                          <a:latin typeface="Courier New" panose="02070309020205020404" pitchFamily="49" charset="0"/>
                          <a:cs typeface="Courier New" panose="02070309020205020404" pitchFamily="49" charset="0"/>
                        </a:rPr>
                        <a:t>align-content</a:t>
                      </a:r>
                    </a:p>
                  </a:txBody>
                  <a:tcPr/>
                </a:tc>
                <a:tc>
                  <a:txBody>
                    <a:bodyPr/>
                    <a:lstStyle/>
                    <a:p>
                      <a:r>
                        <a:rPr lang="en-GB" dirty="0"/>
                        <a:t>Specifies how browser distributes space between and around content items along cross axis of their container</a:t>
                      </a:r>
                    </a:p>
                  </a:txBody>
                  <a:tcPr/>
                </a:tc>
                <a:tc>
                  <a:txBody>
                    <a:bodyPr/>
                    <a:lstStyle/>
                    <a:p>
                      <a:r>
                        <a:rPr lang="en-GB" b="1" i="0" dirty="0">
                          <a:latin typeface="Courier New" panose="02070309020205020404" pitchFamily="49" charset="0"/>
                          <a:cs typeface="Courier New" panose="02070309020205020404" pitchFamily="49" charset="0"/>
                        </a:rPr>
                        <a:t>As above</a:t>
                      </a:r>
                    </a:p>
                  </a:txBody>
                  <a:tcPr/>
                </a:tc>
                <a:extLst>
                  <a:ext uri="{0D108BD9-81ED-4DB2-BD59-A6C34878D82A}">
                    <a16:rowId xmlns:a16="http://schemas.microsoft.com/office/drawing/2014/main" val="2673379958"/>
                  </a:ext>
                </a:extLst>
              </a:tr>
              <a:tr h="370840">
                <a:tc>
                  <a:txBody>
                    <a:bodyPr/>
                    <a:lstStyle/>
                    <a:p>
                      <a:r>
                        <a:rPr lang="en-GB" b="1" i="0" dirty="0">
                          <a:latin typeface="Courier New" panose="02070309020205020404" pitchFamily="49" charset="0"/>
                          <a:cs typeface="Courier New" panose="02070309020205020404" pitchFamily="49" charset="0"/>
                        </a:rPr>
                        <a:t>align-self</a:t>
                      </a:r>
                    </a:p>
                  </a:txBody>
                  <a:tcPr/>
                </a:tc>
                <a:tc>
                  <a:txBody>
                    <a:bodyPr/>
                    <a:lstStyle/>
                    <a:p>
                      <a:r>
                        <a:rPr lang="en-GB" dirty="0"/>
                        <a:t>Aligns flex items of current flex line overriding </a:t>
                      </a:r>
                      <a:r>
                        <a:rPr lang="en-GB" b="1" i="0" dirty="0">
                          <a:latin typeface="Courier New" panose="02070309020205020404" pitchFamily="49" charset="0"/>
                          <a:cs typeface="Courier New" panose="02070309020205020404" pitchFamily="49" charset="0"/>
                        </a:rPr>
                        <a:t>align-items</a:t>
                      </a:r>
                      <a:r>
                        <a:rPr lang="en-GB" dirty="0"/>
                        <a:t> – ignored if any item’s cross-axis margin is </a:t>
                      </a:r>
                      <a:r>
                        <a:rPr lang="en-GB" b="1" i="0" dirty="0">
                          <a:latin typeface="Courier New" panose="02070309020205020404" pitchFamily="49" charset="0"/>
                          <a:cs typeface="Courier New" panose="02070309020205020404" pitchFamily="49" charset="0"/>
                        </a:rPr>
                        <a:t>auto</a:t>
                      </a:r>
                    </a:p>
                  </a:txBody>
                  <a:tcPr/>
                </a:tc>
                <a:tc>
                  <a:txBody>
                    <a:bodyPr/>
                    <a:lstStyle/>
                    <a:p>
                      <a:r>
                        <a:rPr lang="en-GB" b="1" i="0" dirty="0">
                          <a:latin typeface="Courier New" panose="02070309020205020404" pitchFamily="49" charset="0"/>
                          <a:cs typeface="Courier New" panose="02070309020205020404" pitchFamily="49" charset="0"/>
                        </a:rPr>
                        <a:t>auto, as above</a:t>
                      </a:r>
                    </a:p>
                  </a:txBody>
                  <a:tcPr/>
                </a:tc>
                <a:extLst>
                  <a:ext uri="{0D108BD9-81ED-4DB2-BD59-A6C34878D82A}">
                    <a16:rowId xmlns:a16="http://schemas.microsoft.com/office/drawing/2014/main" val="723260206"/>
                  </a:ext>
                </a:extLst>
              </a:tr>
              <a:tr h="370840">
                <a:tc>
                  <a:txBody>
                    <a:bodyPr/>
                    <a:lstStyle/>
                    <a:p>
                      <a:r>
                        <a:rPr lang="en-GB" b="1" i="0" dirty="0">
                          <a:latin typeface="Courier New" panose="02070309020205020404" pitchFamily="49" charset="0"/>
                          <a:cs typeface="Courier New" panose="02070309020205020404" pitchFamily="49" charset="0"/>
                        </a:rPr>
                        <a:t>order</a:t>
                      </a:r>
                    </a:p>
                  </a:txBody>
                  <a:tcPr/>
                </a:tc>
                <a:tc>
                  <a:txBody>
                    <a:bodyPr/>
                    <a:lstStyle/>
                    <a:p>
                      <a:pPr marL="0" algn="l" defTabSz="914400" rtl="0" eaLnBrk="1" latinLnBrk="0" hangingPunct="1"/>
                      <a:r>
                        <a:rPr lang="en-GB" sz="1800" kern="1200" dirty="0">
                          <a:solidFill>
                            <a:schemeClr val="dk1"/>
                          </a:solidFill>
                          <a:latin typeface="+mn-lt"/>
                          <a:ea typeface="+mn-ea"/>
                          <a:cs typeface="+mn-cs"/>
                        </a:rPr>
                        <a:t>Specifies order used to lay out flex or grid item in flex or grid container</a:t>
                      </a:r>
                    </a:p>
                  </a:txBody>
                  <a:tcPr/>
                </a:tc>
                <a:tc>
                  <a:txBody>
                    <a:bodyPr/>
                    <a:lstStyle/>
                    <a:p>
                      <a:r>
                        <a:rPr lang="en-GB" b="1" i="0" dirty="0">
                          <a:latin typeface="Courier New" panose="02070309020205020404" pitchFamily="49" charset="0"/>
                          <a:cs typeface="Courier New" panose="02070309020205020404" pitchFamily="49" charset="0"/>
                        </a:rPr>
                        <a:t>&lt;integer&gt;</a:t>
                      </a:r>
                    </a:p>
                  </a:txBody>
                  <a:tcPr/>
                </a:tc>
                <a:extLst>
                  <a:ext uri="{0D108BD9-81ED-4DB2-BD59-A6C34878D82A}">
                    <a16:rowId xmlns:a16="http://schemas.microsoft.com/office/drawing/2014/main" val="2002241267"/>
                  </a:ext>
                </a:extLst>
              </a:tr>
            </a:tbl>
          </a:graphicData>
        </a:graphic>
      </p:graphicFrame>
    </p:spTree>
    <p:extLst>
      <p:ext uri="{BB962C8B-B14F-4D97-AF65-F5344CB8AC3E}">
        <p14:creationId xmlns:p14="http://schemas.microsoft.com/office/powerpoint/2010/main" val="3601945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518FD6-C4F1-7446-A0BA-96A9245AC417}"/>
              </a:ext>
            </a:extLst>
          </p:cNvPr>
          <p:cNvSpPr>
            <a:spLocks noGrp="1"/>
          </p:cNvSpPr>
          <p:nvPr>
            <p:ph type="body" sz="quarter" idx="15"/>
          </p:nvPr>
        </p:nvSpPr>
        <p:spPr/>
        <p:txBody>
          <a:bodyPr/>
          <a:lstStyle/>
          <a:p>
            <a:r>
              <a:rPr lang="en-GB" dirty="0"/>
              <a:t>Flex containers can have the following properties:</a:t>
            </a:r>
          </a:p>
          <a:p>
            <a:endParaRPr lang="en-GB" dirty="0"/>
          </a:p>
        </p:txBody>
      </p:sp>
      <p:sp>
        <p:nvSpPr>
          <p:cNvPr id="3" name="Title 2">
            <a:extLst>
              <a:ext uri="{FF2B5EF4-FFF2-40B4-BE49-F238E27FC236}">
                <a16:creationId xmlns:a16="http://schemas.microsoft.com/office/drawing/2014/main" id="{B735EE94-56AA-E14D-BB20-092D3D41C71E}"/>
              </a:ext>
            </a:extLst>
          </p:cNvPr>
          <p:cNvSpPr>
            <a:spLocks noGrp="1"/>
          </p:cNvSpPr>
          <p:nvPr>
            <p:ph type="title"/>
          </p:nvPr>
        </p:nvSpPr>
        <p:spPr/>
        <p:txBody>
          <a:bodyPr>
            <a:normAutofit fontScale="90000"/>
          </a:bodyPr>
          <a:lstStyle/>
          <a:p>
            <a:r>
              <a:rPr lang="en-GB" dirty="0"/>
              <a:t>Flex Container Properties</a:t>
            </a:r>
          </a:p>
        </p:txBody>
      </p:sp>
      <p:graphicFrame>
        <p:nvGraphicFramePr>
          <p:cNvPr id="4" name="Table 3">
            <a:extLst>
              <a:ext uri="{FF2B5EF4-FFF2-40B4-BE49-F238E27FC236}">
                <a16:creationId xmlns:a16="http://schemas.microsoft.com/office/drawing/2014/main" id="{9E42AC59-8B7D-0344-81EA-893CA657FD49}"/>
              </a:ext>
            </a:extLst>
          </p:cNvPr>
          <p:cNvGraphicFramePr>
            <a:graphicFrameLocks noGrp="1"/>
          </p:cNvGraphicFramePr>
          <p:nvPr>
            <p:extLst>
              <p:ext uri="{D42A27DB-BD31-4B8C-83A1-F6EECF244321}">
                <p14:modId xmlns:p14="http://schemas.microsoft.com/office/powerpoint/2010/main" val="3361276501"/>
              </p:ext>
            </p:extLst>
          </p:nvPr>
        </p:nvGraphicFramePr>
        <p:xfrm>
          <a:off x="414000" y="2480680"/>
          <a:ext cx="11404799" cy="2108200"/>
        </p:xfrm>
        <a:graphic>
          <a:graphicData uri="http://schemas.openxmlformats.org/drawingml/2006/table">
            <a:tbl>
              <a:tblPr firstRow="1" bandRow="1">
                <a:tableStyleId>{5C22544A-7EE6-4342-B048-85BDC9FD1C3A}</a:tableStyleId>
              </a:tblPr>
              <a:tblGrid>
                <a:gridCol w="2341261">
                  <a:extLst>
                    <a:ext uri="{9D8B030D-6E8A-4147-A177-3AD203B41FA5}">
                      <a16:colId xmlns:a16="http://schemas.microsoft.com/office/drawing/2014/main" val="3897186888"/>
                    </a:ext>
                  </a:extLst>
                </a:gridCol>
                <a:gridCol w="4531769">
                  <a:extLst>
                    <a:ext uri="{9D8B030D-6E8A-4147-A177-3AD203B41FA5}">
                      <a16:colId xmlns:a16="http://schemas.microsoft.com/office/drawing/2014/main" val="923170281"/>
                    </a:ext>
                  </a:extLst>
                </a:gridCol>
                <a:gridCol w="4531769">
                  <a:extLst>
                    <a:ext uri="{9D8B030D-6E8A-4147-A177-3AD203B41FA5}">
                      <a16:colId xmlns:a16="http://schemas.microsoft.com/office/drawing/2014/main" val="3296366302"/>
                    </a:ext>
                  </a:extLst>
                </a:gridCol>
              </a:tblGrid>
              <a:tr h="370840">
                <a:tc>
                  <a:txBody>
                    <a:bodyPr/>
                    <a:lstStyle/>
                    <a:p>
                      <a:r>
                        <a:rPr lang="en-GB" dirty="0"/>
                        <a:t>Property</a:t>
                      </a:r>
                    </a:p>
                  </a:txBody>
                  <a:tcPr/>
                </a:tc>
                <a:tc>
                  <a:txBody>
                    <a:bodyPr/>
                    <a:lstStyle/>
                    <a:p>
                      <a:r>
                        <a:rPr lang="en-GB" dirty="0"/>
                        <a:t>Description</a:t>
                      </a:r>
                    </a:p>
                  </a:txBody>
                  <a:tcPr/>
                </a:tc>
                <a:tc>
                  <a:txBody>
                    <a:bodyPr/>
                    <a:lstStyle/>
                    <a:p>
                      <a:r>
                        <a:rPr lang="en-GB" dirty="0"/>
                        <a:t>Common Values</a:t>
                      </a:r>
                    </a:p>
                  </a:txBody>
                  <a:tcPr/>
                </a:tc>
                <a:extLst>
                  <a:ext uri="{0D108BD9-81ED-4DB2-BD59-A6C34878D82A}">
                    <a16:rowId xmlns:a16="http://schemas.microsoft.com/office/drawing/2014/main" val="2669674480"/>
                  </a:ext>
                </a:extLst>
              </a:tr>
              <a:tr h="370840">
                <a:tc>
                  <a:txBody>
                    <a:bodyPr/>
                    <a:lstStyle/>
                    <a:p>
                      <a:r>
                        <a:rPr lang="en-GB" b="1" i="0" dirty="0">
                          <a:latin typeface="Courier New" panose="02070309020205020404" pitchFamily="49" charset="0"/>
                          <a:cs typeface="Courier New" panose="02070309020205020404" pitchFamily="49" charset="0"/>
                        </a:rPr>
                        <a:t>place-content</a:t>
                      </a:r>
                    </a:p>
                  </a:txBody>
                  <a:tcPr/>
                </a:tc>
                <a:tc>
                  <a:txBody>
                    <a:bodyPr/>
                    <a:lstStyle/>
                    <a:p>
                      <a:r>
                        <a:rPr lang="en-GB" dirty="0"/>
                        <a:t>Shorthand property to set </a:t>
                      </a:r>
                      <a:r>
                        <a:rPr lang="en-GB" b="1" i="0" dirty="0">
                          <a:latin typeface="Courier New" panose="02070309020205020404" pitchFamily="49" charset="0"/>
                          <a:cs typeface="Courier New" panose="02070309020205020404" pitchFamily="49" charset="0"/>
                        </a:rPr>
                        <a:t>align-content</a:t>
                      </a:r>
                      <a:r>
                        <a:rPr lang="en-GB" dirty="0"/>
                        <a:t> and </a:t>
                      </a:r>
                      <a:r>
                        <a:rPr lang="en-GB" b="1" i="0" dirty="0">
                          <a:latin typeface="Courier New" panose="02070309020205020404" pitchFamily="49" charset="0"/>
                          <a:cs typeface="Courier New" panose="02070309020205020404" pitchFamily="49" charset="0"/>
                        </a:rPr>
                        <a:t>justify-content</a:t>
                      </a:r>
                    </a:p>
                    <a:p>
                      <a:r>
                        <a:rPr lang="en-GB" i="1" dirty="0"/>
                        <a:t>Note: If second value is not provided, first value is used for both</a:t>
                      </a:r>
                    </a:p>
                    <a:p>
                      <a:r>
                        <a:rPr lang="en-GB" i="1" dirty="0"/>
                        <a:t>Note: If invalid value is used in declaration, whole declaration is invalid</a:t>
                      </a:r>
                    </a:p>
                  </a:txBody>
                  <a:tcPr/>
                </a:tc>
                <a:tc>
                  <a:txBody>
                    <a:bodyPr/>
                    <a:lstStyle/>
                    <a:p>
                      <a:r>
                        <a:rPr lang="en-GB" b="1" i="0" dirty="0">
                          <a:latin typeface="Courier New" panose="02070309020205020404" pitchFamily="49" charset="0"/>
                          <a:cs typeface="Courier New" panose="02070309020205020404" pitchFamily="49" charset="0"/>
                        </a:rPr>
                        <a:t>As for align-content and justify-content</a:t>
                      </a:r>
                    </a:p>
                  </a:txBody>
                  <a:tcPr/>
                </a:tc>
                <a:extLst>
                  <a:ext uri="{0D108BD9-81ED-4DB2-BD59-A6C34878D82A}">
                    <a16:rowId xmlns:a16="http://schemas.microsoft.com/office/drawing/2014/main" val="2621339637"/>
                  </a:ext>
                </a:extLst>
              </a:tr>
            </a:tbl>
          </a:graphicData>
        </a:graphic>
      </p:graphicFrame>
    </p:spTree>
    <p:extLst>
      <p:ext uri="{BB962C8B-B14F-4D97-AF65-F5344CB8AC3E}">
        <p14:creationId xmlns:p14="http://schemas.microsoft.com/office/powerpoint/2010/main" val="15904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7DDD51-D207-A04D-B1D8-CA7B580F4263}"/>
              </a:ext>
            </a:extLst>
          </p:cNvPr>
          <p:cNvSpPr>
            <a:spLocks noGrp="1"/>
          </p:cNvSpPr>
          <p:nvPr>
            <p:ph type="body" sz="quarter" idx="15"/>
          </p:nvPr>
        </p:nvSpPr>
        <p:spPr/>
        <p:txBody>
          <a:bodyPr/>
          <a:lstStyle/>
          <a:p>
            <a:r>
              <a:rPr lang="en-GB" dirty="0"/>
              <a:t>Create a flex-container and experiment with flexbox attributes and settings.</a:t>
            </a:r>
          </a:p>
        </p:txBody>
      </p:sp>
      <p:sp>
        <p:nvSpPr>
          <p:cNvPr id="3" name="Title 2">
            <a:extLst>
              <a:ext uri="{FF2B5EF4-FFF2-40B4-BE49-F238E27FC236}">
                <a16:creationId xmlns:a16="http://schemas.microsoft.com/office/drawing/2014/main" id="{AFFB4C40-3346-724C-B4A2-CAE95D491C1E}"/>
              </a:ext>
            </a:extLst>
          </p:cNvPr>
          <p:cNvSpPr>
            <a:spLocks noGrp="1"/>
          </p:cNvSpPr>
          <p:nvPr>
            <p:ph type="title"/>
          </p:nvPr>
        </p:nvSpPr>
        <p:spPr/>
        <p:txBody>
          <a:bodyPr>
            <a:normAutofit fontScale="90000"/>
          </a:bodyPr>
          <a:lstStyle/>
          <a:p>
            <a:r>
              <a:rPr lang="en-GB" dirty="0"/>
              <a:t>Quick Lab 13 – Flex Box</a:t>
            </a:r>
          </a:p>
        </p:txBody>
      </p:sp>
    </p:spTree>
    <p:extLst>
      <p:ext uri="{BB962C8B-B14F-4D97-AF65-F5344CB8AC3E}">
        <p14:creationId xmlns:p14="http://schemas.microsoft.com/office/powerpoint/2010/main" val="361102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2B1020-45A5-904F-AEBF-7A657BDB93AF}"/>
              </a:ext>
            </a:extLst>
          </p:cNvPr>
          <p:cNvPicPr>
            <a:picLocks noChangeAspect="1"/>
          </p:cNvPicPr>
          <p:nvPr/>
        </p:nvPicPr>
        <p:blipFill rotWithShape="1">
          <a:blip r:embed="rId2">
            <a:extLst>
              <a:ext uri="{28A0092B-C50C-407E-A947-70E740481C1C}">
                <a14:useLocalDpi xmlns:a14="http://schemas.microsoft.com/office/drawing/2010/main" val="0"/>
              </a:ext>
            </a:extLst>
          </a:blip>
          <a:srcRect l="66497" t="12991" r="-1474"/>
          <a:stretch/>
        </p:blipFill>
        <p:spPr>
          <a:xfrm>
            <a:off x="0" y="0"/>
            <a:ext cx="2438233" cy="3558258"/>
          </a:xfrm>
          <a:prstGeom prst="rect">
            <a:avLst/>
          </a:prstGeom>
        </p:spPr>
      </p:pic>
      <p:sp>
        <p:nvSpPr>
          <p:cNvPr id="3" name="Content Placeholder 2">
            <a:extLst>
              <a:ext uri="{FF2B5EF4-FFF2-40B4-BE49-F238E27FC236}">
                <a16:creationId xmlns:a16="http://schemas.microsoft.com/office/drawing/2014/main" id="{76B9348B-B934-D743-B9DE-6A8392AB5B69}"/>
              </a:ext>
            </a:extLst>
          </p:cNvPr>
          <p:cNvSpPr>
            <a:spLocks noGrp="1"/>
          </p:cNvSpPr>
          <p:nvPr>
            <p:ph sz="quarter" idx="16"/>
          </p:nvPr>
        </p:nvSpPr>
        <p:spPr/>
        <p:txBody>
          <a:bodyPr/>
          <a:lstStyle/>
          <a:p>
            <a:r>
              <a:rPr lang="en-GB" dirty="0"/>
              <a:t>Mobile First and Responsive Design</a:t>
            </a:r>
          </a:p>
          <a:p>
            <a:r>
              <a:rPr lang="en-GB" dirty="0"/>
              <a:t>Viewports</a:t>
            </a:r>
          </a:p>
          <a:p>
            <a:r>
              <a:rPr lang="en-GB" dirty="0"/>
              <a:t>Media Queries</a:t>
            </a:r>
          </a:p>
          <a:p>
            <a:r>
              <a:rPr lang="en-GB" dirty="0"/>
              <a:t>Grids</a:t>
            </a:r>
          </a:p>
          <a:p>
            <a:r>
              <a:rPr lang="en-GB" dirty="0"/>
              <a:t>Flex Box</a:t>
            </a:r>
          </a:p>
          <a:p>
            <a:r>
              <a:rPr lang="en-GB" dirty="0"/>
              <a:t>Responsive Images</a:t>
            </a:r>
          </a:p>
          <a:p>
            <a:endParaRPr lang="en-GB" dirty="0"/>
          </a:p>
        </p:txBody>
      </p:sp>
      <p:sp>
        <p:nvSpPr>
          <p:cNvPr id="4" name="Title 3">
            <a:extLst>
              <a:ext uri="{FF2B5EF4-FFF2-40B4-BE49-F238E27FC236}">
                <a16:creationId xmlns:a16="http://schemas.microsoft.com/office/drawing/2014/main" id="{C017AD0A-A24A-4A48-A19E-0F0FBE306633}"/>
              </a:ext>
            </a:extLst>
          </p:cNvPr>
          <p:cNvSpPr>
            <a:spLocks noGrp="1"/>
          </p:cNvSpPr>
          <p:nvPr>
            <p:ph type="title"/>
          </p:nvPr>
        </p:nvSpPr>
        <p:spPr/>
        <p:txBody>
          <a:bodyPr/>
          <a:lstStyle/>
          <a:p>
            <a:r>
              <a:rPr lang="en-GB" dirty="0"/>
              <a:t>Responsive Web Design</a:t>
            </a:r>
          </a:p>
        </p:txBody>
      </p:sp>
      <p:pic>
        <p:nvPicPr>
          <p:cNvPr id="6" name="Picture 5">
            <a:extLst>
              <a:ext uri="{FF2B5EF4-FFF2-40B4-BE49-F238E27FC236}">
                <a16:creationId xmlns:a16="http://schemas.microsoft.com/office/drawing/2014/main" id="{E6F9444F-3E8C-F84B-A849-BB1A34ABBA75}"/>
              </a:ext>
            </a:extLst>
          </p:cNvPr>
          <p:cNvPicPr>
            <a:picLocks noChangeAspect="1"/>
          </p:cNvPicPr>
          <p:nvPr/>
        </p:nvPicPr>
        <p:blipFill rotWithShape="1">
          <a:blip r:embed="rId2">
            <a:extLst>
              <a:ext uri="{28A0092B-C50C-407E-A947-70E740481C1C}">
                <a14:useLocalDpi xmlns:a14="http://schemas.microsoft.com/office/drawing/2010/main" val="0"/>
              </a:ext>
            </a:extLst>
          </a:blip>
          <a:srcRect l="1579" t="12991" r="67719"/>
          <a:stretch/>
        </p:blipFill>
        <p:spPr>
          <a:xfrm>
            <a:off x="2438233" y="3098800"/>
            <a:ext cx="2261089" cy="3759200"/>
          </a:xfrm>
          <a:prstGeom prst="rect">
            <a:avLst/>
          </a:prstGeom>
        </p:spPr>
      </p:pic>
    </p:spTree>
    <p:extLst>
      <p:ext uri="{BB962C8B-B14F-4D97-AF65-F5344CB8AC3E}">
        <p14:creationId xmlns:p14="http://schemas.microsoft.com/office/powerpoint/2010/main" val="356525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38E6-D255-C547-9B8B-DFDE9374C274}"/>
              </a:ext>
            </a:extLst>
          </p:cNvPr>
          <p:cNvSpPr>
            <a:spLocks noGrp="1"/>
          </p:cNvSpPr>
          <p:nvPr>
            <p:ph type="ctrTitle"/>
          </p:nvPr>
        </p:nvSpPr>
        <p:spPr/>
        <p:txBody>
          <a:bodyPr/>
          <a:lstStyle/>
          <a:p>
            <a:r>
              <a:rPr lang="en-GB" dirty="0"/>
              <a:t>Responsive Images</a:t>
            </a:r>
          </a:p>
        </p:txBody>
      </p:sp>
      <p:sp>
        <p:nvSpPr>
          <p:cNvPr id="3" name="Subtitle 2">
            <a:extLst>
              <a:ext uri="{FF2B5EF4-FFF2-40B4-BE49-F238E27FC236}">
                <a16:creationId xmlns:a16="http://schemas.microsoft.com/office/drawing/2014/main" id="{EFC84024-5DED-9445-8864-065FFA77B7CF}"/>
              </a:ext>
            </a:extLst>
          </p:cNvPr>
          <p:cNvSpPr>
            <a:spLocks noGrp="1"/>
          </p:cNvSpPr>
          <p:nvPr>
            <p:ph type="subTitle" idx="1"/>
          </p:nvPr>
        </p:nvSpPr>
        <p:spPr/>
        <p:txBody>
          <a:bodyPr/>
          <a:lstStyle/>
          <a:p>
            <a:r>
              <a:rPr lang="en-GB" dirty="0"/>
              <a:t>Responsive Web Design</a:t>
            </a:r>
          </a:p>
        </p:txBody>
      </p:sp>
    </p:spTree>
    <p:extLst>
      <p:ext uri="{BB962C8B-B14F-4D97-AF65-F5344CB8AC3E}">
        <p14:creationId xmlns:p14="http://schemas.microsoft.com/office/powerpoint/2010/main" val="3499236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72A3E4-C51F-0045-B936-A483EF0937B2}"/>
              </a:ext>
            </a:extLst>
          </p:cNvPr>
          <p:cNvSpPr>
            <a:spLocks noGrp="1"/>
          </p:cNvSpPr>
          <p:nvPr>
            <p:ph type="body" sz="quarter" idx="15"/>
          </p:nvPr>
        </p:nvSpPr>
        <p:spPr/>
        <p:txBody>
          <a:bodyPr/>
          <a:lstStyle/>
          <a:p>
            <a:r>
              <a:rPr lang="en" b="1" i="1" dirty="0">
                <a:solidFill>
                  <a:schemeClr val="dk1"/>
                </a:solidFill>
                <a:highlight>
                  <a:srgbClr val="FFFFFF"/>
                </a:highlight>
                <a:latin typeface="Arial"/>
                <a:ea typeface="Arial"/>
                <a:cs typeface="Arial"/>
                <a:sym typeface="Arial"/>
              </a:rPr>
              <a:t>A method for providing the browser with multiple image sources depending on display density, size of the image element in the page, or any number of other factors. </a:t>
            </a:r>
            <a:br>
              <a:rPr lang="en" b="1" i="1" dirty="0">
                <a:solidFill>
                  <a:schemeClr val="dk1"/>
                </a:solidFill>
                <a:highlight>
                  <a:srgbClr val="FFFFFF"/>
                </a:highlight>
                <a:latin typeface="Arial"/>
                <a:ea typeface="Arial"/>
                <a:cs typeface="Arial"/>
                <a:sym typeface="Arial"/>
              </a:rPr>
            </a:br>
            <a:r>
              <a:rPr lang="en" b="1" i="1" dirty="0">
                <a:solidFill>
                  <a:schemeClr val="dk1"/>
                </a:solidFill>
                <a:highlight>
                  <a:srgbClr val="FFFFFF"/>
                </a:highlight>
                <a:latin typeface="Arial"/>
                <a:ea typeface="Arial"/>
                <a:cs typeface="Arial"/>
                <a:sym typeface="Arial"/>
              </a:rPr>
              <a:t>-- Jason Grigsby</a:t>
            </a:r>
            <a:endParaRPr lang="en-US" dirty="0"/>
          </a:p>
          <a:p>
            <a:r>
              <a:rPr lang="en-US" dirty="0"/>
              <a:t>Responsive images refer to one or more methods for providing browsers with the correct image based on attributes of the user’s device</a:t>
            </a:r>
          </a:p>
          <a:p>
            <a:pPr lvl="1"/>
            <a:r>
              <a:rPr lang="en-US" dirty="0"/>
              <a:t>Such as display density, image and page size or any number of factors. </a:t>
            </a:r>
          </a:p>
          <a:p>
            <a:r>
              <a:rPr lang="en-GB" dirty="0"/>
              <a:t>General principles for performance</a:t>
            </a:r>
          </a:p>
          <a:p>
            <a:pPr lvl="1"/>
            <a:r>
              <a:rPr lang="en-GB" dirty="0"/>
              <a:t>Avoid images wherever possible</a:t>
            </a:r>
          </a:p>
          <a:p>
            <a:pPr lvl="1"/>
            <a:r>
              <a:rPr lang="en-US" dirty="0"/>
              <a:t>Use vector formats where possible: SVG or icon fonts</a:t>
            </a:r>
          </a:p>
          <a:p>
            <a:pPr lvl="1"/>
            <a:r>
              <a:rPr lang="en-US" dirty="0"/>
              <a:t>Use the lowest possible resolution and quality</a:t>
            </a:r>
          </a:p>
          <a:p>
            <a:pPr lvl="1"/>
            <a:r>
              <a:rPr lang="en-US" dirty="0"/>
              <a:t>Use the right format for the image type: </a:t>
            </a:r>
            <a:r>
              <a:rPr lang="en-US" dirty="0" err="1"/>
              <a:t>WebP</a:t>
            </a:r>
            <a:r>
              <a:rPr lang="en-US" dirty="0"/>
              <a:t>, PNG, JPEG</a:t>
            </a:r>
          </a:p>
          <a:p>
            <a:endParaRPr lang="en-GB" dirty="0"/>
          </a:p>
        </p:txBody>
      </p:sp>
      <p:sp>
        <p:nvSpPr>
          <p:cNvPr id="3" name="Title 2">
            <a:extLst>
              <a:ext uri="{FF2B5EF4-FFF2-40B4-BE49-F238E27FC236}">
                <a16:creationId xmlns:a16="http://schemas.microsoft.com/office/drawing/2014/main" id="{3443FE8F-CACB-D44D-A832-B59A635CBCF1}"/>
              </a:ext>
            </a:extLst>
          </p:cNvPr>
          <p:cNvSpPr>
            <a:spLocks noGrp="1"/>
          </p:cNvSpPr>
          <p:nvPr>
            <p:ph type="title"/>
          </p:nvPr>
        </p:nvSpPr>
        <p:spPr/>
        <p:txBody>
          <a:bodyPr>
            <a:normAutofit fontScale="90000"/>
          </a:bodyPr>
          <a:lstStyle/>
          <a:p>
            <a:r>
              <a:rPr lang="en-GB" dirty="0"/>
              <a:t>What are Responsive Images</a:t>
            </a:r>
          </a:p>
        </p:txBody>
      </p:sp>
    </p:spTree>
    <p:extLst>
      <p:ext uri="{BB962C8B-B14F-4D97-AF65-F5344CB8AC3E}">
        <p14:creationId xmlns:p14="http://schemas.microsoft.com/office/powerpoint/2010/main" val="3480489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6663BC-8380-E346-95A2-F734AAAFB717}"/>
              </a:ext>
            </a:extLst>
          </p:cNvPr>
          <p:cNvSpPr>
            <a:spLocks noGrp="1"/>
          </p:cNvSpPr>
          <p:nvPr>
            <p:ph type="body" sz="quarter" idx="15"/>
          </p:nvPr>
        </p:nvSpPr>
        <p:spPr/>
        <p:txBody>
          <a:bodyPr/>
          <a:lstStyle/>
          <a:p>
            <a:r>
              <a:rPr lang="en" b="1" dirty="0">
                <a:latin typeface="Courier New" panose="02070309020205020404" pitchFamily="49" charset="0"/>
                <a:cs typeface="Courier New" panose="02070309020205020404" pitchFamily="49" charset="0"/>
              </a:rPr>
              <a:t>&lt;picture&gt; </a:t>
            </a:r>
            <a:r>
              <a:rPr lang="en" dirty="0"/>
              <a:t>and </a:t>
            </a:r>
            <a:r>
              <a:rPr lang="en" b="1" dirty="0">
                <a:latin typeface="Courier New" panose="02070309020205020404" pitchFamily="49" charset="0"/>
                <a:cs typeface="Courier New" panose="02070309020205020404" pitchFamily="49" charset="0"/>
              </a:rPr>
              <a:t>&lt;source&gt; </a:t>
            </a:r>
            <a:r>
              <a:rPr lang="en" dirty="0"/>
              <a:t>elements enable us to provide alternative sources for the same resource</a:t>
            </a:r>
          </a:p>
          <a:p>
            <a:pPr lvl="1"/>
            <a:r>
              <a:rPr lang="en-US" dirty="0"/>
              <a:t>Holds two different tags: one or more </a:t>
            </a:r>
            <a:r>
              <a:rPr lang="en-US" b="1" dirty="0">
                <a:latin typeface="Courier New" panose="02070309020205020404" pitchFamily="49" charset="0"/>
                <a:cs typeface="Courier New" panose="02070309020205020404" pitchFamily="49" charset="0"/>
              </a:rPr>
              <a:t>&lt;source&gt;</a:t>
            </a:r>
            <a:r>
              <a:rPr lang="en-US" dirty="0"/>
              <a:t> tags and one </a:t>
            </a:r>
            <a:r>
              <a:rPr lang="en-US" b="1" dirty="0">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img</a:t>
            </a:r>
            <a:r>
              <a:rPr lang="en-US" b="1" dirty="0">
                <a:latin typeface="Courier New" panose="02070309020205020404" pitchFamily="49" charset="0"/>
                <a:cs typeface="Courier New" panose="02070309020205020404" pitchFamily="49" charset="0"/>
              </a:rPr>
              <a:t>&gt; </a:t>
            </a:r>
            <a:r>
              <a:rPr lang="en-US" dirty="0"/>
              <a:t>tag</a:t>
            </a:r>
          </a:p>
          <a:p>
            <a:pPr lvl="1"/>
            <a:r>
              <a:rPr lang="en-US" b="1" dirty="0">
                <a:latin typeface="Courier New" panose="02070309020205020404" pitchFamily="49" charset="0"/>
                <a:cs typeface="Courier New" panose="02070309020205020404" pitchFamily="49" charset="0"/>
              </a:rPr>
              <a:t>&lt;source&gt; </a:t>
            </a:r>
            <a:r>
              <a:rPr lang="en-US" dirty="0"/>
              <a:t>element has the following attributes</a:t>
            </a:r>
          </a:p>
          <a:p>
            <a:pPr lvl="2"/>
            <a:r>
              <a:rPr lang="en-US" b="1" dirty="0" err="1">
                <a:latin typeface="Courier New" panose="02070309020205020404" pitchFamily="49" charset="0"/>
                <a:cs typeface="Courier New" panose="02070309020205020404" pitchFamily="49" charset="0"/>
              </a:rPr>
              <a:t>srcset</a:t>
            </a:r>
            <a:r>
              <a:rPr lang="en-US" dirty="0"/>
              <a:t> (required) - defines the URL of the image to show</a:t>
            </a:r>
          </a:p>
          <a:p>
            <a:pPr lvl="2"/>
            <a:r>
              <a:rPr lang="en-US" b="1" dirty="0">
                <a:latin typeface="Courier New" panose="02070309020205020404" pitchFamily="49" charset="0"/>
                <a:cs typeface="Courier New" panose="02070309020205020404" pitchFamily="49" charset="0"/>
              </a:rPr>
              <a:t>media</a:t>
            </a:r>
            <a:r>
              <a:rPr lang="en-US" dirty="0"/>
              <a:t> - accepts any valid media query that would normally be defined in a CSS</a:t>
            </a:r>
          </a:p>
          <a:p>
            <a:pPr lvl="2"/>
            <a:r>
              <a:rPr lang="en-US" b="1" dirty="0">
                <a:latin typeface="Courier New" panose="02070309020205020404" pitchFamily="49" charset="0"/>
                <a:cs typeface="Courier New" panose="02070309020205020404" pitchFamily="49" charset="0"/>
              </a:rPr>
              <a:t>sizes</a:t>
            </a:r>
            <a:r>
              <a:rPr lang="en-US" dirty="0"/>
              <a:t> - defines a single width descriptor</a:t>
            </a:r>
          </a:p>
          <a:p>
            <a:pPr lvl="2"/>
            <a:r>
              <a:rPr lang="en-US" b="1" dirty="0">
                <a:latin typeface="Courier New" panose="02070309020205020404" pitchFamily="49" charset="0"/>
                <a:cs typeface="Courier New" panose="02070309020205020404" pitchFamily="49" charset="0"/>
              </a:rPr>
              <a:t>type</a:t>
            </a:r>
            <a:r>
              <a:rPr lang="en-US" dirty="0"/>
              <a:t> - defines the MIME type</a:t>
            </a:r>
            <a:endParaRPr lang="en" dirty="0"/>
          </a:p>
          <a:p>
            <a:pPr marL="0" indent="0">
              <a:buNone/>
            </a:pPr>
            <a:endParaRPr lang="en-GB" dirty="0"/>
          </a:p>
        </p:txBody>
      </p:sp>
      <p:sp>
        <p:nvSpPr>
          <p:cNvPr id="3" name="Title 2">
            <a:extLst>
              <a:ext uri="{FF2B5EF4-FFF2-40B4-BE49-F238E27FC236}">
                <a16:creationId xmlns:a16="http://schemas.microsoft.com/office/drawing/2014/main" id="{4140AF97-D35D-FB4E-9E29-9AFB2802CFC6}"/>
              </a:ext>
            </a:extLst>
          </p:cNvPr>
          <p:cNvSpPr>
            <a:spLocks noGrp="1"/>
          </p:cNvSpPr>
          <p:nvPr>
            <p:ph type="title"/>
          </p:nvPr>
        </p:nvSpPr>
        <p:spPr/>
        <p:txBody>
          <a:bodyPr>
            <a:normAutofit fontScale="90000"/>
          </a:bodyPr>
          <a:lstStyle/>
          <a:p>
            <a:r>
              <a:rPr lang="en-GB" dirty="0"/>
              <a:t>The &lt;picture&gt; and &lt;source&gt; elements</a:t>
            </a:r>
          </a:p>
        </p:txBody>
      </p:sp>
      <p:sp>
        <p:nvSpPr>
          <p:cNvPr id="4" name="Content Placeholder 4">
            <a:extLst>
              <a:ext uri="{FF2B5EF4-FFF2-40B4-BE49-F238E27FC236}">
                <a16:creationId xmlns:a16="http://schemas.microsoft.com/office/drawing/2014/main" id="{33B16A8F-D806-914E-AAA4-6A9F79863B06}"/>
              </a:ext>
            </a:extLst>
          </p:cNvPr>
          <p:cNvSpPr txBox="1">
            <a:spLocks/>
          </p:cNvSpPr>
          <p:nvPr/>
        </p:nvSpPr>
        <p:spPr>
          <a:xfrm>
            <a:off x="414000" y="5221440"/>
            <a:ext cx="11066800" cy="1477328"/>
          </a:xfrm>
          <a:prstGeom prst="rect">
            <a:avLst/>
          </a:prstGeom>
          <a:solidFill>
            <a:srgbClr val="B9CDE5"/>
          </a:solidFill>
        </p:spPr>
        <p:txBody>
          <a:bodyPr vert="horz" wrap="square" lIns="91440" tIns="45720" rIns="91440" bIns="45720" rtlCol="0">
            <a:spAutoFit/>
          </a:bodyPr>
          <a:lst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a:latin typeface="Courier New" panose="02070309020205020404" pitchFamily="49" charset="0"/>
                <a:cs typeface="Courier New" panose="02070309020205020404" pitchFamily="49" charset="0"/>
              </a:rPr>
              <a:t>&lt;picture&gt;</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&lt;source media="(min-width: 1024px)" </a:t>
            </a:r>
            <a:r>
              <a:rPr lang="en-GB" sz="1800" b="1" dirty="0" err="1">
                <a:latin typeface="Courier New" panose="02070309020205020404" pitchFamily="49" charset="0"/>
                <a:cs typeface="Courier New" panose="02070309020205020404" pitchFamily="49" charset="0"/>
              </a:rPr>
              <a:t>srcset</a:t>
            </a:r>
            <a:r>
              <a:rPr lang="en-GB" sz="1800" b="1" dirty="0">
                <a:latin typeface="Courier New" panose="02070309020205020404" pitchFamily="49" charset="0"/>
                <a:cs typeface="Courier New" panose="02070309020205020404" pitchFamily="49" charset="0"/>
              </a:rPr>
              <a:t>="kitten-</a:t>
            </a:r>
            <a:r>
              <a:rPr lang="en-GB" sz="1800" b="1" dirty="0" err="1">
                <a:latin typeface="Courier New" panose="02070309020205020404" pitchFamily="49" charset="0"/>
                <a:cs typeface="Courier New" panose="02070309020205020404" pitchFamily="49" charset="0"/>
              </a:rPr>
              <a:t>large.png</a:t>
            </a:r>
            <a:r>
              <a:rPr lang="en-GB" sz="1800" b="1" dirty="0">
                <a:latin typeface="Courier New" panose="02070309020205020404" pitchFamily="49" charset="0"/>
                <a:cs typeface="Courier New" panose="02070309020205020404" pitchFamily="49" charset="0"/>
              </a:rPr>
              <a:t>"&gt;</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&lt;source media="(min-width: 667px)" </a:t>
            </a:r>
            <a:r>
              <a:rPr lang="en-GB" sz="1800" b="1" dirty="0" err="1">
                <a:latin typeface="Courier New" panose="02070309020205020404" pitchFamily="49" charset="0"/>
                <a:cs typeface="Courier New" panose="02070309020205020404" pitchFamily="49" charset="0"/>
              </a:rPr>
              <a:t>srcset</a:t>
            </a:r>
            <a:r>
              <a:rPr lang="en-GB" sz="1800" b="1" dirty="0">
                <a:latin typeface="Courier New" panose="02070309020205020404" pitchFamily="49" charset="0"/>
                <a:cs typeface="Courier New" panose="02070309020205020404" pitchFamily="49" charset="0"/>
              </a:rPr>
              <a:t>="kitten-</a:t>
            </a:r>
            <a:r>
              <a:rPr lang="en-GB" sz="1800" b="1" dirty="0" err="1">
                <a:latin typeface="Courier New" panose="02070309020205020404" pitchFamily="49" charset="0"/>
                <a:cs typeface="Courier New" panose="02070309020205020404" pitchFamily="49" charset="0"/>
              </a:rPr>
              <a:t>medium.png</a:t>
            </a:r>
            <a:r>
              <a:rPr lang="en-GB" sz="1800" b="1" dirty="0">
                <a:latin typeface="Courier New" panose="02070309020205020404" pitchFamily="49" charset="0"/>
                <a:cs typeface="Courier New" panose="02070309020205020404" pitchFamily="49" charset="0"/>
              </a:rPr>
              <a:t>"&gt;</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&lt;</a:t>
            </a:r>
            <a:r>
              <a:rPr lang="en-GB" sz="1800" b="1" dirty="0" err="1">
                <a:latin typeface="Courier New" panose="02070309020205020404" pitchFamily="49" charset="0"/>
                <a:cs typeface="Courier New" panose="02070309020205020404" pitchFamily="49" charset="0"/>
              </a:rPr>
              <a:t>img</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a:t>
            </a:r>
            <a:r>
              <a:rPr lang="en-GB" sz="1800" b="1" dirty="0">
                <a:latin typeface="Courier New" panose="02070309020205020404" pitchFamily="49" charset="0"/>
                <a:cs typeface="Courier New" panose="02070309020205020404" pitchFamily="49" charset="0"/>
              </a:rPr>
              <a:t>="kitten-</a:t>
            </a:r>
            <a:r>
              <a:rPr lang="en-GB" sz="1800" b="1" dirty="0" err="1">
                <a:latin typeface="Courier New" panose="02070309020205020404" pitchFamily="49" charset="0"/>
                <a:cs typeface="Courier New" panose="02070309020205020404" pitchFamily="49" charset="0"/>
              </a:rPr>
              <a:t>small.png</a:t>
            </a:r>
            <a:r>
              <a:rPr lang="en-GB" sz="1800" b="1" dirty="0">
                <a:latin typeface="Courier New" panose="02070309020205020404" pitchFamily="49" charset="0"/>
                <a:cs typeface="Courier New" panose="02070309020205020404" pitchFamily="49" charset="0"/>
              </a:rPr>
              <a:t>" alt="Cute kitten"&gt;</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&lt;/picture&gt;</a:t>
            </a:r>
          </a:p>
        </p:txBody>
      </p:sp>
    </p:spTree>
    <p:extLst>
      <p:ext uri="{BB962C8B-B14F-4D97-AF65-F5344CB8AC3E}">
        <p14:creationId xmlns:p14="http://schemas.microsoft.com/office/powerpoint/2010/main" val="2355403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61A721-490A-554B-84AD-0662DF9D0F13}"/>
              </a:ext>
            </a:extLst>
          </p:cNvPr>
          <p:cNvSpPr>
            <a:spLocks noGrp="1"/>
          </p:cNvSpPr>
          <p:nvPr>
            <p:ph type="body" sz="quarter" idx="15"/>
          </p:nvPr>
        </p:nvSpPr>
        <p:spPr/>
        <p:txBody>
          <a:bodyPr/>
          <a:lstStyle/>
          <a:p>
            <a:r>
              <a:rPr lang="en-GB" dirty="0"/>
              <a:t>Sizes attribute</a:t>
            </a:r>
          </a:p>
          <a:p>
            <a:pPr lvl="1"/>
            <a:r>
              <a:rPr lang="en-US" dirty="0"/>
              <a:t>Tells the browser the size or sizes of the element the </a:t>
            </a:r>
            <a:r>
              <a:rPr lang="en-US" b="1" dirty="0" err="1">
                <a:latin typeface="Courier New" panose="02070309020205020404" pitchFamily="49" charset="0"/>
                <a:cs typeface="Courier New" panose="02070309020205020404" pitchFamily="49" charset="0"/>
              </a:rPr>
              <a:t>srcset</a:t>
            </a:r>
            <a:r>
              <a:rPr lang="en-US" dirty="0"/>
              <a:t> is attached to so that the browser can use the appropriate image</a:t>
            </a:r>
          </a:p>
          <a:p>
            <a:pPr lvl="2"/>
            <a:r>
              <a:rPr lang="en-US" sz="2000" b="1" dirty="0" err="1">
                <a:latin typeface="Courier New" panose="02070309020205020404" pitchFamily="49" charset="0"/>
                <a:cs typeface="Courier New" panose="02070309020205020404" pitchFamily="49" charset="0"/>
              </a:rPr>
              <a:t>si</a:t>
            </a:r>
            <a:r>
              <a:rPr lang="en-GB" sz="2000" b="1" dirty="0" err="1">
                <a:latin typeface="Courier New" panose="02070309020205020404" pitchFamily="49" charset="0"/>
                <a:cs typeface="Courier New" panose="02070309020205020404" pitchFamily="49" charset="0"/>
              </a:rPr>
              <a:t>zes</a:t>
            </a:r>
            <a:r>
              <a:rPr lang="en-GB" sz="2000" b="1" dirty="0">
                <a:latin typeface="Courier New" panose="02070309020205020404" pitchFamily="49" charset="0"/>
                <a:cs typeface="Courier New" panose="02070309020205020404" pitchFamily="49" charset="0"/>
              </a:rPr>
              <a:t>="</a:t>
            </a:r>
            <a:r>
              <a:rPr lang="en" sz="2000" b="1" dirty="0">
                <a:latin typeface="Courier New" panose="02070309020205020404" pitchFamily="49" charset="0"/>
                <a:cs typeface="Courier New" panose="02070309020205020404" pitchFamily="49" charset="0"/>
              </a:rPr>
              <a:t>50</a:t>
            </a:r>
            <a:r>
              <a:rPr lang="en-GB" sz="2000" b="1" dirty="0" err="1">
                <a:latin typeface="Courier New" panose="02070309020205020404" pitchFamily="49" charset="0"/>
                <a:cs typeface="Courier New" panose="02070309020205020404" pitchFamily="49" charset="0"/>
              </a:rPr>
              <a:t>vw</a:t>
            </a:r>
            <a:r>
              <a:rPr lang="en-GB" sz="2000" b="1" dirty="0">
                <a:latin typeface="Courier New" panose="02070309020205020404" pitchFamily="49" charset="0"/>
                <a:cs typeface="Courier New" panose="02070309020205020404" pitchFamily="49" charset="0"/>
              </a:rPr>
              <a:t>"</a:t>
            </a:r>
            <a:r>
              <a:rPr lang="en-GB" sz="2000" dirty="0"/>
              <a:t>:</a:t>
            </a:r>
            <a:r>
              <a:rPr lang="en-GB" dirty="0"/>
              <a:t> telling the browser that</a:t>
            </a:r>
            <a:r>
              <a:rPr lang="en-US" dirty="0"/>
              <a:t> the image will be displayed at 50% of the viewport width</a:t>
            </a:r>
          </a:p>
          <a:p>
            <a:pPr lvl="2"/>
            <a:r>
              <a:rPr lang="en-US" sz="2000" b="1" dirty="0">
                <a:latin typeface="Courier New" panose="02070309020205020404" pitchFamily="49" charset="0"/>
                <a:cs typeface="Courier New" panose="02070309020205020404" pitchFamily="49" charset="0"/>
              </a:rPr>
              <a:t>w</a:t>
            </a:r>
            <a:r>
              <a:rPr lang="en-US" dirty="0"/>
              <a:t> unit : width of each image in pixels, enabling the browser to choose the right image to retrieve, depending on the screen pixel density and the viewport size</a:t>
            </a:r>
          </a:p>
          <a:p>
            <a:endParaRPr lang="en-GB" dirty="0"/>
          </a:p>
        </p:txBody>
      </p:sp>
      <p:sp>
        <p:nvSpPr>
          <p:cNvPr id="3" name="Title 2">
            <a:extLst>
              <a:ext uri="{FF2B5EF4-FFF2-40B4-BE49-F238E27FC236}">
                <a16:creationId xmlns:a16="http://schemas.microsoft.com/office/drawing/2014/main" id="{4142D4AA-B25F-6D48-A840-E19190B992D2}"/>
              </a:ext>
            </a:extLst>
          </p:cNvPr>
          <p:cNvSpPr>
            <a:spLocks noGrp="1"/>
          </p:cNvSpPr>
          <p:nvPr>
            <p:ph type="title"/>
          </p:nvPr>
        </p:nvSpPr>
        <p:spPr/>
        <p:txBody>
          <a:bodyPr>
            <a:normAutofit fontScale="90000"/>
          </a:bodyPr>
          <a:lstStyle/>
          <a:p>
            <a:r>
              <a:rPr lang="en-GB" dirty="0"/>
              <a:t>The width descriptor</a:t>
            </a:r>
          </a:p>
        </p:txBody>
      </p:sp>
      <p:sp>
        <p:nvSpPr>
          <p:cNvPr id="4" name="Content Placeholder 4">
            <a:extLst>
              <a:ext uri="{FF2B5EF4-FFF2-40B4-BE49-F238E27FC236}">
                <a16:creationId xmlns:a16="http://schemas.microsoft.com/office/drawing/2014/main" id="{8B4A0196-D698-7444-AF53-72FBC8D1DA62}"/>
              </a:ext>
            </a:extLst>
          </p:cNvPr>
          <p:cNvSpPr txBox="1">
            <a:spLocks/>
          </p:cNvSpPr>
          <p:nvPr/>
        </p:nvSpPr>
        <p:spPr>
          <a:xfrm>
            <a:off x="414000" y="4324920"/>
            <a:ext cx="11404800" cy="2031325"/>
          </a:xfrm>
          <a:prstGeom prst="rect">
            <a:avLst/>
          </a:prstGeom>
          <a:solidFill>
            <a:srgbClr val="B9CDE5"/>
          </a:solidFill>
        </p:spPr>
        <p:txBody>
          <a:bodyPr vert="horz" wrap="square" lIns="91440" tIns="45720" rIns="91440" bIns="45720" rtlCol="0">
            <a:spAutoFit/>
          </a:bodyPr>
          <a:lst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a:latin typeface="Courier New" panose="02070309020205020404" pitchFamily="49" charset="0"/>
                <a:cs typeface="Courier New" panose="02070309020205020404" pitchFamily="49" charset="0"/>
              </a:rPr>
              <a:t>&lt;</a:t>
            </a:r>
            <a:r>
              <a:rPr lang="en-GB" sz="1800" b="1" dirty="0" err="1">
                <a:latin typeface="Courier New" panose="02070309020205020404" pitchFamily="49" charset="0"/>
                <a:cs typeface="Courier New" panose="02070309020205020404" pitchFamily="49" charset="0"/>
              </a:rPr>
              <a:t>img</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small.jpg</a:t>
            </a:r>
            <a:r>
              <a:rPr lang="en-GB" sz="1800" b="1" dirty="0">
                <a:latin typeface="Courier New" panose="02070309020205020404" pitchFamily="49" charset="0"/>
                <a:cs typeface="Courier New" panose="02070309020205020404" pitchFamily="49" charset="0"/>
              </a:rPr>
              <a:t>"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srcset</a:t>
            </a:r>
            <a:r>
              <a:rPr lang="en-GB" sz="1800" b="1" dirty="0">
                <a:latin typeface="Courier New" panose="02070309020205020404" pitchFamily="49" charset="0"/>
                <a:cs typeface="Courier New" panose="02070309020205020404" pitchFamily="49" charset="0"/>
              </a:rPr>
              <a:t>="kitten-</a:t>
            </a:r>
            <a:r>
              <a:rPr lang="en-GB" sz="1800" b="1" dirty="0" err="1">
                <a:latin typeface="Courier New" panose="02070309020205020404" pitchFamily="49" charset="0"/>
                <a:cs typeface="Courier New" panose="02070309020205020404" pitchFamily="49" charset="0"/>
              </a:rPr>
              <a:t>small.png</a:t>
            </a:r>
            <a:r>
              <a:rPr lang="en-GB" sz="1800" b="1" dirty="0">
                <a:latin typeface="Courier New" panose="02070309020205020404" pitchFamily="49" charset="0"/>
                <a:cs typeface="Courier New" panose="02070309020205020404" pitchFamily="49" charset="0"/>
              </a:rPr>
              <a:t> 500w,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kitten-</a:t>
            </a:r>
            <a:r>
              <a:rPr lang="en-GB" sz="1800" b="1" dirty="0" err="1">
                <a:latin typeface="Courier New" panose="02070309020205020404" pitchFamily="49" charset="0"/>
                <a:cs typeface="Courier New" panose="02070309020205020404" pitchFamily="49" charset="0"/>
              </a:rPr>
              <a:t>medium.png</a:t>
            </a:r>
            <a:r>
              <a:rPr lang="en-GB" sz="1800" b="1" dirty="0">
                <a:latin typeface="Courier New" panose="02070309020205020404" pitchFamily="49" charset="0"/>
                <a:cs typeface="Courier New" panose="02070309020205020404" pitchFamily="49" charset="0"/>
              </a:rPr>
              <a:t> 1000w,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kitten-</a:t>
            </a:r>
            <a:r>
              <a:rPr lang="en-GB" sz="1800" b="1" dirty="0" err="1">
                <a:latin typeface="Courier New" panose="02070309020205020404" pitchFamily="49" charset="0"/>
                <a:cs typeface="Courier New" panose="02070309020205020404" pitchFamily="49" charset="0"/>
              </a:rPr>
              <a:t>large.png</a:t>
            </a:r>
            <a:r>
              <a:rPr lang="en-GB" sz="1800" b="1" dirty="0">
                <a:latin typeface="Courier New" panose="02070309020205020404" pitchFamily="49" charset="0"/>
                <a:cs typeface="Courier New" panose="02070309020205020404" pitchFamily="49" charset="0"/>
              </a:rPr>
              <a:t> 1500w"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sizes="50vw"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alt="cute kitten"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/&gt;</a:t>
            </a:r>
            <a:endParaRPr lang="en-GB" sz="4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5547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DCA515-1E7A-7747-B2D1-7AC8CC6DA171}"/>
              </a:ext>
            </a:extLst>
          </p:cNvPr>
          <p:cNvSpPr>
            <a:spLocks noGrp="1"/>
          </p:cNvSpPr>
          <p:nvPr>
            <p:ph type="body" sz="quarter" idx="15"/>
          </p:nvPr>
        </p:nvSpPr>
        <p:spPr/>
        <p:txBody>
          <a:bodyPr/>
          <a:lstStyle/>
          <a:p>
            <a:r>
              <a:rPr lang="en-US" dirty="0"/>
              <a:t>Combining media queries and </a:t>
            </a:r>
            <a:r>
              <a:rPr lang="en-US" b="1" dirty="0" err="1">
                <a:latin typeface="Courier New" panose="02070309020205020404" pitchFamily="49" charset="0"/>
                <a:cs typeface="Courier New" panose="02070309020205020404" pitchFamily="49" charset="0"/>
              </a:rPr>
              <a:t>srcset</a:t>
            </a:r>
            <a:r>
              <a:rPr lang="en-US" dirty="0"/>
              <a:t> to specify images for different viewports</a:t>
            </a:r>
          </a:p>
          <a:p>
            <a:pPr lvl="1"/>
            <a:r>
              <a:rPr lang="en-GB" dirty="0"/>
              <a:t>Also providing different images for different pixel densities</a:t>
            </a:r>
          </a:p>
          <a:p>
            <a:pPr lvl="1"/>
            <a:r>
              <a:rPr lang="en-US" dirty="0"/>
              <a:t>Tools like </a:t>
            </a:r>
            <a:r>
              <a:rPr lang="en-US" i="1" dirty="0">
                <a:hlinkClick r:id="rId2"/>
              </a:rPr>
              <a:t>responsivebreakpoints.com</a:t>
            </a:r>
            <a:r>
              <a:rPr lang="en-US" i="1" dirty="0"/>
              <a:t> </a:t>
            </a:r>
            <a:r>
              <a:rPr lang="en-US" dirty="0"/>
              <a:t>will generate the images and the corresponding code for you so you don’t have to do</a:t>
            </a:r>
            <a:endParaRPr lang="en-GB" dirty="0"/>
          </a:p>
          <a:p>
            <a:endParaRPr lang="en-GB" dirty="0"/>
          </a:p>
        </p:txBody>
      </p:sp>
      <p:sp>
        <p:nvSpPr>
          <p:cNvPr id="3" name="Title 2">
            <a:extLst>
              <a:ext uri="{FF2B5EF4-FFF2-40B4-BE49-F238E27FC236}">
                <a16:creationId xmlns:a16="http://schemas.microsoft.com/office/drawing/2014/main" id="{5BB9D55C-D77C-2947-A04E-F50DCF919A59}"/>
              </a:ext>
            </a:extLst>
          </p:cNvPr>
          <p:cNvSpPr>
            <a:spLocks noGrp="1"/>
          </p:cNvSpPr>
          <p:nvPr>
            <p:ph type="title"/>
          </p:nvPr>
        </p:nvSpPr>
        <p:spPr/>
        <p:txBody>
          <a:bodyPr>
            <a:normAutofit fontScale="90000"/>
          </a:bodyPr>
          <a:lstStyle/>
          <a:p>
            <a:r>
              <a:rPr lang="en-GB" dirty="0"/>
              <a:t>Combining Media Queries and </a:t>
            </a:r>
            <a:r>
              <a:rPr lang="en-GB" dirty="0" err="1"/>
              <a:t>srcset</a:t>
            </a:r>
            <a:endParaRPr lang="en-GB" dirty="0"/>
          </a:p>
        </p:txBody>
      </p:sp>
      <p:sp>
        <p:nvSpPr>
          <p:cNvPr id="4" name="Content Placeholder 4">
            <a:extLst>
              <a:ext uri="{FF2B5EF4-FFF2-40B4-BE49-F238E27FC236}">
                <a16:creationId xmlns:a16="http://schemas.microsoft.com/office/drawing/2014/main" id="{C573223A-125C-AB44-A10D-D1D75DE5A915}"/>
              </a:ext>
            </a:extLst>
          </p:cNvPr>
          <p:cNvSpPr txBox="1">
            <a:spLocks/>
          </p:cNvSpPr>
          <p:nvPr/>
        </p:nvSpPr>
        <p:spPr>
          <a:xfrm>
            <a:off x="414000" y="3695000"/>
            <a:ext cx="11404800" cy="2646878"/>
          </a:xfrm>
          <a:prstGeom prst="rect">
            <a:avLst/>
          </a:prstGeom>
          <a:solidFill>
            <a:srgbClr val="B9CDE5"/>
          </a:solidFill>
        </p:spPr>
        <p:txBody>
          <a:bodyPr vert="horz" wrap="square" lIns="91440" tIns="45720" rIns="91440" bIns="45720" rtlCol="0">
            <a:spAutoFit/>
          </a:bodyPr>
          <a:lst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a:latin typeface="Courier New" panose="02070309020205020404" pitchFamily="49" charset="0"/>
                <a:cs typeface="Courier New" panose="02070309020205020404" pitchFamily="49" charset="0"/>
              </a:rPr>
              <a:t>&lt;picture&gt;</a:t>
            </a:r>
          </a:p>
          <a:p>
            <a:pPr marL="0" indent="0">
              <a:buNone/>
            </a:pPr>
            <a:r>
              <a:rPr lang="en-GB" sz="1800" b="1" dirty="0">
                <a:latin typeface="Courier New" panose="02070309020205020404" pitchFamily="49" charset="0"/>
                <a:cs typeface="Courier New" panose="02070309020205020404" pitchFamily="49" charset="0"/>
              </a:rPr>
              <a:t>    &lt;source media="(min-width: 1024px)"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srcset</a:t>
            </a:r>
            <a:r>
              <a:rPr lang="en-GB" sz="1800" b="1" dirty="0">
                <a:latin typeface="Courier New" panose="02070309020205020404" pitchFamily="49" charset="0"/>
                <a:cs typeface="Courier New" panose="02070309020205020404" pitchFamily="49" charset="0"/>
              </a:rPr>
              <a:t>="kitten-</a:t>
            </a:r>
            <a:r>
              <a:rPr lang="en-GB" sz="1800" b="1" dirty="0" err="1">
                <a:latin typeface="Courier New" panose="02070309020205020404" pitchFamily="49" charset="0"/>
                <a:cs typeface="Courier New" panose="02070309020205020404" pitchFamily="49" charset="0"/>
              </a:rPr>
              <a:t>large.png</a:t>
            </a:r>
            <a:r>
              <a:rPr lang="en-GB" sz="1800" b="1" dirty="0">
                <a:latin typeface="Courier New" panose="02070309020205020404" pitchFamily="49" charset="0"/>
                <a:cs typeface="Courier New" panose="02070309020205020404" pitchFamily="49" charset="0"/>
              </a:rPr>
              <a:t> 1x, kitten-large_2x.png 2x"&gt;</a:t>
            </a:r>
          </a:p>
          <a:p>
            <a:pPr marL="0" indent="0">
              <a:buNone/>
            </a:pPr>
            <a:r>
              <a:rPr lang="en-GB" sz="1800" b="1" dirty="0">
                <a:latin typeface="Courier New" panose="02070309020205020404" pitchFamily="49" charset="0"/>
                <a:cs typeface="Courier New" panose="02070309020205020404" pitchFamily="49" charset="0"/>
              </a:rPr>
              <a:t>    &lt;source media="(min-width: 667px)"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srcset</a:t>
            </a:r>
            <a:r>
              <a:rPr lang="en-GB" sz="1800" b="1" dirty="0">
                <a:latin typeface="Courier New" panose="02070309020205020404" pitchFamily="49" charset="0"/>
                <a:cs typeface="Courier New" panose="02070309020205020404" pitchFamily="49" charset="0"/>
              </a:rPr>
              <a:t>="kitten-</a:t>
            </a:r>
            <a:r>
              <a:rPr lang="en-GB" sz="1800" b="1" dirty="0" err="1">
                <a:latin typeface="Courier New" panose="02070309020205020404" pitchFamily="49" charset="0"/>
                <a:cs typeface="Courier New" panose="02070309020205020404" pitchFamily="49" charset="0"/>
              </a:rPr>
              <a:t>medium.png</a:t>
            </a:r>
            <a:r>
              <a:rPr lang="en-GB" sz="1800" b="1" dirty="0">
                <a:latin typeface="Courier New" panose="02070309020205020404" pitchFamily="49" charset="0"/>
                <a:cs typeface="Courier New" panose="02070309020205020404" pitchFamily="49" charset="0"/>
              </a:rPr>
              <a:t> 1x, kitten-medium_2x.png 2x"&gt;</a:t>
            </a:r>
          </a:p>
          <a:p>
            <a:pPr marL="0" indent="0">
              <a:buNone/>
            </a:pPr>
            <a:r>
              <a:rPr lang="en-GB" sz="1800" b="1" dirty="0">
                <a:latin typeface="Courier New" panose="02070309020205020404" pitchFamily="49" charset="0"/>
                <a:cs typeface="Courier New" panose="02070309020205020404" pitchFamily="49" charset="0"/>
              </a:rPr>
              <a:t>    &lt;</a:t>
            </a:r>
            <a:r>
              <a:rPr lang="en-GB" sz="1800" b="1" dirty="0" err="1">
                <a:latin typeface="Courier New" panose="02070309020205020404" pitchFamily="49" charset="0"/>
                <a:cs typeface="Courier New" panose="02070309020205020404" pitchFamily="49" charset="0"/>
              </a:rPr>
              <a:t>img</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a:t>
            </a:r>
            <a:r>
              <a:rPr lang="en-GB" sz="1800" b="1" dirty="0">
                <a:latin typeface="Courier New" panose="02070309020205020404" pitchFamily="49" charset="0"/>
                <a:cs typeface="Courier New" panose="02070309020205020404" pitchFamily="49" charset="0"/>
              </a:rPr>
              <a:t>="kitten-</a:t>
            </a:r>
            <a:r>
              <a:rPr lang="en-GB" sz="1800" b="1" dirty="0" err="1">
                <a:latin typeface="Courier New" panose="02070309020205020404" pitchFamily="49" charset="0"/>
                <a:cs typeface="Courier New" panose="02070309020205020404" pitchFamily="49" charset="0"/>
              </a:rPr>
              <a:t>small.png</a:t>
            </a:r>
            <a:r>
              <a:rPr lang="en-GB" sz="1800" b="1" dirty="0">
                <a:latin typeface="Courier New" panose="02070309020205020404" pitchFamily="49" charset="0"/>
                <a:cs typeface="Courier New" panose="02070309020205020404" pitchFamily="49" charset="0"/>
              </a:rPr>
              <a:t>" alt="Cute kitten"&gt;</a:t>
            </a:r>
          </a:p>
          <a:p>
            <a:pPr marL="0" indent="0">
              <a:buNone/>
            </a:pPr>
            <a:r>
              <a:rPr lang="en-GB" sz="1800" b="1" dirty="0">
                <a:latin typeface="Courier New" panose="02070309020205020404" pitchFamily="49" charset="0"/>
                <a:cs typeface="Courier New" panose="02070309020205020404" pitchFamily="49" charset="0"/>
              </a:rPr>
              <a:t> &lt;/picture&gt;</a:t>
            </a:r>
            <a:endParaRPr lang="en-GB" sz="4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1927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EEEB39-D51E-3D43-9F13-0FC0E2C2BA8F}"/>
              </a:ext>
            </a:extLst>
          </p:cNvPr>
          <p:cNvSpPr>
            <a:spLocks noGrp="1"/>
          </p:cNvSpPr>
          <p:nvPr>
            <p:ph type="title"/>
          </p:nvPr>
        </p:nvSpPr>
        <p:spPr/>
        <p:txBody>
          <a:bodyPr>
            <a:normAutofit fontScale="90000"/>
          </a:bodyPr>
          <a:lstStyle/>
          <a:p>
            <a:r>
              <a:rPr lang="en-GB" dirty="0"/>
              <a:t>Quick Lab 14 - Responsive Images</a:t>
            </a:r>
          </a:p>
        </p:txBody>
      </p:sp>
      <p:sp>
        <p:nvSpPr>
          <p:cNvPr id="7" name="Content Placeholder 6">
            <a:extLst>
              <a:ext uri="{FF2B5EF4-FFF2-40B4-BE49-F238E27FC236}">
                <a16:creationId xmlns:a16="http://schemas.microsoft.com/office/drawing/2014/main" id="{9915743F-E3FE-9648-970B-989F4466D96E}"/>
              </a:ext>
            </a:extLst>
          </p:cNvPr>
          <p:cNvSpPr>
            <a:spLocks noGrp="1"/>
          </p:cNvSpPr>
          <p:nvPr>
            <p:ph sz="quarter" idx="15"/>
          </p:nvPr>
        </p:nvSpPr>
        <p:spPr/>
        <p:txBody>
          <a:bodyPr/>
          <a:lstStyle/>
          <a:p>
            <a:r>
              <a:rPr lang="en-GB" dirty="0"/>
              <a:t>Add images to HTML that respond to the device/screen that is being used </a:t>
            </a:r>
            <a:r>
              <a:rPr lang="en-GB"/>
              <a:t>to view them.</a:t>
            </a:r>
          </a:p>
        </p:txBody>
      </p:sp>
    </p:spTree>
    <p:extLst>
      <p:ext uri="{BB962C8B-B14F-4D97-AF65-F5344CB8AC3E}">
        <p14:creationId xmlns:p14="http://schemas.microsoft.com/office/powerpoint/2010/main" val="3295027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E92CDA-186B-F648-8CEE-0AA7126D4E71}"/>
              </a:ext>
            </a:extLst>
          </p:cNvPr>
          <p:cNvSpPr>
            <a:spLocks noGrp="1"/>
          </p:cNvSpPr>
          <p:nvPr>
            <p:ph type="body" sz="quarter" idx="15"/>
          </p:nvPr>
        </p:nvSpPr>
        <p:spPr/>
        <p:txBody>
          <a:bodyPr/>
          <a:lstStyle/>
          <a:p>
            <a:r>
              <a:rPr lang="en-GB" dirty="0"/>
              <a:t>Understand why mobile first and responsive web design</a:t>
            </a:r>
          </a:p>
          <a:p>
            <a:r>
              <a:rPr lang="en-GB" dirty="0"/>
              <a:t>Be able to apply responsive design principles</a:t>
            </a:r>
          </a:p>
          <a:p>
            <a:r>
              <a:rPr lang="en-GB" dirty="0"/>
              <a:t>Be able to use Media Queries</a:t>
            </a:r>
          </a:p>
          <a:p>
            <a:r>
              <a:rPr lang="en-GB" dirty="0"/>
              <a:t>Understand and implement grid systems</a:t>
            </a:r>
          </a:p>
          <a:p>
            <a:r>
              <a:rPr lang="en-GB" dirty="0"/>
              <a:t>Understand flexbox</a:t>
            </a:r>
          </a:p>
          <a:p>
            <a:r>
              <a:rPr lang="en-GB" dirty="0"/>
              <a:t>Be able to create and use responsive images</a:t>
            </a:r>
          </a:p>
          <a:p>
            <a:endParaRPr lang="en-GB" dirty="0"/>
          </a:p>
        </p:txBody>
      </p:sp>
      <p:sp>
        <p:nvSpPr>
          <p:cNvPr id="3" name="Title 2">
            <a:extLst>
              <a:ext uri="{FF2B5EF4-FFF2-40B4-BE49-F238E27FC236}">
                <a16:creationId xmlns:a16="http://schemas.microsoft.com/office/drawing/2014/main" id="{F10BFDD0-415E-D941-85EB-98C5A9C3D68F}"/>
              </a:ext>
            </a:extLst>
          </p:cNvPr>
          <p:cNvSpPr>
            <a:spLocks noGrp="1"/>
          </p:cNvSpPr>
          <p:nvPr>
            <p:ph type="title"/>
          </p:nvPr>
        </p:nvSpPr>
        <p:spPr/>
        <p:txBody>
          <a:bodyPr>
            <a:normAutofit fontScale="90000"/>
          </a:bodyPr>
          <a:lstStyle/>
          <a:p>
            <a:r>
              <a:rPr lang="en-GB" dirty="0"/>
              <a:t>Learning Objectives</a:t>
            </a:r>
          </a:p>
        </p:txBody>
      </p:sp>
    </p:spTree>
    <p:extLst>
      <p:ext uri="{BB962C8B-B14F-4D97-AF65-F5344CB8AC3E}">
        <p14:creationId xmlns:p14="http://schemas.microsoft.com/office/powerpoint/2010/main" val="1611524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328869-83F1-FC4D-8148-F459644AE0A5}"/>
              </a:ext>
            </a:extLst>
          </p:cNvPr>
          <p:cNvSpPr>
            <a:spLocks noGrp="1"/>
          </p:cNvSpPr>
          <p:nvPr>
            <p:ph type="body" sz="quarter" idx="15"/>
          </p:nvPr>
        </p:nvSpPr>
        <p:spPr/>
        <p:txBody>
          <a:bodyPr/>
          <a:lstStyle/>
          <a:p>
            <a:r>
              <a:rPr lang="en-US" dirty="0"/>
              <a:t>You have a brief for a website to be set up using the skills, knowledge and understanding of HTML, CSS and RWD gained on the course</a:t>
            </a:r>
          </a:p>
          <a:p>
            <a:pPr lvl="1"/>
            <a:r>
              <a:rPr lang="en-US" dirty="0"/>
              <a:t>The brief has a number of user stories to tackle</a:t>
            </a:r>
          </a:p>
          <a:p>
            <a:pPr lvl="1"/>
            <a:r>
              <a:rPr lang="en-US" dirty="0"/>
              <a:t>You are expected to:</a:t>
            </a:r>
          </a:p>
          <a:p>
            <a:pPr lvl="2"/>
            <a:r>
              <a:rPr lang="en-US" dirty="0"/>
              <a:t>Have a planning meeting to decide how the work will be distributed</a:t>
            </a:r>
          </a:p>
          <a:p>
            <a:pPr lvl="2"/>
            <a:r>
              <a:rPr lang="en-US" dirty="0"/>
              <a:t>Create the website</a:t>
            </a:r>
          </a:p>
          <a:p>
            <a:pPr lvl="2"/>
            <a:r>
              <a:rPr lang="en-US" dirty="0"/>
              <a:t>Have a review meeting to demonstrate the website to your trainer</a:t>
            </a:r>
          </a:p>
          <a:p>
            <a:pPr lvl="2"/>
            <a:r>
              <a:rPr lang="en-US" dirty="0"/>
              <a:t>Hold a retrospective to review what has been learnt as part of </a:t>
            </a:r>
            <a:r>
              <a:rPr lang="en-US"/>
              <a:t>the process</a:t>
            </a:r>
          </a:p>
        </p:txBody>
      </p:sp>
      <p:sp>
        <p:nvSpPr>
          <p:cNvPr id="3" name="Title 2">
            <a:extLst>
              <a:ext uri="{FF2B5EF4-FFF2-40B4-BE49-F238E27FC236}">
                <a16:creationId xmlns:a16="http://schemas.microsoft.com/office/drawing/2014/main" id="{BB6ACB90-FEC3-584C-B364-57C8D092B0DA}"/>
              </a:ext>
            </a:extLst>
          </p:cNvPr>
          <p:cNvSpPr>
            <a:spLocks noGrp="1"/>
          </p:cNvSpPr>
          <p:nvPr>
            <p:ph type="title"/>
          </p:nvPr>
        </p:nvSpPr>
        <p:spPr/>
        <p:txBody>
          <a:bodyPr>
            <a:normAutofit fontScale="90000"/>
          </a:bodyPr>
          <a:lstStyle/>
          <a:p>
            <a:r>
              <a:rPr lang="en-US" dirty="0"/>
              <a:t>Hackathon – QA Cinemas</a:t>
            </a:r>
          </a:p>
        </p:txBody>
      </p:sp>
    </p:spTree>
    <p:extLst>
      <p:ext uri="{BB962C8B-B14F-4D97-AF65-F5344CB8AC3E}">
        <p14:creationId xmlns:p14="http://schemas.microsoft.com/office/powerpoint/2010/main" val="124978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9ADBCF-1367-9743-BE4D-471E2B7BEE0B}"/>
              </a:ext>
            </a:extLst>
          </p:cNvPr>
          <p:cNvSpPr>
            <a:spLocks noGrp="1"/>
          </p:cNvSpPr>
          <p:nvPr>
            <p:ph type="ctrTitle"/>
          </p:nvPr>
        </p:nvSpPr>
        <p:spPr/>
        <p:txBody>
          <a:bodyPr/>
          <a:lstStyle/>
          <a:p>
            <a:r>
              <a:rPr lang="en-GB" dirty="0"/>
              <a:t>Mobile First and Responsive Web Design</a:t>
            </a:r>
          </a:p>
        </p:txBody>
      </p:sp>
      <p:sp>
        <p:nvSpPr>
          <p:cNvPr id="5" name="Subtitle 4">
            <a:extLst>
              <a:ext uri="{FF2B5EF4-FFF2-40B4-BE49-F238E27FC236}">
                <a16:creationId xmlns:a16="http://schemas.microsoft.com/office/drawing/2014/main" id="{B9BBE86F-1B99-F042-A66B-AFF6DEF67E30}"/>
              </a:ext>
            </a:extLst>
          </p:cNvPr>
          <p:cNvSpPr>
            <a:spLocks noGrp="1"/>
          </p:cNvSpPr>
          <p:nvPr>
            <p:ph type="subTitle" idx="1"/>
          </p:nvPr>
        </p:nvSpPr>
        <p:spPr/>
        <p:txBody>
          <a:bodyPr/>
          <a:lstStyle/>
          <a:p>
            <a:r>
              <a:rPr lang="en-GB" dirty="0"/>
              <a:t>Responsive Web Design</a:t>
            </a:r>
          </a:p>
        </p:txBody>
      </p:sp>
    </p:spTree>
    <p:extLst>
      <p:ext uri="{BB962C8B-B14F-4D97-AF65-F5344CB8AC3E}">
        <p14:creationId xmlns:p14="http://schemas.microsoft.com/office/powerpoint/2010/main" val="33545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044A8A9-42AB-2945-89B2-DB4A2329B78E}"/>
              </a:ext>
            </a:extLst>
          </p:cNvPr>
          <p:cNvSpPr>
            <a:spLocks noGrp="1"/>
          </p:cNvSpPr>
          <p:nvPr>
            <p:ph type="body" sz="quarter" idx="15"/>
          </p:nvPr>
        </p:nvSpPr>
        <p:spPr/>
        <p:txBody>
          <a:bodyPr/>
          <a:lstStyle/>
          <a:p>
            <a:r>
              <a:rPr lang="en-GB" dirty="0"/>
              <a:t>UI design idea first coined by Luke </a:t>
            </a:r>
            <a:r>
              <a:rPr lang="en-GB" dirty="0" err="1"/>
              <a:t>Wroblewski</a:t>
            </a:r>
            <a:r>
              <a:rPr lang="en-GB" dirty="0"/>
              <a:t> in 2011</a:t>
            </a:r>
          </a:p>
          <a:p>
            <a:pPr lvl="1"/>
            <a:r>
              <a:rPr lang="en-GB" dirty="0"/>
              <a:t>Encourages UI to be designed for a mobile device before a large screen</a:t>
            </a:r>
          </a:p>
          <a:p>
            <a:pPr lvl="1"/>
            <a:r>
              <a:rPr lang="en-GB" dirty="0"/>
              <a:t>Helps to identify what most important content is</a:t>
            </a:r>
          </a:p>
          <a:p>
            <a:pPr lvl="1"/>
            <a:r>
              <a:rPr lang="en-GB" dirty="0"/>
              <a:t>Ensures that this content is displayed prominently on a mobile device</a:t>
            </a:r>
          </a:p>
          <a:p>
            <a:pPr lvl="1"/>
            <a:endParaRPr lang="en-GB" dirty="0"/>
          </a:p>
        </p:txBody>
      </p:sp>
      <p:sp>
        <p:nvSpPr>
          <p:cNvPr id="5" name="Title 4">
            <a:extLst>
              <a:ext uri="{FF2B5EF4-FFF2-40B4-BE49-F238E27FC236}">
                <a16:creationId xmlns:a16="http://schemas.microsoft.com/office/drawing/2014/main" id="{B0F442FF-AEA2-9049-BB62-F6C1EA20A665}"/>
              </a:ext>
            </a:extLst>
          </p:cNvPr>
          <p:cNvSpPr>
            <a:spLocks noGrp="1"/>
          </p:cNvSpPr>
          <p:nvPr>
            <p:ph type="title"/>
          </p:nvPr>
        </p:nvSpPr>
        <p:spPr/>
        <p:txBody>
          <a:bodyPr>
            <a:normAutofit fontScale="90000"/>
          </a:bodyPr>
          <a:lstStyle/>
          <a:p>
            <a:r>
              <a:rPr lang="en-GB" dirty="0"/>
              <a:t>Mobile First</a:t>
            </a:r>
          </a:p>
        </p:txBody>
      </p:sp>
      <p:sp>
        <p:nvSpPr>
          <p:cNvPr id="7" name="TextBox 6">
            <a:extLst>
              <a:ext uri="{FF2B5EF4-FFF2-40B4-BE49-F238E27FC236}">
                <a16:creationId xmlns:a16="http://schemas.microsoft.com/office/drawing/2014/main" id="{A177AE04-1AAB-8545-B1AB-494B9E49251E}"/>
              </a:ext>
            </a:extLst>
          </p:cNvPr>
          <p:cNvSpPr txBox="1"/>
          <p:nvPr/>
        </p:nvSpPr>
        <p:spPr>
          <a:xfrm>
            <a:off x="414000" y="3980170"/>
            <a:ext cx="11404800" cy="2492990"/>
          </a:xfrm>
          <a:prstGeom prst="rect">
            <a:avLst/>
          </a:prstGeom>
          <a:solidFill>
            <a:srgbClr val="B9CDE5"/>
          </a:solidFill>
        </p:spPr>
        <p:txBody>
          <a:bodyPr wrap="square" rtlCol="0">
            <a:spAutoFit/>
          </a:bodyPr>
          <a:lstStyle/>
          <a:p>
            <a:r>
              <a:rPr lang="en-GB" sz="2000" dirty="0"/>
              <a:t>Why ‘Mobile First’?</a:t>
            </a:r>
          </a:p>
          <a:p>
            <a:pPr marL="342900" indent="-342900">
              <a:buFont typeface="Arial" panose="020B0604020202020204" pitchFamily="34" charset="0"/>
              <a:buChar char="•"/>
            </a:pPr>
            <a:r>
              <a:rPr lang="en-GB" sz="2000" dirty="0"/>
              <a:t>Prepares you for the explosive growth and new opportunities emerging on mobile today</a:t>
            </a:r>
          </a:p>
          <a:p>
            <a:pPr marL="342900" indent="-342900">
              <a:buFont typeface="Arial" panose="020B0604020202020204" pitchFamily="34" charset="0"/>
              <a:buChar char="•"/>
            </a:pPr>
            <a:r>
              <a:rPr lang="en-GB" sz="2000" dirty="0"/>
              <a:t>Forces you to focus and prioritise your products by embracing the constraints inherent in mobile design</a:t>
            </a:r>
          </a:p>
          <a:p>
            <a:pPr marL="342900" indent="-342900">
              <a:buFont typeface="Arial" panose="020B0604020202020204" pitchFamily="34" charset="0"/>
              <a:buChar char="•"/>
            </a:pPr>
            <a:r>
              <a:rPr lang="en-GB" sz="2000" dirty="0"/>
              <a:t>Allows you to deliver innovative experiences by building on new capabilities native to mobile devices and modes of use</a:t>
            </a:r>
          </a:p>
          <a:p>
            <a:endParaRPr lang="en-GB" sz="2000" dirty="0"/>
          </a:p>
          <a:p>
            <a:pPr marL="0" indent="0">
              <a:buNone/>
            </a:pPr>
            <a:r>
              <a:rPr lang="en-GB" sz="1600" b="1" dirty="0">
                <a:effectLst>
                  <a:outerShdw blurRad="38100" dist="38100" dir="2700000" algn="tl">
                    <a:srgbClr val="000000">
                      <a:alpha val="43137"/>
                    </a:srgbClr>
                  </a:outerShdw>
                </a:effectLst>
              </a:rPr>
              <a:t>Taken from Mobile First, L </a:t>
            </a:r>
            <a:r>
              <a:rPr lang="en-GB" sz="1600" b="1" dirty="0" err="1">
                <a:effectLst>
                  <a:outerShdw blurRad="38100" dist="38100" dir="2700000" algn="tl">
                    <a:srgbClr val="000000">
                      <a:alpha val="43137"/>
                    </a:srgbClr>
                  </a:outerShdw>
                </a:effectLst>
              </a:rPr>
              <a:t>Wroblewski</a:t>
            </a:r>
            <a:r>
              <a:rPr lang="en-GB" sz="1600" b="1" dirty="0">
                <a:effectLst>
                  <a:outerShdw blurRad="38100" dist="38100" dir="2700000" algn="tl">
                    <a:srgbClr val="000000">
                      <a:alpha val="43137"/>
                    </a:srgbClr>
                  </a:outerShdw>
                </a:effectLst>
              </a:rPr>
              <a:t>, P1</a:t>
            </a:r>
          </a:p>
        </p:txBody>
      </p:sp>
    </p:spTree>
    <p:extLst>
      <p:ext uri="{BB962C8B-B14F-4D97-AF65-F5344CB8AC3E}">
        <p14:creationId xmlns:p14="http://schemas.microsoft.com/office/powerpoint/2010/main" val="34332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B57615-45EE-1D40-A33A-F7AAF8328BB1}"/>
              </a:ext>
            </a:extLst>
          </p:cNvPr>
          <p:cNvSpPr>
            <a:spLocks noGrp="1"/>
          </p:cNvSpPr>
          <p:nvPr>
            <p:ph type="body" sz="quarter" idx="15"/>
          </p:nvPr>
        </p:nvSpPr>
        <p:spPr/>
        <p:txBody>
          <a:bodyPr/>
          <a:lstStyle/>
          <a:p>
            <a:r>
              <a:rPr lang="en-GB" dirty="0"/>
              <a:t>Pioneered by Ethan Marcotte in 2010</a:t>
            </a:r>
          </a:p>
          <a:p>
            <a:r>
              <a:rPr lang="en-GB" dirty="0"/>
              <a:t>Ensures that web pages render well regardless of device/screen/window size</a:t>
            </a:r>
          </a:p>
          <a:p>
            <a:pPr lvl="1"/>
            <a:r>
              <a:rPr lang="en-GB" dirty="0"/>
              <a:t>Adapts the layout by using fluid, proportion-based grids, flexible images and media queries</a:t>
            </a:r>
          </a:p>
          <a:p>
            <a:pPr lvl="2"/>
            <a:r>
              <a:rPr lang="en-GB" dirty="0"/>
              <a:t>Fluid grid concept requires sizing to be in relative units (percentages rather than pixels or points)</a:t>
            </a:r>
          </a:p>
          <a:p>
            <a:pPr lvl="2"/>
            <a:r>
              <a:rPr lang="en-GB" dirty="0"/>
              <a:t>Flexible images sized in relative units</a:t>
            </a:r>
          </a:p>
          <a:p>
            <a:pPr lvl="2"/>
            <a:r>
              <a:rPr lang="en-GB" dirty="0"/>
              <a:t>Media queries allow different rules to be applied usually dependent on width of screen available</a:t>
            </a:r>
          </a:p>
          <a:p>
            <a:r>
              <a:rPr lang="en-GB" dirty="0"/>
              <a:t>Only uses HTML and CSS</a:t>
            </a:r>
          </a:p>
        </p:txBody>
      </p:sp>
      <p:sp>
        <p:nvSpPr>
          <p:cNvPr id="3" name="Title 2">
            <a:extLst>
              <a:ext uri="{FF2B5EF4-FFF2-40B4-BE49-F238E27FC236}">
                <a16:creationId xmlns:a16="http://schemas.microsoft.com/office/drawing/2014/main" id="{0BF94390-D465-704A-A8E1-6967797C83FD}"/>
              </a:ext>
            </a:extLst>
          </p:cNvPr>
          <p:cNvSpPr>
            <a:spLocks noGrp="1"/>
          </p:cNvSpPr>
          <p:nvPr>
            <p:ph type="title"/>
          </p:nvPr>
        </p:nvSpPr>
        <p:spPr/>
        <p:txBody>
          <a:bodyPr>
            <a:normAutofit fontScale="90000"/>
          </a:bodyPr>
          <a:lstStyle/>
          <a:p>
            <a:r>
              <a:rPr lang="en-GB" dirty="0"/>
              <a:t>Responsive Web Design</a:t>
            </a:r>
          </a:p>
        </p:txBody>
      </p:sp>
    </p:spTree>
    <p:extLst>
      <p:ext uri="{BB962C8B-B14F-4D97-AF65-F5344CB8AC3E}">
        <p14:creationId xmlns:p14="http://schemas.microsoft.com/office/powerpoint/2010/main" val="307501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82FC13-081F-5240-98C1-74636E9C732B}"/>
              </a:ext>
            </a:extLst>
          </p:cNvPr>
          <p:cNvSpPr>
            <a:spLocks noGrp="1"/>
          </p:cNvSpPr>
          <p:nvPr>
            <p:ph sz="quarter" idx="15"/>
          </p:nvPr>
        </p:nvSpPr>
        <p:spPr/>
        <p:txBody>
          <a:bodyPr/>
          <a:lstStyle/>
          <a:p>
            <a:r>
              <a:rPr lang="en-GB" dirty="0"/>
              <a:t>RWD is more than changing layouts</a:t>
            </a:r>
          </a:p>
          <a:p>
            <a:r>
              <a:rPr lang="en-GB" dirty="0"/>
              <a:t>Media queries do not just change layouts</a:t>
            </a:r>
          </a:p>
          <a:p>
            <a:pPr lvl="1"/>
            <a:r>
              <a:rPr lang="en-GB" dirty="0"/>
              <a:t>Allow designers to manipulate content dependent on viewport size and device type</a:t>
            </a:r>
          </a:p>
          <a:p>
            <a:r>
              <a:rPr lang="en-GB" dirty="0"/>
              <a:t>Make sure main content is visible on phone when user views homepage</a:t>
            </a:r>
          </a:p>
          <a:p>
            <a:pPr lvl="1"/>
            <a:r>
              <a:rPr lang="en-GB" dirty="0"/>
              <a:t>Hamburger navigation, move ads down, etc</a:t>
            </a:r>
          </a:p>
          <a:p>
            <a:r>
              <a:rPr lang="en-GB" dirty="0"/>
              <a:t>Changing content is common</a:t>
            </a:r>
          </a:p>
          <a:p>
            <a:pPr lvl="1"/>
            <a:r>
              <a:rPr lang="en-GB" dirty="0"/>
              <a:t>Lower resolution videos for small screens, etc</a:t>
            </a:r>
          </a:p>
          <a:p>
            <a:r>
              <a:rPr lang="en-GB" dirty="0"/>
              <a:t>Removing content completely is last resort</a:t>
            </a:r>
          </a:p>
        </p:txBody>
      </p:sp>
      <p:sp>
        <p:nvSpPr>
          <p:cNvPr id="3" name="Content Placeholder 2">
            <a:extLst>
              <a:ext uri="{FF2B5EF4-FFF2-40B4-BE49-F238E27FC236}">
                <a16:creationId xmlns:a16="http://schemas.microsoft.com/office/drawing/2014/main" id="{CAB792AA-787E-F243-82BD-010FC776C700}"/>
              </a:ext>
            </a:extLst>
          </p:cNvPr>
          <p:cNvSpPr>
            <a:spLocks noGrp="1"/>
          </p:cNvSpPr>
          <p:nvPr>
            <p:ph sz="quarter" idx="16"/>
          </p:nvPr>
        </p:nvSpPr>
        <p:spPr/>
        <p:txBody>
          <a:bodyPr/>
          <a:lstStyle/>
          <a:p>
            <a:pPr marL="0" indent="0">
              <a:buNone/>
            </a:pPr>
            <a:r>
              <a:rPr lang="en-GB" b="1" dirty="0"/>
              <a:t>General Rules for Manipulating Content</a:t>
            </a:r>
          </a:p>
          <a:p>
            <a:r>
              <a:rPr lang="en-GB" dirty="0"/>
              <a:t>Reorder</a:t>
            </a:r>
          </a:p>
          <a:p>
            <a:r>
              <a:rPr lang="en-GB" dirty="0"/>
              <a:t>Reposition</a:t>
            </a:r>
          </a:p>
          <a:p>
            <a:r>
              <a:rPr lang="en-GB" dirty="0"/>
              <a:t>Replace</a:t>
            </a:r>
          </a:p>
          <a:p>
            <a:r>
              <a:rPr lang="en-GB" dirty="0"/>
              <a:t>Remove (last resort)</a:t>
            </a:r>
          </a:p>
        </p:txBody>
      </p:sp>
      <p:sp>
        <p:nvSpPr>
          <p:cNvPr id="4" name="Title 3">
            <a:extLst>
              <a:ext uri="{FF2B5EF4-FFF2-40B4-BE49-F238E27FC236}">
                <a16:creationId xmlns:a16="http://schemas.microsoft.com/office/drawing/2014/main" id="{98FE2AA6-A74B-B24D-ABC9-14BF642E0AC9}"/>
              </a:ext>
            </a:extLst>
          </p:cNvPr>
          <p:cNvSpPr>
            <a:spLocks noGrp="1"/>
          </p:cNvSpPr>
          <p:nvPr>
            <p:ph type="title"/>
          </p:nvPr>
        </p:nvSpPr>
        <p:spPr/>
        <p:txBody>
          <a:bodyPr>
            <a:normAutofit fontScale="90000"/>
          </a:bodyPr>
          <a:lstStyle/>
          <a:p>
            <a:r>
              <a:rPr lang="en-GB" dirty="0"/>
              <a:t>Content First - Manipulate</a:t>
            </a:r>
          </a:p>
        </p:txBody>
      </p:sp>
    </p:spTree>
    <p:extLst>
      <p:ext uri="{BB962C8B-B14F-4D97-AF65-F5344CB8AC3E}">
        <p14:creationId xmlns:p14="http://schemas.microsoft.com/office/powerpoint/2010/main" val="180970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1D088B1-FF2D-CE4C-A130-0DE23C4920C8}"/>
              </a:ext>
            </a:extLst>
          </p:cNvPr>
          <p:cNvSpPr>
            <a:spLocks noGrp="1"/>
          </p:cNvSpPr>
          <p:nvPr>
            <p:ph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a:t>Responsive is not just smaller text</a:t>
            </a:r>
          </a:p>
        </p:txBody>
      </p:sp>
      <p:sp>
        <p:nvSpPr>
          <p:cNvPr id="2" name="Text Placeholder 1"/>
          <p:cNvSpPr>
            <a:spLocks noGrp="1"/>
          </p:cNvSpPr>
          <p:nvPr>
            <p:ph type="body" sz="quarter" idx="17"/>
          </p:nvPr>
        </p:nvSpPr>
        <p:spPr/>
        <p:txBody>
          <a:bodyPr/>
          <a:lstStyle/>
          <a:p>
            <a:r>
              <a:rPr lang="en-GB" dirty="0"/>
              <a:t>Responsive development is about re-envisioning content</a:t>
            </a:r>
          </a:p>
          <a:p>
            <a:endParaRPr lang="en-GB" dirty="0"/>
          </a:p>
          <a:p>
            <a:r>
              <a:rPr lang="en-GB" dirty="0"/>
              <a:t>Relative sizing can make content too big on mobile devices and too small on desktop sized screens and above</a:t>
            </a:r>
          </a:p>
        </p:txBody>
      </p:sp>
      <p:grpSp>
        <p:nvGrpSpPr>
          <p:cNvPr id="7" name="Group 6">
            <a:extLst>
              <a:ext uri="{FF2B5EF4-FFF2-40B4-BE49-F238E27FC236}">
                <a16:creationId xmlns:a16="http://schemas.microsoft.com/office/drawing/2014/main" id="{24D56FA4-DCC9-6F49-A7BB-8DFB19CA722B}"/>
              </a:ext>
            </a:extLst>
          </p:cNvPr>
          <p:cNvGrpSpPr/>
          <p:nvPr/>
        </p:nvGrpSpPr>
        <p:grpSpPr>
          <a:xfrm>
            <a:off x="1141200" y="1076080"/>
            <a:ext cx="8215200" cy="4669840"/>
            <a:chOff x="3021185" y="1357597"/>
            <a:chExt cx="6493634" cy="3328704"/>
          </a:xfrm>
        </p:grpSpPr>
        <p:pic>
          <p:nvPicPr>
            <p:cNvPr id="4" name="Content Placeholder 5"/>
            <p:cNvPicPr>
              <a:picLocks noChangeAspect="1"/>
            </p:cNvPicPr>
            <p:nvPr/>
          </p:nvPicPr>
          <p:blipFill>
            <a:blip r:embed="rId3" cstate="print"/>
            <a:stretch>
              <a:fillRect/>
            </a:stretch>
          </p:blipFill>
          <p:spPr>
            <a:xfrm>
              <a:off x="6310166" y="1357597"/>
              <a:ext cx="3204653" cy="3328704"/>
            </a:xfrm>
            <a:prstGeom prst="rect">
              <a:avLst/>
            </a:prstGeom>
          </p:spPr>
        </p:pic>
        <p:pic>
          <p:nvPicPr>
            <p:cNvPr id="5" name="Picture 4"/>
            <p:cNvPicPr>
              <a:picLocks noChangeAspect="1"/>
            </p:cNvPicPr>
            <p:nvPr/>
          </p:nvPicPr>
          <p:blipFill>
            <a:blip r:embed="rId4" cstate="print"/>
            <a:stretch>
              <a:fillRect/>
            </a:stretch>
          </p:blipFill>
          <p:spPr>
            <a:xfrm>
              <a:off x="4424912" y="1469515"/>
              <a:ext cx="1539523" cy="2442879"/>
            </a:xfrm>
            <a:prstGeom prst="rect">
              <a:avLst/>
            </a:prstGeom>
          </p:spPr>
        </p:pic>
        <p:pic>
          <p:nvPicPr>
            <p:cNvPr id="6" name="Picture 5"/>
            <p:cNvPicPr>
              <a:picLocks noChangeAspect="1"/>
            </p:cNvPicPr>
            <p:nvPr/>
          </p:nvPicPr>
          <p:blipFill>
            <a:blip r:embed="rId5" cstate="print"/>
            <a:stretch>
              <a:fillRect/>
            </a:stretch>
          </p:blipFill>
          <p:spPr>
            <a:xfrm>
              <a:off x="3021185" y="1469514"/>
              <a:ext cx="819150" cy="2133600"/>
            </a:xfrm>
            <a:prstGeom prst="rect">
              <a:avLst/>
            </a:prstGeom>
          </p:spPr>
        </p:pic>
      </p:grpSp>
    </p:spTree>
    <p:extLst>
      <p:ext uri="{BB962C8B-B14F-4D97-AF65-F5344CB8AC3E}">
        <p14:creationId xmlns:p14="http://schemas.microsoft.com/office/powerpoint/2010/main" val="339635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93E5E7D-E6B8-A041-9F05-C8F496C4D870}"/>
              </a:ext>
            </a:extLst>
          </p:cNvPr>
          <p:cNvSpPr>
            <a:spLocks noGrp="1"/>
          </p:cNvSpPr>
          <p:nvPr>
            <p:ph type="body" sz="quarter" idx="15"/>
          </p:nvPr>
        </p:nvSpPr>
        <p:spPr/>
        <p:txBody>
          <a:bodyPr/>
          <a:lstStyle/>
          <a:p>
            <a:r>
              <a:rPr lang="en-GB" dirty="0"/>
              <a:t>User’s visible area of the page</a:t>
            </a:r>
          </a:p>
          <a:p>
            <a:r>
              <a:rPr lang="en-GB" dirty="0"/>
              <a:t>Varies from device to device</a:t>
            </a:r>
          </a:p>
          <a:p>
            <a:pPr lvl="1"/>
            <a:r>
              <a:rPr lang="en-GB" dirty="0"/>
              <a:t>Small on a mobile phone, larger on a full size screen</a:t>
            </a:r>
          </a:p>
          <a:p>
            <a:r>
              <a:rPr lang="en-GB" dirty="0"/>
              <a:t>Setting the viewport</a:t>
            </a:r>
          </a:p>
          <a:p>
            <a:pPr lvl="1"/>
            <a:r>
              <a:rPr lang="en-GB" dirty="0"/>
              <a:t>Done in a meta tag with the head of the HTML page</a:t>
            </a:r>
          </a:p>
          <a:p>
            <a:pPr lvl="1"/>
            <a:r>
              <a:rPr lang="en-GB" dirty="0"/>
              <a:t>Has to be included for responsiveness to work</a:t>
            </a:r>
          </a:p>
          <a:p>
            <a:pPr lvl="1"/>
            <a:endParaRPr lang="en-GB" dirty="0"/>
          </a:p>
          <a:p>
            <a:r>
              <a:rPr lang="en-GB" dirty="0"/>
              <a:t>Size content to the viewport</a:t>
            </a:r>
          </a:p>
          <a:p>
            <a:pPr lvl="1"/>
            <a:r>
              <a:rPr lang="en-GB" dirty="0"/>
              <a:t>Users should only scroll vertically – never horizontally</a:t>
            </a:r>
          </a:p>
          <a:p>
            <a:pPr lvl="1"/>
            <a:r>
              <a:rPr lang="en-GB" dirty="0"/>
              <a:t>Content should not rely on a particular viewport size</a:t>
            </a:r>
          </a:p>
          <a:p>
            <a:pPr lvl="1"/>
            <a:r>
              <a:rPr lang="en-GB" dirty="0"/>
              <a:t>Media queries should be used to apply different styles on different sized screens 	</a:t>
            </a:r>
          </a:p>
        </p:txBody>
      </p:sp>
      <p:sp>
        <p:nvSpPr>
          <p:cNvPr id="5" name="Title 4">
            <a:extLst>
              <a:ext uri="{FF2B5EF4-FFF2-40B4-BE49-F238E27FC236}">
                <a16:creationId xmlns:a16="http://schemas.microsoft.com/office/drawing/2014/main" id="{1569F5E1-CB9E-E547-B7F9-DED6337184D0}"/>
              </a:ext>
            </a:extLst>
          </p:cNvPr>
          <p:cNvSpPr>
            <a:spLocks noGrp="1"/>
          </p:cNvSpPr>
          <p:nvPr>
            <p:ph type="title"/>
          </p:nvPr>
        </p:nvSpPr>
        <p:spPr/>
        <p:txBody>
          <a:bodyPr>
            <a:normAutofit fontScale="90000"/>
          </a:bodyPr>
          <a:lstStyle/>
          <a:p>
            <a:r>
              <a:rPr lang="en-GB" dirty="0"/>
              <a:t>The Viewport</a:t>
            </a:r>
          </a:p>
        </p:txBody>
      </p:sp>
      <p:sp>
        <p:nvSpPr>
          <p:cNvPr id="9" name="TextBox 8">
            <a:extLst>
              <a:ext uri="{FF2B5EF4-FFF2-40B4-BE49-F238E27FC236}">
                <a16:creationId xmlns:a16="http://schemas.microsoft.com/office/drawing/2014/main" id="{88FDA4BB-2192-504E-A0B8-DE6C6C48F9ED}"/>
              </a:ext>
            </a:extLst>
          </p:cNvPr>
          <p:cNvSpPr txBox="1"/>
          <p:nvPr/>
        </p:nvSpPr>
        <p:spPr>
          <a:xfrm>
            <a:off x="414000" y="4612640"/>
            <a:ext cx="11404800" cy="400110"/>
          </a:xfrm>
          <a:prstGeom prst="rect">
            <a:avLst/>
          </a:prstGeom>
          <a:solidFill>
            <a:srgbClr val="B9CDE5"/>
          </a:solidFill>
        </p:spPr>
        <p:txBody>
          <a:bodyPr wrap="square" rtlCol="0">
            <a:spAutoFit/>
          </a:bodyPr>
          <a:lstStyle/>
          <a:p>
            <a:r>
              <a:rPr lang="en-GB" sz="2000" b="1" dirty="0">
                <a:latin typeface="Courier New" pitchFamily="49" charset="0"/>
                <a:cs typeface="Courier New" pitchFamily="49" charset="0"/>
              </a:rPr>
              <a:t>&lt;meta name=</a:t>
            </a:r>
            <a:r>
              <a:rPr lang="en-US" altLang="en-US" sz="2000" b="1" dirty="0">
                <a:latin typeface="Courier New" pitchFamily="49" charset="0"/>
                <a:cs typeface="Courier New" pitchFamily="49" charset="0"/>
              </a:rPr>
              <a:t>"</a:t>
            </a:r>
            <a:r>
              <a:rPr lang="en-GB" sz="2000" b="1" dirty="0">
                <a:latin typeface="Courier New" pitchFamily="49" charset="0"/>
                <a:cs typeface="Courier New" pitchFamily="49" charset="0"/>
              </a:rPr>
              <a:t>viewport</a:t>
            </a:r>
            <a:r>
              <a:rPr lang="en-US" altLang="en-US" sz="2000" b="1" dirty="0">
                <a:latin typeface="Courier New" pitchFamily="49" charset="0"/>
                <a:cs typeface="Courier New" pitchFamily="49" charset="0"/>
              </a:rPr>
              <a:t>"</a:t>
            </a:r>
            <a:r>
              <a:rPr lang="en-GB" sz="2000" b="1" dirty="0">
                <a:latin typeface="Courier New" pitchFamily="49" charset="0"/>
                <a:cs typeface="Courier New" pitchFamily="49" charset="0"/>
              </a:rPr>
              <a:t> content=</a:t>
            </a:r>
            <a:r>
              <a:rPr lang="en-US" altLang="en-US" sz="2000" b="1" dirty="0">
                <a:latin typeface="Courier New" pitchFamily="49" charset="0"/>
                <a:cs typeface="Courier New" pitchFamily="49" charset="0"/>
              </a:rPr>
              <a:t>"</a:t>
            </a:r>
            <a:r>
              <a:rPr lang="en-GB" sz="2000" b="1" dirty="0">
                <a:latin typeface="Courier New" pitchFamily="49" charset="0"/>
                <a:cs typeface="Courier New" pitchFamily="49" charset="0"/>
              </a:rPr>
              <a:t>width=device-width, initial-scale=1.0</a:t>
            </a:r>
            <a:r>
              <a:rPr lang="en-US" altLang="en-US" sz="2000" b="1" dirty="0">
                <a:latin typeface="Courier New" pitchFamily="49" charset="0"/>
                <a:cs typeface="Courier New" pitchFamily="49" charset="0"/>
              </a:rPr>
              <a:t>"</a:t>
            </a:r>
            <a:r>
              <a:rPr lang="en-GB" sz="2000" b="1" dirty="0">
                <a:latin typeface="Courier New" pitchFamily="49" charset="0"/>
                <a:cs typeface="Courier New" pitchFamily="49" charset="0"/>
              </a:rPr>
              <a:t>&gt;</a:t>
            </a:r>
          </a:p>
        </p:txBody>
      </p:sp>
    </p:spTree>
    <p:extLst>
      <p:ext uri="{BB962C8B-B14F-4D97-AF65-F5344CB8AC3E}">
        <p14:creationId xmlns:p14="http://schemas.microsoft.com/office/powerpoint/2010/main" val="802571670"/>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056D1D4C3D1944CB23D679484EFFAE4" ma:contentTypeVersion="0" ma:contentTypeDescription="Base content type which represents courseware documents" ma:contentTypeScope="" ma:versionID="d4ff3fba74a75cea0090a1852e141ce7">
  <xsd:schema xmlns:xsd="http://www.w3.org/2001/XMLSchema" xmlns:xs="http://www.w3.org/2001/XMLSchema" xmlns:p="http://schemas.microsoft.com/office/2006/metadata/properties" xmlns:ns2="7CD051A0-1668-425F-91BC-9848CE12BA62" targetNamespace="http://schemas.microsoft.com/office/2006/metadata/properties" ma:root="true" ma:fieldsID="be2017fe7f1a90d82c21318fbe8f5481" ns2:_="">
    <xsd:import namespace="7CD051A0-1668-425F-91BC-9848CE12BA6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D051A0-1668-425F-91BC-9848CE12BA6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okTypeField0 xmlns="7CD051A0-1668-425F-91BC-9848CE12BA62">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7CD051A0-1668-425F-91BC-9848CE12BA62" xsi:nil="true"/>
    <SequenceNumber xmlns="7CD051A0-1668-425F-91BC-9848CE12BA62">3</SequenceNumber>
  </documentManagement>
</p:properties>
</file>

<file path=customXml/itemProps1.xml><?xml version="1.0" encoding="utf-8"?>
<ds:datastoreItem xmlns:ds="http://schemas.openxmlformats.org/officeDocument/2006/customXml" ds:itemID="{39C3A355-3679-4D13-A2A5-990739322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D051A0-1668-425F-91BC-9848CE12BA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CC2EFC-A6D7-4DDF-BBFC-45E1E71D2C8E}">
  <ds:schemaRefs>
    <ds:schemaRef ds:uri="http://schemas.microsoft.com/sharepoint/v3/contenttype/forms"/>
  </ds:schemaRefs>
</ds:datastoreItem>
</file>

<file path=customXml/itemProps3.xml><?xml version="1.0" encoding="utf-8"?>
<ds:datastoreItem xmlns:ds="http://schemas.openxmlformats.org/officeDocument/2006/customXml" ds:itemID="{EBF0FE55-C5E3-47E3-8506-4B6B956446B9}">
  <ds:schemaRefs>
    <ds:schemaRef ds:uri="http://schemas.microsoft.com/office/2006/metadata/properties"/>
    <ds:schemaRef ds:uri="http://schemas.microsoft.com/office/infopath/2007/PartnerControls"/>
    <ds:schemaRef ds:uri="7CD051A0-1668-425F-91BC-9848CE12BA62"/>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4813</TotalTime>
  <Words>3585</Words>
  <Application>Microsoft Office PowerPoint</Application>
  <PresentationFormat>Widescreen</PresentationFormat>
  <Paragraphs>430</Paragraphs>
  <Slides>37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Consolas</vt:lpstr>
      <vt:lpstr>Courier New</vt:lpstr>
      <vt:lpstr>Segoe UI</vt:lpstr>
      <vt:lpstr>Segoe UI Light</vt:lpstr>
      <vt:lpstr>PPM Courseware Slides</vt:lpstr>
      <vt:lpstr>Web Fundamentals</vt:lpstr>
      <vt:lpstr>Learning Objectives</vt:lpstr>
      <vt:lpstr>Responsive Web Design</vt:lpstr>
      <vt:lpstr>Mobile First and Responsive Web Design</vt:lpstr>
      <vt:lpstr>Mobile First</vt:lpstr>
      <vt:lpstr>Responsive Web Design</vt:lpstr>
      <vt:lpstr>Content First - Manipulate</vt:lpstr>
      <vt:lpstr>Responsive is not just smaller text</vt:lpstr>
      <vt:lpstr>The Viewport</vt:lpstr>
      <vt:lpstr>max-width</vt:lpstr>
      <vt:lpstr>Media Queries</vt:lpstr>
      <vt:lpstr>Media Queries</vt:lpstr>
      <vt:lpstr>Match Breakpoints to Content</vt:lpstr>
      <vt:lpstr>Mobile First Media Queries</vt:lpstr>
      <vt:lpstr>Quick Lab 11 – Media Queries</vt:lpstr>
      <vt:lpstr>Grids</vt:lpstr>
      <vt:lpstr>Changing Layouts – Grid View</vt:lpstr>
      <vt:lpstr>Responsive Grids</vt:lpstr>
      <vt:lpstr>CSS Grid Layout Module</vt:lpstr>
      <vt:lpstr>CSS Grid Layout Module</vt:lpstr>
      <vt:lpstr>Grid Frameworks</vt:lpstr>
      <vt:lpstr>Quick Lab 12 - Grids</vt:lpstr>
      <vt:lpstr>Flex Box</vt:lpstr>
      <vt:lpstr>Flex Box</vt:lpstr>
      <vt:lpstr>Flex Container Properties</vt:lpstr>
      <vt:lpstr>Flex Container Properties</vt:lpstr>
      <vt:lpstr>Flex Container Properties</vt:lpstr>
      <vt:lpstr>Flex Container Properties</vt:lpstr>
      <vt:lpstr>Quick Lab 13 – Flex Box</vt:lpstr>
      <vt:lpstr>Responsive Images</vt:lpstr>
      <vt:lpstr>What are Responsive Images</vt:lpstr>
      <vt:lpstr>The &lt;picture&gt; and &lt;source&gt; elements</vt:lpstr>
      <vt:lpstr>The width descriptor</vt:lpstr>
      <vt:lpstr>Combining Media Queries and srcset</vt:lpstr>
      <vt:lpstr>Quick Lab 14 - Responsive Images</vt:lpstr>
      <vt:lpstr>Learning Objectives</vt:lpstr>
      <vt:lpstr>Hackathon – QA Cinemas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dc:title>
  <dc:creator>Ed Wright</dc:creator>
  <cp:lastModifiedBy>edsel tham</cp:lastModifiedBy>
  <cp:revision>109</cp:revision>
  <dcterms:created xsi:type="dcterms:W3CDTF">2018-10-04T12:57:56Z</dcterms:created>
  <dcterms:modified xsi:type="dcterms:W3CDTF">2020-07-30T09:18:25Z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0x010100F0967B7CEE8D417F966757887D9466FB00B056D1D4C3D1944CB23D679484EFFAE4</vt:lpwstr>
  </property>
  <property fmtid="{D5CDD505-2E9C-101B-9397-08002B2CF9AE}" pid="4" name="BookType">
    <vt:lpwstr>8</vt:lpwstr>
  </property>
</Properties>
</file>