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67" r:id="rId4"/>
    <p:sldId id="273" r:id="rId5"/>
    <p:sldId id="274" r:id="rId6"/>
    <p:sldId id="275" r:id="rId7"/>
    <p:sldId id="276" r:id="rId8"/>
    <p:sldId id="278" r:id="rId9"/>
    <p:sldId id="277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5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886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9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55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3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8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classification" TargetMode="External"/><Relationship Id="rId2" Type="http://schemas.openxmlformats.org/officeDocument/2006/relationships/hyperlink" Target="https://en.wikipedia.org/wiki/Ensembl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e_(statistics)" TargetMode="External"/><Relationship Id="rId5" Type="http://schemas.openxmlformats.org/officeDocument/2006/relationships/hyperlink" Target="https://en.wikipedia.org/wiki/Decision_tree_learning" TargetMode="External"/><Relationship Id="rId4" Type="http://schemas.openxmlformats.org/officeDocument/2006/relationships/hyperlink" Target="https://en.wikipedia.org/wiki/Regression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1815920"/>
            <a:ext cx="11190110" cy="100455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Georgia" panose="02040502050405020303" pitchFamily="18" charset="0"/>
              </a:rPr>
              <a:t>Task 14 - ML </a:t>
            </a:r>
            <a:r>
              <a:rPr lang="en-US" sz="3600" b="1" dirty="0" smtClean="0">
                <a:latin typeface="Georgia" panose="02040502050405020303" pitchFamily="18" charset="0"/>
              </a:rPr>
              <a:t>MODELS </a:t>
            </a:r>
            <a:r>
              <a:rPr lang="en-US" sz="3600" b="1" dirty="0" smtClean="0">
                <a:latin typeface="Georgia" panose="02040502050405020303" pitchFamily="18" charset="0"/>
              </a:rPr>
              <a:t>SUMMARY</a:t>
            </a:r>
            <a:endParaRPr lang="en-US" sz="3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317" y="549618"/>
            <a:ext cx="4247366" cy="5483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Conclusion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89408"/>
            <a:ext cx="10820400" cy="3449728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What to expect?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Training of members.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Reports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Georgia" panose="02040502050405020303" pitchFamily="18" charset="0"/>
              </a:rPr>
              <a:t>Recommended Models and </a:t>
            </a:r>
            <a:r>
              <a:rPr lang="en-US" dirty="0" smtClean="0">
                <a:latin typeface="Georgia" panose="02040502050405020303" pitchFamily="18" charset="0"/>
              </a:rPr>
              <a:t>Shortcomings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3" y="6361287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9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75130" y="1963073"/>
            <a:ext cx="8534400" cy="1507067"/>
          </a:xfrm>
        </p:spPr>
        <p:txBody>
          <a:bodyPr/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THANK You!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426" y="417608"/>
            <a:ext cx="8534400" cy="94755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IMPROVED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791" y="1815920"/>
            <a:ext cx="10198437" cy="396669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Clustering: </a:t>
            </a:r>
            <a:r>
              <a:rPr lang="en-US" dirty="0" err="1" smtClean="0">
                <a:latin typeface="Georgia" panose="02040502050405020303" pitchFamily="18" charset="0"/>
              </a:rPr>
              <a:t>kmeans</a:t>
            </a:r>
            <a:r>
              <a:rPr lang="en-US" dirty="0" smtClean="0">
                <a:latin typeface="Georgia" panose="02040502050405020303" pitchFamily="18" charset="0"/>
              </a:rPr>
              <a:t> (Task 9 –</a:t>
            </a:r>
            <a:r>
              <a:rPr lang="en-US" dirty="0" err="1" smtClean="0">
                <a:latin typeface="Georgia" panose="02040502050405020303" pitchFamily="18" charset="0"/>
              </a:rPr>
              <a:t>Samwel</a:t>
            </a:r>
            <a:r>
              <a:rPr lang="en-US" dirty="0" smtClean="0">
                <a:latin typeface="Georgia" panose="02040502050405020303" pitchFamily="18" charset="0"/>
              </a:rPr>
              <a:t> Jane, Task 10 – Dave </a:t>
            </a:r>
            <a:r>
              <a:rPr lang="en-US" dirty="0" err="1" smtClean="0">
                <a:latin typeface="Georgia" panose="02040502050405020303" pitchFamily="18" charset="0"/>
              </a:rPr>
              <a:t>Bunten</a:t>
            </a:r>
            <a:r>
              <a:rPr lang="en-US" dirty="0" smtClean="0">
                <a:latin typeface="Georgia" panose="02040502050405020303" pitchFamily="18" charset="0"/>
              </a:rPr>
              <a:t>*)</a:t>
            </a:r>
            <a:endParaRPr lang="en-US" dirty="0" smtClean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Regression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: Random </a:t>
            </a:r>
            <a:r>
              <a:rPr lang="en-US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Forest (Task 11: Joseph)</a:t>
            </a:r>
            <a:endParaRPr lang="en-US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Auto-ML: IBM Watson </a:t>
            </a:r>
            <a:r>
              <a:rPr lang="en-US" dirty="0" smtClean="0">
                <a:latin typeface="Georgia" panose="02040502050405020303" pitchFamily="18" charset="0"/>
              </a:rPr>
              <a:t>Studio (Task 11: Joseph)</a:t>
            </a:r>
            <a:endParaRPr lang="en-US" dirty="0" smtClean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Georgia" panose="02040502050405020303" pitchFamily="18" charset="0"/>
              </a:rPr>
              <a:t>Sentiment </a:t>
            </a:r>
            <a:r>
              <a:rPr lang="en-US" dirty="0" smtClean="0">
                <a:latin typeface="Georgia" panose="02040502050405020303" pitchFamily="18" charset="0"/>
              </a:rPr>
              <a:t>Analysis*:  </a:t>
            </a:r>
            <a:endParaRPr lang="en-US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	</a:t>
            </a:r>
            <a:r>
              <a:rPr lang="en-US" dirty="0" smtClean="0"/>
              <a:t>Linear Distant Analysis </a:t>
            </a:r>
            <a:r>
              <a:rPr lang="en-US" dirty="0"/>
              <a:t>(</a:t>
            </a:r>
            <a:r>
              <a:rPr lang="en-US" b="1" dirty="0"/>
              <a:t>LDA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820" y="6488668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28" y="327456"/>
            <a:ext cx="5947378" cy="947553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9: KMEANS CLUSTERING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48" y="1447586"/>
            <a:ext cx="10820400" cy="259638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Georgia" panose="02040502050405020303" pitchFamily="18" charset="0"/>
              </a:rPr>
              <a:t>Model Descriptions</a:t>
            </a:r>
          </a:p>
          <a:p>
            <a:pPr fontAlgn="base"/>
            <a:r>
              <a:rPr lang="en-US" sz="2000" b="1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-</a:t>
            </a:r>
            <a:r>
              <a:rPr lang="en-US" sz="2000" b="1" dirty="0">
                <a:latin typeface="Georgia" panose="02040502050405020303" pitchFamily="18" charset="0"/>
              </a:rPr>
              <a:t>Means clustering</a:t>
            </a:r>
            <a:r>
              <a:rPr lang="en-US" sz="2000" dirty="0">
                <a:latin typeface="Georgia" panose="02040502050405020303" pitchFamily="18" charset="0"/>
              </a:rPr>
              <a:t> is an unsupervised learning </a:t>
            </a:r>
            <a:r>
              <a:rPr lang="en-US" sz="2000" b="1" dirty="0">
                <a:latin typeface="Georgia" panose="02040502050405020303" pitchFamily="18" charset="0"/>
              </a:rPr>
              <a:t>algorithm</a:t>
            </a:r>
            <a:r>
              <a:rPr lang="en-US" sz="2000" dirty="0">
                <a:latin typeface="Georgia" panose="02040502050405020303" pitchFamily="18" charset="0"/>
              </a:rPr>
              <a:t> that, as the name hints, finds a fixed number (</a:t>
            </a:r>
            <a:r>
              <a:rPr lang="en-US" sz="2000" b="1" dirty="0">
                <a:latin typeface="Georgia" panose="02040502050405020303" pitchFamily="18" charset="0"/>
              </a:rPr>
              <a:t>k</a:t>
            </a:r>
            <a:r>
              <a:rPr lang="en-US" sz="2000" dirty="0">
                <a:latin typeface="Georgia" panose="02040502050405020303" pitchFamily="18" charset="0"/>
              </a:rPr>
              <a:t>) of </a:t>
            </a:r>
            <a:r>
              <a:rPr lang="en-US" sz="2000" b="1" dirty="0">
                <a:latin typeface="Georgia" panose="02040502050405020303" pitchFamily="18" charset="0"/>
              </a:rPr>
              <a:t>clusters</a:t>
            </a:r>
            <a:r>
              <a:rPr lang="en-US" sz="2000" dirty="0">
                <a:latin typeface="Georgia" panose="02040502050405020303" pitchFamily="18" charset="0"/>
              </a:rPr>
              <a:t> in a set of data. A </a:t>
            </a:r>
            <a:r>
              <a:rPr lang="en-US" sz="2000" b="1" dirty="0">
                <a:solidFill>
                  <a:schemeClr val="accent6"/>
                </a:solidFill>
                <a:latin typeface="Georgia" panose="02040502050405020303" pitchFamily="18" charset="0"/>
              </a:rPr>
              <a:t>cluster</a:t>
            </a:r>
            <a:r>
              <a:rPr lang="en-US" sz="2000" dirty="0">
                <a:latin typeface="Georgia" panose="02040502050405020303" pitchFamily="18" charset="0"/>
              </a:rPr>
              <a:t> is a group of data points that are grouped together due to similarities in their </a:t>
            </a:r>
            <a:r>
              <a:rPr lang="en-US" sz="2000" dirty="0" smtClean="0">
                <a:latin typeface="Georgia" panose="02040502050405020303" pitchFamily="18" charset="0"/>
              </a:rPr>
              <a:t>features </a:t>
            </a:r>
            <a:r>
              <a:rPr lang="en-US" sz="1400" i="1" dirty="0" smtClean="0">
                <a:latin typeface="Georgia" panose="02040502050405020303" pitchFamily="18" charset="0"/>
              </a:rPr>
              <a:t>[1]</a:t>
            </a:r>
            <a:r>
              <a:rPr lang="en-US" sz="2000" dirty="0" smtClean="0">
                <a:latin typeface="Georgia" panose="02040502050405020303" pitchFamily="18" charset="0"/>
              </a:rPr>
              <a:t>. </a:t>
            </a:r>
          </a:p>
          <a:p>
            <a:pPr fontAlgn="base"/>
            <a:r>
              <a:rPr lang="en-US" sz="2000" dirty="0" smtClean="0">
                <a:latin typeface="Georgia" panose="02040502050405020303" pitchFamily="18" charset="0"/>
              </a:rPr>
              <a:t>Pre-processing and model development: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There were two different clustering models for </a:t>
            </a:r>
            <a:r>
              <a:rPr lang="en-US" sz="1800" b="1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>earning</a:t>
            </a:r>
            <a:r>
              <a:rPr lang="en-US" sz="1800" dirty="0" smtClean="0">
                <a:latin typeface="Georgia" panose="02040502050405020303" pitchFamily="18" charset="0"/>
              </a:rPr>
              <a:t> and </a:t>
            </a:r>
            <a:r>
              <a:rPr lang="en-US" sz="1800" b="1" dirty="0" smtClean="0">
                <a:solidFill>
                  <a:schemeClr val="accent6"/>
                </a:solidFill>
                <a:latin typeface="Georgia" panose="02040502050405020303" pitchFamily="18" charset="0"/>
              </a:rPr>
              <a:t>employment data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The  </a:t>
            </a:r>
            <a:r>
              <a:rPr lang="en-US" sz="1800" dirty="0">
                <a:latin typeface="Georgia" panose="02040502050405020303" pitchFamily="18" charset="0"/>
              </a:rPr>
              <a:t>missing values were filled with mode of the available data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Three clusters were utilized for employment data</a:t>
            </a:r>
            <a:endParaRPr lang="en-US" sz="1800" dirty="0">
              <a:latin typeface="Georgia" panose="02040502050405020303" pitchFamily="18" charset="0"/>
            </a:endParaRP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800" dirty="0" smtClean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7020" y="6503832"/>
            <a:ext cx="480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Georgia" panose="02040502050405020303" pitchFamily="18" charset="0"/>
              </a:rPr>
              <a:t>[1</a:t>
            </a:r>
            <a:r>
              <a:rPr lang="en-US" sz="1100" b="1" dirty="0">
                <a:latin typeface="Georgia" panose="02040502050405020303" pitchFamily="18" charset="0"/>
              </a:rPr>
              <a:t>] https://blog.easysol.net/machine-learning-algorithms-3/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8" y="3935744"/>
            <a:ext cx="3203620" cy="22705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052" y="3972694"/>
            <a:ext cx="3222390" cy="22621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6265" y="4584879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On both graphs, the elbow curve is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observed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to be at cluster number 3.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Thus,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our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n_clusters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8383" y="6251080"/>
            <a:ext cx="245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1. Employment Data</a:t>
            </a:r>
            <a:endParaRPr lang="en-US" i="1" dirty="0">
              <a:solidFill>
                <a:schemeClr val="accent3">
                  <a:lumMod val="20000"/>
                  <a:lumOff val="8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78" y="6532124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2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63" y="1370313"/>
            <a:ext cx="10820400" cy="30741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Georgia" panose="02040502050405020303" pitchFamily="18" charset="0"/>
              </a:rPr>
              <a:t>Model Descriptions</a:t>
            </a:r>
          </a:p>
          <a:p>
            <a:pPr fontAlgn="base"/>
            <a:endParaRPr lang="en-US" dirty="0" smtClean="0">
              <a:latin typeface="Georgia" panose="02040502050405020303" pitchFamily="18" charset="0"/>
            </a:endParaRPr>
          </a:p>
          <a:p>
            <a:pPr fontAlgn="base"/>
            <a:endParaRPr lang="en-US" dirty="0" smtClean="0">
              <a:latin typeface="Georgia" panose="02040502050405020303" pitchFamily="18" charset="0"/>
            </a:endParaRPr>
          </a:p>
          <a:p>
            <a:pPr fontAlgn="base"/>
            <a:endParaRPr lang="en-US" dirty="0">
              <a:latin typeface="Georgia" panose="02040502050405020303" pitchFamily="18" charset="0"/>
            </a:endParaRPr>
          </a:p>
          <a:p>
            <a:pPr fontAlgn="base"/>
            <a:endParaRPr lang="en-US" dirty="0" smtClean="0">
              <a:latin typeface="Georgia" panose="02040502050405020303" pitchFamily="18" charset="0"/>
            </a:endParaRPr>
          </a:p>
          <a:p>
            <a:pPr fontAlgn="base"/>
            <a:endParaRPr lang="en-US" dirty="0" smtClean="0">
              <a:latin typeface="Georgia" panose="02040502050405020303" pitchFamily="18" charset="0"/>
            </a:endParaRPr>
          </a:p>
          <a:p>
            <a:pPr fontAlgn="base"/>
            <a:endParaRPr lang="en-US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0028" y="327456"/>
            <a:ext cx="5947378" cy="947553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9: KMEANS CLUSTERING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49" y="1677727"/>
            <a:ext cx="3620171" cy="25465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0" y="1677726"/>
            <a:ext cx="3742232" cy="2546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6720" y="2511380"/>
            <a:ext cx="3142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Both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Georgia" panose="02040502050405020303" pitchFamily="18" charset="0"/>
              </a:rPr>
              <a:t>elbows from tuned and non tuned parameters suggests the number of clusters as 4(k=4)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163" y="6488668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3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2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1275009"/>
            <a:ext cx="10820400" cy="406971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latin typeface="Georgia" panose="02040502050405020303" pitchFamily="18" charset="0"/>
              </a:rPr>
              <a:t>Model Results and </a:t>
            </a:r>
            <a:r>
              <a:rPr lang="en-US" b="1" dirty="0" smtClean="0">
                <a:latin typeface="Georgia" panose="02040502050405020303" pitchFamily="18" charset="0"/>
              </a:rPr>
              <a:t> Performance</a:t>
            </a: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50028" y="327456"/>
            <a:ext cx="5947378" cy="94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9: KMEANS CLUSTERING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07" y="1681980"/>
            <a:ext cx="4677990" cy="3387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70" y="1681980"/>
            <a:ext cx="4686031" cy="3387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1069" y="5069750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1. Employment level clustering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507" y="5069750"/>
            <a:ext cx="431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2</a:t>
            </a:r>
            <a:r>
              <a:rPr lang="en-US" dirty="0" smtClean="0">
                <a:latin typeface="Georgia" panose="02040502050405020303" pitchFamily="18" charset="0"/>
              </a:rPr>
              <a:t>. Degree level clustering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1069" y="5657025"/>
            <a:ext cx="9375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There more clustering for earnings and others datasets. But performance seems to be poor. They are considering random forest, decision trees for classification.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430" y="6488668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4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8713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Georgia" panose="02040502050405020303" pitchFamily="18" charset="0"/>
              </a:rPr>
              <a:t>Model Descriptions</a:t>
            </a:r>
          </a:p>
          <a:p>
            <a:pPr fontAlgn="base"/>
            <a:r>
              <a:rPr lang="en-US" b="1" dirty="0">
                <a:latin typeface="Georgia" panose="02040502050405020303" pitchFamily="18" charset="0"/>
              </a:rPr>
              <a:t>Random forests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b="1" dirty="0">
                <a:latin typeface="Georgia" panose="02040502050405020303" pitchFamily="18" charset="0"/>
              </a:rPr>
              <a:t>random decision forests</a:t>
            </a:r>
            <a:r>
              <a:rPr lang="en-US" dirty="0">
                <a:latin typeface="Georgia" panose="02040502050405020303" pitchFamily="18" charset="0"/>
              </a:rPr>
              <a:t> are an </a:t>
            </a:r>
            <a:r>
              <a:rPr lang="en-US" dirty="0">
                <a:latin typeface="Georgia" panose="02040502050405020303" pitchFamily="18" charset="0"/>
                <a:hlinkClick r:id="rId2" tooltip="Ensemble learning"/>
              </a:rPr>
              <a:t>ensemble learning</a:t>
            </a:r>
            <a:r>
              <a:rPr lang="en-US" dirty="0">
                <a:latin typeface="Georgia" panose="02040502050405020303" pitchFamily="18" charset="0"/>
              </a:rPr>
              <a:t> method for </a:t>
            </a:r>
            <a:r>
              <a:rPr lang="en-US" dirty="0">
                <a:latin typeface="Georgia" panose="02040502050405020303" pitchFamily="18" charset="0"/>
                <a:hlinkClick r:id="rId3" tooltip="Statistical classification"/>
              </a:rPr>
              <a:t>classification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  <a:hlinkClick r:id="rId4" tooltip="Regression analysis"/>
              </a:rPr>
              <a:t>regression</a:t>
            </a:r>
            <a:r>
              <a:rPr lang="en-US" dirty="0">
                <a:latin typeface="Georgia" panose="02040502050405020303" pitchFamily="18" charset="0"/>
              </a:rPr>
              <a:t> and other tasks that operate by constructing a multitude of </a:t>
            </a:r>
            <a:r>
              <a:rPr lang="en-US" dirty="0">
                <a:latin typeface="Georgia" panose="02040502050405020303" pitchFamily="18" charset="0"/>
                <a:hlinkClick r:id="rId5" tooltip="Decision tree learning"/>
              </a:rPr>
              <a:t>decision trees</a:t>
            </a:r>
            <a:r>
              <a:rPr lang="en-US" dirty="0">
                <a:latin typeface="Georgia" panose="02040502050405020303" pitchFamily="18" charset="0"/>
              </a:rPr>
              <a:t> at training time and outputting the class that is the </a:t>
            </a:r>
            <a:r>
              <a:rPr lang="en-US" dirty="0">
                <a:latin typeface="Georgia" panose="02040502050405020303" pitchFamily="18" charset="0"/>
                <a:hlinkClick r:id="rId6" tooltip="Mode (statistics)"/>
              </a:rPr>
              <a:t>mode</a:t>
            </a:r>
            <a:r>
              <a:rPr lang="en-US" dirty="0">
                <a:latin typeface="Georgia" panose="02040502050405020303" pitchFamily="18" charset="0"/>
              </a:rPr>
              <a:t> of the classes (classification) or mean prediction (regression) of the individual </a:t>
            </a:r>
            <a:r>
              <a:rPr lang="en-US" dirty="0" smtClean="0">
                <a:latin typeface="Georgia" panose="02040502050405020303" pitchFamily="18" charset="0"/>
              </a:rPr>
              <a:t>trees </a:t>
            </a:r>
            <a:r>
              <a:rPr lang="en-US" sz="1500" i="1" dirty="0" smtClean="0">
                <a:latin typeface="Georgia" panose="02040502050405020303" pitchFamily="18" charset="0"/>
              </a:rPr>
              <a:t>[2]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  <a:p>
            <a:pPr fontAlgn="base"/>
            <a:r>
              <a:rPr lang="en-US" sz="2400" dirty="0">
                <a:latin typeface="Georgia" panose="02040502050405020303" pitchFamily="18" charset="0"/>
              </a:rPr>
              <a:t>Pre-processing and model development: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The  missing values were filled with mean of the available data.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The datasets used in training the model consist of three countries(OECD countries in North America: U.S.A, Canada and Mexico)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The features of the dataset were standardized using </a:t>
            </a:r>
            <a:r>
              <a:rPr lang="en-US" dirty="0" err="1" smtClean="0">
                <a:latin typeface="Georgia" panose="02040502050405020303" pitchFamily="18" charset="0"/>
              </a:rPr>
              <a:t>standardscaler</a:t>
            </a:r>
            <a:r>
              <a:rPr lang="en-US" dirty="0" smtClean="0">
                <a:latin typeface="Georgia" panose="02040502050405020303" pitchFamily="18" charset="0"/>
              </a:rPr>
              <a:t>().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The data is </a:t>
            </a:r>
            <a:r>
              <a:rPr lang="en-US" dirty="0" err="1" smtClean="0">
                <a:latin typeface="Georgia" panose="02040502050405020303" pitchFamily="18" charset="0"/>
              </a:rPr>
              <a:t>splitted</a:t>
            </a:r>
            <a:r>
              <a:rPr lang="en-US" dirty="0" smtClean="0">
                <a:latin typeface="Georgia" panose="02040502050405020303" pitchFamily="18" charset="0"/>
              </a:rPr>
              <a:t> into training and test data at a percentage split of 0.75 to 0.25 respectively.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>
                <a:latin typeface="Georgia" panose="02040502050405020303" pitchFamily="18" charset="0"/>
              </a:rPr>
              <a:t>The number of estimators used is 300 and the random state of the model is  5.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dirty="0">
              <a:latin typeface="Georgia" panose="02040502050405020303" pitchFamily="18" charset="0"/>
            </a:endParaRPr>
          </a:p>
          <a:p>
            <a:pPr fontAlgn="base"/>
            <a:endParaRPr lang="en-US" dirty="0" smtClean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2153" y="327456"/>
            <a:ext cx="6501169" cy="947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11: RANDOM Forest Model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7020" y="6503832"/>
            <a:ext cx="4803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Georgia" panose="02040502050405020303" pitchFamily="18" charset="0"/>
              </a:rPr>
              <a:t>[2</a:t>
            </a:r>
            <a:r>
              <a:rPr lang="en-US" sz="1100" b="1" dirty="0">
                <a:latin typeface="Georgia" panose="02040502050405020303" pitchFamily="18" charset="0"/>
              </a:rPr>
              <a:t>] https://en.wikipedia.org/wiki/Random_forest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396110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5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31" y="1061220"/>
            <a:ext cx="6165760" cy="49712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Georgia" panose="02040502050405020303" pitchFamily="18" charset="0"/>
              </a:rPr>
              <a:t>Model Results and </a:t>
            </a:r>
            <a:r>
              <a:rPr lang="en-US" b="1" dirty="0" smtClean="0">
                <a:latin typeface="Georgia" panose="02040502050405020303" pitchFamily="18" charset="0"/>
              </a:rPr>
              <a:t> Performance</a:t>
            </a: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1853" y="353214"/>
            <a:ext cx="5947378" cy="52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11: Auto ML(IBM Watson)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57" y="1584102"/>
            <a:ext cx="4998211" cy="2524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12" y="1558344"/>
            <a:ext cx="3800475" cy="2676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983" y="4943207"/>
            <a:ext cx="1111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 predicted data and the actual/verified data are compared with the aid of a </a:t>
            </a:r>
            <a:r>
              <a:rPr lang="en-US" dirty="0" err="1">
                <a:latin typeface="Georgia" panose="02040502050405020303" pitchFamily="18" charset="0"/>
              </a:rPr>
              <a:t>regressor</a:t>
            </a:r>
            <a:r>
              <a:rPr lang="en-US" dirty="0">
                <a:latin typeface="Georgia" panose="02040502050405020303" pitchFamily="18" charset="0"/>
              </a:rPr>
              <a:t> line. The line tries to divide through the data points(predicted and actual data) by passing through the best path.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6712" y="4260627"/>
            <a:ext cx="39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a. Results of Random Forest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2157" y="4149079"/>
            <a:ext cx="39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</a:t>
            </a:r>
            <a:r>
              <a:rPr lang="en-US" dirty="0" smtClean="0">
                <a:latin typeface="Georgia" panose="02040502050405020303" pitchFamily="18" charset="0"/>
              </a:rPr>
              <a:t>. Performance of Random Forest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042" y="6390209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6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69" y="1370313"/>
            <a:ext cx="10820400" cy="31107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dirty="0" smtClean="0">
                <a:latin typeface="Georgia" panose="02040502050405020303" pitchFamily="18" charset="0"/>
              </a:rPr>
              <a:t>Model Descriptions</a:t>
            </a:r>
          </a:p>
          <a:p>
            <a:pPr fontAlgn="base"/>
            <a:r>
              <a:rPr lang="en-US" sz="1800" dirty="0">
                <a:latin typeface="Georgia" panose="02040502050405020303" pitchFamily="18" charset="0"/>
              </a:rPr>
              <a:t>Automated machine learning (</a:t>
            </a:r>
            <a:r>
              <a:rPr lang="en-US" sz="1800" i="1" dirty="0" err="1">
                <a:latin typeface="Georgia" panose="02040502050405020303" pitchFamily="18" charset="0"/>
              </a:rPr>
              <a:t>AutoML</a:t>
            </a:r>
            <a:r>
              <a:rPr lang="en-US" sz="1800" dirty="0">
                <a:latin typeface="Georgia" panose="02040502050405020303" pitchFamily="18" charset="0"/>
              </a:rPr>
              <a:t>) is the process of automating the process of applying machine learning to real-world </a:t>
            </a:r>
            <a:r>
              <a:rPr lang="en-US" sz="1800" dirty="0" smtClean="0">
                <a:latin typeface="Georgia" panose="02040502050405020303" pitchFamily="18" charset="0"/>
              </a:rPr>
              <a:t>problems</a:t>
            </a:r>
            <a:r>
              <a:rPr lang="en-US" sz="1200" i="1" dirty="0" smtClean="0">
                <a:latin typeface="Georgia" panose="02040502050405020303" pitchFamily="18" charset="0"/>
              </a:rPr>
              <a:t>[3]</a:t>
            </a:r>
            <a:r>
              <a:rPr lang="en-US" sz="1800" dirty="0" smtClean="0">
                <a:latin typeface="Georgia" panose="02040502050405020303" pitchFamily="18" charset="0"/>
              </a:rPr>
              <a:t>. There are several automated machine learning models such Amazon sage maker, Cloud </a:t>
            </a:r>
            <a:r>
              <a:rPr lang="en-US" sz="1800" dirty="0" err="1" smtClean="0">
                <a:latin typeface="Georgia" panose="02040502050405020303" pitchFamily="18" charset="0"/>
              </a:rPr>
              <a:t>AutoML</a:t>
            </a:r>
            <a:r>
              <a:rPr lang="en-US" sz="1800" dirty="0" smtClean="0">
                <a:latin typeface="Georgia" panose="02040502050405020303" pitchFamily="18" charset="0"/>
              </a:rPr>
              <a:t>, IBM Watson, etc.</a:t>
            </a:r>
            <a:endParaRPr lang="en-US" sz="1800" dirty="0">
              <a:latin typeface="Georgia" panose="02040502050405020303" pitchFamily="18" charset="0"/>
            </a:endParaRPr>
          </a:p>
          <a:p>
            <a:pPr fontAlgn="base"/>
            <a:r>
              <a:rPr lang="en-US" sz="2000" dirty="0">
                <a:latin typeface="Georgia" panose="02040502050405020303" pitchFamily="18" charset="0"/>
              </a:rPr>
              <a:t>Pre-processing and model development: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The  missing values were already filled with mean of the available data before uploading to Watson ML.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The datasets used in training the model consist of three countries(OECD countries in North America: U.S.A, Canada and Mexico)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eorgia" panose="02040502050405020303" pitchFamily="18" charset="0"/>
              </a:rPr>
              <a:t>The data is </a:t>
            </a:r>
            <a:r>
              <a:rPr lang="en-US" sz="1800" dirty="0" err="1" smtClean="0">
                <a:latin typeface="Georgia" panose="02040502050405020303" pitchFamily="18" charset="0"/>
              </a:rPr>
              <a:t>splitted</a:t>
            </a:r>
            <a:r>
              <a:rPr lang="en-US" sz="1800" dirty="0" smtClean="0">
                <a:latin typeface="Georgia" panose="02040502050405020303" pitchFamily="18" charset="0"/>
              </a:rPr>
              <a:t> into training and test data at a percentage split of 0.75 to 0.25 respectively.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endParaRPr lang="en-US" sz="1800" dirty="0">
              <a:latin typeface="Georgia" panose="02040502050405020303" pitchFamily="18" charset="0"/>
            </a:endParaRPr>
          </a:p>
          <a:p>
            <a:pPr fontAlgn="base"/>
            <a:endParaRPr lang="en-US" sz="1800" dirty="0" smtClean="0">
              <a:latin typeface="Georgia" panose="02040502050405020303" pitchFamily="18" charset="0"/>
            </a:endParaRPr>
          </a:p>
          <a:p>
            <a:endParaRPr lang="en-US" sz="1800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62153" y="327456"/>
            <a:ext cx="6501169" cy="548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11: Auto ML </a:t>
            </a:r>
            <a:r>
              <a:rPr lang="en-US" sz="24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with IBM Watson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99290" y="6596390"/>
            <a:ext cx="4992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Georgia" panose="02040502050405020303" pitchFamily="18" charset="0"/>
              </a:rPr>
              <a:t>[2]https</a:t>
            </a:r>
            <a:r>
              <a:rPr lang="en-US" sz="1100" b="1" dirty="0">
                <a:latin typeface="Georgia" panose="02040502050405020303" pitchFamily="18" charset="0"/>
              </a:rPr>
              <a:t>://en.wikipedia.org/wiki/Automated_machine_learning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2" y="4481042"/>
            <a:ext cx="10428690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632" y="6411724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7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631" y="1061220"/>
            <a:ext cx="6165760" cy="49712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>
                <a:latin typeface="Georgia" panose="02040502050405020303" pitchFamily="18" charset="0"/>
              </a:rPr>
              <a:t>Model Results and </a:t>
            </a:r>
            <a:r>
              <a:rPr lang="en-US" b="1" dirty="0" smtClean="0">
                <a:latin typeface="Georgia" panose="02040502050405020303" pitchFamily="18" charset="0"/>
              </a:rPr>
              <a:t> Performance</a:t>
            </a:r>
          </a:p>
          <a:p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1853" y="353214"/>
            <a:ext cx="5947378" cy="522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TASK – 11: Auto ML(IBM Watson)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7620" y="5846328"/>
            <a:ext cx="1111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As </a:t>
            </a:r>
            <a:r>
              <a:rPr lang="en-US" dirty="0">
                <a:latin typeface="Georgia" panose="02040502050405020303" pitchFamily="18" charset="0"/>
              </a:rPr>
              <a:t>seen from the </a:t>
            </a:r>
            <a:r>
              <a:rPr lang="en-US" dirty="0" smtClean="0">
                <a:latin typeface="Georgia" panose="02040502050405020303" pitchFamily="18" charset="0"/>
              </a:rPr>
              <a:t>chart and the performance metrics above, </a:t>
            </a:r>
            <a:r>
              <a:rPr lang="en-US" dirty="0">
                <a:latin typeface="Georgia" panose="02040502050405020303" pitchFamily="18" charset="0"/>
              </a:rPr>
              <a:t>IBM Watson ML has a better result as compared to manually built random forest </a:t>
            </a:r>
            <a:r>
              <a:rPr lang="en-US" dirty="0" err="1">
                <a:latin typeface="Georgia" panose="02040502050405020303" pitchFamily="18" charset="0"/>
              </a:rPr>
              <a:t>regressor</a:t>
            </a:r>
            <a:r>
              <a:rPr lang="en-US" dirty="0">
                <a:latin typeface="Georgia" panose="02040502050405020303" pitchFamily="18" charset="0"/>
              </a:rPr>
              <a:t>. </a:t>
            </a:r>
            <a:r>
              <a:rPr lang="en-US" dirty="0" smtClean="0">
                <a:latin typeface="Georgia" panose="02040502050405020303" pitchFamily="18" charset="0"/>
              </a:rPr>
              <a:t>IBM Watson built a pipeline for several models, gradient boost happens to be the  best performing among others as it was rank first by IBM Watson.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11" y="1558344"/>
            <a:ext cx="5846936" cy="192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71" y="1558344"/>
            <a:ext cx="3711382" cy="3760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72765" y="3643044"/>
            <a:ext cx="463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</a:t>
            </a:r>
            <a:r>
              <a:rPr lang="en-US" dirty="0" smtClean="0">
                <a:latin typeface="Georgia" panose="02040502050405020303" pitchFamily="18" charset="0"/>
              </a:rPr>
              <a:t>. Performance of IBM Watson’s model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3743" y="5397985"/>
            <a:ext cx="392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a. Result of </a:t>
            </a:r>
            <a:r>
              <a:rPr lang="en-US" dirty="0">
                <a:latin typeface="Georgia" panose="02040502050405020303" pitchFamily="18" charset="0"/>
              </a:rPr>
              <a:t>IBM </a:t>
            </a:r>
            <a:r>
              <a:rPr lang="en-US" dirty="0" smtClean="0">
                <a:latin typeface="Georgia" panose="02040502050405020303" pitchFamily="18" charset="0"/>
              </a:rPr>
              <a:t>Watson’s model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950" y="6400326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8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9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1082</TotalTime>
  <Words>688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Georgia</vt:lpstr>
      <vt:lpstr>Wingdings</vt:lpstr>
      <vt:lpstr>Vapor Trail</vt:lpstr>
      <vt:lpstr>Task 14 - ML MODELS SUMMARY</vt:lpstr>
      <vt:lpstr>IMPROVED MODELS</vt:lpstr>
      <vt:lpstr>TASK – 9: KMEANS CLUSTERING </vt:lpstr>
      <vt:lpstr>TASK – 9: KMEANS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REASON FOR DEBT CRISIS: SOCIAL-ECONOMIC IMPACT</dc:title>
  <dc:creator>JOE LIGHTM</dc:creator>
  <cp:lastModifiedBy>JOE LIGHTM</cp:lastModifiedBy>
  <cp:revision>47</cp:revision>
  <dcterms:created xsi:type="dcterms:W3CDTF">2020-06-04T01:37:02Z</dcterms:created>
  <dcterms:modified xsi:type="dcterms:W3CDTF">2020-06-14T13:28:16Z</dcterms:modified>
</cp:coreProperties>
</file>