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7" r:id="rId4"/>
    <p:sldId id="258" r:id="rId5"/>
    <p:sldId id="259" r:id="rId6"/>
    <p:sldId id="260" r:id="rId7"/>
    <p:sldId id="274" r:id="rId8"/>
    <p:sldId id="279" r:id="rId9"/>
    <p:sldId id="275" r:id="rId10"/>
    <p:sldId id="276" r:id="rId11"/>
    <p:sldId id="280" r:id="rId12"/>
    <p:sldId id="277" r:id="rId13"/>
    <p:sldId id="278" r:id="rId14"/>
    <p:sldId id="281" r:id="rId15"/>
    <p:sldId id="282" r:id="rId16"/>
    <p:sldId id="272" r:id="rId17"/>
    <p:sldId id="273" r:id="rId18"/>
    <p:sldId id="269"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ug.nl/ggdc/productivity/pw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pminder.org/data/" TargetMode="External"/><Relationship Id="rId2" Type="http://schemas.openxmlformats.org/officeDocument/2006/relationships/hyperlink" Target="http://hdr.undp.org/en/data"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rug.nl/ggdc/productivity/pw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rug.nl/ggdc/productivity/pw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apminder.org/data/" TargetMode="External"/><Relationship Id="rId2" Type="http://schemas.openxmlformats.org/officeDocument/2006/relationships/hyperlink" Target="http://hdr.undp.org/en/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ug.nl/ggdc/productivity/pw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apminder.org/data/" TargetMode="External"/><Relationship Id="rId2" Type="http://schemas.openxmlformats.org/officeDocument/2006/relationships/hyperlink" Target="http://hdr.undp.org/en/dat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609" y="0"/>
            <a:ext cx="12144778" cy="2302099"/>
          </a:xfrm>
        </p:spPr>
        <p:txBody>
          <a:bodyPr>
            <a:noAutofit/>
          </a:bodyPr>
          <a:lstStyle/>
          <a:p>
            <a:pPr algn="ctr"/>
            <a:r>
              <a:rPr lang="en-US" sz="2800" b="1" dirty="0" smtClean="0">
                <a:latin typeface="Georgia" panose="02040502050405020303" pitchFamily="18" charset="0"/>
              </a:rPr>
              <a:t>TASK 11 -  UNDERSTANDING THE REASONS FOR STUDENT DEBT CRISIS: </a:t>
            </a:r>
            <a:r>
              <a:rPr lang="en-US" sz="2800" b="1" dirty="0" err="1" smtClean="0">
                <a:latin typeface="Georgia" panose="02040502050405020303" pitchFamily="18" charset="0"/>
              </a:rPr>
              <a:t>SOCio</a:t>
            </a:r>
            <a:r>
              <a:rPr lang="en-US" sz="2800" b="1" dirty="0" smtClean="0">
                <a:latin typeface="Georgia" panose="02040502050405020303" pitchFamily="18" charset="0"/>
              </a:rPr>
              <a:t>-ECONOMIC IMPACT</a:t>
            </a:r>
            <a:endParaRPr lang="en-US" sz="2800" b="1" dirty="0">
              <a:latin typeface="Georgia" panose="02040502050405020303"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8467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049296" y="6027312"/>
            <a:ext cx="4142704"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a:solidFill>
                  <a:schemeClr val="bg1"/>
                </a:solidFill>
                <a:latin typeface="Georgia" panose="02040502050405020303" pitchFamily="18" charset="0"/>
              </a:rPr>
              <a:t>https: data.worldbank.org</a:t>
            </a:r>
          </a:p>
          <a:p>
            <a:r>
              <a:rPr lang="en-US" sz="1400" b="1" dirty="0">
                <a:solidFill>
                  <a:schemeClr val="bg1"/>
                </a:solidFill>
                <a:latin typeface="Georgia" panose="02040502050405020303" pitchFamily="18" charset="0"/>
                <a:hlinkClick r:id="rId2"/>
              </a:rPr>
              <a:t>https://www.rug.nl/ggdc/productivity/pwt</a:t>
            </a:r>
            <a:endParaRPr lang="en-US" sz="1400" b="1" dirty="0">
              <a:solidFill>
                <a:schemeClr val="bg1"/>
              </a:solidFill>
              <a:latin typeface="Georgia" panose="02040502050405020303" pitchFamily="18" charset="0"/>
            </a:endParaRPr>
          </a:p>
          <a:p>
            <a:r>
              <a:rPr lang="en-US" sz="1400" b="1" dirty="0">
                <a:solidFill>
                  <a:schemeClr val="bg1"/>
                </a:solidFill>
                <a:latin typeface="Georgia" panose="02040502050405020303" pitchFamily="18" charset="0"/>
              </a:rPr>
              <a:t>https://www.ilo.org/ilostat</a:t>
            </a:r>
          </a:p>
        </p:txBody>
      </p:sp>
      <p:sp>
        <p:nvSpPr>
          <p:cNvPr id="7" name="TextBox 6"/>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9</a:t>
            </a:r>
          </a:p>
        </p:txBody>
      </p:sp>
      <p:pic>
        <p:nvPicPr>
          <p:cNvPr id="5" name="Picture 4"/>
          <p:cNvPicPr>
            <a:picLocks noChangeAspect="1"/>
          </p:cNvPicPr>
          <p:nvPr/>
        </p:nvPicPr>
        <p:blipFill>
          <a:blip r:embed="rId3"/>
          <a:stretch>
            <a:fillRect/>
          </a:stretch>
        </p:blipFill>
        <p:spPr>
          <a:xfrm>
            <a:off x="980426" y="1027501"/>
            <a:ext cx="10563121" cy="4755113"/>
          </a:xfrm>
          <a:prstGeom prst="rect">
            <a:avLst/>
          </a:prstGeom>
        </p:spPr>
      </p:pic>
      <p:sp>
        <p:nvSpPr>
          <p:cNvPr id="8" name="TextBox 7"/>
          <p:cNvSpPr txBox="1"/>
          <p:nvPr/>
        </p:nvSpPr>
        <p:spPr>
          <a:xfrm>
            <a:off x="827510" y="1314693"/>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66169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417608"/>
            <a:ext cx="10805375" cy="609893"/>
          </a:xfrm>
        </p:spPr>
        <p:txBody>
          <a:bodyPr>
            <a:normAutofit/>
          </a:bodyPr>
          <a:lstStyle/>
          <a:p>
            <a:r>
              <a:rPr lang="en-US" sz="2800" b="1" dirty="0" smtClean="0">
                <a:effectLst>
                  <a:outerShdw blurRad="38100" dist="38100" dir="2700000" algn="tl">
                    <a:srgbClr val="000000">
                      <a:alpha val="43137"/>
                    </a:srgbClr>
                  </a:outerShdw>
                </a:effectLst>
                <a:latin typeface="Georgia" panose="02040502050405020303" pitchFamily="18" charset="0"/>
              </a:rPr>
              <a:t>INSIGHTS ON MEXICO’S SOCIO-ECONOMIC TRENDS</a:t>
            </a:r>
            <a:endParaRPr lang="en-US" sz="2800" b="1" dirty="0">
              <a:effectLst>
                <a:outerShdw blurRad="38100" dist="38100" dir="2700000" algn="tl">
                  <a:srgbClr val="000000">
                    <a:alpha val="43137"/>
                  </a:srgbClr>
                </a:outerShdw>
              </a:effectLst>
              <a:latin typeface="Georgia" panose="02040502050405020303" pitchFamily="18" charset="0"/>
            </a:endParaRPr>
          </a:p>
        </p:txBody>
      </p:sp>
      <p:sp>
        <p:nvSpPr>
          <p:cNvPr id="4" name="TextBox 3"/>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10</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
        <p:nvSpPr>
          <p:cNvPr id="5" name="TextBox 4"/>
          <p:cNvSpPr txBox="1"/>
          <p:nvPr/>
        </p:nvSpPr>
        <p:spPr>
          <a:xfrm>
            <a:off x="682580" y="1634580"/>
            <a:ext cx="10689465"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Georgia" panose="02040502050405020303" pitchFamily="18" charset="0"/>
              </a:rPr>
              <a:t>While 'inflation annual percent', 'GDP total yearly growth' have observe steady decrease through the years. </a:t>
            </a:r>
            <a:r>
              <a:rPr lang="en-US" sz="2000" dirty="0" smtClean="0">
                <a:solidFill>
                  <a:schemeClr val="bg1"/>
                </a:solidFill>
                <a:latin typeface="Georgia" panose="02040502050405020303" pitchFamily="18" charset="0"/>
              </a:rPr>
              <a:t>However, 'Human </a:t>
            </a:r>
            <a:r>
              <a:rPr lang="en-US" sz="2000" dirty="0">
                <a:solidFill>
                  <a:schemeClr val="bg1"/>
                </a:solidFill>
                <a:latin typeface="Georgia" panose="02040502050405020303" pitchFamily="18" charset="0"/>
              </a:rPr>
              <a:t>Development Index', 'school enrollment tertiary' and 'wage and salaried workers' have remain relatively high. </a:t>
            </a:r>
            <a:endParaRPr lang="en-US" sz="2000" dirty="0" smtClean="0">
              <a:solidFill>
                <a:schemeClr val="bg1"/>
              </a:solidFill>
              <a:latin typeface="Georgia" panose="02040502050405020303" pitchFamily="18" charset="0"/>
            </a:endParaRPr>
          </a:p>
          <a:p>
            <a:pPr marL="342900" indent="-342900">
              <a:buFont typeface="Arial" panose="020B0604020202020204" pitchFamily="34" charset="0"/>
              <a:buChar char="•"/>
            </a:pPr>
            <a:r>
              <a:rPr lang="en-US" sz="2000" dirty="0" smtClean="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'government health spending of total government spending percent' has been constant but it's around </a:t>
            </a:r>
            <a:r>
              <a:rPr lang="en-US" sz="2000" b="1" dirty="0">
                <a:latin typeface="Georgia" panose="02040502050405020303" pitchFamily="18" charset="0"/>
              </a:rPr>
              <a:t>50%</a:t>
            </a:r>
            <a:r>
              <a:rPr lang="en-US" sz="2000" b="1" dirty="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of government spending on education as percentage of GDP' and while 'total health spending as percentage of GDP' </a:t>
            </a:r>
            <a:r>
              <a:rPr lang="en-US" sz="2000" dirty="0" smtClean="0">
                <a:solidFill>
                  <a:schemeClr val="bg1"/>
                </a:solidFill>
                <a:latin typeface="Georgia" panose="02040502050405020303" pitchFamily="18" charset="0"/>
              </a:rPr>
              <a:t>remain relatively </a:t>
            </a:r>
            <a:r>
              <a:rPr lang="en-US" sz="2000" dirty="0">
                <a:solidFill>
                  <a:schemeClr val="bg1"/>
                </a:solidFill>
                <a:latin typeface="Georgia" panose="02040502050405020303" pitchFamily="18" charset="0"/>
              </a:rPr>
              <a:t>low over the years</a:t>
            </a:r>
            <a:r>
              <a:rPr lang="en-US" sz="2000" dirty="0" smtClean="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Furthermore, 'expenditure  on tertiary institution as percentage of government spending on education' has steadily increase across the years as compared to expenditure on health</a:t>
            </a:r>
            <a:r>
              <a:rPr lang="en-US" sz="2000" dirty="0" smtClean="0">
                <a:solidFill>
                  <a:schemeClr val="bg1"/>
                </a:solidFill>
                <a:latin typeface="Georgia" panose="02040502050405020303" pitchFamily="18" charset="0"/>
              </a:rPr>
              <a:t>.</a:t>
            </a:r>
          </a:p>
          <a:p>
            <a:pPr marL="342900" indent="-342900">
              <a:buFont typeface="Arial" panose="020B0604020202020204" pitchFamily="34" charset="0"/>
              <a:buChar char="•"/>
            </a:pPr>
            <a:r>
              <a:rPr lang="en-US" sz="2000" dirty="0" smtClean="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'Government expenditure on education as percentage of GDP' has been </a:t>
            </a:r>
            <a:r>
              <a:rPr lang="en-US" sz="2000" b="1" dirty="0" smtClean="0">
                <a:latin typeface="Georgia" panose="02040502050405020303" pitchFamily="18" charset="0"/>
              </a:rPr>
              <a:t>consistent</a:t>
            </a:r>
            <a:r>
              <a:rPr lang="en-US" sz="2000" dirty="0" smtClean="0">
                <a:solidFill>
                  <a:schemeClr val="bg1"/>
                </a:solidFill>
                <a:latin typeface="Georgia" panose="02040502050405020303" pitchFamily="18" charset="0"/>
              </a:rPr>
              <a:t> </a:t>
            </a:r>
            <a:r>
              <a:rPr lang="en-US" sz="2000" dirty="0">
                <a:solidFill>
                  <a:schemeClr val="bg1"/>
                </a:solidFill>
                <a:latin typeface="Georgia" panose="02040502050405020303" pitchFamily="18" charset="0"/>
              </a:rPr>
              <a:t>even at the face of </a:t>
            </a:r>
            <a:r>
              <a:rPr lang="en-US" sz="2000" b="1" dirty="0">
                <a:latin typeface="Georgia" panose="02040502050405020303" pitchFamily="18" charset="0"/>
              </a:rPr>
              <a:t>inconsistent GDP growth</a:t>
            </a:r>
            <a:r>
              <a:rPr lang="en-US" sz="2000" dirty="0">
                <a:solidFill>
                  <a:schemeClr val="bg1"/>
                </a:solidFill>
                <a:latin typeface="Georgia" panose="02040502050405020303" pitchFamily="18" charset="0"/>
              </a:rPr>
              <a:t>. 'Population living below income poverty line considering national poverty line' remains relatively low as compared to 'wage and salaried workers', which is high.</a:t>
            </a:r>
          </a:p>
        </p:txBody>
      </p:sp>
    </p:spTree>
    <p:extLst>
      <p:ext uri="{BB962C8B-B14F-4D97-AF65-F5344CB8AC3E}">
        <p14:creationId xmlns:p14="http://schemas.microsoft.com/office/powerpoint/2010/main" val="3281467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706119" y="6016529"/>
            <a:ext cx="3485881"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smtClean="0">
                <a:solidFill>
                  <a:schemeClr val="bg1"/>
                </a:solidFill>
                <a:latin typeface="Georgia" panose="02040502050405020303" pitchFamily="18" charset="0"/>
                <a:hlinkClick r:id="rId2"/>
              </a:rPr>
              <a:t>http://hdr.undp.org/en/data#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hlinkClick r:id="rId3"/>
              </a:rPr>
              <a:t>https://www.gapminder.org/data/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rPr>
              <a:t>https: data.worldbank.org</a:t>
            </a:r>
            <a:endParaRPr lang="en-US" sz="1400" b="1" dirty="0">
              <a:solidFill>
                <a:schemeClr val="bg1"/>
              </a:solidFill>
              <a:latin typeface="Georgia" panose="02040502050405020303" pitchFamily="18" charset="0"/>
            </a:endParaRPr>
          </a:p>
        </p:txBody>
      </p:sp>
      <p:sp>
        <p:nvSpPr>
          <p:cNvPr id="7" name="TextBox 6"/>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11</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pic>
        <p:nvPicPr>
          <p:cNvPr id="5" name="Picture 4"/>
          <p:cNvPicPr>
            <a:picLocks noChangeAspect="1"/>
          </p:cNvPicPr>
          <p:nvPr/>
        </p:nvPicPr>
        <p:blipFill>
          <a:blip r:embed="rId4"/>
          <a:stretch>
            <a:fillRect/>
          </a:stretch>
        </p:blipFill>
        <p:spPr>
          <a:xfrm>
            <a:off x="980426" y="1108913"/>
            <a:ext cx="10820832" cy="4907616"/>
          </a:xfrm>
          <a:prstGeom prst="rect">
            <a:avLst/>
          </a:prstGeom>
        </p:spPr>
      </p:pic>
      <p:sp>
        <p:nvSpPr>
          <p:cNvPr id="8" name="TextBox 7"/>
          <p:cNvSpPr txBox="1"/>
          <p:nvPr/>
        </p:nvSpPr>
        <p:spPr>
          <a:xfrm>
            <a:off x="827510" y="1430604"/>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97148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049296" y="6027312"/>
            <a:ext cx="4142704"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a:solidFill>
                  <a:schemeClr val="bg1"/>
                </a:solidFill>
                <a:latin typeface="Georgia" panose="02040502050405020303" pitchFamily="18" charset="0"/>
              </a:rPr>
              <a:t>https: data.worldbank.org</a:t>
            </a:r>
          </a:p>
          <a:p>
            <a:r>
              <a:rPr lang="en-US" sz="1400" b="1" dirty="0">
                <a:solidFill>
                  <a:schemeClr val="bg1"/>
                </a:solidFill>
                <a:latin typeface="Georgia" panose="02040502050405020303" pitchFamily="18" charset="0"/>
                <a:hlinkClick r:id="rId2"/>
              </a:rPr>
              <a:t>https://www.rug.nl/ggdc/productivity/pwt</a:t>
            </a:r>
            <a:endParaRPr lang="en-US" sz="1400" b="1" dirty="0">
              <a:solidFill>
                <a:schemeClr val="bg1"/>
              </a:solidFill>
              <a:latin typeface="Georgia" panose="02040502050405020303" pitchFamily="18" charset="0"/>
            </a:endParaRPr>
          </a:p>
          <a:p>
            <a:r>
              <a:rPr lang="en-US" sz="1400" b="1" dirty="0">
                <a:solidFill>
                  <a:schemeClr val="bg1"/>
                </a:solidFill>
                <a:latin typeface="Georgia" panose="02040502050405020303" pitchFamily="18" charset="0"/>
              </a:rPr>
              <a:t>https://www.ilo.org/ilostat</a:t>
            </a:r>
          </a:p>
        </p:txBody>
      </p:sp>
      <p:sp>
        <p:nvSpPr>
          <p:cNvPr id="7" name="TextBox 6"/>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12</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pic>
        <p:nvPicPr>
          <p:cNvPr id="5" name="Picture 4"/>
          <p:cNvPicPr>
            <a:picLocks noChangeAspect="1"/>
          </p:cNvPicPr>
          <p:nvPr/>
        </p:nvPicPr>
        <p:blipFill>
          <a:blip r:embed="rId3"/>
          <a:stretch>
            <a:fillRect/>
          </a:stretch>
        </p:blipFill>
        <p:spPr>
          <a:xfrm>
            <a:off x="980426" y="1056781"/>
            <a:ext cx="10718707" cy="4970531"/>
          </a:xfrm>
          <a:prstGeom prst="rect">
            <a:avLst/>
          </a:prstGeom>
        </p:spPr>
      </p:pic>
      <p:sp>
        <p:nvSpPr>
          <p:cNvPr id="8" name="TextBox 7"/>
          <p:cNvSpPr txBox="1"/>
          <p:nvPr/>
        </p:nvSpPr>
        <p:spPr>
          <a:xfrm>
            <a:off x="840389" y="1662424"/>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189847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417608"/>
            <a:ext cx="10805375" cy="677096"/>
          </a:xfrm>
        </p:spPr>
        <p:txBody>
          <a:bodyPr>
            <a:normAutofit/>
          </a:bodyPr>
          <a:lstStyle/>
          <a:p>
            <a:r>
              <a:rPr lang="en-US" sz="2800" b="1" dirty="0" smtClean="0">
                <a:effectLst>
                  <a:outerShdw blurRad="38100" dist="38100" dir="2700000" algn="tl">
                    <a:srgbClr val="000000">
                      <a:alpha val="43137"/>
                    </a:srgbClr>
                  </a:outerShdw>
                </a:effectLst>
                <a:latin typeface="Georgia" panose="02040502050405020303" pitchFamily="18" charset="0"/>
              </a:rPr>
              <a:t>INSIGHTS ON CANADA’S SOCIO-ECONOMIC TRENDS</a:t>
            </a:r>
            <a:endParaRPr lang="en-US" sz="2800"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049296" y="6027312"/>
            <a:ext cx="4142704"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a:solidFill>
                  <a:schemeClr val="bg1"/>
                </a:solidFill>
                <a:latin typeface="Georgia" panose="02040502050405020303" pitchFamily="18" charset="0"/>
              </a:rPr>
              <a:t>https: data.worldbank.org</a:t>
            </a:r>
          </a:p>
          <a:p>
            <a:r>
              <a:rPr lang="en-US" sz="1400" b="1" dirty="0">
                <a:solidFill>
                  <a:schemeClr val="bg1"/>
                </a:solidFill>
                <a:latin typeface="Georgia" panose="02040502050405020303" pitchFamily="18" charset="0"/>
                <a:hlinkClick r:id="rId2"/>
              </a:rPr>
              <a:t>https://www.rug.nl/ggdc/productivity/pwt</a:t>
            </a:r>
            <a:endParaRPr lang="en-US" sz="1400" b="1" dirty="0">
              <a:solidFill>
                <a:schemeClr val="bg1"/>
              </a:solidFill>
              <a:latin typeface="Georgia" panose="02040502050405020303" pitchFamily="18" charset="0"/>
            </a:endParaRPr>
          </a:p>
          <a:p>
            <a:r>
              <a:rPr lang="en-US" sz="1400" b="1" dirty="0">
                <a:solidFill>
                  <a:schemeClr val="bg1"/>
                </a:solidFill>
                <a:latin typeface="Georgia" panose="02040502050405020303" pitchFamily="18" charset="0"/>
              </a:rPr>
              <a:t>https://www.ilo.org/ilostat</a:t>
            </a:r>
          </a:p>
        </p:txBody>
      </p:sp>
      <p:sp>
        <p:nvSpPr>
          <p:cNvPr id="4" name="TextBox 3"/>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13</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
        <p:nvSpPr>
          <p:cNvPr id="5" name="TextBox 4"/>
          <p:cNvSpPr txBox="1"/>
          <p:nvPr/>
        </p:nvSpPr>
        <p:spPr>
          <a:xfrm>
            <a:off x="566670" y="1275008"/>
            <a:ext cx="10805375"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bg1"/>
                </a:solidFill>
                <a:latin typeface="Georgia" panose="02040502050405020303" pitchFamily="18" charset="0"/>
              </a:rPr>
              <a:t>Indicators such as 'inflation annual percent', 'GDP total yearly growth' and 'population growth annual percent' have not experience </a:t>
            </a:r>
            <a:r>
              <a:rPr lang="en-US" sz="2000" dirty="0" smtClean="0">
                <a:solidFill>
                  <a:schemeClr val="bg1"/>
                </a:solidFill>
                <a:latin typeface="Georgia" panose="02040502050405020303" pitchFamily="18" charset="0"/>
              </a:rPr>
              <a:t>any significant increase through the years. Meanwhile </a:t>
            </a:r>
            <a:r>
              <a:rPr lang="en-US" sz="2000" dirty="0">
                <a:solidFill>
                  <a:schemeClr val="bg1"/>
                </a:solidFill>
                <a:latin typeface="Georgia" panose="02040502050405020303" pitchFamily="18" charset="0"/>
              </a:rPr>
              <a:t>'Human Development Index', 'school enrollment tertiary' and 'wage and salaried workers' </a:t>
            </a:r>
            <a:r>
              <a:rPr lang="en-US" sz="2000" dirty="0" smtClean="0">
                <a:solidFill>
                  <a:schemeClr val="bg1"/>
                </a:solidFill>
                <a:latin typeface="Georgia" panose="02040502050405020303" pitchFamily="18" charset="0"/>
              </a:rPr>
              <a:t>have remain </a:t>
            </a:r>
            <a:r>
              <a:rPr lang="en-US" sz="2000" dirty="0">
                <a:solidFill>
                  <a:schemeClr val="bg1"/>
                </a:solidFill>
                <a:latin typeface="Georgia" panose="02040502050405020303" pitchFamily="18" charset="0"/>
              </a:rPr>
              <a:t>relatively high. </a:t>
            </a:r>
            <a:endParaRPr lang="en-US" sz="2000" dirty="0" smtClean="0">
              <a:solidFill>
                <a:schemeClr val="bg1"/>
              </a:solidFill>
              <a:latin typeface="Georgia" panose="02040502050405020303" pitchFamily="18" charset="0"/>
            </a:endParaRPr>
          </a:p>
          <a:p>
            <a:pPr marL="342900" indent="-342900" algn="just">
              <a:buFont typeface="Arial" panose="020B0604020202020204" pitchFamily="34" charset="0"/>
              <a:buChar char="•"/>
            </a:pPr>
            <a:r>
              <a:rPr lang="en-US" sz="2000" dirty="0" smtClean="0">
                <a:solidFill>
                  <a:schemeClr val="bg1"/>
                </a:solidFill>
                <a:latin typeface="Georgia" panose="02040502050405020303" pitchFamily="18" charset="0"/>
              </a:rPr>
              <a:t>'government </a:t>
            </a:r>
            <a:r>
              <a:rPr lang="en-US" sz="2000" dirty="0">
                <a:solidFill>
                  <a:schemeClr val="bg1"/>
                </a:solidFill>
                <a:latin typeface="Georgia" panose="02040502050405020303" pitchFamily="18" charset="0"/>
              </a:rPr>
              <a:t>health spending of total government spending percent'  has been steady over the years. H</a:t>
            </a:r>
            <a:r>
              <a:rPr lang="en-US" sz="2000" dirty="0" smtClean="0">
                <a:solidFill>
                  <a:schemeClr val="bg1"/>
                </a:solidFill>
                <a:latin typeface="Georgia" panose="02040502050405020303" pitchFamily="18" charset="0"/>
              </a:rPr>
              <a:t>owever</a:t>
            </a:r>
            <a:r>
              <a:rPr lang="en-US" sz="2000" dirty="0">
                <a:solidFill>
                  <a:schemeClr val="bg1"/>
                </a:solidFill>
                <a:latin typeface="Georgia" panose="02040502050405020303" pitchFamily="18" charset="0"/>
              </a:rPr>
              <a:t>, 'total health spending as percentage of GDP' has remain </a:t>
            </a:r>
            <a:r>
              <a:rPr lang="en-US" sz="2000" b="1" dirty="0">
                <a:latin typeface="Georgia" panose="02040502050405020303" pitchFamily="18" charset="0"/>
              </a:rPr>
              <a:t>steadily low</a:t>
            </a:r>
            <a:r>
              <a:rPr lang="en-US" sz="2000" dirty="0">
                <a:solidFill>
                  <a:schemeClr val="bg1"/>
                </a:solidFill>
                <a:latin typeface="Georgia" panose="02040502050405020303" pitchFamily="18" charset="0"/>
              </a:rPr>
              <a:t>. Furthermore, 'expenditure  on tertiary institution as percentage of government spending on education' </a:t>
            </a:r>
            <a:r>
              <a:rPr lang="en-US" sz="2000" b="1" dirty="0">
                <a:latin typeface="Georgia" panose="02040502050405020303" pitchFamily="18" charset="0"/>
              </a:rPr>
              <a:t>remain </a:t>
            </a:r>
            <a:r>
              <a:rPr lang="en-US" sz="2000" b="1" dirty="0" smtClean="0">
                <a:latin typeface="Georgia" panose="02040502050405020303" pitchFamily="18" charset="0"/>
              </a:rPr>
              <a:t>constant but </a:t>
            </a:r>
            <a:r>
              <a:rPr lang="en-US" sz="2000" b="1" dirty="0">
                <a:latin typeface="Georgia" panose="02040502050405020303" pitchFamily="18" charset="0"/>
              </a:rPr>
              <a:t>its three times </a:t>
            </a:r>
            <a:r>
              <a:rPr lang="en-US" sz="2000" dirty="0">
                <a:solidFill>
                  <a:schemeClr val="bg1"/>
                </a:solidFill>
                <a:latin typeface="Georgia" panose="02040502050405020303" pitchFamily="18" charset="0"/>
              </a:rPr>
              <a:t>the 'total health spending percentage of GDP</a:t>
            </a:r>
            <a:r>
              <a:rPr lang="en-US" sz="2000" dirty="0" smtClean="0">
                <a:solidFill>
                  <a:schemeClr val="bg1"/>
                </a:solidFill>
                <a:latin typeface="Georgia" panose="02040502050405020303" pitchFamily="18" charset="0"/>
              </a:rPr>
              <a:t>'.</a:t>
            </a:r>
          </a:p>
          <a:p>
            <a:pPr marL="342900" indent="-342900" algn="just">
              <a:buFont typeface="Arial" panose="020B0604020202020204" pitchFamily="34" charset="0"/>
              <a:buChar char="•"/>
            </a:pPr>
            <a:r>
              <a:rPr lang="en-US" sz="2000" dirty="0" smtClean="0">
                <a:solidFill>
                  <a:schemeClr val="bg1"/>
                </a:solidFill>
                <a:latin typeface="Georgia" panose="02040502050405020303" pitchFamily="18" charset="0"/>
              </a:rPr>
              <a:t>'Government </a:t>
            </a:r>
            <a:r>
              <a:rPr lang="en-US" sz="2000" dirty="0">
                <a:solidFill>
                  <a:schemeClr val="bg1"/>
                </a:solidFill>
                <a:latin typeface="Georgia" panose="02040502050405020303" pitchFamily="18" charset="0"/>
              </a:rPr>
              <a:t>expenditure on education as percentage of GDP' has been </a:t>
            </a:r>
            <a:r>
              <a:rPr lang="en-US" sz="2000" b="1" dirty="0">
                <a:latin typeface="Georgia" panose="02040502050405020303" pitchFamily="18" charset="0"/>
              </a:rPr>
              <a:t>constant and has been around the same level </a:t>
            </a:r>
            <a:r>
              <a:rPr lang="en-US" sz="2000" dirty="0">
                <a:solidFill>
                  <a:schemeClr val="bg1"/>
                </a:solidFill>
                <a:latin typeface="Georgia" panose="02040502050405020303" pitchFamily="18" charset="0"/>
              </a:rPr>
              <a:t>as 'government </a:t>
            </a:r>
            <a:r>
              <a:rPr lang="en-US" sz="2000" dirty="0" smtClean="0">
                <a:solidFill>
                  <a:schemeClr val="bg1"/>
                </a:solidFill>
                <a:latin typeface="Georgia" panose="02040502050405020303" pitchFamily="18" charset="0"/>
              </a:rPr>
              <a:t>health spending </a:t>
            </a:r>
            <a:r>
              <a:rPr lang="en-US" sz="2000" dirty="0">
                <a:solidFill>
                  <a:schemeClr val="bg1"/>
                </a:solidFill>
                <a:latin typeface="Georgia" panose="02040502050405020303" pitchFamily="18" charset="0"/>
              </a:rPr>
              <a:t>of total government spending percent'. 'Population living below income poverty line considering national poverty line' remains relatively low as compared to 'wage and salaried workers' which is high. </a:t>
            </a:r>
          </a:p>
        </p:txBody>
      </p:sp>
    </p:spTree>
    <p:extLst>
      <p:ext uri="{BB962C8B-B14F-4D97-AF65-F5344CB8AC3E}">
        <p14:creationId xmlns:p14="http://schemas.microsoft.com/office/powerpoint/2010/main" val="606966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93"/>
            <a:ext cx="8534400" cy="548307"/>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PREDICTIONS OF ML MODELS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14</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
        <p:nvSpPr>
          <p:cNvPr id="4" name="TextBox 3"/>
          <p:cNvSpPr txBox="1"/>
          <p:nvPr/>
        </p:nvSpPr>
        <p:spPr>
          <a:xfrm>
            <a:off x="684212" y="1833018"/>
            <a:ext cx="10135673"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latin typeface="Georgia" panose="02040502050405020303" pitchFamily="18" charset="0"/>
              </a:rPr>
              <a:t>The predicted data and the actual/verified data are compared with the aid of a </a:t>
            </a:r>
            <a:r>
              <a:rPr lang="en-US" dirty="0" err="1" smtClean="0">
                <a:solidFill>
                  <a:schemeClr val="bg1"/>
                </a:solidFill>
                <a:latin typeface="Georgia" panose="02040502050405020303" pitchFamily="18" charset="0"/>
              </a:rPr>
              <a:t>regressor</a:t>
            </a:r>
            <a:r>
              <a:rPr lang="en-US" dirty="0" smtClean="0">
                <a:solidFill>
                  <a:schemeClr val="bg1"/>
                </a:solidFill>
                <a:latin typeface="Georgia" panose="02040502050405020303" pitchFamily="18" charset="0"/>
              </a:rPr>
              <a:t> line. The line tries to divide through the data points(predicted and actual data) by passing through the best path. </a:t>
            </a:r>
          </a:p>
          <a:p>
            <a:pPr marL="285750" indent="-285750">
              <a:buFont typeface="Arial" panose="020B0604020202020204" pitchFamily="34" charset="0"/>
              <a:buChar char="•"/>
            </a:pPr>
            <a:r>
              <a:rPr lang="en-US" dirty="0" smtClean="0">
                <a:solidFill>
                  <a:schemeClr val="bg1"/>
                </a:solidFill>
                <a:latin typeface="Georgia" panose="02040502050405020303" pitchFamily="18" charset="0"/>
              </a:rPr>
              <a:t>As seen from the charts, IBM Watson ML has a better result as compared to manually built random forest </a:t>
            </a:r>
            <a:r>
              <a:rPr lang="en-US" dirty="0" err="1" smtClean="0">
                <a:solidFill>
                  <a:schemeClr val="bg1"/>
                </a:solidFill>
                <a:latin typeface="Georgia" panose="02040502050405020303" pitchFamily="18" charset="0"/>
              </a:rPr>
              <a:t>regressor</a:t>
            </a:r>
            <a:r>
              <a:rPr lang="en-US" dirty="0" smtClean="0">
                <a:solidFill>
                  <a:schemeClr val="bg1"/>
                </a:solidFill>
                <a:latin typeface="Georgia" panose="02040502050405020303" pitchFamily="18" charset="0"/>
              </a:rPr>
              <a:t>. This can be verified from the charts and also the performance metrics shown after this slides. Even though, they are both great.</a:t>
            </a:r>
            <a:endParaRPr lang="en-US" dirty="0">
              <a:solidFill>
                <a:schemeClr val="bg1"/>
              </a:solidFill>
              <a:latin typeface="Georgia" panose="02040502050405020303" pitchFamily="18" charset="0"/>
            </a:endParaRPr>
          </a:p>
        </p:txBody>
      </p:sp>
    </p:spTree>
    <p:extLst>
      <p:ext uri="{BB962C8B-B14F-4D97-AF65-F5344CB8AC3E}">
        <p14:creationId xmlns:p14="http://schemas.microsoft.com/office/powerpoint/2010/main" val="3381730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93"/>
            <a:ext cx="8534400" cy="548307"/>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PREDICTIONS OF ML MODELS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15</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pic>
        <p:nvPicPr>
          <p:cNvPr id="7" name="Picture 6"/>
          <p:cNvPicPr>
            <a:picLocks noChangeAspect="1"/>
          </p:cNvPicPr>
          <p:nvPr/>
        </p:nvPicPr>
        <p:blipFill>
          <a:blip r:embed="rId2"/>
          <a:stretch>
            <a:fillRect/>
          </a:stretch>
        </p:blipFill>
        <p:spPr>
          <a:xfrm>
            <a:off x="491028" y="1310904"/>
            <a:ext cx="4935518" cy="4156656"/>
          </a:xfrm>
          <a:prstGeom prst="rect">
            <a:avLst/>
          </a:prstGeom>
        </p:spPr>
      </p:pic>
      <p:pic>
        <p:nvPicPr>
          <p:cNvPr id="9" name="Picture 8"/>
          <p:cNvPicPr>
            <a:picLocks noChangeAspect="1"/>
          </p:cNvPicPr>
          <p:nvPr/>
        </p:nvPicPr>
        <p:blipFill>
          <a:blip r:embed="rId3"/>
          <a:stretch>
            <a:fillRect/>
          </a:stretch>
        </p:blipFill>
        <p:spPr>
          <a:xfrm>
            <a:off x="5911402" y="1310904"/>
            <a:ext cx="4806093" cy="4894450"/>
          </a:xfrm>
          <a:prstGeom prst="rect">
            <a:avLst/>
          </a:prstGeom>
        </p:spPr>
      </p:pic>
      <p:sp>
        <p:nvSpPr>
          <p:cNvPr id="10" name="TextBox 9"/>
          <p:cNvSpPr txBox="1"/>
          <p:nvPr/>
        </p:nvSpPr>
        <p:spPr>
          <a:xfrm>
            <a:off x="684212" y="953037"/>
            <a:ext cx="4454458"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latin typeface="Georgia" panose="02040502050405020303" pitchFamily="18" charset="0"/>
              </a:rPr>
              <a:t>RANDOM FOREST REGRESSOR</a:t>
            </a:r>
            <a:endParaRPr lang="en-US" dirty="0">
              <a:effectLst>
                <a:outerShdw blurRad="38100" dist="38100" dir="2700000" algn="tl">
                  <a:srgbClr val="000000">
                    <a:alpha val="43137"/>
                  </a:srgbClr>
                </a:outerShdw>
              </a:effectLst>
              <a:latin typeface="Georgia" panose="02040502050405020303" pitchFamily="18" charset="0"/>
            </a:endParaRPr>
          </a:p>
        </p:txBody>
      </p:sp>
      <p:sp>
        <p:nvSpPr>
          <p:cNvPr id="11" name="TextBox 10"/>
          <p:cNvSpPr txBox="1"/>
          <p:nvPr/>
        </p:nvSpPr>
        <p:spPr>
          <a:xfrm>
            <a:off x="5911402" y="974257"/>
            <a:ext cx="4454458"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latin typeface="Georgia" panose="02040502050405020303" pitchFamily="18" charset="0"/>
              </a:rPr>
              <a:t>AUTO ML – IBM WATSON</a:t>
            </a:r>
            <a:endParaRPr lang="en-US" dirty="0">
              <a:effectLst>
                <a:outerShdw blurRad="38100" dist="38100" dir="2700000" algn="tl">
                  <a:srgbClr val="000000">
                    <a:alpha val="43137"/>
                  </a:srgbClr>
                </a:outerShdw>
              </a:effectLst>
              <a:latin typeface="Georgia" panose="02040502050405020303" pitchFamily="18" charset="0"/>
            </a:endParaRPr>
          </a:p>
        </p:txBody>
      </p:sp>
      <p:sp>
        <p:nvSpPr>
          <p:cNvPr id="3" name="TextBox 2"/>
          <p:cNvSpPr txBox="1"/>
          <p:nvPr/>
        </p:nvSpPr>
        <p:spPr>
          <a:xfrm>
            <a:off x="491028" y="5594594"/>
            <a:ext cx="5227192" cy="461665"/>
          </a:xfrm>
          <a:prstGeom prst="rect">
            <a:avLst/>
          </a:prstGeom>
          <a:noFill/>
        </p:spPr>
        <p:txBody>
          <a:bodyPr wrap="square" rtlCol="0">
            <a:spAutoFit/>
          </a:bodyPr>
          <a:lstStyle/>
          <a:p>
            <a:r>
              <a:rPr lang="en-US" sz="1200" b="1" dirty="0" smtClean="0">
                <a:solidFill>
                  <a:schemeClr val="bg1"/>
                </a:solidFill>
                <a:latin typeface="Georgia" panose="02040502050405020303" pitchFamily="18" charset="0"/>
              </a:rPr>
              <a:t>Target Response(Y): Government expenditure on education as percentage of GDP. </a:t>
            </a:r>
            <a:endParaRPr lang="en-US" sz="12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41847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493"/>
            <a:ext cx="8534400" cy="548307"/>
          </a:xfrm>
        </p:spPr>
        <p:txBody>
          <a:bodyPr>
            <a:normAutofit/>
          </a:bodyPr>
          <a:lstStyle/>
          <a:p>
            <a:r>
              <a:rPr lang="en-US" sz="2800" b="1" dirty="0" smtClean="0">
                <a:effectLst>
                  <a:outerShdw blurRad="38100" dist="38100" dir="2700000" algn="tl">
                    <a:srgbClr val="000000">
                      <a:alpha val="43137"/>
                    </a:srgbClr>
                  </a:outerShdw>
                </a:effectLst>
                <a:latin typeface="Georgia" panose="02040502050405020303" pitchFamily="18" charset="0"/>
              </a:rPr>
              <a:t>PERFORMANCE METRICS FOR ML MODELS</a:t>
            </a:r>
            <a:endParaRPr lang="en-US" sz="2800" b="1" dirty="0">
              <a:effectLst>
                <a:outerShdw blurRad="38100" dist="38100" dir="2700000" algn="tl">
                  <a:srgbClr val="000000">
                    <a:alpha val="43137"/>
                  </a:srgbClr>
                </a:outerShdw>
              </a:effectLst>
              <a:latin typeface="Georgia" panose="02040502050405020303" pitchFamily="18" charset="0"/>
            </a:endParaRPr>
          </a:p>
        </p:txBody>
      </p:sp>
      <p:sp>
        <p:nvSpPr>
          <p:cNvPr id="5" name="TextBox 4"/>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16</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pic>
        <p:nvPicPr>
          <p:cNvPr id="7" name="Picture 6"/>
          <p:cNvPicPr>
            <a:picLocks noChangeAspect="1"/>
          </p:cNvPicPr>
          <p:nvPr/>
        </p:nvPicPr>
        <p:blipFill>
          <a:blip r:embed="rId2"/>
          <a:stretch>
            <a:fillRect/>
          </a:stretch>
        </p:blipFill>
        <p:spPr>
          <a:xfrm>
            <a:off x="6111234" y="1873276"/>
            <a:ext cx="5738952" cy="2147946"/>
          </a:xfrm>
          <a:prstGeom prst="rect">
            <a:avLst/>
          </a:prstGeom>
        </p:spPr>
      </p:pic>
      <p:pic>
        <p:nvPicPr>
          <p:cNvPr id="8" name="Picture 7"/>
          <p:cNvPicPr>
            <a:picLocks noChangeAspect="1"/>
          </p:cNvPicPr>
          <p:nvPr/>
        </p:nvPicPr>
        <p:blipFill>
          <a:blip r:embed="rId3"/>
          <a:stretch>
            <a:fillRect/>
          </a:stretch>
        </p:blipFill>
        <p:spPr>
          <a:xfrm>
            <a:off x="684212" y="1873275"/>
            <a:ext cx="5185356" cy="2147947"/>
          </a:xfrm>
          <a:prstGeom prst="rect">
            <a:avLst/>
          </a:prstGeom>
        </p:spPr>
      </p:pic>
      <p:sp>
        <p:nvSpPr>
          <p:cNvPr id="9" name="TextBox 8"/>
          <p:cNvSpPr txBox="1"/>
          <p:nvPr/>
        </p:nvSpPr>
        <p:spPr>
          <a:xfrm>
            <a:off x="684212" y="1414457"/>
            <a:ext cx="4454458"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latin typeface="Georgia" panose="02040502050405020303" pitchFamily="18" charset="0"/>
              </a:rPr>
              <a:t>RANDOM FOREST REGRESSOR</a:t>
            </a:r>
            <a:endParaRPr lang="en-US" dirty="0">
              <a:effectLst>
                <a:outerShdw blurRad="38100" dist="38100" dir="2700000" algn="tl">
                  <a:srgbClr val="000000">
                    <a:alpha val="43137"/>
                  </a:srgbClr>
                </a:outerShdw>
              </a:effectLst>
              <a:latin typeface="Georgia" panose="02040502050405020303" pitchFamily="18" charset="0"/>
            </a:endParaRPr>
          </a:p>
        </p:txBody>
      </p:sp>
      <p:sp>
        <p:nvSpPr>
          <p:cNvPr id="10" name="TextBox 9"/>
          <p:cNvSpPr txBox="1"/>
          <p:nvPr/>
        </p:nvSpPr>
        <p:spPr>
          <a:xfrm>
            <a:off x="6079941" y="1503944"/>
            <a:ext cx="4454458" cy="369332"/>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latin typeface="Georgia" panose="02040502050405020303" pitchFamily="18" charset="0"/>
              </a:rPr>
              <a:t>AUTO ML – IBM WATSON</a:t>
            </a:r>
            <a:endParaRPr lang="en-US" dirty="0">
              <a:effectLst>
                <a:outerShdw blurRad="38100" dist="38100" dir="2700000" algn="tl">
                  <a:srgbClr val="000000">
                    <a:alpha val="43137"/>
                  </a:srgbClr>
                </a:outerShdw>
              </a:effectLst>
              <a:latin typeface="Georgia" panose="02040502050405020303" pitchFamily="18" charset="0"/>
            </a:endParaRPr>
          </a:p>
        </p:txBody>
      </p:sp>
      <p:sp>
        <p:nvSpPr>
          <p:cNvPr id="11" name="TextBox 10"/>
          <p:cNvSpPr txBox="1"/>
          <p:nvPr/>
        </p:nvSpPr>
        <p:spPr>
          <a:xfrm>
            <a:off x="767108" y="5119211"/>
            <a:ext cx="8743123" cy="938719"/>
          </a:xfrm>
          <a:prstGeom prst="rect">
            <a:avLst/>
          </a:prstGeom>
          <a:noFill/>
        </p:spPr>
        <p:txBody>
          <a:bodyPr wrap="square" rtlCol="0">
            <a:spAutoFit/>
          </a:bodyPr>
          <a:lstStyle/>
          <a:p>
            <a:r>
              <a:rPr lang="en-US" sz="1100" dirty="0" smtClean="0">
                <a:solidFill>
                  <a:schemeClr val="bg1">
                    <a:lumMod val="95000"/>
                    <a:lumOff val="5000"/>
                  </a:schemeClr>
                </a:solidFill>
                <a:latin typeface="Georgia" panose="02040502050405020303" pitchFamily="18" charset="0"/>
              </a:rPr>
              <a:t>Reference:</a:t>
            </a:r>
          </a:p>
          <a:p>
            <a:r>
              <a:rPr lang="en-US" sz="1100" dirty="0" smtClean="0">
                <a:solidFill>
                  <a:schemeClr val="bg1">
                    <a:lumMod val="95000"/>
                    <a:lumOff val="5000"/>
                  </a:schemeClr>
                </a:solidFill>
                <a:latin typeface="Georgia" panose="02040502050405020303" pitchFamily="18" charset="0"/>
              </a:rPr>
              <a:t>•https</a:t>
            </a:r>
            <a:r>
              <a:rPr lang="en-US" sz="1100" dirty="0">
                <a:solidFill>
                  <a:schemeClr val="bg1">
                    <a:lumMod val="95000"/>
                    <a:lumOff val="5000"/>
                  </a:schemeClr>
                </a:solidFill>
                <a:latin typeface="Georgia" panose="02040502050405020303" pitchFamily="18" charset="0"/>
              </a:rPr>
              <a:t>://github.com/</a:t>
            </a:r>
            <a:r>
              <a:rPr lang="en-US" sz="1100" dirty="0" err="1">
                <a:solidFill>
                  <a:schemeClr val="bg1">
                    <a:lumMod val="95000"/>
                    <a:lumOff val="5000"/>
                  </a:schemeClr>
                </a:solidFill>
                <a:latin typeface="Georgia" panose="02040502050405020303" pitchFamily="18" charset="0"/>
              </a:rPr>
              <a:t>omdena</a:t>
            </a:r>
            <a:r>
              <a:rPr lang="en-US" sz="1100" dirty="0">
                <a:solidFill>
                  <a:schemeClr val="bg1">
                    <a:lumMod val="95000"/>
                    <a:lumOff val="5000"/>
                  </a:schemeClr>
                </a:solidFill>
                <a:latin typeface="Georgia" panose="02040502050405020303" pitchFamily="18" charset="0"/>
              </a:rPr>
              <a:t>/</a:t>
            </a:r>
            <a:r>
              <a:rPr lang="en-US" sz="1100" dirty="0" err="1">
                <a:solidFill>
                  <a:schemeClr val="bg1">
                    <a:lumMod val="95000"/>
                    <a:lumOff val="5000"/>
                  </a:schemeClr>
                </a:solidFill>
                <a:latin typeface="Georgia" panose="02040502050405020303" pitchFamily="18" charset="0"/>
              </a:rPr>
              <a:t>shapingedu</a:t>
            </a:r>
            <a:r>
              <a:rPr lang="en-US" sz="1100" dirty="0">
                <a:solidFill>
                  <a:schemeClr val="bg1">
                    <a:lumMod val="95000"/>
                    <a:lumOff val="5000"/>
                  </a:schemeClr>
                </a:solidFill>
                <a:latin typeface="Georgia" panose="02040502050405020303" pitchFamily="18" charset="0"/>
              </a:rPr>
              <a:t>/blob/master/Task14_Modelling/ShapingEduRandomForest_v2.ipynb</a:t>
            </a:r>
          </a:p>
          <a:p>
            <a:r>
              <a:rPr lang="en-US" sz="1100" dirty="0" smtClean="0">
                <a:solidFill>
                  <a:schemeClr val="bg1">
                    <a:lumMod val="95000"/>
                    <a:lumOff val="5000"/>
                  </a:schemeClr>
                </a:solidFill>
                <a:latin typeface="Georgia" panose="02040502050405020303" pitchFamily="18" charset="0"/>
              </a:rPr>
              <a:t>•https</a:t>
            </a:r>
            <a:r>
              <a:rPr lang="en-US" sz="1100" dirty="0">
                <a:solidFill>
                  <a:schemeClr val="bg1">
                    <a:lumMod val="95000"/>
                    <a:lumOff val="5000"/>
                  </a:schemeClr>
                </a:solidFill>
                <a:latin typeface="Georgia" panose="02040502050405020303" pitchFamily="18" charset="0"/>
              </a:rPr>
              <a:t>://github.com/omdena/shapingedu/blob/master/Task14_Modelling/Omdena_ShapingEdu_v2%20-%20P1%20sdk%20notebook.ipynb</a:t>
            </a:r>
          </a:p>
          <a:p>
            <a:r>
              <a:rPr lang="en-US" sz="1100" dirty="0" smtClean="0">
                <a:solidFill>
                  <a:schemeClr val="bg1">
                    <a:lumMod val="95000"/>
                    <a:lumOff val="5000"/>
                  </a:schemeClr>
                </a:solidFill>
                <a:latin typeface="Georgia" panose="02040502050405020303" pitchFamily="18" charset="0"/>
              </a:rPr>
              <a:t>•https</a:t>
            </a:r>
            <a:r>
              <a:rPr lang="en-US" sz="1100" dirty="0">
                <a:solidFill>
                  <a:schemeClr val="bg1">
                    <a:lumMod val="95000"/>
                    <a:lumOff val="5000"/>
                  </a:schemeClr>
                </a:solidFill>
                <a:latin typeface="Georgia" panose="02040502050405020303" pitchFamily="18" charset="0"/>
              </a:rPr>
              <a:t>://github.com/omdena/shapingedu/blob/master/Task14_Modelling/Model_Data_v3.csv</a:t>
            </a:r>
          </a:p>
        </p:txBody>
      </p:sp>
    </p:spTree>
    <p:extLst>
      <p:ext uri="{BB962C8B-B14F-4D97-AF65-F5344CB8AC3E}">
        <p14:creationId xmlns:p14="http://schemas.microsoft.com/office/powerpoint/2010/main" val="2600352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07194"/>
            <a:ext cx="8534400" cy="548307"/>
          </a:xfrm>
        </p:spPr>
        <p:txBody>
          <a:bodyPr>
            <a:normAutofit/>
          </a:bodyPr>
          <a:lstStyle/>
          <a:p>
            <a:r>
              <a:rPr lang="en-US" sz="2800" b="1" dirty="0" smtClean="0">
                <a:effectLst>
                  <a:outerShdw blurRad="38100" dist="38100" dir="2700000" algn="tl">
                    <a:srgbClr val="000000">
                      <a:alpha val="43137"/>
                    </a:srgbClr>
                  </a:outerShdw>
                </a:effectLst>
                <a:latin typeface="Georgia" panose="02040502050405020303" pitchFamily="18" charset="0"/>
              </a:rPr>
              <a:t>CONCLUSION AND RECOMMENDATION</a:t>
            </a:r>
            <a:endParaRPr lang="en-US" sz="2800" b="1" dirty="0">
              <a:effectLst>
                <a:outerShdw blurRad="38100" dist="38100" dir="2700000" algn="tl">
                  <a:srgbClr val="000000">
                    <a:alpha val="43137"/>
                  </a:srgbClr>
                </a:outerShdw>
              </a:effectLst>
              <a:latin typeface="Georgia" panose="02040502050405020303" pitchFamily="18" charset="0"/>
            </a:endParaRPr>
          </a:p>
        </p:txBody>
      </p:sp>
      <p:sp>
        <p:nvSpPr>
          <p:cNvPr id="9" name="TextBox 8"/>
          <p:cNvSpPr txBox="1"/>
          <p:nvPr/>
        </p:nvSpPr>
        <p:spPr>
          <a:xfrm>
            <a:off x="5247625" y="6488668"/>
            <a:ext cx="663777"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17</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
        <p:nvSpPr>
          <p:cNvPr id="11" name="TextBox 10"/>
          <p:cNvSpPr txBox="1"/>
          <p:nvPr/>
        </p:nvSpPr>
        <p:spPr>
          <a:xfrm>
            <a:off x="684212" y="1854558"/>
            <a:ext cx="10560676" cy="2031325"/>
          </a:xfrm>
          <a:prstGeom prst="rect">
            <a:avLst/>
          </a:prstGeom>
          <a:noFill/>
        </p:spPr>
        <p:txBody>
          <a:bodyPr wrap="square" rtlCol="0">
            <a:spAutoFit/>
          </a:bodyPr>
          <a:lstStyle/>
          <a:p>
            <a:r>
              <a:rPr lang="en-US" dirty="0" smtClean="0">
                <a:solidFill>
                  <a:schemeClr val="bg1"/>
                </a:solidFill>
                <a:latin typeface="Georgia" panose="02040502050405020303" pitchFamily="18" charset="0"/>
              </a:rPr>
              <a:t>Its advisable for U.S.A to imitate Mexico and Canada in terms of budget for education sector. In addition, just like Canada, tertiary institution in U.S.A should have access to most of the percentage of government’s budget for education. This will reduce student debts because most student debts are recorded in tertiary institutions.</a:t>
            </a:r>
          </a:p>
          <a:p>
            <a:r>
              <a:rPr lang="en-US" dirty="0" smtClean="0">
                <a:solidFill>
                  <a:schemeClr val="bg1"/>
                </a:solidFill>
                <a:latin typeface="Georgia" panose="02040502050405020303" pitchFamily="18" charset="0"/>
              </a:rPr>
              <a:t>The models build for this purpose are relevant in different ways:</a:t>
            </a:r>
          </a:p>
          <a:p>
            <a:pPr marL="342900" indent="-342900">
              <a:buFont typeface="+mj-lt"/>
              <a:buAutoNum type="arabicPeriod"/>
            </a:pPr>
            <a:r>
              <a:rPr lang="en-US" dirty="0" smtClean="0">
                <a:solidFill>
                  <a:schemeClr val="bg1"/>
                </a:solidFill>
                <a:latin typeface="Georgia" panose="02040502050405020303" pitchFamily="18" charset="0"/>
              </a:rPr>
              <a:t>IBM Auto ML if one possess experience in IBM Machine Learning</a:t>
            </a:r>
          </a:p>
          <a:p>
            <a:pPr marL="342900" indent="-342900">
              <a:buFont typeface="+mj-lt"/>
              <a:buAutoNum type="arabicPeriod"/>
            </a:pPr>
            <a:r>
              <a:rPr lang="en-US" dirty="0" smtClean="0">
                <a:solidFill>
                  <a:schemeClr val="bg1"/>
                </a:solidFill>
                <a:latin typeface="Georgia" panose="02040502050405020303" pitchFamily="18" charset="0"/>
              </a:rPr>
              <a:t>Random Forest </a:t>
            </a:r>
            <a:r>
              <a:rPr lang="en-US" dirty="0" err="1" smtClean="0">
                <a:solidFill>
                  <a:schemeClr val="bg1"/>
                </a:solidFill>
                <a:latin typeface="Georgia" panose="02040502050405020303" pitchFamily="18" charset="0"/>
              </a:rPr>
              <a:t>Regressor</a:t>
            </a:r>
            <a:r>
              <a:rPr lang="en-US" dirty="0" smtClean="0">
                <a:solidFill>
                  <a:schemeClr val="bg1"/>
                </a:solidFill>
                <a:latin typeface="Georgia" panose="02040502050405020303" pitchFamily="18" charset="0"/>
              </a:rPr>
              <a:t>  </a:t>
            </a:r>
            <a:endParaRPr lang="en-US" dirty="0">
              <a:solidFill>
                <a:schemeClr val="bg1"/>
              </a:solidFill>
              <a:latin typeface="Georgia" panose="02040502050405020303" pitchFamily="18" charset="0"/>
            </a:endParaRPr>
          </a:p>
        </p:txBody>
      </p:sp>
    </p:spTree>
    <p:extLst>
      <p:ext uri="{BB962C8B-B14F-4D97-AF65-F5344CB8AC3E}">
        <p14:creationId xmlns:p14="http://schemas.microsoft.com/office/powerpoint/2010/main" val="77535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759" y="1396402"/>
            <a:ext cx="8534400" cy="1507067"/>
          </a:xfrm>
        </p:spPr>
        <p:txBody>
          <a:bodyPr/>
          <a:lstStyle/>
          <a:p>
            <a:pPr algn="ctr"/>
            <a:r>
              <a:rPr lang="en-US" b="1" dirty="0" smtClean="0">
                <a:latin typeface="Georgia" panose="02040502050405020303" pitchFamily="18" charset="0"/>
              </a:rPr>
              <a:t>THANK You!</a:t>
            </a:r>
            <a:endParaRPr lang="en-US" b="1" dirty="0">
              <a:latin typeface="Georgia" panose="02040502050405020303" pitchFamily="18" charset="0"/>
            </a:endParaRPr>
          </a:p>
        </p:txBody>
      </p:sp>
    </p:spTree>
    <p:extLst>
      <p:ext uri="{BB962C8B-B14F-4D97-AF65-F5344CB8AC3E}">
        <p14:creationId xmlns:p14="http://schemas.microsoft.com/office/powerpoint/2010/main" val="1435521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9"/>
            <a:ext cx="8534400" cy="818764"/>
          </a:xfrm>
        </p:spPr>
        <p:txBody>
          <a:bodyPr/>
          <a:lstStyle/>
          <a:p>
            <a:r>
              <a:rPr lang="en-US" b="1" dirty="0" smtClean="0">
                <a:effectLst>
                  <a:outerShdw blurRad="38100" dist="38100" dir="2700000" algn="tl">
                    <a:srgbClr val="000000">
                      <a:alpha val="43137"/>
                    </a:srgbClr>
                  </a:outerShdw>
                </a:effectLst>
                <a:latin typeface="Georgia" panose="02040502050405020303" pitchFamily="18" charset="0"/>
              </a:rPr>
              <a:t>OECD AND MEMBER STATES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3" name="Content Placeholder 2"/>
          <p:cNvSpPr>
            <a:spLocks noGrp="1"/>
          </p:cNvSpPr>
          <p:nvPr>
            <p:ph idx="1"/>
          </p:nvPr>
        </p:nvSpPr>
        <p:spPr>
          <a:xfrm>
            <a:off x="980425" y="1365161"/>
            <a:ext cx="10198437" cy="4494726"/>
          </a:xfrm>
        </p:spPr>
        <p:txBody>
          <a:bodyPr>
            <a:normAutofit/>
          </a:bodyPr>
          <a:lstStyle/>
          <a:p>
            <a:r>
              <a:rPr lang="en-US" dirty="0">
                <a:latin typeface="Georgia" panose="02040502050405020303" pitchFamily="18" charset="0"/>
              </a:rPr>
              <a:t>A</a:t>
            </a:r>
            <a:r>
              <a:rPr lang="en-US" dirty="0" smtClean="0">
                <a:latin typeface="Georgia" panose="02040502050405020303" pitchFamily="18" charset="0"/>
              </a:rPr>
              <a:t>n inter-governmental </a:t>
            </a:r>
            <a:r>
              <a:rPr lang="en-US" dirty="0">
                <a:latin typeface="Georgia" panose="02040502050405020303" pitchFamily="18" charset="0"/>
              </a:rPr>
              <a:t>economic </a:t>
            </a:r>
            <a:r>
              <a:rPr lang="en-US" dirty="0" err="1">
                <a:latin typeface="Georgia" panose="02040502050405020303" pitchFamily="18" charset="0"/>
              </a:rPr>
              <a:t>organisation</a:t>
            </a:r>
            <a:r>
              <a:rPr lang="en-US" dirty="0">
                <a:latin typeface="Georgia" panose="02040502050405020303" pitchFamily="18" charset="0"/>
              </a:rPr>
              <a:t> with 37 member </a:t>
            </a:r>
            <a:r>
              <a:rPr lang="en-US" dirty="0" smtClean="0">
                <a:latin typeface="Georgia" panose="02040502050405020303" pitchFamily="18" charset="0"/>
              </a:rPr>
              <a:t>countries, </a:t>
            </a:r>
            <a:r>
              <a:rPr lang="en-US" dirty="0">
                <a:latin typeface="Georgia" panose="02040502050405020303" pitchFamily="18" charset="0"/>
              </a:rPr>
              <a:t>founded in 1961 to stimulate </a:t>
            </a:r>
            <a:r>
              <a:rPr lang="en-US" dirty="0">
                <a:solidFill>
                  <a:schemeClr val="tx1"/>
                </a:solidFill>
                <a:latin typeface="Georgia" panose="02040502050405020303" pitchFamily="18" charset="0"/>
              </a:rPr>
              <a:t>economic progress and world trade</a:t>
            </a:r>
            <a:r>
              <a:rPr lang="en-US" dirty="0">
                <a:latin typeface="Georgia" panose="02040502050405020303" pitchFamily="18" charset="0"/>
              </a:rPr>
              <a:t>. It is a forum of countries describing themselves as committed to democracy and the market economy, providing a platform to compare policy experiences, seek answers to common problems, identify good practices and coordinate domestic and international policies of its members. </a:t>
            </a:r>
            <a:endParaRPr lang="en-US" dirty="0" smtClean="0">
              <a:latin typeface="Georgia" panose="02040502050405020303" pitchFamily="18" charset="0"/>
            </a:endParaRPr>
          </a:p>
          <a:p>
            <a:r>
              <a:rPr lang="en-US" dirty="0">
                <a:latin typeface="Georgia" panose="02040502050405020303" pitchFamily="18" charset="0"/>
              </a:rPr>
              <a:t>Generally, OECD members are high-income economies with a very high Human Development Index (HDI) and are regarded as </a:t>
            </a:r>
            <a:r>
              <a:rPr lang="en-US" b="1" dirty="0">
                <a:solidFill>
                  <a:schemeClr val="tx1"/>
                </a:solidFill>
                <a:latin typeface="Georgia" panose="02040502050405020303" pitchFamily="18" charset="0"/>
              </a:rPr>
              <a:t>developed countries</a:t>
            </a:r>
            <a:r>
              <a:rPr lang="en-US" dirty="0">
                <a:latin typeface="Georgia" panose="02040502050405020303" pitchFamily="18" charset="0"/>
              </a:rPr>
              <a:t>.</a:t>
            </a:r>
          </a:p>
          <a:p>
            <a:r>
              <a:rPr lang="en-US" dirty="0" smtClean="0">
                <a:latin typeface="Georgia" panose="02040502050405020303" pitchFamily="18" charset="0"/>
              </a:rPr>
              <a:t>OECD </a:t>
            </a:r>
            <a:r>
              <a:rPr lang="en-US" dirty="0">
                <a:latin typeface="Georgia" panose="02040502050405020303" pitchFamily="18" charset="0"/>
              </a:rPr>
              <a:t>countries and Key Partners represent about </a:t>
            </a:r>
            <a:r>
              <a:rPr lang="en-US" dirty="0">
                <a:solidFill>
                  <a:schemeClr val="tx1"/>
                </a:solidFill>
                <a:latin typeface="Georgia" panose="02040502050405020303" pitchFamily="18" charset="0"/>
              </a:rPr>
              <a:t>80% of world trade and investment.</a:t>
            </a:r>
          </a:p>
        </p:txBody>
      </p:sp>
      <p:sp>
        <p:nvSpPr>
          <p:cNvPr id="4" name="TextBox 3"/>
          <p:cNvSpPr txBox="1"/>
          <p:nvPr/>
        </p:nvSpPr>
        <p:spPr>
          <a:xfrm>
            <a:off x="5247626" y="6488668"/>
            <a:ext cx="437882"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1</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26330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947553"/>
          </a:xfrm>
        </p:spPr>
        <p:txBody>
          <a:bodyPr/>
          <a:lstStyle/>
          <a:p>
            <a:r>
              <a:rPr lang="en-US" b="1" dirty="0" smtClean="0">
                <a:effectLst>
                  <a:outerShdw blurRad="38100" dist="38100" dir="2700000" algn="tl">
                    <a:srgbClr val="000000">
                      <a:alpha val="43137"/>
                    </a:srgbClr>
                  </a:outerShdw>
                </a:effectLst>
                <a:latin typeface="Georgia" panose="02040502050405020303" pitchFamily="18" charset="0"/>
              </a:rPr>
              <a:t>OECD AND MEMBER STATES</a:t>
            </a:r>
            <a:endParaRPr lang="en-US" b="1" dirty="0">
              <a:effectLst>
                <a:outerShdw blurRad="38100" dist="38100" dir="2700000" algn="tl">
                  <a:srgbClr val="000000">
                    <a:alpha val="43137"/>
                  </a:srgbClr>
                </a:outerShdw>
              </a:effectLst>
              <a:latin typeface="Georgia" panose="02040502050405020303" pitchFamily="18" charset="0"/>
            </a:endParaRPr>
          </a:p>
        </p:txBody>
      </p:sp>
      <p:pic>
        <p:nvPicPr>
          <p:cNvPr id="6" name="Content Placeholder 5"/>
          <p:cNvPicPr>
            <a:picLocks noGrp="1" noChangeAspect="1"/>
          </p:cNvPicPr>
          <p:nvPr>
            <p:ph idx="1"/>
          </p:nvPr>
        </p:nvPicPr>
        <p:blipFill>
          <a:blip r:embed="rId2"/>
          <a:stretch>
            <a:fillRect/>
          </a:stretch>
        </p:blipFill>
        <p:spPr>
          <a:xfrm>
            <a:off x="980426" y="1365161"/>
            <a:ext cx="7970766" cy="4790940"/>
          </a:xfrm>
          <a:prstGeom prst="rect">
            <a:avLst/>
          </a:prstGeom>
        </p:spPr>
      </p:pic>
      <p:sp>
        <p:nvSpPr>
          <p:cNvPr id="3" name="TextBox 2"/>
          <p:cNvSpPr txBox="1"/>
          <p:nvPr/>
        </p:nvSpPr>
        <p:spPr>
          <a:xfrm>
            <a:off x="8951192" y="6156101"/>
            <a:ext cx="3142070" cy="492443"/>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dirty="0">
                <a:latin typeface="Georgia" panose="02040502050405020303" pitchFamily="18" charset="0"/>
                <a:cs typeface="Times New Roman" panose="02020603050405020304" pitchFamily="18" charset="0"/>
              </a:rPr>
              <a:t>https://</a:t>
            </a:r>
            <a:r>
              <a:rPr lang="en-US" sz="1400" dirty="0" smtClean="0">
                <a:latin typeface="Georgia" panose="02040502050405020303" pitchFamily="18" charset="0"/>
                <a:cs typeface="Times New Roman" panose="02020603050405020304" pitchFamily="18" charset="0"/>
              </a:rPr>
              <a:t>en.wikipedia.org/wiki/OECD</a:t>
            </a:r>
            <a:endParaRPr lang="en-US" sz="1200" dirty="0">
              <a:latin typeface="Georgia" panose="02040502050405020303" pitchFamily="18" charset="0"/>
              <a:cs typeface="Times New Roman" panose="02020603050405020304" pitchFamily="18" charset="0"/>
            </a:endParaRPr>
          </a:p>
        </p:txBody>
      </p:sp>
      <p:sp>
        <p:nvSpPr>
          <p:cNvPr id="5" name="TextBox 4"/>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2</a:t>
            </a:r>
          </a:p>
        </p:txBody>
      </p:sp>
    </p:spTree>
    <p:extLst>
      <p:ext uri="{BB962C8B-B14F-4D97-AF65-F5344CB8AC3E}">
        <p14:creationId xmlns:p14="http://schemas.microsoft.com/office/powerpoint/2010/main" val="67884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780127"/>
          </a:xfrm>
        </p:spPr>
        <p:txBody>
          <a:bodyPr>
            <a:normAutofit/>
          </a:bodyPr>
          <a:lstStyle/>
          <a:p>
            <a:r>
              <a:rPr lang="en-US" sz="3200" b="1" dirty="0" err="1" smtClean="0">
                <a:effectLst>
                  <a:outerShdw blurRad="38100" dist="38100" dir="2700000" algn="tl">
                    <a:srgbClr val="000000">
                      <a:alpha val="43137"/>
                    </a:srgbClr>
                  </a:outerShdw>
                </a:effectLst>
                <a:latin typeface="Georgia" panose="02040502050405020303" pitchFamily="18" charset="0"/>
              </a:rPr>
              <a:t>inDICATORS</a:t>
            </a:r>
            <a:r>
              <a:rPr lang="en-US" sz="3200" b="1" dirty="0" smtClean="0">
                <a:effectLst>
                  <a:outerShdw blurRad="38100" dist="38100" dir="2700000" algn="tl">
                    <a:srgbClr val="000000">
                      <a:alpha val="43137"/>
                    </a:srgbClr>
                  </a:outerShdw>
                </a:effectLst>
                <a:latin typeface="Georgia" panose="02040502050405020303" pitchFamily="18" charset="0"/>
              </a:rPr>
              <a:t> AND MEANING</a:t>
            </a:r>
            <a:endParaRPr lang="en-US" sz="3200" b="1" dirty="0">
              <a:effectLst>
                <a:outerShdw blurRad="38100" dist="38100" dir="2700000" algn="tl">
                  <a:srgbClr val="000000">
                    <a:alpha val="43137"/>
                  </a:srgbClr>
                </a:outerShdw>
              </a:effectLst>
              <a:latin typeface="Georgia" panose="02040502050405020303" pitchFamily="18" charset="0"/>
            </a:endParaRPr>
          </a:p>
        </p:txBody>
      </p:sp>
      <p:sp>
        <p:nvSpPr>
          <p:cNvPr id="3" name="Content Placeholder 2"/>
          <p:cNvSpPr>
            <a:spLocks noGrp="1"/>
          </p:cNvSpPr>
          <p:nvPr>
            <p:ph idx="1"/>
          </p:nvPr>
        </p:nvSpPr>
        <p:spPr>
          <a:xfrm>
            <a:off x="980425" y="1365161"/>
            <a:ext cx="10198437" cy="4494726"/>
          </a:xfrm>
        </p:spPr>
        <p:txBody>
          <a:bodyPr>
            <a:normAutofit/>
          </a:bodyPr>
          <a:lstStyle/>
          <a:p>
            <a:r>
              <a:rPr lang="en-US" sz="2200" b="1" dirty="0">
                <a:solidFill>
                  <a:schemeClr val="tx1"/>
                </a:solidFill>
                <a:latin typeface="Georgia" panose="02040502050405020303" pitchFamily="18" charset="0"/>
              </a:rPr>
              <a:t>GDP/employee(</a:t>
            </a:r>
            <a:r>
              <a:rPr lang="en-US" sz="2200" b="1" dirty="0" err="1">
                <a:solidFill>
                  <a:schemeClr val="tx1"/>
                </a:solidFill>
                <a:latin typeface="Georgia" panose="02040502050405020303" pitchFamily="18" charset="0"/>
              </a:rPr>
              <a:t>US$,inflation-adjusted</a:t>
            </a:r>
            <a:r>
              <a:rPr lang="en-US" sz="2200" b="1" dirty="0">
                <a:solidFill>
                  <a:schemeClr val="tx1"/>
                </a:solidFill>
                <a:latin typeface="Georgia" panose="02040502050405020303" pitchFamily="18" charset="0"/>
              </a:rPr>
              <a:t>)</a:t>
            </a:r>
          </a:p>
          <a:p>
            <a:pPr algn="just"/>
            <a:r>
              <a:rPr lang="en-US" dirty="0" smtClean="0">
                <a:latin typeface="Georgia" panose="02040502050405020303" pitchFamily="18" charset="0"/>
              </a:rPr>
              <a:t>Description: The average Gross Domestic Products per employee during the giving year, counted by constant 2011 purchasing power parity US$</a:t>
            </a:r>
          </a:p>
          <a:p>
            <a:r>
              <a:rPr lang="en-US" sz="2200" b="1" dirty="0">
                <a:solidFill>
                  <a:schemeClr val="tx1"/>
                </a:solidFill>
                <a:latin typeface="Georgia" panose="02040502050405020303" pitchFamily="18" charset="0"/>
              </a:rPr>
              <a:t>GDP total, yearly growth</a:t>
            </a:r>
          </a:p>
          <a:p>
            <a:pPr algn="just"/>
            <a:r>
              <a:rPr lang="en-US" dirty="0" smtClean="0">
                <a:latin typeface="Georgia" panose="02040502050405020303" pitchFamily="18" charset="0"/>
              </a:rPr>
              <a:t>Description: Based on </a:t>
            </a:r>
            <a:r>
              <a:rPr lang="en-US" dirty="0" err="1" smtClean="0">
                <a:latin typeface="Georgia" panose="02040502050405020303" pitchFamily="18" charset="0"/>
              </a:rPr>
              <a:t>Gapminder’s</a:t>
            </a:r>
            <a:r>
              <a:rPr lang="en-US" dirty="0" smtClean="0">
                <a:latin typeface="Georgia" panose="02040502050405020303" pitchFamily="18" charset="0"/>
              </a:rPr>
              <a:t> per capita, PPP</a:t>
            </a:r>
          </a:p>
          <a:p>
            <a:r>
              <a:rPr lang="en-US" sz="2200" b="1" dirty="0" smtClean="0">
                <a:solidFill>
                  <a:schemeClr val="tx1"/>
                </a:solidFill>
                <a:latin typeface="Georgia" panose="02040502050405020303" pitchFamily="18" charset="0"/>
              </a:rPr>
              <a:t>Inflation </a:t>
            </a:r>
            <a:r>
              <a:rPr lang="en-US" sz="2200" b="1" dirty="0">
                <a:solidFill>
                  <a:schemeClr val="tx1"/>
                </a:solidFill>
                <a:latin typeface="Georgia" panose="02040502050405020303" pitchFamily="18" charset="0"/>
              </a:rPr>
              <a:t>(Annual %)</a:t>
            </a:r>
          </a:p>
          <a:p>
            <a:pPr algn="just"/>
            <a:r>
              <a:rPr lang="en-US" dirty="0" smtClean="0">
                <a:latin typeface="Georgia" panose="02040502050405020303" pitchFamily="18" charset="0"/>
              </a:rPr>
              <a:t>Description: Inflation as measured by the annual growth rate of the GDP implicit deflator shows the rate of price change in the economy as a whole. The GDP implicit deflator is the ratio of GDP in currency to GDP in constant local currency. </a:t>
            </a:r>
          </a:p>
          <a:p>
            <a:pPr marL="0" indent="0">
              <a:buNone/>
            </a:pPr>
            <a:endParaRPr lang="en-US" dirty="0">
              <a:latin typeface="Georgia" panose="02040502050405020303" pitchFamily="18" charset="0"/>
            </a:endParaRPr>
          </a:p>
        </p:txBody>
      </p:sp>
      <p:sp>
        <p:nvSpPr>
          <p:cNvPr id="4" name="TextBox 3"/>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3</a:t>
            </a:r>
          </a:p>
        </p:txBody>
      </p:sp>
    </p:spTree>
    <p:extLst>
      <p:ext uri="{BB962C8B-B14F-4D97-AF65-F5344CB8AC3E}">
        <p14:creationId xmlns:p14="http://schemas.microsoft.com/office/powerpoint/2010/main" val="424739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9"/>
            <a:ext cx="8534400" cy="818764"/>
          </a:xfrm>
        </p:spPr>
        <p:txBody>
          <a:bodyPr/>
          <a:lstStyle/>
          <a:p>
            <a:r>
              <a:rPr lang="en-US" b="1" dirty="0" err="1" smtClean="0">
                <a:effectLst>
                  <a:outerShdw blurRad="38100" dist="38100" dir="2700000" algn="tl">
                    <a:srgbClr val="000000">
                      <a:alpha val="43137"/>
                    </a:srgbClr>
                  </a:outerShdw>
                </a:effectLst>
                <a:latin typeface="Georgia" panose="02040502050405020303" pitchFamily="18" charset="0"/>
              </a:rPr>
              <a:t>inDICATORS</a:t>
            </a:r>
            <a:r>
              <a:rPr lang="en-US" b="1" dirty="0" smtClean="0">
                <a:effectLst>
                  <a:outerShdw blurRad="38100" dist="38100" dir="2700000" algn="tl">
                    <a:srgbClr val="000000">
                      <a:alpha val="43137"/>
                    </a:srgbClr>
                  </a:outerShdw>
                </a:effectLst>
                <a:latin typeface="Georgia" panose="02040502050405020303" pitchFamily="18" charset="0"/>
              </a:rPr>
              <a:t> AND MEANING</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3" name="Content Placeholder 2"/>
          <p:cNvSpPr>
            <a:spLocks noGrp="1"/>
          </p:cNvSpPr>
          <p:nvPr>
            <p:ph idx="1"/>
          </p:nvPr>
        </p:nvSpPr>
        <p:spPr>
          <a:xfrm>
            <a:off x="980425" y="1365161"/>
            <a:ext cx="10198437" cy="4494726"/>
          </a:xfrm>
        </p:spPr>
        <p:txBody>
          <a:bodyPr>
            <a:normAutofit lnSpcReduction="10000"/>
          </a:bodyPr>
          <a:lstStyle/>
          <a:p>
            <a:r>
              <a:rPr lang="en-US" b="1" dirty="0">
                <a:solidFill>
                  <a:schemeClr val="tx1"/>
                </a:solidFill>
                <a:latin typeface="Georgia" panose="02040502050405020303" pitchFamily="18" charset="0"/>
              </a:rPr>
              <a:t>Government expenditure per student, tertiary</a:t>
            </a:r>
          </a:p>
          <a:p>
            <a:pPr algn="just"/>
            <a:r>
              <a:rPr lang="en-US" dirty="0" smtClean="0">
                <a:latin typeface="Georgia" panose="02040502050405020303" pitchFamily="18" charset="0"/>
              </a:rPr>
              <a:t>Description: Government expenditure per student is the average general government expenditure (current capital transfers) per student in the given level of education, expressed as a percentage of GDP per capita.</a:t>
            </a:r>
          </a:p>
          <a:p>
            <a:r>
              <a:rPr lang="en-US" b="1" dirty="0">
                <a:solidFill>
                  <a:schemeClr val="tx1"/>
                </a:solidFill>
                <a:latin typeface="Georgia" panose="02040502050405020303" pitchFamily="18" charset="0"/>
              </a:rPr>
              <a:t>Population growth (Annual %)</a:t>
            </a:r>
          </a:p>
          <a:p>
            <a:pPr algn="just"/>
            <a:r>
              <a:rPr lang="en-US" dirty="0" smtClean="0">
                <a:latin typeface="Georgia" panose="02040502050405020303" pitchFamily="18" charset="0"/>
              </a:rPr>
              <a:t>Annual population growth for year t is the exponential rate  of growth of midyear population from year t-1 to t, expressed as a percentage. Population is based on the de facto definition of population, which counts all residents regardless of legal status or citizenship.</a:t>
            </a:r>
          </a:p>
          <a:p>
            <a:r>
              <a:rPr lang="en-US" b="1" dirty="0" smtClean="0">
                <a:solidFill>
                  <a:schemeClr val="tx1"/>
                </a:solidFill>
                <a:latin typeface="Georgia" panose="02040502050405020303" pitchFamily="18" charset="0"/>
              </a:rPr>
              <a:t>Human Development Index</a:t>
            </a:r>
          </a:p>
          <a:p>
            <a:pPr algn="just"/>
            <a:r>
              <a:rPr lang="en-US" dirty="0" smtClean="0">
                <a:latin typeface="Georgia" panose="02040502050405020303" pitchFamily="18" charset="0"/>
              </a:rPr>
              <a:t>Human Development Index is an index used to rank countries by level of “human development “. It contains three dimensions: health level, educational level and living standard.</a:t>
            </a:r>
            <a:endParaRPr lang="en-US" dirty="0">
              <a:latin typeface="Georgia" panose="02040502050405020303" pitchFamily="18" charset="0"/>
            </a:endParaRPr>
          </a:p>
        </p:txBody>
      </p:sp>
      <p:sp>
        <p:nvSpPr>
          <p:cNvPr id="5" name="TextBox 4"/>
          <p:cNvSpPr txBox="1"/>
          <p:nvPr/>
        </p:nvSpPr>
        <p:spPr>
          <a:xfrm>
            <a:off x="5247626" y="6488668"/>
            <a:ext cx="437882" cy="369332"/>
          </a:xfrm>
          <a:prstGeom prst="rect">
            <a:avLst/>
          </a:prstGeom>
          <a:noFill/>
        </p:spPr>
        <p:txBody>
          <a:bodyPr wrap="square" rtlCol="0">
            <a:spAutoFit/>
          </a:bodyPr>
          <a:lstStyle/>
          <a:p>
            <a:r>
              <a:rPr lang="en-US" b="1" dirty="0" smtClean="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4</a:t>
            </a:r>
            <a:endPar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078698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706119" y="6016529"/>
            <a:ext cx="3485881"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smtClean="0">
                <a:solidFill>
                  <a:schemeClr val="bg1"/>
                </a:solidFill>
                <a:latin typeface="Georgia" panose="02040502050405020303" pitchFamily="18" charset="0"/>
                <a:hlinkClick r:id="rId2"/>
              </a:rPr>
              <a:t>http://hdr.undp.org/en/data#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hlinkClick r:id="rId3"/>
              </a:rPr>
              <a:t>https://www.gapminder.org/data/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rPr>
              <a:t>https: data.worldbank.org</a:t>
            </a:r>
            <a:endParaRPr lang="en-US" sz="1400" b="1" dirty="0">
              <a:solidFill>
                <a:schemeClr val="bg1"/>
              </a:solidFill>
              <a:latin typeface="Georgia" panose="02040502050405020303" pitchFamily="18" charset="0"/>
            </a:endParaRPr>
          </a:p>
        </p:txBody>
      </p:sp>
      <p:sp>
        <p:nvSpPr>
          <p:cNvPr id="7" name="TextBox 6"/>
          <p:cNvSpPr txBox="1"/>
          <p:nvPr/>
        </p:nvSpPr>
        <p:spPr>
          <a:xfrm>
            <a:off x="5028685" y="6493375"/>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5</a:t>
            </a:r>
          </a:p>
        </p:txBody>
      </p:sp>
      <p:pic>
        <p:nvPicPr>
          <p:cNvPr id="8" name="Picture 7"/>
          <p:cNvPicPr>
            <a:picLocks noChangeAspect="1"/>
          </p:cNvPicPr>
          <p:nvPr/>
        </p:nvPicPr>
        <p:blipFill>
          <a:blip r:embed="rId4"/>
          <a:stretch>
            <a:fillRect/>
          </a:stretch>
        </p:blipFill>
        <p:spPr>
          <a:xfrm>
            <a:off x="1083815" y="1027500"/>
            <a:ext cx="10696321" cy="4896781"/>
          </a:xfrm>
          <a:prstGeom prst="rect">
            <a:avLst/>
          </a:prstGeom>
        </p:spPr>
      </p:pic>
      <p:sp>
        <p:nvSpPr>
          <p:cNvPr id="3" name="TextBox 2"/>
          <p:cNvSpPr txBox="1"/>
          <p:nvPr/>
        </p:nvSpPr>
        <p:spPr>
          <a:xfrm>
            <a:off x="943421" y="1314693"/>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91144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049296" y="6027312"/>
            <a:ext cx="4142704"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a:solidFill>
                  <a:schemeClr val="bg1"/>
                </a:solidFill>
                <a:latin typeface="Georgia" panose="02040502050405020303" pitchFamily="18" charset="0"/>
              </a:rPr>
              <a:t>https: data.worldbank.org</a:t>
            </a:r>
          </a:p>
          <a:p>
            <a:r>
              <a:rPr lang="en-US" sz="1400" b="1" dirty="0">
                <a:solidFill>
                  <a:schemeClr val="bg1"/>
                </a:solidFill>
                <a:latin typeface="Georgia" panose="02040502050405020303" pitchFamily="18" charset="0"/>
                <a:hlinkClick r:id="rId2"/>
              </a:rPr>
              <a:t>https://www.rug.nl/ggdc/productivity/pwt</a:t>
            </a:r>
            <a:endParaRPr lang="en-US" sz="1400" b="1" dirty="0">
              <a:solidFill>
                <a:schemeClr val="bg1"/>
              </a:solidFill>
              <a:latin typeface="Georgia" panose="02040502050405020303" pitchFamily="18" charset="0"/>
            </a:endParaRPr>
          </a:p>
          <a:p>
            <a:r>
              <a:rPr lang="en-US" sz="1400" b="1" dirty="0">
                <a:solidFill>
                  <a:schemeClr val="bg1"/>
                </a:solidFill>
                <a:latin typeface="Georgia" panose="02040502050405020303" pitchFamily="18" charset="0"/>
              </a:rPr>
              <a:t>https://www.ilo.org/ilostat</a:t>
            </a:r>
          </a:p>
        </p:txBody>
      </p:sp>
      <p:sp>
        <p:nvSpPr>
          <p:cNvPr id="7" name="TextBox 6"/>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6</a:t>
            </a:r>
          </a:p>
        </p:txBody>
      </p:sp>
      <p:pic>
        <p:nvPicPr>
          <p:cNvPr id="5" name="Picture 4"/>
          <p:cNvPicPr>
            <a:picLocks noChangeAspect="1"/>
          </p:cNvPicPr>
          <p:nvPr/>
        </p:nvPicPr>
        <p:blipFill>
          <a:blip r:embed="rId3"/>
          <a:stretch>
            <a:fillRect/>
          </a:stretch>
        </p:blipFill>
        <p:spPr>
          <a:xfrm>
            <a:off x="980426" y="1031792"/>
            <a:ext cx="10440433" cy="4892490"/>
          </a:xfrm>
          <a:prstGeom prst="rect">
            <a:avLst/>
          </a:prstGeom>
        </p:spPr>
      </p:pic>
      <p:sp>
        <p:nvSpPr>
          <p:cNvPr id="8" name="TextBox 7"/>
          <p:cNvSpPr txBox="1"/>
          <p:nvPr/>
        </p:nvSpPr>
        <p:spPr>
          <a:xfrm>
            <a:off x="819008" y="954084"/>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66742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417608"/>
            <a:ext cx="10805375"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INSIGHTS ON U.S.A SOCIO-ECONOMIC TRENDS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5" name="TextBox 4"/>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7</a:t>
            </a:r>
          </a:p>
        </p:txBody>
      </p:sp>
      <p:sp>
        <p:nvSpPr>
          <p:cNvPr id="4" name="TextBox 3"/>
          <p:cNvSpPr txBox="1"/>
          <p:nvPr/>
        </p:nvSpPr>
        <p:spPr>
          <a:xfrm>
            <a:off x="566670" y="1788469"/>
            <a:ext cx="10663707"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solidFill>
                  <a:schemeClr val="bg1"/>
                </a:solidFill>
                <a:latin typeface="Georgia" panose="02040502050405020303" pitchFamily="18" charset="0"/>
              </a:rPr>
              <a:t>Indicators </a:t>
            </a:r>
            <a:r>
              <a:rPr lang="en-US" sz="2000" dirty="0">
                <a:solidFill>
                  <a:schemeClr val="bg1"/>
                </a:solidFill>
                <a:latin typeface="Georgia" panose="02040502050405020303" pitchFamily="18" charset="0"/>
              </a:rPr>
              <a:t>such as 'inflation annual </a:t>
            </a:r>
            <a:r>
              <a:rPr lang="en-US" sz="2000" dirty="0" smtClean="0">
                <a:solidFill>
                  <a:schemeClr val="bg1"/>
                </a:solidFill>
                <a:latin typeface="Georgia" panose="02040502050405020303" pitchFamily="18" charset="0"/>
              </a:rPr>
              <a:t>percent‘ and </a:t>
            </a:r>
            <a:r>
              <a:rPr lang="en-US" sz="2000" dirty="0">
                <a:solidFill>
                  <a:schemeClr val="bg1"/>
                </a:solidFill>
                <a:latin typeface="Georgia" panose="02040502050405020303" pitchFamily="18" charset="0"/>
              </a:rPr>
              <a:t>'GDP total yearly growth' have experience steady </a:t>
            </a:r>
            <a:r>
              <a:rPr lang="en-US" sz="2000" dirty="0" smtClean="0">
                <a:solidFill>
                  <a:schemeClr val="bg1"/>
                </a:solidFill>
                <a:latin typeface="Georgia" panose="02040502050405020303" pitchFamily="18" charset="0"/>
              </a:rPr>
              <a:t>increase from </a:t>
            </a:r>
            <a:r>
              <a:rPr lang="en-US" sz="2000" dirty="0">
                <a:solidFill>
                  <a:schemeClr val="bg1"/>
                </a:solidFill>
                <a:latin typeface="Georgia" panose="02040502050405020303" pitchFamily="18" charset="0"/>
              </a:rPr>
              <a:t>2010 to </a:t>
            </a:r>
            <a:r>
              <a:rPr lang="en-US" sz="2000" dirty="0" smtClean="0">
                <a:solidFill>
                  <a:schemeClr val="bg1"/>
                </a:solidFill>
                <a:latin typeface="Georgia" panose="02040502050405020303" pitchFamily="18" charset="0"/>
              </a:rPr>
              <a:t>2015. </a:t>
            </a:r>
            <a:r>
              <a:rPr lang="en-US" sz="2000" dirty="0">
                <a:solidFill>
                  <a:schemeClr val="bg1"/>
                </a:solidFill>
                <a:latin typeface="Georgia" panose="02040502050405020303" pitchFamily="18" charset="0"/>
              </a:rPr>
              <a:t>While 'Human Development Index', 'school enrollment tertiary' and 'wage and salaried workers' are relatively </a:t>
            </a:r>
            <a:r>
              <a:rPr lang="en-US" sz="2000" dirty="0" smtClean="0">
                <a:solidFill>
                  <a:schemeClr val="bg1"/>
                </a:solidFill>
                <a:latin typeface="Georgia" panose="02040502050405020303" pitchFamily="18" charset="0"/>
              </a:rPr>
              <a:t>high over the years.  </a:t>
            </a:r>
          </a:p>
          <a:p>
            <a:pPr marL="342900" indent="-342900" algn="just">
              <a:buFont typeface="Arial" panose="020B0604020202020204" pitchFamily="34" charset="0"/>
              <a:buChar char="•"/>
            </a:pPr>
            <a:r>
              <a:rPr lang="en-US" sz="2000" dirty="0" smtClean="0">
                <a:solidFill>
                  <a:schemeClr val="bg1"/>
                </a:solidFill>
                <a:latin typeface="Georgia" panose="02040502050405020303" pitchFamily="18" charset="0"/>
              </a:rPr>
              <a:t>'government </a:t>
            </a:r>
            <a:r>
              <a:rPr lang="en-US" sz="2000" dirty="0">
                <a:solidFill>
                  <a:schemeClr val="bg1"/>
                </a:solidFill>
                <a:latin typeface="Georgia" panose="02040502050405020303" pitchFamily="18" charset="0"/>
              </a:rPr>
              <a:t>health spending of total government spending percent' and 'total health spending as percentage of GDP' have steadily increase over the years. Furthermore, 'expenditure  on tertiary institution as percentage of government spending on education' has </a:t>
            </a:r>
            <a:r>
              <a:rPr lang="en-US" sz="2000" b="1" dirty="0">
                <a:latin typeface="Georgia" panose="02040502050405020303" pitchFamily="18" charset="0"/>
              </a:rPr>
              <a:t>remain constant</a:t>
            </a:r>
            <a:r>
              <a:rPr lang="en-US" sz="2000" dirty="0">
                <a:solidFill>
                  <a:schemeClr val="bg1"/>
                </a:solidFill>
                <a:latin typeface="Georgia" panose="02040502050405020303" pitchFamily="18" charset="0"/>
              </a:rPr>
              <a:t>. </a:t>
            </a:r>
            <a:endParaRPr lang="en-US" sz="2000" dirty="0" smtClean="0">
              <a:solidFill>
                <a:schemeClr val="bg1"/>
              </a:solidFill>
              <a:latin typeface="Georgia" panose="02040502050405020303" pitchFamily="18" charset="0"/>
            </a:endParaRPr>
          </a:p>
          <a:p>
            <a:pPr marL="342900" indent="-342900" algn="just">
              <a:buFont typeface="Arial" panose="020B0604020202020204" pitchFamily="34" charset="0"/>
              <a:buChar char="•"/>
            </a:pPr>
            <a:r>
              <a:rPr lang="en-US" sz="2000" dirty="0" smtClean="0">
                <a:solidFill>
                  <a:schemeClr val="bg1"/>
                </a:solidFill>
                <a:latin typeface="Georgia" panose="02040502050405020303" pitchFamily="18" charset="0"/>
              </a:rPr>
              <a:t>'Government </a:t>
            </a:r>
            <a:r>
              <a:rPr lang="en-US" sz="2000" dirty="0">
                <a:solidFill>
                  <a:schemeClr val="bg1"/>
                </a:solidFill>
                <a:latin typeface="Georgia" panose="02040502050405020303" pitchFamily="18" charset="0"/>
              </a:rPr>
              <a:t>expenditure on education as percentage of GDP' has been constant, however it is </a:t>
            </a:r>
            <a:r>
              <a:rPr lang="en-US" sz="2000" b="1" dirty="0">
                <a:latin typeface="Georgia" panose="02040502050405020303" pitchFamily="18" charset="0"/>
              </a:rPr>
              <a:t>less than 50% </a:t>
            </a:r>
            <a:r>
              <a:rPr lang="en-US" sz="2000" dirty="0">
                <a:solidFill>
                  <a:schemeClr val="bg1"/>
                </a:solidFill>
                <a:latin typeface="Georgia" panose="02040502050405020303" pitchFamily="18" charset="0"/>
              </a:rPr>
              <a:t>of total government spending on health while expenditure on health </a:t>
            </a:r>
            <a:r>
              <a:rPr lang="en-US" sz="2000" b="1" dirty="0">
                <a:latin typeface="Georgia" panose="02040502050405020303" pitchFamily="18" charset="0"/>
              </a:rPr>
              <a:t>keeps increasing</a:t>
            </a:r>
            <a:r>
              <a:rPr lang="en-US" sz="2000" dirty="0">
                <a:solidFill>
                  <a:schemeClr val="bg1"/>
                </a:solidFill>
                <a:latin typeface="Georgia" panose="02040502050405020303" pitchFamily="18" charset="0"/>
              </a:rPr>
              <a:t>. 'Population living below income poverty line considering national poverty line' remains relatively low as compared to 'wage and salaried workers'. </a:t>
            </a:r>
          </a:p>
        </p:txBody>
      </p:sp>
    </p:spTree>
    <p:extLst>
      <p:ext uri="{BB962C8B-B14F-4D97-AF65-F5344CB8AC3E}">
        <p14:creationId xmlns:p14="http://schemas.microsoft.com/office/powerpoint/2010/main" val="1535708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426" y="417608"/>
            <a:ext cx="8534400" cy="609893"/>
          </a:xfrm>
        </p:spPr>
        <p:txBody>
          <a:bodyPr>
            <a:normAutofit fontScale="90000"/>
          </a:bodyPr>
          <a:lstStyle/>
          <a:p>
            <a:r>
              <a:rPr lang="en-US" b="1" dirty="0" smtClean="0">
                <a:effectLst>
                  <a:outerShdw blurRad="38100" dist="38100" dir="2700000" algn="tl">
                    <a:srgbClr val="000000">
                      <a:alpha val="43137"/>
                    </a:srgbClr>
                  </a:outerShdw>
                </a:effectLst>
                <a:latin typeface="Georgia" panose="02040502050405020303" pitchFamily="18" charset="0"/>
              </a:rPr>
              <a:t>CHARTS AND FINDINGS</a:t>
            </a:r>
            <a:endParaRPr lang="en-US" b="1" dirty="0">
              <a:effectLst>
                <a:outerShdw blurRad="38100" dist="38100" dir="2700000" algn="tl">
                  <a:srgbClr val="000000">
                    <a:alpha val="43137"/>
                  </a:srgbClr>
                </a:outerShdw>
              </a:effectLst>
              <a:latin typeface="Georgia" panose="02040502050405020303" pitchFamily="18" charset="0"/>
            </a:endParaRPr>
          </a:p>
        </p:txBody>
      </p:sp>
      <p:sp>
        <p:nvSpPr>
          <p:cNvPr id="6" name="TextBox 5"/>
          <p:cNvSpPr txBox="1"/>
          <p:nvPr/>
        </p:nvSpPr>
        <p:spPr>
          <a:xfrm>
            <a:off x="8706119" y="6016529"/>
            <a:ext cx="3485881" cy="923330"/>
          </a:xfrm>
          <a:prstGeom prst="rect">
            <a:avLst/>
          </a:prstGeom>
          <a:noFill/>
        </p:spPr>
        <p:txBody>
          <a:bodyPr wrap="square" rtlCol="0">
            <a:spAutoFit/>
          </a:bodyPr>
          <a:lstStyle/>
          <a:p>
            <a:r>
              <a:rPr lang="en-US" sz="1200" b="1" dirty="0" smtClean="0">
                <a:effectLst>
                  <a:outerShdw blurRad="38100" dist="38100" dir="2700000" algn="tl">
                    <a:srgbClr val="000000">
                      <a:alpha val="43137"/>
                    </a:srgbClr>
                  </a:outerShdw>
                </a:effectLst>
                <a:latin typeface="Georgia" panose="02040502050405020303" pitchFamily="18" charset="0"/>
                <a:cs typeface="Times New Roman" panose="02020603050405020304" pitchFamily="18" charset="0"/>
              </a:rPr>
              <a:t>DATA SOURCE:</a:t>
            </a:r>
          </a:p>
          <a:p>
            <a:r>
              <a:rPr lang="en-US" sz="1400" b="1" dirty="0" smtClean="0">
                <a:solidFill>
                  <a:schemeClr val="bg1"/>
                </a:solidFill>
                <a:latin typeface="Georgia" panose="02040502050405020303" pitchFamily="18" charset="0"/>
                <a:hlinkClick r:id="rId2"/>
              </a:rPr>
              <a:t>http://hdr.undp.org/en/data#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hlinkClick r:id="rId3"/>
              </a:rPr>
              <a:t>https://www.gapminder.org/data/</a:t>
            </a:r>
            <a:endParaRPr lang="en-US" sz="1400" b="1" dirty="0" smtClean="0">
              <a:solidFill>
                <a:schemeClr val="bg1"/>
              </a:solidFill>
              <a:latin typeface="Georgia" panose="02040502050405020303" pitchFamily="18" charset="0"/>
            </a:endParaRPr>
          </a:p>
          <a:p>
            <a:r>
              <a:rPr lang="en-US" sz="1400" b="1" dirty="0" smtClean="0">
                <a:solidFill>
                  <a:schemeClr val="bg1"/>
                </a:solidFill>
                <a:latin typeface="Georgia" panose="02040502050405020303" pitchFamily="18" charset="0"/>
              </a:rPr>
              <a:t>https: data.worldbank.org</a:t>
            </a:r>
            <a:endParaRPr lang="en-US" sz="1400" b="1" dirty="0">
              <a:solidFill>
                <a:schemeClr val="bg1"/>
              </a:solidFill>
              <a:latin typeface="Georgia" panose="02040502050405020303" pitchFamily="18" charset="0"/>
            </a:endParaRPr>
          </a:p>
        </p:txBody>
      </p:sp>
      <p:sp>
        <p:nvSpPr>
          <p:cNvPr id="7" name="TextBox 6"/>
          <p:cNvSpPr txBox="1"/>
          <p:nvPr/>
        </p:nvSpPr>
        <p:spPr>
          <a:xfrm>
            <a:off x="5247626" y="6488668"/>
            <a:ext cx="437882" cy="369332"/>
          </a:xfrm>
          <a:prstGeom prst="rect">
            <a:avLst/>
          </a:prstGeom>
          <a:noFill/>
        </p:spPr>
        <p:txBody>
          <a:bodyPr wrap="square" rtlCol="0">
            <a:spAutoFit/>
          </a:bodyPr>
          <a:lstStyle/>
          <a:p>
            <a:r>
              <a:rPr lang="en-US" b="1" dirty="0">
                <a:solidFill>
                  <a:schemeClr val="bg1">
                    <a:lumMod val="95000"/>
                    <a:lumOff val="5000"/>
                  </a:schemeClr>
                </a:solidFill>
                <a:effectLst>
                  <a:outerShdw blurRad="38100" dist="38100" dir="2700000" algn="tl">
                    <a:srgbClr val="000000">
                      <a:alpha val="43137"/>
                    </a:srgbClr>
                  </a:outerShdw>
                </a:effectLst>
                <a:latin typeface="Georgia" panose="02040502050405020303" pitchFamily="18" charset="0"/>
              </a:rPr>
              <a:t>8</a:t>
            </a:r>
          </a:p>
        </p:txBody>
      </p:sp>
      <p:pic>
        <p:nvPicPr>
          <p:cNvPr id="5" name="Picture 4"/>
          <p:cNvPicPr>
            <a:picLocks noChangeAspect="1"/>
          </p:cNvPicPr>
          <p:nvPr/>
        </p:nvPicPr>
        <p:blipFill>
          <a:blip r:embed="rId4"/>
          <a:stretch>
            <a:fillRect/>
          </a:stretch>
        </p:blipFill>
        <p:spPr>
          <a:xfrm>
            <a:off x="980426" y="1018625"/>
            <a:ext cx="10156536" cy="4997904"/>
          </a:xfrm>
          <a:prstGeom prst="rect">
            <a:avLst/>
          </a:prstGeom>
        </p:spPr>
      </p:pic>
      <p:sp>
        <p:nvSpPr>
          <p:cNvPr id="8" name="TextBox 7"/>
          <p:cNvSpPr txBox="1"/>
          <p:nvPr/>
        </p:nvSpPr>
        <p:spPr>
          <a:xfrm>
            <a:off x="827510" y="1984394"/>
            <a:ext cx="400110" cy="3103808"/>
          </a:xfrm>
          <a:prstGeom prst="rect">
            <a:avLst/>
          </a:prstGeom>
          <a:noFill/>
        </p:spPr>
        <p:txBody>
          <a:bodyPr vert="vert270" wrap="square" rtlCol="0">
            <a:spAutoFit/>
          </a:bodyPr>
          <a:lstStyle/>
          <a:p>
            <a:r>
              <a:rPr lang="en-US" sz="1400" dirty="0" smtClean="0">
                <a:solidFill>
                  <a:schemeClr val="bg1"/>
                </a:solidFill>
                <a:latin typeface="Georgia" panose="02040502050405020303" pitchFamily="18" charset="0"/>
              </a:rPr>
              <a:t>Percentage Ranking (in %)</a:t>
            </a:r>
            <a:endParaRPr lang="en-US"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753042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688</TotalTime>
  <Words>1121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Georgia</vt:lpstr>
      <vt:lpstr>Times New Roman</vt:lpstr>
      <vt:lpstr>Wingdings 3</vt:lpstr>
      <vt:lpstr>Slice</vt:lpstr>
      <vt:lpstr>TASK 11 -  UNDERSTANDING THE REASONS FOR STUDENT DEBT CRISIS: SOCio-ECONOMIC IMPACT</vt:lpstr>
      <vt:lpstr>OECD AND MEMBER STATES</vt:lpstr>
      <vt:lpstr>OECD AND MEMBER STATES</vt:lpstr>
      <vt:lpstr>inDICATORS AND MEANING</vt:lpstr>
      <vt:lpstr>inDICATORS AND MEANING</vt:lpstr>
      <vt:lpstr>CHARTS AND FINDINGS</vt:lpstr>
      <vt:lpstr>CHARTS AND FINDINGS</vt:lpstr>
      <vt:lpstr>INSIGHTS ON U.S.A SOCIO-ECONOMIC TRENDS</vt:lpstr>
      <vt:lpstr>CHARTS AND FINDINGS</vt:lpstr>
      <vt:lpstr>CHARTS AND FINDINGS</vt:lpstr>
      <vt:lpstr>INSIGHTS ON MEXICO’S SOCIO-ECONOMIC TRENDS</vt:lpstr>
      <vt:lpstr>CHARTS AND FINDINGS</vt:lpstr>
      <vt:lpstr>CHARTS AND FINDINGS</vt:lpstr>
      <vt:lpstr>INSIGHTS ON CANADA’S SOCIO-ECONOMIC TRENDS</vt:lpstr>
      <vt:lpstr>PREDICTIONS OF ML MODELS</vt:lpstr>
      <vt:lpstr>PREDICTIONS OF ML MODELS</vt:lpstr>
      <vt:lpstr>PERFORMANCE METRICS FOR ML MODELS</vt:lpstr>
      <vt:lpstr>CONCLUSION AND RECOMMENDATION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REASON FOR DEBT CRISIS: SOCIAL-ECONOMIC IMPACT</dc:title>
  <dc:creator>JOE LIGHTM</dc:creator>
  <cp:lastModifiedBy>JOE LIGHTM</cp:lastModifiedBy>
  <cp:revision>45</cp:revision>
  <dcterms:created xsi:type="dcterms:W3CDTF">2020-06-04T01:37:02Z</dcterms:created>
  <dcterms:modified xsi:type="dcterms:W3CDTF">2020-06-14T05:39:39Z</dcterms:modified>
</cp:coreProperties>
</file>