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5296-FFD2-45E1-AEFC-3BB9D228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E2F35-F40F-4E24-A272-D15C52046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23745-FD20-45D2-BCBD-2C0598B4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BDA56-47A7-43C9-8FFB-7D1BA281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D449-8164-4A3B-9459-CD4A367C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202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AE75-FAFA-4084-95E3-6AF02089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EC07B-4E48-4E77-AB2E-96C55CD4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4C1A-CC5C-44C8-8B4F-536FD74C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519E-D4CD-48FB-A945-6B8207FB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03C-0D83-4C49-A3CA-531E11B2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4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F223-1F21-4355-890B-1F93B0748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CAC47-D34A-4A1E-AFDF-B2661625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87EBB-05C4-44C9-9295-A1BD35E3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74BD-70AE-47B6-9232-3836D7A9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ED00-0911-47CA-AD5E-91A6769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9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DDEE-2A74-4944-9A3C-AC7B4915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6FDD-55DC-495A-8ABA-D3C81A58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BF07-3310-4E44-981D-2926C928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220FC-54F0-41EB-B50E-620A0B0F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7943-5DAB-4D5B-A607-79EBE3CB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45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6EB3-9F70-4626-ABB5-BCCFC479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C1096-1813-4EE8-88E5-7A0A4969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630F-6A38-4D1D-A758-DB6B686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F107-172A-45AA-8644-7BA142BF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6FE0-6B29-4544-AE74-A0462E98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563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6AAA-1DA5-481F-AB6C-9E30C489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709F-8302-416E-A6D9-81C19FE8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3928E-89D2-43BD-BDFA-2DB584F3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245F-71D0-4480-8626-4515C3C9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385E-4488-4371-B49D-33CB5DCC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6227E-BE79-4495-9917-7D3C5F3F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73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1491-64B4-4CBF-89D3-ECB75283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1DB3-13AE-453C-9E65-0C7EDD730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BFF6-CE39-4384-B3B4-C4660546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0B94C-D90D-4EB0-846A-FD1D6F8C5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F401B-42A5-4907-9268-8A3B68C9C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F87F7-27A4-438A-854A-BBB24731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ED1B-9729-4ECB-856A-2E818B3C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A87FC-8BFE-4C99-9FF2-33FF5B64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642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7346-13FD-4981-9CD6-68DC47D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50710-EB16-477C-869E-13515814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EFAD0-E7E9-4E71-9781-E907ECD8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1E96D-1D3A-421B-A5A3-4076B3DA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3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5B6E8-50F4-401D-A456-FF36C41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009F7-7DBE-4D56-8ADB-F82EB58C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7819-034D-48F5-8F22-8FBA148E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93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4D2D-02A6-4B58-9E92-3CB8C578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3ED7-3DAA-4640-9D71-B6605F1E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9BC7B-8361-4BF3-85C4-26C993974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C4B5-F768-495A-BC37-44318B4D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DADA3-3B7C-4366-8692-9DC64B96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ED83-BBAB-4C27-8E35-1A78F290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88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B75D-840C-4F8C-A3B6-8ED7367D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26C1B-0E52-4A6B-95BD-2CA5F746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63160-9D0A-4CC6-BA74-14F05A5D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F400-8431-44B1-B99C-447A84F5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7E3F-B93D-4A6A-9763-B021D52A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6472-2B75-47D0-96BE-EDC34FA3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7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BD588-5167-4BFC-ACFE-6115F27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6DC9-37A5-41B4-B39D-83EC221D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B657-C826-477F-9BCE-EF65CCDA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7190-3D78-413F-BD30-CEB0F867A023}" type="datetimeFigureOut">
              <a:rPr lang="en-ID" smtClean="0"/>
              <a:t>25/02/2021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A7B52-0F2C-4625-A3A6-EECC0BC6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1DC3-7AAA-4008-B740-4B672710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9F84-9776-49C2-92F9-8C861A966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27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5103-2574-4E9A-BF46-4B4452C74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Exercise #2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9EA87-9F49-4E40-8075-A8640BB94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3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9DD8-3149-41D0-B454-EA9E6CC3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- 8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31BD-74F8-4AB1-8D8C-D3548086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menu </a:t>
            </a:r>
            <a:r>
              <a:rPr lang="en-US" dirty="0" err="1"/>
              <a:t>sbb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 Exit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Mintalah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input 6 </a:t>
            </a:r>
            <a:r>
              <a:rPr lang="en-US" dirty="0" err="1"/>
              <a:t>bilangan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Jika user </a:t>
            </a:r>
            <a:r>
              <a:rPr lang="en-US" dirty="0" err="1"/>
              <a:t>pilih</a:t>
            </a:r>
            <a:r>
              <a:rPr lang="en-US" dirty="0"/>
              <a:t> 1, </a:t>
            </a: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Quicksort</a:t>
            </a:r>
          </a:p>
          <a:p>
            <a:pPr marL="0" indent="0">
              <a:buNone/>
            </a:pPr>
            <a:r>
              <a:rPr lang="en-US" dirty="0"/>
              <a:t>Jika user </a:t>
            </a:r>
            <a:r>
              <a:rPr lang="en-US" dirty="0" err="1"/>
              <a:t>pilih</a:t>
            </a:r>
            <a:r>
              <a:rPr lang="en-US" dirty="0"/>
              <a:t> 2,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 </a:t>
            </a:r>
            <a:r>
              <a:rPr lang="en-US" dirty="0" err="1"/>
              <a:t>minta</a:t>
            </a:r>
            <a:r>
              <a:rPr lang="en-US" dirty="0"/>
              <a:t> user input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Jika user </a:t>
            </a:r>
            <a:r>
              <a:rPr lang="en-US" dirty="0" err="1"/>
              <a:t>pilih</a:t>
            </a:r>
            <a:r>
              <a:rPr lang="en-US" dirty="0"/>
              <a:t> 3,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menu.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025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57E5-6CC4-489B-A881-C1C27992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1- </a:t>
            </a:r>
            <a:r>
              <a:rPr lang="en-US" dirty="0" err="1"/>
              <a:t>MergeSort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6757-3950-4DF8-B180-B2A4D5BA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divide and conquer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.  </a:t>
            </a:r>
            <a:r>
              <a:rPr lang="en-US" dirty="0" err="1"/>
              <a:t>Lengkapilah</a:t>
            </a:r>
            <a:r>
              <a:rPr lang="en-US" dirty="0"/>
              <a:t> tree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b="1" u="sng" dirty="0"/>
              <a:t>proses divide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u="sng" dirty="0" err="1"/>
              <a:t>Mergesort</a:t>
            </a:r>
            <a:r>
              <a:rPr lang="en-US" dirty="0"/>
              <a:t>. </a:t>
            </a:r>
            <a:r>
              <a:rPr lang="en-US" dirty="0" err="1"/>
              <a:t>Tuliskan</a:t>
            </a:r>
            <a:r>
              <a:rPr lang="en-US" dirty="0"/>
              <a:t> pula </a:t>
            </a:r>
            <a:r>
              <a:rPr lang="en-US" dirty="0" err="1"/>
              <a:t>posisi</a:t>
            </a:r>
            <a:r>
              <a:rPr lang="en-US" dirty="0"/>
              <a:t> mid di </a:t>
            </a:r>
            <a:r>
              <a:rPr lang="en-US" dirty="0" err="1"/>
              <a:t>setiap</a:t>
            </a:r>
            <a:r>
              <a:rPr lang="en-US" dirty="0"/>
              <a:t> proses divide.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64EA89-79EA-4FBB-9859-04DD9AE54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89129"/>
              </p:ext>
            </p:extLst>
          </p:nvPr>
        </p:nvGraphicFramePr>
        <p:xfrm>
          <a:off x="2145212" y="3630454"/>
          <a:ext cx="3872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02">
                  <a:extLst>
                    <a:ext uri="{9D8B030D-6E8A-4147-A177-3AD203B41FA5}">
                      <a16:colId xmlns:a16="http://schemas.microsoft.com/office/drawing/2014/main" val="1222716025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1630248723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3027150441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3216900412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1959625187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15995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77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89EEB3-D4AA-4D53-A637-0340B9C285F1}"/>
              </a:ext>
            </a:extLst>
          </p:cNvPr>
          <p:cNvSpPr txBox="1"/>
          <p:nvPr/>
        </p:nvSpPr>
        <p:spPr>
          <a:xfrm>
            <a:off x="7759336" y="353471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Mid Level 0 = ………….</a:t>
            </a:r>
            <a:endParaRPr lang="en-ID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1BEE0-A781-4A17-9DB0-DB366EC7C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78006"/>
              </p:ext>
            </p:extLst>
          </p:nvPr>
        </p:nvGraphicFramePr>
        <p:xfrm>
          <a:off x="1454336" y="4532868"/>
          <a:ext cx="2026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98">
                  <a:extLst>
                    <a:ext uri="{9D8B030D-6E8A-4147-A177-3AD203B41FA5}">
                      <a16:colId xmlns:a16="http://schemas.microsoft.com/office/drawing/2014/main" val="1188497104"/>
                    </a:ext>
                  </a:extLst>
                </a:gridCol>
                <a:gridCol w="675398">
                  <a:extLst>
                    <a:ext uri="{9D8B030D-6E8A-4147-A177-3AD203B41FA5}">
                      <a16:colId xmlns:a16="http://schemas.microsoft.com/office/drawing/2014/main" val="610556394"/>
                    </a:ext>
                  </a:extLst>
                </a:gridCol>
                <a:gridCol w="675398">
                  <a:extLst>
                    <a:ext uri="{9D8B030D-6E8A-4147-A177-3AD203B41FA5}">
                      <a16:colId xmlns:a16="http://schemas.microsoft.com/office/drawing/2014/main" val="24997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548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7574BA-E420-4EDF-B36E-0ABFFEA3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27722"/>
              </p:ext>
            </p:extLst>
          </p:nvPr>
        </p:nvGraphicFramePr>
        <p:xfrm>
          <a:off x="4341223" y="4531110"/>
          <a:ext cx="2026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98">
                  <a:extLst>
                    <a:ext uri="{9D8B030D-6E8A-4147-A177-3AD203B41FA5}">
                      <a16:colId xmlns:a16="http://schemas.microsoft.com/office/drawing/2014/main" val="1188497104"/>
                    </a:ext>
                  </a:extLst>
                </a:gridCol>
                <a:gridCol w="675398">
                  <a:extLst>
                    <a:ext uri="{9D8B030D-6E8A-4147-A177-3AD203B41FA5}">
                      <a16:colId xmlns:a16="http://schemas.microsoft.com/office/drawing/2014/main" val="610556394"/>
                    </a:ext>
                  </a:extLst>
                </a:gridCol>
                <a:gridCol w="675398">
                  <a:extLst>
                    <a:ext uri="{9D8B030D-6E8A-4147-A177-3AD203B41FA5}">
                      <a16:colId xmlns:a16="http://schemas.microsoft.com/office/drawing/2014/main" val="24997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5481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A550EC-F0C8-4493-9A2D-8809D9A1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816"/>
              </p:ext>
            </p:extLst>
          </p:nvPr>
        </p:nvGraphicFramePr>
        <p:xfrm>
          <a:off x="1047932" y="5435282"/>
          <a:ext cx="11901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181846075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4516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8166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D8B720E-A455-4168-943A-B11124CCD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66748"/>
              </p:ext>
            </p:extLst>
          </p:nvPr>
        </p:nvGraphicFramePr>
        <p:xfrm>
          <a:off x="2798355" y="5435282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8F021464-6734-4430-B0EE-6E77EA4F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01255"/>
              </p:ext>
            </p:extLst>
          </p:nvPr>
        </p:nvGraphicFramePr>
        <p:xfrm>
          <a:off x="4160157" y="5431766"/>
          <a:ext cx="11901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181846075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4516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81667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8DC9B2E-43BD-4017-BA4F-4A59D7E68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4073"/>
              </p:ext>
            </p:extLst>
          </p:nvPr>
        </p:nvGraphicFramePr>
        <p:xfrm>
          <a:off x="5910580" y="5431766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84CDE477-4918-4365-93B4-C9A6DFE48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24939"/>
              </p:ext>
            </p:extLst>
          </p:nvPr>
        </p:nvGraphicFramePr>
        <p:xfrm>
          <a:off x="966659" y="6122035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07912EC3-6633-4138-9D67-6CCF93A0E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23562"/>
              </p:ext>
            </p:extLst>
          </p:nvPr>
        </p:nvGraphicFramePr>
        <p:xfrm>
          <a:off x="1752237" y="6111624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DFCAA117-02A5-4EC3-8B7E-38923965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96937"/>
              </p:ext>
            </p:extLst>
          </p:nvPr>
        </p:nvGraphicFramePr>
        <p:xfrm>
          <a:off x="4050937" y="6173709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0B828492-3AB0-4FAE-8517-BA410EBE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37425"/>
              </p:ext>
            </p:extLst>
          </p:nvPr>
        </p:nvGraphicFramePr>
        <p:xfrm>
          <a:off x="4836515" y="6163298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A1454B-5C22-4DE1-86B9-85B3F9C84238}"/>
              </a:ext>
            </a:extLst>
          </p:cNvPr>
          <p:cNvCxnSpPr>
            <a:cxnSpLocks/>
          </p:cNvCxnSpPr>
          <p:nvPr/>
        </p:nvCxnSpPr>
        <p:spPr>
          <a:xfrm flipH="1">
            <a:off x="2987040" y="3997847"/>
            <a:ext cx="1097280" cy="4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B0CE78-8470-4A13-9964-C8260912C062}"/>
              </a:ext>
            </a:extLst>
          </p:cNvPr>
          <p:cNvCxnSpPr/>
          <p:nvPr/>
        </p:nvCxnSpPr>
        <p:spPr>
          <a:xfrm>
            <a:off x="4050937" y="4023620"/>
            <a:ext cx="973909" cy="45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28756-46DA-4BA4-BAC8-4834066EEE42}"/>
              </a:ext>
            </a:extLst>
          </p:cNvPr>
          <p:cNvCxnSpPr>
            <a:cxnSpLocks/>
          </p:cNvCxnSpPr>
          <p:nvPr/>
        </p:nvCxnSpPr>
        <p:spPr>
          <a:xfrm flipH="1">
            <a:off x="1235528" y="4902597"/>
            <a:ext cx="1097280" cy="4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C3259F-6319-45D9-97A1-F95A694FF52A}"/>
              </a:ext>
            </a:extLst>
          </p:cNvPr>
          <p:cNvCxnSpPr/>
          <p:nvPr/>
        </p:nvCxnSpPr>
        <p:spPr>
          <a:xfrm>
            <a:off x="2299425" y="4928370"/>
            <a:ext cx="973909" cy="45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A11262-5872-4D34-9AE2-DA0FB2824232}"/>
              </a:ext>
            </a:extLst>
          </p:cNvPr>
          <p:cNvCxnSpPr>
            <a:cxnSpLocks/>
          </p:cNvCxnSpPr>
          <p:nvPr/>
        </p:nvCxnSpPr>
        <p:spPr>
          <a:xfrm flipH="1">
            <a:off x="4337231" y="4902597"/>
            <a:ext cx="1097280" cy="4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269957-21A2-4AFD-989B-4F4CB86F0C26}"/>
              </a:ext>
            </a:extLst>
          </p:cNvPr>
          <p:cNvCxnSpPr/>
          <p:nvPr/>
        </p:nvCxnSpPr>
        <p:spPr>
          <a:xfrm>
            <a:off x="5401128" y="4928370"/>
            <a:ext cx="973909" cy="45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B4E48-CA5B-4192-AAE6-548EA8BA394B}"/>
              </a:ext>
            </a:extLst>
          </p:cNvPr>
          <p:cNvCxnSpPr>
            <a:endCxn id="13" idx="0"/>
          </p:cNvCxnSpPr>
          <p:nvPr/>
        </p:nvCxnSpPr>
        <p:spPr>
          <a:xfrm flipH="1">
            <a:off x="1256944" y="5795712"/>
            <a:ext cx="354142" cy="32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E6D21F-A6AC-4097-9639-75CD9255D4A8}"/>
              </a:ext>
            </a:extLst>
          </p:cNvPr>
          <p:cNvCxnSpPr>
            <a:endCxn id="14" idx="0"/>
          </p:cNvCxnSpPr>
          <p:nvPr/>
        </p:nvCxnSpPr>
        <p:spPr>
          <a:xfrm>
            <a:off x="1650284" y="5802606"/>
            <a:ext cx="392238" cy="30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97948C-5C71-4883-B285-8813BE52370C}"/>
              </a:ext>
            </a:extLst>
          </p:cNvPr>
          <p:cNvCxnSpPr/>
          <p:nvPr/>
        </p:nvCxnSpPr>
        <p:spPr>
          <a:xfrm flipH="1">
            <a:off x="4371343" y="5783646"/>
            <a:ext cx="354142" cy="32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8992CA-61C9-4431-B863-622506CBC171}"/>
              </a:ext>
            </a:extLst>
          </p:cNvPr>
          <p:cNvCxnSpPr/>
          <p:nvPr/>
        </p:nvCxnSpPr>
        <p:spPr>
          <a:xfrm>
            <a:off x="4764683" y="5790540"/>
            <a:ext cx="392238" cy="30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A15681-6106-4914-9F1D-92BEB75CEB31}"/>
              </a:ext>
            </a:extLst>
          </p:cNvPr>
          <p:cNvSpPr txBox="1"/>
          <p:nvPr/>
        </p:nvSpPr>
        <p:spPr>
          <a:xfrm>
            <a:off x="6953794" y="460458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Mid Level 1 = 1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D3EB9E-E65A-41D7-B677-DCB41EC2E90D}"/>
              </a:ext>
            </a:extLst>
          </p:cNvPr>
          <p:cNvSpPr txBox="1"/>
          <p:nvPr/>
        </p:nvSpPr>
        <p:spPr>
          <a:xfrm>
            <a:off x="6953794" y="5433274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Mid  Level 2= 0,2</a:t>
            </a:r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DE2370-AF6A-4D8D-AAB6-45B86CAFA4DF}"/>
              </a:ext>
            </a:extLst>
          </p:cNvPr>
          <p:cNvSpPr txBox="1"/>
          <p:nvPr/>
        </p:nvSpPr>
        <p:spPr>
          <a:xfrm>
            <a:off x="6953794" y="6170885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Mid  Level 3= 0,1</a:t>
            </a:r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2EA687-4AAE-49BC-B5AA-45DC280231D5}"/>
              </a:ext>
            </a:extLst>
          </p:cNvPr>
          <p:cNvSpPr txBox="1"/>
          <p:nvPr/>
        </p:nvSpPr>
        <p:spPr>
          <a:xfrm>
            <a:off x="6953794" y="4114416"/>
            <a:ext cx="197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Posisi</a:t>
            </a:r>
            <a:r>
              <a:rPr lang="en-US" b="1" dirty="0"/>
              <a:t> Mid </a:t>
            </a:r>
            <a:r>
              <a:rPr lang="en-US" b="1" dirty="0" err="1"/>
              <a:t>Partisi</a:t>
            </a:r>
            <a:r>
              <a:rPr lang="en-US" b="1" dirty="0"/>
              <a:t> 1</a:t>
            </a:r>
            <a:endParaRPr lang="en-ID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6DD0FA-5BC8-4ABB-9F2A-004D6D38FA34}"/>
              </a:ext>
            </a:extLst>
          </p:cNvPr>
          <p:cNvSpPr txBox="1"/>
          <p:nvPr/>
        </p:nvSpPr>
        <p:spPr>
          <a:xfrm>
            <a:off x="9693003" y="4104616"/>
            <a:ext cx="197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Posisi</a:t>
            </a:r>
            <a:r>
              <a:rPr lang="en-US" b="1" dirty="0"/>
              <a:t> Mid </a:t>
            </a:r>
            <a:r>
              <a:rPr lang="en-US" b="1" dirty="0" err="1"/>
              <a:t>Partisi</a:t>
            </a:r>
            <a:r>
              <a:rPr lang="en-US" b="1" dirty="0"/>
              <a:t> 2</a:t>
            </a:r>
            <a:endParaRPr lang="en-ID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7B8E85-7921-41AB-86C7-1C081CF7885B}"/>
              </a:ext>
            </a:extLst>
          </p:cNvPr>
          <p:cNvSpPr txBox="1"/>
          <p:nvPr/>
        </p:nvSpPr>
        <p:spPr>
          <a:xfrm>
            <a:off x="1308285" y="4099050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23364D-3A38-437D-8A1B-6A10708C9BA8}"/>
              </a:ext>
            </a:extLst>
          </p:cNvPr>
          <p:cNvSpPr txBox="1"/>
          <p:nvPr/>
        </p:nvSpPr>
        <p:spPr>
          <a:xfrm>
            <a:off x="5603781" y="4081536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8D6D1C-4A97-4AD6-8793-416279848EB4}"/>
              </a:ext>
            </a:extLst>
          </p:cNvPr>
          <p:cNvSpPr txBox="1"/>
          <p:nvPr/>
        </p:nvSpPr>
        <p:spPr>
          <a:xfrm>
            <a:off x="834929" y="5027538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31D9BF-5ACC-4628-93DB-203799E6260A}"/>
              </a:ext>
            </a:extLst>
          </p:cNvPr>
          <p:cNvSpPr txBox="1"/>
          <p:nvPr/>
        </p:nvSpPr>
        <p:spPr>
          <a:xfrm>
            <a:off x="3043461" y="4984024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6AD278-206F-49C4-92C8-DD717FB8F0B1}"/>
              </a:ext>
            </a:extLst>
          </p:cNvPr>
          <p:cNvSpPr txBox="1"/>
          <p:nvPr/>
        </p:nvSpPr>
        <p:spPr>
          <a:xfrm>
            <a:off x="4056195" y="5010476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6242D9-DA0E-42AD-B277-B86217DF57D1}"/>
              </a:ext>
            </a:extLst>
          </p:cNvPr>
          <p:cNvSpPr txBox="1"/>
          <p:nvPr/>
        </p:nvSpPr>
        <p:spPr>
          <a:xfrm>
            <a:off x="5603780" y="4994966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25A146-779E-43D4-93E0-763DC9138F95}"/>
              </a:ext>
            </a:extLst>
          </p:cNvPr>
          <p:cNvSpPr txBox="1"/>
          <p:nvPr/>
        </p:nvSpPr>
        <p:spPr>
          <a:xfrm>
            <a:off x="9436124" y="453111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Mid Level 1 = 4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CF4092-FAB8-444D-B450-3D381371AF61}"/>
              </a:ext>
            </a:extLst>
          </p:cNvPr>
          <p:cNvSpPr txBox="1"/>
          <p:nvPr/>
        </p:nvSpPr>
        <p:spPr>
          <a:xfrm>
            <a:off x="9436124" y="535980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Mid  Level 2= 3,5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DA77DB-B94B-4248-A6F0-2568D82DF70C}"/>
              </a:ext>
            </a:extLst>
          </p:cNvPr>
          <p:cNvSpPr txBox="1"/>
          <p:nvPr/>
        </p:nvSpPr>
        <p:spPr>
          <a:xfrm>
            <a:off x="9436124" y="609741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Mid  Level 3= 3,4</a:t>
            </a:r>
            <a:endParaRPr lang="en-ID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C442CB-C788-4551-8682-F5186F1508B6}"/>
              </a:ext>
            </a:extLst>
          </p:cNvPr>
          <p:cNvCxnSpPr>
            <a:cxnSpLocks/>
          </p:cNvCxnSpPr>
          <p:nvPr/>
        </p:nvCxnSpPr>
        <p:spPr>
          <a:xfrm>
            <a:off x="9283339" y="4483748"/>
            <a:ext cx="55719" cy="206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AA1C41-6534-40B0-8034-FB1C56F9655B}"/>
              </a:ext>
            </a:extLst>
          </p:cNvPr>
          <p:cNvCxnSpPr/>
          <p:nvPr/>
        </p:nvCxnSpPr>
        <p:spPr>
          <a:xfrm>
            <a:off x="7080069" y="4491366"/>
            <a:ext cx="4543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F455AFD-815D-4F2D-B317-B3A89588F68C}"/>
              </a:ext>
            </a:extLst>
          </p:cNvPr>
          <p:cNvSpPr txBox="1"/>
          <p:nvPr/>
        </p:nvSpPr>
        <p:spPr>
          <a:xfrm>
            <a:off x="520763" y="3608882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Level 0</a:t>
            </a:r>
            <a:endParaRPr lang="en-ID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A86795-E367-47A9-80E5-23EC86F48099}"/>
              </a:ext>
            </a:extLst>
          </p:cNvPr>
          <p:cNvSpPr txBox="1"/>
          <p:nvPr/>
        </p:nvSpPr>
        <p:spPr>
          <a:xfrm>
            <a:off x="359711" y="4533605"/>
            <a:ext cx="69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Level 1</a:t>
            </a:r>
            <a:endParaRPr lang="en-ID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8AAA8A-120B-4948-8B7D-68094AE7C2FE}"/>
              </a:ext>
            </a:extLst>
          </p:cNvPr>
          <p:cNvSpPr txBox="1"/>
          <p:nvPr/>
        </p:nvSpPr>
        <p:spPr>
          <a:xfrm>
            <a:off x="136661" y="5421356"/>
            <a:ext cx="69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Level 2</a:t>
            </a:r>
            <a:endParaRPr lang="en-ID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C4D099-E710-4878-B7B7-F8F09590F67A}"/>
              </a:ext>
            </a:extLst>
          </p:cNvPr>
          <p:cNvSpPr txBox="1"/>
          <p:nvPr/>
        </p:nvSpPr>
        <p:spPr>
          <a:xfrm>
            <a:off x="136661" y="6166814"/>
            <a:ext cx="69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Level 3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184626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57E5-6CC4-489B-A881-C1C27992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2 - </a:t>
            </a:r>
            <a:r>
              <a:rPr lang="en-US" dirty="0" err="1"/>
              <a:t>MergeSort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6757-3950-4DF8-B180-B2A4D5BA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Lengkapilah</a:t>
            </a:r>
            <a:r>
              <a:rPr lang="en-US" dirty="0"/>
              <a:t> tree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proses merge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. </a:t>
            </a:r>
            <a:r>
              <a:rPr lang="en-US" dirty="0" err="1"/>
              <a:t>Tuliskan</a:t>
            </a:r>
            <a:r>
              <a:rPr lang="en-US" dirty="0"/>
              <a:t> pula </a:t>
            </a:r>
            <a:r>
              <a:rPr lang="en-US" dirty="0" err="1"/>
              <a:t>posisi</a:t>
            </a:r>
            <a:r>
              <a:rPr lang="en-US" dirty="0"/>
              <a:t> mid di </a:t>
            </a:r>
            <a:r>
              <a:rPr lang="en-US" dirty="0" err="1"/>
              <a:t>setiap</a:t>
            </a:r>
            <a:r>
              <a:rPr lang="en-US" dirty="0"/>
              <a:t> proses divide dan </a:t>
            </a:r>
            <a:r>
              <a:rPr lang="en-US" dirty="0" err="1"/>
              <a:t>indexnya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1BEE0-A781-4A17-9DB0-DB366EC7C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64190"/>
              </p:ext>
            </p:extLst>
          </p:nvPr>
        </p:nvGraphicFramePr>
        <p:xfrm>
          <a:off x="1369425" y="4827050"/>
          <a:ext cx="2026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98">
                  <a:extLst>
                    <a:ext uri="{9D8B030D-6E8A-4147-A177-3AD203B41FA5}">
                      <a16:colId xmlns:a16="http://schemas.microsoft.com/office/drawing/2014/main" val="1188497104"/>
                    </a:ext>
                  </a:extLst>
                </a:gridCol>
                <a:gridCol w="675398">
                  <a:extLst>
                    <a:ext uri="{9D8B030D-6E8A-4147-A177-3AD203B41FA5}">
                      <a16:colId xmlns:a16="http://schemas.microsoft.com/office/drawing/2014/main" val="610556394"/>
                    </a:ext>
                  </a:extLst>
                </a:gridCol>
                <a:gridCol w="675398">
                  <a:extLst>
                    <a:ext uri="{9D8B030D-6E8A-4147-A177-3AD203B41FA5}">
                      <a16:colId xmlns:a16="http://schemas.microsoft.com/office/drawing/2014/main" val="24997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548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7574BA-E420-4EDF-B36E-0ABFFEA39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9334"/>
              </p:ext>
            </p:extLst>
          </p:nvPr>
        </p:nvGraphicFramePr>
        <p:xfrm>
          <a:off x="4256312" y="4825292"/>
          <a:ext cx="2026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98">
                  <a:extLst>
                    <a:ext uri="{9D8B030D-6E8A-4147-A177-3AD203B41FA5}">
                      <a16:colId xmlns:a16="http://schemas.microsoft.com/office/drawing/2014/main" val="1188497104"/>
                    </a:ext>
                  </a:extLst>
                </a:gridCol>
                <a:gridCol w="675398">
                  <a:extLst>
                    <a:ext uri="{9D8B030D-6E8A-4147-A177-3AD203B41FA5}">
                      <a16:colId xmlns:a16="http://schemas.microsoft.com/office/drawing/2014/main" val="610556394"/>
                    </a:ext>
                  </a:extLst>
                </a:gridCol>
                <a:gridCol w="675398">
                  <a:extLst>
                    <a:ext uri="{9D8B030D-6E8A-4147-A177-3AD203B41FA5}">
                      <a16:colId xmlns:a16="http://schemas.microsoft.com/office/drawing/2014/main" val="24997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5481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A550EC-F0C8-4493-9A2D-8809D9A1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8209"/>
              </p:ext>
            </p:extLst>
          </p:nvPr>
        </p:nvGraphicFramePr>
        <p:xfrm>
          <a:off x="1259118" y="4051173"/>
          <a:ext cx="11901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181846075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4516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8166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D8B720E-A455-4168-943A-B11124CCD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07180"/>
              </p:ext>
            </p:extLst>
          </p:nvPr>
        </p:nvGraphicFramePr>
        <p:xfrm>
          <a:off x="2758476" y="4051680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8F021464-6734-4430-B0EE-6E77EA4F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79019"/>
              </p:ext>
            </p:extLst>
          </p:nvPr>
        </p:nvGraphicFramePr>
        <p:xfrm>
          <a:off x="4371343" y="4047657"/>
          <a:ext cx="11901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181846075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4516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81667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8DC9B2E-43BD-4017-BA4F-4A59D7E68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02189"/>
              </p:ext>
            </p:extLst>
          </p:nvPr>
        </p:nvGraphicFramePr>
        <p:xfrm>
          <a:off x="5870701" y="4048164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84CDE477-4918-4365-93B4-C9A6DFE48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27799"/>
              </p:ext>
            </p:extLst>
          </p:nvPr>
        </p:nvGraphicFramePr>
        <p:xfrm>
          <a:off x="1201058" y="3413744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07912EC3-6633-4138-9D67-6CCF93A0E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63831"/>
              </p:ext>
            </p:extLst>
          </p:nvPr>
        </p:nvGraphicFramePr>
        <p:xfrm>
          <a:off x="1986636" y="3403333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DFCAA117-02A5-4EC3-8B7E-38923965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48419"/>
              </p:ext>
            </p:extLst>
          </p:nvPr>
        </p:nvGraphicFramePr>
        <p:xfrm>
          <a:off x="4285336" y="3465418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0B828492-3AB0-4FAE-8517-BA410EBE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11735"/>
              </p:ext>
            </p:extLst>
          </p:nvPr>
        </p:nvGraphicFramePr>
        <p:xfrm>
          <a:off x="5070914" y="3455007"/>
          <a:ext cx="5805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661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418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48D6D1C-4A97-4AD6-8793-416279848EB4}"/>
              </a:ext>
            </a:extLst>
          </p:cNvPr>
          <p:cNvSpPr txBox="1"/>
          <p:nvPr/>
        </p:nvSpPr>
        <p:spPr>
          <a:xfrm>
            <a:off x="239855" y="4027421"/>
            <a:ext cx="701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 </a:t>
            </a:r>
            <a:endParaRPr lang="en-ID" sz="1400" dirty="0"/>
          </a:p>
        </p:txBody>
      </p:sp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B423D98-06AB-4239-B823-D4D8493E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61733"/>
              </p:ext>
            </p:extLst>
          </p:nvPr>
        </p:nvGraphicFramePr>
        <p:xfrm>
          <a:off x="1689103" y="5574209"/>
          <a:ext cx="3872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02">
                  <a:extLst>
                    <a:ext uri="{9D8B030D-6E8A-4147-A177-3AD203B41FA5}">
                      <a16:colId xmlns:a16="http://schemas.microsoft.com/office/drawing/2014/main" val="1222716025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1630248723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3027150441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3216900412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1959625187"/>
                    </a:ext>
                  </a:extLst>
                </a:gridCol>
                <a:gridCol w="645402">
                  <a:extLst>
                    <a:ext uri="{9D8B030D-6E8A-4147-A177-3AD203B41FA5}">
                      <a16:colId xmlns:a16="http://schemas.microsoft.com/office/drawing/2014/main" val="15995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7746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2CFCC-0752-4BD7-8809-03A235DAE4F1}"/>
              </a:ext>
            </a:extLst>
          </p:cNvPr>
          <p:cNvCxnSpPr/>
          <p:nvPr/>
        </p:nvCxnSpPr>
        <p:spPr>
          <a:xfrm flipH="1">
            <a:off x="1567543" y="3774173"/>
            <a:ext cx="121560" cy="25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7C9A87-0B87-460E-B824-8E1C55CDAB7C}"/>
              </a:ext>
            </a:extLst>
          </p:cNvPr>
          <p:cNvCxnSpPr/>
          <p:nvPr/>
        </p:nvCxnSpPr>
        <p:spPr>
          <a:xfrm>
            <a:off x="2159726" y="3784584"/>
            <a:ext cx="117195" cy="26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043C58-D57F-4433-95ED-E7BB16E8929F}"/>
              </a:ext>
            </a:extLst>
          </p:cNvPr>
          <p:cNvCxnSpPr/>
          <p:nvPr/>
        </p:nvCxnSpPr>
        <p:spPr>
          <a:xfrm flipH="1">
            <a:off x="2090815" y="4418497"/>
            <a:ext cx="148364" cy="37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30E573-1DD2-4CDA-995D-08606545BBC5}"/>
              </a:ext>
            </a:extLst>
          </p:cNvPr>
          <p:cNvCxnSpPr/>
          <p:nvPr/>
        </p:nvCxnSpPr>
        <p:spPr>
          <a:xfrm>
            <a:off x="2951812" y="4420255"/>
            <a:ext cx="168766" cy="3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7ECE7E-0DEB-4136-9106-97B8EBD2210D}"/>
              </a:ext>
            </a:extLst>
          </p:cNvPr>
          <p:cNvCxnSpPr/>
          <p:nvPr/>
        </p:nvCxnSpPr>
        <p:spPr>
          <a:xfrm flipH="1">
            <a:off x="4617159" y="3836258"/>
            <a:ext cx="35401" cy="21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0AC160-E51D-43BA-B25C-B4CA136B85E8}"/>
              </a:ext>
            </a:extLst>
          </p:cNvPr>
          <p:cNvCxnSpPr/>
          <p:nvPr/>
        </p:nvCxnSpPr>
        <p:spPr>
          <a:xfrm>
            <a:off x="5327732" y="3825847"/>
            <a:ext cx="119166" cy="22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2790EB-EBDD-4972-B552-8AA903550DE2}"/>
              </a:ext>
            </a:extLst>
          </p:cNvPr>
          <p:cNvCxnSpPr/>
          <p:nvPr/>
        </p:nvCxnSpPr>
        <p:spPr>
          <a:xfrm flipH="1">
            <a:off x="4699650" y="4418497"/>
            <a:ext cx="209177" cy="40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FBF921-AC0A-4CA4-9E3C-4A9B7EA1CFBD}"/>
              </a:ext>
            </a:extLst>
          </p:cNvPr>
          <p:cNvCxnSpPr/>
          <p:nvPr/>
        </p:nvCxnSpPr>
        <p:spPr>
          <a:xfrm>
            <a:off x="6064037" y="4418497"/>
            <a:ext cx="66564" cy="40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509DBE-3942-4DAF-993D-83159F6018A1}"/>
              </a:ext>
            </a:extLst>
          </p:cNvPr>
          <p:cNvCxnSpPr/>
          <p:nvPr/>
        </p:nvCxnSpPr>
        <p:spPr>
          <a:xfrm flipH="1">
            <a:off x="2574726" y="5196132"/>
            <a:ext cx="230730" cy="3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D2B6A9-42ED-408A-AA51-AA585E2FAED9}"/>
              </a:ext>
            </a:extLst>
          </p:cNvPr>
          <p:cNvCxnSpPr/>
          <p:nvPr/>
        </p:nvCxnSpPr>
        <p:spPr>
          <a:xfrm>
            <a:off x="4966429" y="5211882"/>
            <a:ext cx="180337" cy="36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BC5018-2AF7-4418-8283-CF8DD7CC4836}"/>
              </a:ext>
            </a:extLst>
          </p:cNvPr>
          <p:cNvSpPr txBox="1"/>
          <p:nvPr/>
        </p:nvSpPr>
        <p:spPr>
          <a:xfrm>
            <a:off x="180514" y="4888355"/>
            <a:ext cx="701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 </a:t>
            </a:r>
            <a:endParaRPr lang="en-ID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27C8A7-BD4A-4E34-B47B-57D296EA4A23}"/>
              </a:ext>
            </a:extLst>
          </p:cNvPr>
          <p:cNvSpPr txBox="1"/>
          <p:nvPr/>
        </p:nvSpPr>
        <p:spPr>
          <a:xfrm>
            <a:off x="234781" y="5637272"/>
            <a:ext cx="701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 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5666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7E09-166D-4064-9C69-B0C0F874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3 - </a:t>
            </a:r>
            <a:r>
              <a:rPr lang="en-US" dirty="0" err="1"/>
              <a:t>MergeSort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8FEB-05CA-4CC1-ADF8-7C3E6EC6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(Pseudocode) </a:t>
            </a:r>
            <a:r>
              <a:rPr lang="en-US" dirty="0" err="1"/>
              <a:t>dari</a:t>
            </a:r>
            <a:r>
              <a:rPr lang="en-US" dirty="0"/>
              <a:t> proses Divide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Devide</a:t>
            </a:r>
            <a:r>
              <a:rPr lang="en-US" sz="1600" dirty="0"/>
              <a:t> ( Array A,B,C,D) </a:t>
            </a:r>
          </a:p>
          <a:p>
            <a:pPr marL="0" indent="0">
              <a:buNone/>
            </a:pPr>
            <a:r>
              <a:rPr lang="en-US" sz="1600" dirty="0"/>
              <a:t>C = (b=d)/2</a:t>
            </a:r>
          </a:p>
          <a:p>
            <a:pPr marL="0" indent="0">
              <a:buNone/>
            </a:pPr>
            <a:r>
              <a:rPr lang="en-US" sz="1600" dirty="0"/>
              <a:t>While ((</a:t>
            </a:r>
            <a:r>
              <a:rPr lang="en-US" sz="1600" dirty="0" err="1"/>
              <a:t>c+d</a:t>
            </a:r>
            <a:r>
              <a:rPr lang="en-US" sz="1600" dirty="0"/>
              <a:t>))%2</a:t>
            </a:r>
          </a:p>
          <a:p>
            <a:pPr marL="0" indent="0">
              <a:buNone/>
            </a:pPr>
            <a:r>
              <a:rPr lang="en-US" sz="1600" dirty="0"/>
              <a:t>Set C as middle point, then </a:t>
            </a:r>
            <a:r>
              <a:rPr lang="en-US" sz="1600" dirty="0" err="1"/>
              <a:t>devide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If ((</a:t>
            </a:r>
            <a:r>
              <a:rPr lang="en-US" sz="1600" dirty="0" err="1"/>
              <a:t>c+d</a:t>
            </a:r>
            <a:r>
              <a:rPr lang="en-US" sz="1600" dirty="0"/>
              <a:t>)%2!=0</a:t>
            </a:r>
          </a:p>
          <a:p>
            <a:pPr marL="0" indent="0">
              <a:buNone/>
            </a:pPr>
            <a:r>
              <a:rPr lang="en-US" sz="1600" dirty="0" err="1"/>
              <a:t>Devide</a:t>
            </a:r>
            <a:r>
              <a:rPr lang="en-US" sz="1600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233261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8CDD-01EB-4B19-BFA0-C422239D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18CF-91B5-4D88-9C24-8FB433C9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(Pseudocode) </a:t>
            </a:r>
            <a:r>
              <a:rPr lang="en-US" dirty="0" err="1"/>
              <a:t>untuk</a:t>
            </a:r>
            <a:r>
              <a:rPr lang="en-US" dirty="0"/>
              <a:t> Merge</a:t>
            </a:r>
            <a:endParaRPr lang="en-ID" dirty="0"/>
          </a:p>
          <a:p>
            <a:pPr marL="0" indent="0">
              <a:buNone/>
            </a:pPr>
            <a:r>
              <a:rPr lang="en-ID" sz="1600" dirty="0"/>
              <a:t>Merge (B[0…p-1], C[0…q-1], A[0…p+q-1])</a:t>
            </a:r>
          </a:p>
          <a:p>
            <a:pPr marL="0" indent="0">
              <a:buNone/>
            </a:pPr>
            <a:r>
              <a:rPr lang="en-ID" sz="1600" dirty="0"/>
              <a:t>Merge two sorted array into one sorted array </a:t>
            </a:r>
          </a:p>
          <a:p>
            <a:pPr marL="0" indent="0">
              <a:buNone/>
            </a:pPr>
            <a:r>
              <a:rPr lang="en-ID" sz="1600" dirty="0"/>
              <a:t>Input : array B[0…p-1] and C[0…q-1] both is sorted</a:t>
            </a:r>
          </a:p>
          <a:p>
            <a:pPr marL="0" indent="0">
              <a:buNone/>
            </a:pPr>
            <a:r>
              <a:rPr lang="en-ID" sz="1600" dirty="0"/>
              <a:t>Output : sorted array A[0…p+q-1] of the elements of  B and C</a:t>
            </a:r>
          </a:p>
          <a:p>
            <a:pPr marL="0" indent="0">
              <a:buNone/>
            </a:pPr>
            <a:r>
              <a:rPr lang="en-ID" sz="1600" dirty="0"/>
              <a:t>1=0, j=0, k=0</a:t>
            </a:r>
          </a:p>
          <a:p>
            <a:pPr marL="0" indent="0">
              <a:buNone/>
            </a:pPr>
            <a:r>
              <a:rPr lang="en-ID" sz="1600" dirty="0"/>
              <a:t>While </a:t>
            </a:r>
            <a:r>
              <a:rPr lang="en-ID" sz="1600" dirty="0" err="1"/>
              <a:t>i</a:t>
            </a:r>
            <a:r>
              <a:rPr lang="en-ID" sz="1600" dirty="0"/>
              <a:t>&lt;p and j&lt;k do</a:t>
            </a:r>
          </a:p>
          <a:p>
            <a:pPr marL="0" indent="0">
              <a:buNone/>
            </a:pPr>
            <a:r>
              <a:rPr lang="en-ID" sz="1600" dirty="0"/>
              <a:t>If B[</a:t>
            </a:r>
            <a:r>
              <a:rPr lang="en-ID" sz="1600" dirty="0" err="1"/>
              <a:t>i</a:t>
            </a:r>
            <a:r>
              <a:rPr lang="en-ID" sz="1600" dirty="0"/>
              <a:t>] &lt;= c[</a:t>
            </a:r>
            <a:r>
              <a:rPr lang="en-ID" sz="1600" dirty="0" err="1"/>
              <a:t>i</a:t>
            </a:r>
            <a:r>
              <a:rPr lang="en-ID" sz="1600" dirty="0"/>
              <a:t>]</a:t>
            </a:r>
          </a:p>
          <a:p>
            <a:pPr marL="0" indent="0">
              <a:buNone/>
            </a:pPr>
            <a:r>
              <a:rPr lang="en-ID" sz="1600" dirty="0"/>
              <a:t>A(k) == B[</a:t>
            </a:r>
            <a:r>
              <a:rPr lang="en-ID" sz="1600" dirty="0" err="1"/>
              <a:t>i</a:t>
            </a:r>
            <a:r>
              <a:rPr lang="en-ID" sz="1600" dirty="0"/>
              <a:t>]; </a:t>
            </a:r>
            <a:r>
              <a:rPr lang="en-ID" sz="1600" dirty="0" err="1"/>
              <a:t>i</a:t>
            </a:r>
            <a:r>
              <a:rPr lang="en-ID" sz="1600" dirty="0"/>
              <a:t>=j+1</a:t>
            </a:r>
          </a:p>
          <a:p>
            <a:pPr marL="0" indent="0">
              <a:buNone/>
            </a:pPr>
            <a:r>
              <a:rPr lang="en-ID" sz="1600" dirty="0"/>
              <a:t>Else A[k] == C[</a:t>
            </a:r>
            <a:r>
              <a:rPr lang="en-ID" sz="1600" dirty="0" err="1"/>
              <a:t>i</a:t>
            </a:r>
            <a:r>
              <a:rPr lang="en-ID" sz="1600" dirty="0"/>
              <a:t>]; </a:t>
            </a:r>
            <a:r>
              <a:rPr lang="en-ID" sz="1600" dirty="0" err="1"/>
              <a:t>i</a:t>
            </a:r>
            <a:r>
              <a:rPr lang="en-ID" sz="1600" dirty="0"/>
              <a:t>=j+1</a:t>
            </a:r>
          </a:p>
          <a:p>
            <a:pPr marL="0" indent="0">
              <a:buNone/>
            </a:pPr>
            <a:r>
              <a:rPr lang="en-ID" sz="1600" dirty="0"/>
              <a:t>K=k+1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1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3B42-797B-492A-828C-5F1E4B7C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4- </a:t>
            </a:r>
            <a:r>
              <a:rPr lang="en-US" dirty="0" err="1"/>
              <a:t>MergeSort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AD74-530A-45CD-BDB6-9C39ED73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(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user)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62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6E3F-783C-4E79-9F61-9AF1C606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5- </a:t>
            </a:r>
            <a:r>
              <a:rPr lang="en-US" dirty="0" err="1"/>
              <a:t>QuickSort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1C83-5D0E-4370-8440-57349EF7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daftar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urutkanlah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QuickSort</a:t>
            </a:r>
            <a:r>
              <a:rPr lang="en-US" dirty="0"/>
              <a:t>. </a:t>
            </a:r>
            <a:r>
              <a:rPr lang="en-US" dirty="0" err="1"/>
              <a:t>Tunjukkan</a:t>
            </a:r>
            <a:r>
              <a:rPr lang="en-US" dirty="0"/>
              <a:t> Langkah demi Langkah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pivot,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QuickSort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Divide &amp; Conquer.</a:t>
            </a:r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B5235-3C56-4D69-A13A-6FBF35D7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67700"/>
              </p:ext>
            </p:extLst>
          </p:nvPr>
        </p:nvGraphicFramePr>
        <p:xfrm>
          <a:off x="4043680" y="4170385"/>
          <a:ext cx="2548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7">
                  <a:extLst>
                    <a:ext uri="{9D8B030D-6E8A-4147-A177-3AD203B41FA5}">
                      <a16:colId xmlns:a16="http://schemas.microsoft.com/office/drawing/2014/main" val="2993593393"/>
                    </a:ext>
                  </a:extLst>
                </a:gridCol>
                <a:gridCol w="637177">
                  <a:extLst>
                    <a:ext uri="{9D8B030D-6E8A-4147-A177-3AD203B41FA5}">
                      <a16:colId xmlns:a16="http://schemas.microsoft.com/office/drawing/2014/main" val="1014614745"/>
                    </a:ext>
                  </a:extLst>
                </a:gridCol>
                <a:gridCol w="637177">
                  <a:extLst>
                    <a:ext uri="{9D8B030D-6E8A-4147-A177-3AD203B41FA5}">
                      <a16:colId xmlns:a16="http://schemas.microsoft.com/office/drawing/2014/main" val="2554269704"/>
                    </a:ext>
                  </a:extLst>
                </a:gridCol>
                <a:gridCol w="637177">
                  <a:extLst>
                    <a:ext uri="{9D8B030D-6E8A-4147-A177-3AD203B41FA5}">
                      <a16:colId xmlns:a16="http://schemas.microsoft.com/office/drawing/2014/main" val="323465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95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46FD79-1B16-4711-8589-849968F8FE1E}"/>
              </a:ext>
            </a:extLst>
          </p:cNvPr>
          <p:cNvSpPr txBox="1"/>
          <p:nvPr/>
        </p:nvSpPr>
        <p:spPr>
          <a:xfrm>
            <a:off x="7550331" y="4170385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 = 3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95F4D-173A-4133-B69E-64750BA3527B}"/>
              </a:ext>
            </a:extLst>
          </p:cNvPr>
          <p:cNvSpPr txBox="1"/>
          <p:nvPr/>
        </p:nvSpPr>
        <p:spPr>
          <a:xfrm>
            <a:off x="4008046" y="4489988"/>
            <a:ext cx="27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                               end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56300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5455-AAE5-4EFC-9E99-58EE83D0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6 - </a:t>
            </a:r>
            <a:r>
              <a:rPr lang="en-US" dirty="0" err="1"/>
              <a:t>QuickSort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FE67-DE74-429D-95EC-73E462FA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dan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QuickSort</a:t>
            </a:r>
            <a:r>
              <a:rPr lang="en-US" dirty="0"/>
              <a:t> &amp; </a:t>
            </a:r>
            <a:r>
              <a:rPr lang="en-US" dirty="0" err="1"/>
              <a:t>MergeSort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Quicksort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proses </a:t>
            </a:r>
            <a:r>
              <a:rPr lang="en-US" sz="1600" dirty="0" err="1"/>
              <a:t>pengurutan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prinsip</a:t>
            </a:r>
            <a:r>
              <a:rPr lang="en-US" sz="1600" dirty="0"/>
              <a:t> </a:t>
            </a:r>
            <a:r>
              <a:rPr lang="en-US" sz="1600" dirty="0" err="1"/>
              <a:t>rekursif</a:t>
            </a:r>
            <a:r>
              <a:rPr lang="en-US" sz="1600" dirty="0"/>
              <a:t>.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strategi “</a:t>
            </a:r>
            <a:r>
              <a:rPr lang="en-US" sz="1600" dirty="0" err="1"/>
              <a:t>Pecah</a:t>
            </a:r>
            <a:r>
              <a:rPr lang="en-US" sz="1600" dirty="0"/>
              <a:t> </a:t>
            </a:r>
            <a:r>
              <a:rPr lang="en-US" sz="1600" dirty="0" err="1"/>
              <a:t>Belah</a:t>
            </a:r>
            <a:r>
              <a:rPr lang="en-US" sz="1600" dirty="0"/>
              <a:t>”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mekanisme</a:t>
            </a:r>
            <a:r>
              <a:rPr lang="en-US" sz="1600" dirty="0"/>
              <a:t> dan </a:t>
            </a:r>
            <a:r>
              <a:rPr lang="en-US" sz="1600" dirty="0" err="1"/>
              <a:t>Mergesort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yang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Strategi divide-and-conquer.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list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sublist-sublist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dan </a:t>
            </a:r>
            <a:r>
              <a:rPr lang="en-US" sz="1600" dirty="0" err="1"/>
              <a:t>bagian</a:t>
            </a:r>
            <a:r>
              <a:rPr lang="en-US" sz="1600" dirty="0"/>
              <a:t> sort (</a:t>
            </a:r>
            <a:r>
              <a:rPr lang="en-US" sz="1600" dirty="0" err="1"/>
              <a:t>pengurutan</a:t>
            </a:r>
            <a:r>
              <a:rPr lang="en-US" sz="1600" dirty="0"/>
              <a:t>) dan merge (</a:t>
            </a:r>
            <a:r>
              <a:rPr lang="en-US" sz="1600" dirty="0" err="1"/>
              <a:t>penggabungan</a:t>
            </a:r>
            <a:r>
              <a:rPr lang="en-US" sz="1600" dirty="0"/>
              <a:t>) pada </a:t>
            </a:r>
            <a:r>
              <a:rPr lang="en-US" sz="1600" dirty="0" err="1"/>
              <a:t>sublist-sublist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Dan </a:t>
            </a:r>
            <a:r>
              <a:rPr lang="en-US" sz="1600" dirty="0" err="1"/>
              <a:t>persamaan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sama-sama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mengurutkan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endParaRPr lang="en-US" sz="1600" dirty="0"/>
          </a:p>
          <a:p>
            <a:r>
              <a:rPr lang="en-US" dirty="0" err="1"/>
              <a:t>Tuliskan</a:t>
            </a:r>
            <a:r>
              <a:rPr lang="en-US" dirty="0"/>
              <a:t> Time Complexity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QuickSort</a:t>
            </a:r>
            <a:r>
              <a:rPr lang="en-US" dirty="0"/>
              <a:t> &amp; </a:t>
            </a:r>
            <a:r>
              <a:rPr lang="en-US" dirty="0" err="1"/>
              <a:t>MergeSort</a:t>
            </a:r>
            <a:r>
              <a:rPr lang="en-US" dirty="0"/>
              <a:t> !</a:t>
            </a:r>
          </a:p>
          <a:p>
            <a:pPr marL="0" indent="0">
              <a:buNone/>
            </a:pPr>
            <a:r>
              <a:rPr lang="en-US" sz="1600" dirty="0"/>
              <a:t>1.Tmax(n)-&gt; </a:t>
            </a:r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dirty="0" err="1"/>
              <a:t>terburuk</a:t>
            </a:r>
            <a:r>
              <a:rPr lang="en-US" sz="1600" dirty="0"/>
              <a:t> (worst-case)</a:t>
            </a:r>
          </a:p>
          <a:p>
            <a:pPr marL="0" indent="0">
              <a:buNone/>
            </a:pPr>
            <a:r>
              <a:rPr lang="en-US" sz="1600" dirty="0"/>
              <a:t>2.Tmin(n)-&gt; </a:t>
            </a:r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 (best-case)</a:t>
            </a:r>
          </a:p>
          <a:p>
            <a:pPr marL="0" indent="0">
              <a:buNone/>
            </a:pPr>
            <a:r>
              <a:rPr lang="en-US" sz="1600" dirty="0"/>
              <a:t>3.Tavg(n)-&gt;</a:t>
            </a:r>
            <a:r>
              <a:rPr lang="en-US" sz="1600" dirty="0" err="1"/>
              <a:t>kasus</a:t>
            </a:r>
            <a:r>
              <a:rPr lang="en-US" sz="1600" dirty="0"/>
              <a:t> rata-rata</a:t>
            </a:r>
          </a:p>
          <a:p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sz="1600" dirty="0"/>
              <a:t>Quicksort</a:t>
            </a:r>
            <a:r>
              <a:rPr lang="en-US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036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4AB-3752-47AC-B568-4E38C533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7 – Searching Algorithm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FC23-D28E-4A99-9431-0133014C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Bandingkan</a:t>
            </a:r>
            <a:r>
              <a:rPr lang="en-US" dirty="0"/>
              <a:t> Time Complexity </a:t>
            </a:r>
            <a:r>
              <a:rPr lang="en-US" dirty="0" err="1"/>
              <a:t>untuk</a:t>
            </a:r>
            <a:r>
              <a:rPr lang="en-US" dirty="0"/>
              <a:t> Linear Search &amp; Binary Search !</a:t>
            </a:r>
          </a:p>
          <a:p>
            <a:pPr marL="0" indent="0">
              <a:buNone/>
            </a:pPr>
            <a:r>
              <a:rPr lang="en-US" sz="1800" dirty="0"/>
              <a:t>Binary Search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posisi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array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‘</a:t>
            </a:r>
            <a:r>
              <a:rPr lang="en-US" sz="1800" dirty="0" err="1"/>
              <a:t>mengeliminasi</a:t>
            </a:r>
            <a:r>
              <a:rPr lang="en-US" sz="1800" dirty="0"/>
              <a:t>’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array input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mempercepat</a:t>
            </a:r>
            <a:r>
              <a:rPr lang="en-US" sz="1800" dirty="0"/>
              <a:t> proses </a:t>
            </a:r>
            <a:r>
              <a:rPr lang="en-US" sz="1800" dirty="0" err="1"/>
              <a:t>pencarian</a:t>
            </a:r>
            <a:r>
              <a:rPr lang="en-US" sz="1800" dirty="0"/>
              <a:t>. </a:t>
            </a:r>
            <a:r>
              <a:rPr lang="en-US" sz="1800" dirty="0" err="1"/>
              <a:t>Sedangkan</a:t>
            </a:r>
            <a:r>
              <a:rPr lang="en-US" sz="1800" dirty="0"/>
              <a:t> Linear Time 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 </a:t>
            </a:r>
            <a:r>
              <a:rPr lang="en-US" sz="1800" i="1" dirty="0"/>
              <a:t>runtime 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berbanding</a:t>
            </a:r>
            <a:r>
              <a:rPr lang="en-US" sz="1800" dirty="0"/>
              <a:t> </a:t>
            </a:r>
            <a:r>
              <a:rPr lang="en-US" sz="1800" dirty="0" err="1"/>
              <a:t>lurus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input yang </a:t>
            </a:r>
            <a:r>
              <a:rPr lang="en-US" sz="1800" dirty="0" err="1"/>
              <a:t>diberikan</a:t>
            </a:r>
            <a:r>
              <a:rPr lang="en-US" sz="1800" dirty="0"/>
              <a:t>.</a:t>
            </a:r>
          </a:p>
          <a:p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dan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Linear Search &amp; Binary Search ?</a:t>
            </a:r>
          </a:p>
          <a:p>
            <a:pPr marL="0" indent="0">
              <a:buNone/>
            </a:pPr>
            <a:r>
              <a:rPr lang="en-US" sz="2000" dirty="0" err="1"/>
              <a:t>Perbedaan</a:t>
            </a:r>
            <a:r>
              <a:rPr lang="en-US" sz="2000" dirty="0"/>
              <a:t> : -</a:t>
            </a:r>
            <a:r>
              <a:rPr lang="en-US" sz="2000" dirty="0" err="1"/>
              <a:t>Kompleksitas</a:t>
            </a:r>
            <a:r>
              <a:rPr lang="en-US" sz="2000" dirty="0"/>
              <a:t> Waktu</a:t>
            </a:r>
          </a:p>
          <a:p>
            <a:pPr marL="0" indent="0">
              <a:buNone/>
            </a:pPr>
            <a:r>
              <a:rPr lang="en-US" sz="2000" dirty="0"/>
              <a:t>	       -Waktu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     -</a:t>
            </a:r>
            <a:r>
              <a:rPr lang="en-US" sz="2000" dirty="0" err="1"/>
              <a:t>Prasyarat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array</a:t>
            </a:r>
          </a:p>
          <a:p>
            <a:pPr marL="0" indent="0">
              <a:buNone/>
            </a:pPr>
            <a:r>
              <a:rPr lang="en-US" sz="2000" dirty="0" err="1"/>
              <a:t>Persamaan</a:t>
            </a:r>
            <a:r>
              <a:rPr lang="en-US" sz="2000" dirty="0"/>
              <a:t> : </a:t>
            </a:r>
            <a:r>
              <a:rPr lang="en-US" sz="2000" dirty="0" err="1"/>
              <a:t>sama-sama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endParaRPr lang="en-US" sz="2000" dirty="0"/>
          </a:p>
          <a:p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ke-2 </a:t>
            </a:r>
            <a:r>
              <a:rPr lang="en-US" dirty="0" err="1"/>
              <a:t>algoritma</a:t>
            </a:r>
            <a:r>
              <a:rPr lang="en-US" dirty="0"/>
              <a:t> searching ? </a:t>
            </a:r>
            <a:r>
              <a:rPr lang="en-US" dirty="0" err="1"/>
              <a:t>Mengapa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sz="2200" dirty="0" err="1"/>
              <a:t>pencarian</a:t>
            </a:r>
            <a:r>
              <a:rPr lang="en-US" sz="2200" dirty="0"/>
              <a:t> biner,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membutuhkan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sedikit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daftar </a:t>
            </a:r>
            <a:r>
              <a:rPr lang="en-US" sz="2200" dirty="0" err="1"/>
              <a:t>elemen</a:t>
            </a:r>
            <a:r>
              <a:rPr lang="en-US" sz="2200" dirty="0"/>
              <a:t> yang </a:t>
            </a:r>
            <a:r>
              <a:rPr lang="en-US" sz="2200" dirty="0" err="1"/>
              <a:t>diurutkan</a:t>
            </a:r>
            <a:r>
              <a:rPr lang="en-US" sz="2200" dirty="0"/>
              <a:t>.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38265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776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Exercise #2</vt:lpstr>
      <vt:lpstr>No 1- MergeSort</vt:lpstr>
      <vt:lpstr>No 2 - MergeSort</vt:lpstr>
      <vt:lpstr>No 3 - MergeSort</vt:lpstr>
      <vt:lpstr>PowerPoint Presentation</vt:lpstr>
      <vt:lpstr>No 4- MergeSort</vt:lpstr>
      <vt:lpstr>No. 5- QuickSort</vt:lpstr>
      <vt:lpstr>NO. 6 - QuickSort</vt:lpstr>
      <vt:lpstr>No 7 – Searching Algorithm</vt:lpstr>
      <vt:lpstr>No - 8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 #2</dc:title>
  <dc:creator>abigail sumanti</dc:creator>
  <cp:lastModifiedBy>Joseph Janone  Tiwouw</cp:lastModifiedBy>
  <cp:revision>17</cp:revision>
  <dcterms:created xsi:type="dcterms:W3CDTF">2021-02-23T22:22:46Z</dcterms:created>
  <dcterms:modified xsi:type="dcterms:W3CDTF">2021-02-25T18:00:46Z</dcterms:modified>
</cp:coreProperties>
</file>