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  <p:sldMasterId id="2147483667" r:id="rId3"/>
  </p:sldMasterIdLst>
  <p:notesMasterIdLst>
    <p:notesMasterId r:id="rId23"/>
  </p:notesMasterIdLst>
  <p:sldIdLst>
    <p:sldId id="259" r:id="rId4"/>
    <p:sldId id="271" r:id="rId5"/>
    <p:sldId id="337" r:id="rId6"/>
    <p:sldId id="336" r:id="rId7"/>
    <p:sldId id="257" r:id="rId8"/>
    <p:sldId id="263" r:id="rId9"/>
    <p:sldId id="260" r:id="rId10"/>
    <p:sldId id="264" r:id="rId11"/>
    <p:sldId id="268" r:id="rId12"/>
    <p:sldId id="269" r:id="rId13"/>
    <p:sldId id="270" r:id="rId14"/>
    <p:sldId id="294" r:id="rId15"/>
    <p:sldId id="272" r:id="rId16"/>
    <p:sldId id="273" r:id="rId17"/>
    <p:sldId id="297" r:id="rId18"/>
    <p:sldId id="295" r:id="rId19"/>
    <p:sldId id="333" r:id="rId20"/>
    <p:sldId id="296" r:id="rId21"/>
    <p:sldId id="29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B0CD0F-C262-4C9B-A6D5-F72A9E2912AC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13EEC0-517B-4145-9263-A8CDE8A6E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47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73262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6" name="Shape 5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735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45472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52447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36901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19312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38320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0632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9475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2808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4853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8216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9166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366380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74589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369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Blu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93734" y="1073294"/>
            <a:ext cx="7253982" cy="500507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SJSU Spartan Bold" panose="02000000000000000000" pitchFamily="2" charset="0"/>
              </a:defRPr>
            </a:lvl1pPr>
          </a:lstStyle>
          <a:p>
            <a:r>
              <a:rPr lang="en-US" dirty="0"/>
              <a:t>Title of Presentation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494212" y="1719640"/>
            <a:ext cx="7253503" cy="49661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5pPr>
          </a:lstStyle>
          <a:p>
            <a:pPr lvl="0"/>
            <a:r>
              <a:rPr lang="en-US" dirty="0"/>
              <a:t>Subtitle of Presentation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476134" y="2352486"/>
            <a:ext cx="7253503" cy="49661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5pPr>
          </a:lstStyle>
          <a:p>
            <a:pPr lvl="0"/>
            <a:r>
              <a:rPr lang="en-US" dirty="0"/>
              <a:t>Month 00, 2015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476129" y="2972417"/>
            <a:ext cx="7253503" cy="49661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5pPr>
          </a:lstStyle>
          <a:p>
            <a:pPr lvl="0"/>
            <a:r>
              <a:rPr lang="en-US" dirty="0"/>
              <a:t>Location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485741" y="3723669"/>
            <a:ext cx="7253503" cy="28481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chemeClr val="bg1"/>
                </a:solidFill>
                <a:latin typeface="Helvetica Neue" panose="020B0604020202020204" pitchFamily="34" charset="0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5pPr>
          </a:lstStyle>
          <a:p>
            <a:pPr lvl="0"/>
            <a:r>
              <a:rPr lang="en-US" dirty="0"/>
              <a:t>Presenter’s Name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482020" y="4040945"/>
            <a:ext cx="7253503" cy="34680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 b="1">
                <a:solidFill>
                  <a:schemeClr val="bg1"/>
                </a:solidFill>
                <a:latin typeface="Helvetica Neue" panose="020B0604020202020204" pitchFamily="34" charset="0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5pPr>
          </a:lstStyle>
          <a:p>
            <a:pPr lvl="0"/>
            <a:r>
              <a:rPr lang="en-US" dirty="0"/>
              <a:t>Presenter’s Title</a:t>
            </a:r>
          </a:p>
        </p:txBody>
      </p:sp>
      <p:sp>
        <p:nvSpPr>
          <p:cNvPr id="23" name="Text Placeholder 22" descr="SJSU Primary Mark" title="SJSU Primary Mark"/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9144000" y="6217920"/>
            <a:ext cx="2350008" cy="438912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bg1"/>
                </a:solidFill>
                <a:latin typeface="SJSU Spartan Regular" panose="02000000000000000000" pitchFamily="2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74082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204367"/>
            <a:ext cx="10515600" cy="88615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ln>
            <a:noFill/>
          </a:ln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DATE /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6D30ED-1F8A-41DD-9284-B7BE1E179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838200" y="2823411"/>
            <a:ext cx="3285952" cy="319237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1pPr>
            <a:lvl2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2pPr>
            <a:lvl3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3pPr>
            <a:lvl4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4pPr>
            <a:lvl5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117332"/>
            <a:ext cx="10515600" cy="512763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2"/>
                </a:solidFill>
                <a:latin typeface="SJSU Spartan Regular" panose="02000000000000000000" pitchFamily="2" charset="0"/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4606754" y="2821215"/>
            <a:ext cx="3132221" cy="319237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1pPr>
            <a:lvl2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2pPr>
            <a:lvl3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3pPr>
            <a:lvl4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4pPr>
            <a:lvl5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/>
          </p:nvPr>
        </p:nvSpPr>
        <p:spPr>
          <a:xfrm>
            <a:off x="8221578" y="2821214"/>
            <a:ext cx="3132221" cy="319237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1pPr>
            <a:lvl2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2pPr>
            <a:lvl3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3pPr>
            <a:lvl4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4pPr>
            <a:lvl5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3" descr="SJSU Primary Mark" title="SJSU Primary Mark"/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9144000" y="6217920"/>
            <a:ext cx="2350008" cy="438912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0320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609600" y="576072"/>
            <a:ext cx="10972800" cy="10241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3429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6858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0287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3716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5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561975" lvl="0" indent="-106871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781050" lvl="1" indent="-106871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000125" lvl="2" indent="-106871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228725" lvl="3" indent="-106871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447800" lvl="4" indent="-106871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1790700" lvl="5" indent="-106871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133600" lvl="6" indent="-106871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2476500" lvl="7" indent="-106871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2819400" lvl="8" indent="-106871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70891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A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505882" y="1616421"/>
            <a:ext cx="7251894" cy="361945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FontTx/>
              <a:buNone/>
              <a:defRPr sz="2800" baseline="0">
                <a:solidFill>
                  <a:srgbClr val="666666"/>
                </a:solidFill>
                <a:latin typeface="SJSU Spartan Regular" panose="02000000000000000000" pitchFamily="2" charset="0"/>
              </a:defRPr>
            </a:lvl1pPr>
            <a:lvl2pPr marL="457200" indent="0">
              <a:buFontTx/>
              <a:buNone/>
              <a:defRPr sz="2800">
                <a:solidFill>
                  <a:schemeClr val="bg2"/>
                </a:solidFill>
                <a:latin typeface="SJSU Spartan Regular" panose="02000000000000000000" pitchFamily="2" charset="0"/>
              </a:defRPr>
            </a:lvl2pPr>
            <a:lvl3pPr marL="914400" indent="0">
              <a:buFontTx/>
              <a:buNone/>
              <a:defRPr sz="2800">
                <a:solidFill>
                  <a:schemeClr val="bg2"/>
                </a:solidFill>
                <a:latin typeface="SJSU Spartan Regular" panose="02000000000000000000" pitchFamily="2" charset="0"/>
              </a:defRPr>
            </a:lvl3pPr>
            <a:lvl4pPr marL="1371600" indent="0">
              <a:buFontTx/>
              <a:buNone/>
              <a:defRPr sz="2800">
                <a:solidFill>
                  <a:schemeClr val="bg2"/>
                </a:solidFill>
                <a:latin typeface="SJSU Spartan Regular" panose="02000000000000000000" pitchFamily="2" charset="0"/>
              </a:defRPr>
            </a:lvl4pPr>
            <a:lvl5pPr marL="1828800" indent="0">
              <a:buFontTx/>
              <a:buNone/>
              <a:defRPr sz="2800">
                <a:solidFill>
                  <a:schemeClr val="bg2"/>
                </a:solidFill>
                <a:latin typeface="SJSU Spartan Regular" panose="02000000000000000000" pitchFamily="2" charset="0"/>
              </a:defRPr>
            </a:lvl5pPr>
          </a:lstStyle>
          <a:p>
            <a:pPr lvl="0"/>
            <a:r>
              <a:rPr lang="en-US" dirty="0"/>
              <a:t>Agenda Line 1</a:t>
            </a:r>
            <a:br>
              <a:rPr lang="en-US" dirty="0"/>
            </a:br>
            <a:r>
              <a:rPr lang="en-US" dirty="0"/>
              <a:t>Agenda Line 2</a:t>
            </a:r>
            <a:br>
              <a:rPr lang="en-US" dirty="0"/>
            </a:br>
            <a:r>
              <a:rPr lang="en-US" dirty="0"/>
              <a:t>Agenda Line 3</a:t>
            </a:r>
            <a:br>
              <a:rPr lang="en-US" dirty="0"/>
            </a:br>
            <a:r>
              <a:rPr lang="en-US" dirty="0"/>
              <a:t>Agenda Line 4</a:t>
            </a:r>
          </a:p>
        </p:txBody>
      </p:sp>
      <p:sp>
        <p:nvSpPr>
          <p:cNvPr id="19" name="Text Placeholder 18" descr="SJSU Primary Mark" title="SJSU Primary Mark"/>
          <p:cNvSpPr>
            <a:spLocks noGrp="1" noChangeAspect="1"/>
          </p:cNvSpPr>
          <p:nvPr>
            <p:ph type="body" sz="quarter" idx="11" hasCustomPrompt="1"/>
          </p:nvPr>
        </p:nvSpPr>
        <p:spPr>
          <a:xfrm>
            <a:off x="9144000" y="6217920"/>
            <a:ext cx="2350008" cy="43613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  <a:latin typeface="SJSU Spartan Regular" panose="02000000000000000000" pitchFamily="2" charset="0"/>
              </a:defRPr>
            </a:lvl1pPr>
            <a:lvl2pPr marL="457200" indent="0" algn="l">
              <a:buFontTx/>
              <a:buNone/>
              <a:defRPr sz="1400">
                <a:solidFill>
                  <a:schemeClr val="tx2"/>
                </a:solidFill>
                <a:latin typeface="SJSU Spartan Regular" panose="02000000000000000000" pitchFamily="2" charset="0"/>
              </a:defRPr>
            </a:lvl2pPr>
          </a:lstStyle>
          <a:p>
            <a:pPr lvl="0"/>
            <a:r>
              <a:rPr lang="en-US" sz="1400" dirty="0">
                <a:latin typeface="SJSU Spartan Regular" panose="02000000000000000000" pitchFamily="2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2504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Blu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1948" y="4423778"/>
            <a:ext cx="10760242" cy="838033"/>
          </a:xfrm>
        </p:spPr>
        <p:txBody>
          <a:bodyPr>
            <a:noAutofit/>
          </a:bodyPr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Heading</a:t>
            </a:r>
          </a:p>
        </p:txBody>
      </p:sp>
      <p:sp>
        <p:nvSpPr>
          <p:cNvPr id="6" name="Text Placeholder 3" descr="SJSU Primary Mark" title="SJSU Primary Mark"/>
          <p:cNvSpPr>
            <a:spLocks noGrp="1" noChangeAspect="1"/>
          </p:cNvSpPr>
          <p:nvPr>
            <p:ph type="body" sz="quarter" idx="14" hasCustomPrompt="1"/>
          </p:nvPr>
        </p:nvSpPr>
        <p:spPr>
          <a:xfrm>
            <a:off x="9144000" y="6217920"/>
            <a:ext cx="2350008" cy="438912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8343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616410"/>
            <a:ext cx="10515600" cy="918243"/>
          </a:xfr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r>
              <a:rPr lang="en-US" dirty="0"/>
              <a:t>Section Head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DATE /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6D30ED-1F8A-41DD-9284-B7BE1E179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695575"/>
            <a:ext cx="10515600" cy="22621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Section Subhead</a:t>
            </a:r>
          </a:p>
        </p:txBody>
      </p:sp>
      <p:sp>
        <p:nvSpPr>
          <p:cNvPr id="9" name="Text Placeholder 3" descr="SJSU Primary Mark" title="SJSU Primary Mark"/>
          <p:cNvSpPr>
            <a:spLocks noGrp="1" noChangeAspect="1"/>
          </p:cNvSpPr>
          <p:nvPr>
            <p:ph type="body" sz="quarter" idx="14" hasCustomPrompt="1"/>
          </p:nvPr>
        </p:nvSpPr>
        <p:spPr>
          <a:xfrm>
            <a:off x="9144000" y="6217920"/>
            <a:ext cx="2350008" cy="438912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8961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702012"/>
            <a:ext cx="10515600" cy="517190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Small Header (less important or imagery is used)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DATE /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6D30ED-1F8A-41DD-9284-B7BE1E179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435016" y="2073318"/>
            <a:ext cx="5321968" cy="2262188"/>
          </a:xfrm>
        </p:spPr>
        <p:txBody>
          <a:bodyPr>
            <a:normAutofit/>
          </a:bodyPr>
          <a:lstStyle>
            <a:lvl1pPr>
              <a:defRPr sz="2800">
                <a:solidFill>
                  <a:srgbClr val="666666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, </a:t>
            </a:r>
            <a:r>
              <a:rPr lang="en-US" dirty="0" err="1"/>
              <a:t>fringilla</a:t>
            </a:r>
            <a:r>
              <a:rPr lang="en-US" dirty="0"/>
              <a:t> in dui in,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. </a:t>
            </a:r>
          </a:p>
        </p:txBody>
      </p:sp>
      <p:sp>
        <p:nvSpPr>
          <p:cNvPr id="9" name="Text Placeholder 3" descr="SJSU Primary Mark" title="SJSU Primary Mark"/>
          <p:cNvSpPr>
            <a:spLocks noGrp="1" noChangeAspect="1"/>
          </p:cNvSpPr>
          <p:nvPr>
            <p:ph type="body" sz="quarter" idx="14" hasCustomPrompt="1"/>
          </p:nvPr>
        </p:nvSpPr>
        <p:spPr>
          <a:xfrm>
            <a:off x="9144000" y="6217920"/>
            <a:ext cx="2350008" cy="438912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3644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One Column - One-Lin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204367"/>
            <a:ext cx="10515600" cy="88615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/>
              <a:t>DATE /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6D30ED-1F8A-41DD-9284-B7BE1E179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838200" y="3061846"/>
            <a:ext cx="10515600" cy="275493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1pPr>
            <a:lvl2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2pPr>
            <a:lvl3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3pPr>
            <a:lvl4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4pPr>
            <a:lvl5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117332"/>
            <a:ext cx="10515600" cy="512763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2"/>
                </a:solidFill>
                <a:latin typeface="SJSU Spartan Regular" panose="02000000000000000000" pitchFamily="2" charset="0"/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8" name="Text Placeholder 3" descr="SJSU Primary Mark" title="SJSU Primary Mark"/>
          <p:cNvSpPr>
            <a:spLocks noGrp="1" noChangeAspect="1"/>
          </p:cNvSpPr>
          <p:nvPr>
            <p:ph type="body" sz="quarter" idx="14" hasCustomPrompt="1"/>
          </p:nvPr>
        </p:nvSpPr>
        <p:spPr>
          <a:xfrm>
            <a:off x="9144000" y="6217920"/>
            <a:ext cx="2350008" cy="438912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3473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One Column - Two-Lin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93558"/>
            <a:ext cx="10515600" cy="170161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Two Line </a:t>
            </a:r>
            <a:br>
              <a:rPr lang="en-US" dirty="0"/>
            </a:br>
            <a:r>
              <a:rPr lang="en-US" dirty="0"/>
              <a:t>Headline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ln>
            <a:noFill/>
          </a:ln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DATE /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6D30ED-1F8A-41DD-9284-B7BE1E179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838200" y="3061846"/>
            <a:ext cx="10515600" cy="275493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1pPr>
            <a:lvl2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2pPr>
            <a:lvl3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3pPr>
            <a:lvl4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4pPr>
            <a:lvl5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357962"/>
            <a:ext cx="10515600" cy="512763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2"/>
                </a:solidFill>
                <a:latin typeface="SJSU Spartan Regular" panose="02000000000000000000" pitchFamily="2" charset="0"/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8" name="Text Placeholder 3" descr="SJSU Primary Mark" title="SJSU Primary Mark"/>
          <p:cNvSpPr>
            <a:spLocks noGrp="1" noChangeAspect="1"/>
          </p:cNvSpPr>
          <p:nvPr>
            <p:ph type="body" sz="quarter" idx="14" hasCustomPrompt="1"/>
          </p:nvPr>
        </p:nvSpPr>
        <p:spPr>
          <a:xfrm>
            <a:off x="9144000" y="6217920"/>
            <a:ext cx="2350008" cy="438912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3593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Two Column - One-Lin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204367"/>
            <a:ext cx="10515600" cy="88615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ln>
            <a:noFill/>
          </a:ln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DATE /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6D30ED-1F8A-41DD-9284-B7BE1E179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838199" y="3061846"/>
            <a:ext cx="5097379" cy="275493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1pPr>
            <a:lvl2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2pPr>
            <a:lvl3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3pPr>
            <a:lvl4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4pPr>
            <a:lvl5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117332"/>
            <a:ext cx="10515600" cy="512763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2"/>
                </a:solidFill>
                <a:latin typeface="SJSU Spartan Regular" panose="02000000000000000000" pitchFamily="2" charset="0"/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6272463" y="3061846"/>
            <a:ext cx="5081336" cy="275493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1pPr>
            <a:lvl2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2pPr>
            <a:lvl3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3pPr>
            <a:lvl4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4pPr>
            <a:lvl5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 descr="SJSU Primary Mark" title="SJSU Primary Mark"/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9144000" y="6217920"/>
            <a:ext cx="2350008" cy="438912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4291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Two Column - Two-Lin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ln>
            <a:noFill/>
          </a:ln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DATE /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6D30ED-1F8A-41DD-9284-B7BE1E179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838199" y="3061846"/>
            <a:ext cx="5097379" cy="275493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1pPr>
            <a:lvl2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2pPr>
            <a:lvl3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3pPr>
            <a:lvl4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4pPr>
            <a:lvl5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6272463" y="3061846"/>
            <a:ext cx="5081336" cy="275493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1pPr>
            <a:lvl2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2pPr>
            <a:lvl3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3pPr>
            <a:lvl4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4pPr>
            <a:lvl5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93558"/>
            <a:ext cx="10515600" cy="170161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Two Line </a:t>
            </a:r>
            <a:br>
              <a:rPr lang="en-US" dirty="0"/>
            </a:br>
            <a:r>
              <a:rPr lang="en-US" dirty="0"/>
              <a:t>Headline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357962"/>
            <a:ext cx="10515600" cy="512763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2"/>
                </a:solidFill>
                <a:latin typeface="SJSU Spartan Regular" panose="02000000000000000000" pitchFamily="2" charset="0"/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9" name="Text Placeholder 3" descr="SJSU Primary Mark" title="SJSU Primary Mark"/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9144000" y="6217920"/>
            <a:ext cx="2350008" cy="438912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62753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2087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JSU Spartan Regular" panose="02000000000000000000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>
          <a:solidFill>
            <a:schemeClr val="tx1"/>
          </a:solidFill>
          <a:latin typeface="SJSU Spartan Regular" panose="02000000000000000000" pitchFamily="2" charset="0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400" kern="1200">
          <a:solidFill>
            <a:schemeClr val="tx1"/>
          </a:solidFill>
          <a:latin typeface="SJSU Spartan Regular" panose="02000000000000000000" pitchFamily="2" charset="0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chemeClr val="tx1"/>
          </a:solidFill>
          <a:latin typeface="SJSU Spartan Regular" panose="02000000000000000000" pitchFamily="2" charset="0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SJSU Spartan Regular" panose="02000000000000000000" pitchFamily="2" charset="0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SJSU Spartan Regular" panose="020000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Section Head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917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Section Subhead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619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666666"/>
                </a:solidFill>
                <a:latin typeface="SJSU Spartan Regular" panose="02000000000000000000" pitchFamily="2" charset="0"/>
              </a:defRPr>
            </a:lvl1pPr>
          </a:lstStyle>
          <a:p>
            <a:r>
              <a:rPr lang="en-US" dirty="0"/>
              <a:t>DATE /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217920"/>
            <a:ext cx="6315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666666"/>
                </a:solidFill>
              </a:defRPr>
            </a:lvl1pPr>
          </a:lstStyle>
          <a:p>
            <a:fld id="{BF6D30ED-1F8A-41DD-9284-B7BE1E179D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809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7200" kern="1200">
          <a:solidFill>
            <a:srgbClr val="666666"/>
          </a:solidFill>
          <a:latin typeface="SJSU Spartan Regular" panose="02000000000000000000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5400" kern="1200">
          <a:solidFill>
            <a:schemeClr val="tx2"/>
          </a:solidFill>
          <a:latin typeface="Helvetica Neue" panose="020B0604020202020204" pitchFamily="34" charset="0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204367"/>
            <a:ext cx="10515600" cy="886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Headline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619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666666"/>
                </a:solidFill>
                <a:latin typeface="SJSU Spartan Regular" panose="02000000000000000000" pitchFamily="2" charset="0"/>
              </a:defRPr>
            </a:lvl1pPr>
          </a:lstStyle>
          <a:p>
            <a:r>
              <a:rPr lang="en-US" dirty="0"/>
              <a:t>DATE /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217920"/>
            <a:ext cx="6315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666666"/>
                </a:solidFill>
              </a:defRPr>
            </a:lvl1pPr>
          </a:lstStyle>
          <a:p>
            <a:fld id="{BF6D30ED-1F8A-41DD-9284-B7BE1E179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3061405"/>
            <a:ext cx="10515600" cy="2793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896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2"/>
          </a:solidFill>
          <a:latin typeface="SJSU Spartan Regular" panose="02000000000000000000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400" kern="1200">
          <a:solidFill>
            <a:srgbClr val="666666"/>
          </a:solidFill>
          <a:latin typeface="Helvetica Neue" panose="020B0604020202020204" pitchFamily="34" charset="0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400" kern="1200">
          <a:solidFill>
            <a:srgbClr val="666666"/>
          </a:solidFill>
          <a:latin typeface="Helvetica Neue" panose="020B0604020202020204" pitchFamily="34" charset="0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rgbClr val="666666"/>
          </a:solidFill>
          <a:latin typeface="Helvetica Neue" panose="020B0604020202020204" pitchFamily="34" charset="0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rgbClr val="666666"/>
          </a:solidFill>
          <a:latin typeface="Helvetica Neue" panose="020B0604020202020204" pitchFamily="34" charset="0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rgbClr val="666666"/>
          </a:solidFill>
          <a:latin typeface="Helvetica Neue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aconda.com/free/anaconda/install/windows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docs.anaconda.com/free/anaconda/install/linux/" TargetMode="External"/><Relationship Id="rId4" Type="http://schemas.openxmlformats.org/officeDocument/2006/relationships/hyperlink" Target="https://docs.anaconda.com/free/anaconda/install/mac-os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conda.io/projects/conda/en/latest/user-guide/install/windows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docs.conda.io/projects/conda/en/latest/user-guide/install/linux.html" TargetMode="External"/><Relationship Id="rId4" Type="http://schemas.openxmlformats.org/officeDocument/2006/relationships/hyperlink" Target="https://docs.conda.io/projects/conda/en/latest/user-guide/install/macos.ht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notepad-plus-plus.org/downloads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eheeJeong/SummerCoding2023" TargetMode="External"/><Relationship Id="rId2" Type="http://schemas.openxmlformats.org/officeDocument/2006/relationships/hyperlink" Target="https://github.com/TaeheeJeong/seedacademy" TargetMode="Externa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3190A7-6FB3-F923-B955-06AC5AA95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Coding Schools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00C4C5-5E97-BE40-3EAD-EBD8DB3E82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lesson: </a:t>
            </a:r>
            <a:r>
              <a:rPr lang="en-US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HelloWorld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9A4A97C-6D95-3F37-1CD6-5CDF386305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5741" y="3723669"/>
            <a:ext cx="7253503" cy="496618"/>
          </a:xfrm>
        </p:spPr>
        <p:txBody>
          <a:bodyPr>
            <a:normAutofit/>
          </a:bodyPr>
          <a:lstStyle/>
          <a:p>
            <a:r>
              <a:rPr lang="en-US" sz="2400" dirty="0"/>
              <a:t>Seed Academy</a:t>
            </a:r>
          </a:p>
        </p:txBody>
      </p:sp>
    </p:spTree>
    <p:extLst>
      <p:ext uri="{BB962C8B-B14F-4D97-AF65-F5344CB8AC3E}">
        <p14:creationId xmlns:p14="http://schemas.microsoft.com/office/powerpoint/2010/main" val="3329684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FF7F00"/>
              </a:buClr>
              <a:buSzPct val="25000"/>
            </a:pPr>
            <a:r>
              <a:rPr lang="en-US" sz="4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Popularity Over The Years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1295399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marL="302704" indent="0">
              <a:lnSpc>
                <a:spcPct val="100000"/>
              </a:lnSpc>
              <a:spcBef>
                <a:spcPts val="0"/>
              </a:spcBef>
              <a:buClrTx/>
              <a:buSzPct val="100000"/>
              <a:buNone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Python’s rise in popularity because it is an intuitive, accessible, and versatile language.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6CE18AE-3BAF-5B71-1D2F-6234FCB25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097" y="2895600"/>
            <a:ext cx="10660303" cy="35179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DAD0C0-94BC-11C4-907A-D8DE00788066}"/>
              </a:ext>
            </a:extLst>
          </p:cNvPr>
          <p:cNvSpPr txBox="1"/>
          <p:nvPr/>
        </p:nvSpPr>
        <p:spPr>
          <a:xfrm>
            <a:off x="277233" y="6530975"/>
            <a:ext cx="4615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none" strike="noStrike" cap="none" dirty="0">
                <a:ea typeface="Arial" charset="0"/>
                <a:cs typeface="Arial" charset="0"/>
                <a:sym typeface="Cabin"/>
              </a:rPr>
              <a:t>Source: https://flatironschool.com, Python Popularity by Anna Johnson</a:t>
            </a:r>
          </a:p>
        </p:txBody>
      </p:sp>
    </p:spTree>
    <p:extLst>
      <p:ext uri="{BB962C8B-B14F-4D97-AF65-F5344CB8AC3E}">
        <p14:creationId xmlns:p14="http://schemas.microsoft.com/office/powerpoint/2010/main" val="2069686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609600" y="576073"/>
            <a:ext cx="10972800" cy="1024128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FF7F00"/>
              </a:buClr>
              <a:buSzPct val="25000"/>
            </a:pPr>
            <a:r>
              <a:rPr lang="en-US" sz="4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Why Is Python So Popular?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Beginner-Friendly</a:t>
            </a:r>
          </a:p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Versatility of Use</a:t>
            </a:r>
          </a:p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Active and Supportive Community</a:t>
            </a:r>
          </a:p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Libraries and Frameworks</a:t>
            </a:r>
          </a:p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Python Works with Artificial Intelligence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4EFC40-3FD6-548F-A4EB-E9FDBD1AFA2C}"/>
              </a:ext>
            </a:extLst>
          </p:cNvPr>
          <p:cNvSpPr txBox="1"/>
          <p:nvPr/>
        </p:nvSpPr>
        <p:spPr>
          <a:xfrm>
            <a:off x="277233" y="6530975"/>
            <a:ext cx="4615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none" strike="noStrike" cap="none" dirty="0">
                <a:ea typeface="Arial" charset="0"/>
                <a:cs typeface="Arial" charset="0"/>
                <a:sym typeface="Cabin"/>
              </a:rPr>
              <a:t>Source: https://flatironschool.com, Python Popularity by Anna Johnson</a:t>
            </a:r>
          </a:p>
        </p:txBody>
      </p:sp>
    </p:spTree>
    <p:extLst>
      <p:ext uri="{BB962C8B-B14F-4D97-AF65-F5344CB8AC3E}">
        <p14:creationId xmlns:p14="http://schemas.microsoft.com/office/powerpoint/2010/main" val="2124433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00FF00"/>
              </a:buClr>
              <a:buSzPct val="25000"/>
            </a:pPr>
            <a:r>
              <a:rPr lang="en-US" sz="4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Interactive versus Script</a:t>
            </a:r>
          </a:p>
        </p:txBody>
      </p:sp>
      <p:sp>
        <p:nvSpPr>
          <p:cNvPr id="539" name="Shape 53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indent="-400050">
              <a:lnSpc>
                <a:spcPct val="100000"/>
              </a:lnSpc>
              <a:spcBef>
                <a:spcPts val="0"/>
              </a:spcBef>
              <a:buClrTx/>
              <a:buSzPct val="171000"/>
            </a:pPr>
            <a:r>
              <a:rPr lang="en-US" sz="255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Interactive</a:t>
            </a:r>
          </a:p>
          <a:p>
            <a:pPr marL="381000" lvl="1" indent="0">
              <a:lnSpc>
                <a:spcPct val="100000"/>
              </a:lnSpc>
              <a:buSzPct val="171000"/>
              <a:buNone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You type directly to Python one line at a time and it responds</a:t>
            </a:r>
          </a:p>
          <a:p>
            <a:pPr marL="381000" lvl="1" indent="0">
              <a:lnSpc>
                <a:spcPct val="100000"/>
              </a:lnSpc>
              <a:buSzPct val="171000"/>
              <a:buNone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Jupyter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Notebook, Spyder</a:t>
            </a:r>
          </a:p>
          <a:p>
            <a:pPr indent="-400050">
              <a:lnSpc>
                <a:spcPct val="100000"/>
              </a:lnSpc>
              <a:buClrTx/>
              <a:buSzPct val="171000"/>
            </a:pPr>
            <a:r>
              <a:rPr lang="en-US" sz="255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Script</a:t>
            </a:r>
          </a:p>
          <a:p>
            <a:pPr marL="381000" lvl="1" indent="0">
              <a:lnSpc>
                <a:spcPct val="100000"/>
              </a:lnSpc>
              <a:buSzPct val="171000"/>
              <a:buNone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You enter a sequence of statements (lines) into a file using a text editor and tell Python to execute the statements in the file</a:t>
            </a:r>
          </a:p>
          <a:p>
            <a:pPr marL="381000" lvl="1" indent="0">
              <a:lnSpc>
                <a:spcPct val="100000"/>
              </a:lnSpc>
              <a:buSzPct val="171000"/>
              <a:buNone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</a:t>
            </a:r>
            <a:r>
              <a:rPr lang="en-US" sz="2000" u="none" strike="noStrike" cap="none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 a convention, we add </a:t>
            </a:r>
            <a:r>
              <a:rPr lang="en-US" sz="20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000" u="none" strike="noStrike" cap="none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-US" sz="2000" u="none" strike="noStrike" cap="none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</a:t>
            </a:r>
            <a:r>
              <a:rPr lang="en-US" sz="20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2000" u="none" strike="noStrike" cap="none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the suffix on the end of these files to indicate they contain Python.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601A97-A409-A1D9-FE55-3EC23E1CDD47}"/>
              </a:ext>
            </a:extLst>
          </p:cNvPr>
          <p:cNvSpPr txBox="1"/>
          <p:nvPr/>
        </p:nvSpPr>
        <p:spPr>
          <a:xfrm>
            <a:off x="277233" y="6530975"/>
            <a:ext cx="6085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none" strike="noStrike" cap="none" dirty="0">
                <a:ea typeface="Arial" charset="0"/>
                <a:cs typeface="Arial" charset="0"/>
                <a:sym typeface="Cabin"/>
              </a:rPr>
              <a:t>Source: Python for Everybody, Charles Severance, University of Michigan School of Information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FF7F00"/>
              </a:buClr>
              <a:buSzPct val="25000"/>
            </a:pPr>
            <a:r>
              <a:rPr lang="en-US" sz="4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Installing Python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Method1. Installing Anaconda</a:t>
            </a:r>
          </a:p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Method2. Installing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Miniconda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  <a:sym typeface="Cabin"/>
            </a:endParaRPr>
          </a:p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Method3. Installing Python</a:t>
            </a:r>
          </a:p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Method4. Google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Colab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3460124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FF7F00"/>
              </a:buClr>
              <a:buSzPct val="25000"/>
            </a:pPr>
            <a:r>
              <a:rPr lang="en-US" sz="4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Installing Anaconda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Installing on Windows</a:t>
            </a:r>
          </a:p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  <a:hlinkClick r:id="rId3"/>
              </a:rPr>
              <a:t>https://docs.anaconda.com/free/anaconda/install/windows/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  <a:sym typeface="Cabin"/>
            </a:endParaRPr>
          </a:p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  <a:sym typeface="Cabin"/>
            </a:endParaRPr>
          </a:p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Installing on MacOS</a:t>
            </a:r>
          </a:p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  <a:hlinkClick r:id="rId4"/>
              </a:rPr>
              <a:t>https://docs.anaconda.com/free/anaconda/install/mac-os/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  <a:sym typeface="Cabin"/>
            </a:endParaRPr>
          </a:p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  <a:sym typeface="Cabin"/>
            </a:endParaRPr>
          </a:p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Installing on Linux</a:t>
            </a:r>
          </a:p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  <a:hlinkClick r:id="rId5"/>
              </a:rPr>
              <a:t>https://docs.anaconda.com/free/anaconda/install/linux/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2317308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FF7F00"/>
              </a:buClr>
              <a:buSzPct val="25000"/>
            </a:pPr>
            <a:r>
              <a:rPr lang="en-US" sz="4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Installing </a:t>
            </a:r>
            <a:r>
              <a:rPr lang="en-US" sz="4400" dirty="0" err="1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Miniconda</a:t>
            </a:r>
            <a:endParaRPr lang="en-US" sz="4400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Installing on Windows</a:t>
            </a:r>
          </a:p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  <a:hlinkClick r:id="rId3"/>
              </a:rPr>
              <a:t>https://docs.conda.io/projects/conda/en/latest/user-guide/install/windows.html#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  <a:sym typeface="Cabin"/>
            </a:endParaRPr>
          </a:p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  <a:sym typeface="Cabin"/>
            </a:endParaRPr>
          </a:p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Installing on MacOS</a:t>
            </a:r>
          </a:p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  <a:hlinkClick r:id="rId4"/>
              </a:rPr>
              <a:t>https://docs.conda.io/projects/conda/en/latest/user-guide/install/macos.html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  <a:sym typeface="Cabin"/>
            </a:endParaRPr>
          </a:p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  <a:sym typeface="Cabin"/>
            </a:endParaRPr>
          </a:p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Installing on Linux</a:t>
            </a:r>
          </a:p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  <a:hlinkClick r:id="rId5"/>
              </a:rPr>
              <a:t>https://docs.conda.io/projects/conda/en/latest/user-guide/install/linux.html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  <a:sym typeface="Cabin"/>
            </a:endParaRPr>
          </a:p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3376109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FF7F00"/>
              </a:buClr>
              <a:buSzPct val="25000"/>
            </a:pPr>
            <a:r>
              <a:rPr lang="en-US" sz="4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Installing Python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  <a:hlinkClick r:id="rId3"/>
              </a:rPr>
              <a:t>https://www.python.org/downloads/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  <a:sym typeface="Cabin"/>
            </a:endParaRPr>
          </a:p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Need a text editor: notepad++</a:t>
            </a:r>
          </a:p>
          <a:p>
            <a:pPr lvl="1"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  <a:hlinkClick r:id="rId4"/>
              </a:rPr>
              <a:t>https://notepad-plus-plus.org/downloads/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  <a:sym typeface="Cabin"/>
            </a:endParaRPr>
          </a:p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Jupyter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 notebook</a:t>
            </a:r>
          </a:p>
          <a:p>
            <a:pPr marL="521779" lvl="1" indent="0">
              <a:lnSpc>
                <a:spcPct val="150000"/>
              </a:lnSpc>
              <a:spcBef>
                <a:spcPts val="0"/>
              </a:spcBef>
              <a:buClrTx/>
              <a:buSzPct val="100000"/>
              <a:buNone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&gt; pip install notebook</a:t>
            </a:r>
          </a:p>
          <a:p>
            <a:pPr marL="521779" lvl="1" indent="0">
              <a:lnSpc>
                <a:spcPct val="150000"/>
              </a:lnSpc>
              <a:spcBef>
                <a:spcPts val="0"/>
              </a:spcBef>
              <a:buClrTx/>
              <a:buSzPct val="100000"/>
              <a:buNone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&gt;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jupyter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536612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FF0000"/>
              </a:buClr>
              <a:buSzPct val="25000"/>
            </a:pPr>
            <a:r>
              <a:rPr lang="en-US" sz="4400" dirty="0">
                <a:latin typeface="Arial" charset="0"/>
                <a:ea typeface="Arial" charset="0"/>
                <a:cs typeface="Arial" charset="0"/>
                <a:sym typeface="Cabin"/>
              </a:rPr>
              <a:t>Text editors and Tabs</a:t>
            </a:r>
          </a:p>
        </p:txBody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866775" y="1952626"/>
            <a:ext cx="10641666" cy="4230126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indent="-259271">
              <a:spcBef>
                <a:spcPts val="0"/>
              </a:spcBef>
              <a:buSzPct val="100000"/>
            </a:pPr>
            <a:r>
              <a:rPr lang="en-US" sz="2000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Atom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automatically uses spaces for files with ".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 extension</a:t>
            </a:r>
          </a:p>
          <a:p>
            <a:pPr indent="-259271">
              <a:spcBef>
                <a:spcPts val="0"/>
              </a:spcBef>
              <a:buSzPct val="100000"/>
            </a:pPr>
            <a:endParaRPr lang="en-US" sz="20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indent="-259271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Most text editors can turn tabs into spaces - make sure to enable this feature</a:t>
            </a:r>
          </a:p>
          <a:p>
            <a:pPr marL="521780" lvl="1" indent="0">
              <a:lnSpc>
                <a:spcPct val="100000"/>
              </a:lnSpc>
              <a:buSzPct val="100000"/>
              <a:buNone/>
            </a:pPr>
            <a:r>
              <a:rPr lang="en-US" sz="2000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</a:t>
            </a:r>
            <a:r>
              <a:rPr lang="en-US" sz="2000" dirty="0" err="1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NotePad</a:t>
            </a:r>
            <a:r>
              <a:rPr lang="en-US" sz="2000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++:  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Settings -&gt; Preferences -&gt; Language Menu/Tab Settings</a:t>
            </a:r>
          </a:p>
          <a:p>
            <a:pPr marL="521780" lvl="1" indent="0">
              <a:lnSpc>
                <a:spcPct val="100000"/>
              </a:lnSpc>
              <a:buSzPct val="100000"/>
              <a:buNone/>
            </a:pPr>
            <a:r>
              <a:rPr lang="en-US" sz="2000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</a:t>
            </a:r>
            <a:r>
              <a:rPr lang="en-US" sz="2000" dirty="0" err="1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TextWrangler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 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TextWrangler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-&gt; Preferences -&gt; Editor Defaults</a:t>
            </a:r>
          </a:p>
          <a:p>
            <a:pPr indent="-259271">
              <a:lnSpc>
                <a:spcPct val="100000"/>
              </a:lnSpc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cares a *lot* about how far a line is indented.  If you mix tabs and spaces, you may get </a:t>
            </a:r>
            <a:r>
              <a:rPr lang="en-US" sz="20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 errors</a:t>
            </a:r>
            <a:r>
              <a:rPr lang="en-US" sz="20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even if everything looks fine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CD6982-FD3C-525F-9100-B22AE0AF0791}"/>
              </a:ext>
            </a:extLst>
          </p:cNvPr>
          <p:cNvSpPr txBox="1"/>
          <p:nvPr/>
        </p:nvSpPr>
        <p:spPr>
          <a:xfrm>
            <a:off x="277233" y="6530975"/>
            <a:ext cx="5123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none" strike="noStrike" cap="none" dirty="0">
                <a:ea typeface="Arial" charset="0"/>
                <a:cs typeface="Arial" charset="0"/>
                <a:sym typeface="Cabin"/>
              </a:rPr>
              <a:t>Source: Python for Everybody, Charles Severance, University of Michigan School of Information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FF7F00"/>
              </a:buClr>
              <a:buSzPct val="25000"/>
            </a:pPr>
            <a:r>
              <a:rPr lang="en-US" sz="4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Google </a:t>
            </a:r>
            <a:r>
              <a:rPr lang="en-US" sz="4400" dirty="0" err="1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Colab</a:t>
            </a:r>
            <a:endParaRPr lang="en-US" sz="4400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  <a:hlinkClick r:id="rId3"/>
              </a:rPr>
              <a:t>https://colab.research.google.com/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  <a:sym typeface="Cabin"/>
            </a:endParaRPr>
          </a:p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Colab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551055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C98B1-EF61-67B4-4A7B-8AD8EE88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“Hello, World!”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A1BB4-808B-58EF-9381-025C181150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Task: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 "Hello, World!"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sz="20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In </a:t>
            </a:r>
            <a:r>
              <a:rPr lang="en-US" sz="20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US" sz="2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notebook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print('Hello, World!’)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sz="20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Using a text editor, make a file “hello.py”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terminal, $python hello.py</a:t>
            </a:r>
          </a:p>
        </p:txBody>
      </p:sp>
    </p:spTree>
    <p:extLst>
      <p:ext uri="{BB962C8B-B14F-4D97-AF65-F5344CB8AC3E}">
        <p14:creationId xmlns:p14="http://schemas.microsoft.com/office/powerpoint/2010/main" val="487477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FF7F00"/>
              </a:buClr>
              <a:buSzPct val="25000"/>
            </a:pPr>
            <a:r>
              <a:rPr lang="en-US" sz="4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Agenda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wk1. Installing Python, HelloWorld</a:t>
            </a:r>
          </a:p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wk2. Arithmetic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Operators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  <a:sym typeface="Cabin"/>
            </a:endParaRPr>
          </a:p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wk3. Data Types : Integer, Floating point, Boolean, String</a:t>
            </a:r>
          </a:p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wk4. Data Structures: List</a:t>
            </a:r>
          </a:p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wk5. Data Structures: Set, Tuples</a:t>
            </a:r>
          </a:p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wk6. Data Structures: Dictionary</a:t>
            </a:r>
          </a:p>
        </p:txBody>
      </p:sp>
    </p:spTree>
    <p:extLst>
      <p:ext uri="{BB962C8B-B14F-4D97-AF65-F5344CB8AC3E}">
        <p14:creationId xmlns:p14="http://schemas.microsoft.com/office/powerpoint/2010/main" val="1494236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FF7F00"/>
              </a:buClr>
              <a:buSzPct val="25000"/>
            </a:pPr>
            <a:r>
              <a:rPr lang="en-US" sz="4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Agenda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wk7. Control flows: IF statement </a:t>
            </a:r>
          </a:p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wk8. Loops</a:t>
            </a:r>
          </a:p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wk9. Function</a:t>
            </a:r>
          </a:p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wk10. Class</a:t>
            </a:r>
          </a:p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wk11. 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502162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D4F2E-FE84-4009-B628-CE0F12489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materials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61CF6-4BBA-5B4B-2848-AF31988385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5104" indent="0">
              <a:buNone/>
            </a:pPr>
            <a:r>
              <a:rPr lang="en-US" dirty="0">
                <a:hlinkClick r:id="rId2"/>
              </a:rPr>
              <a:t>https://github.com/TaeheeJeong/seedacademy</a:t>
            </a:r>
            <a:endParaRPr lang="en-US" dirty="0"/>
          </a:p>
          <a:p>
            <a:pPr marL="455104" indent="0">
              <a:buNone/>
            </a:pPr>
            <a:r>
              <a:rPr lang="en-US">
                <a:hlinkClick r:id="rId3"/>
              </a:rPr>
              <a:t>https</a:t>
            </a:r>
            <a:r>
              <a:rPr lang="en-US" dirty="0">
                <a:hlinkClick r:id="rId3"/>
              </a:rPr>
              <a:t>://github.com/TaeheeJeong/SummerCoding2023</a:t>
            </a:r>
            <a:endParaRPr lang="en-US" dirty="0"/>
          </a:p>
          <a:p>
            <a:pPr marL="455104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513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00FF00"/>
              </a:buClr>
              <a:buSzPct val="25000"/>
            </a:pPr>
            <a:r>
              <a:rPr lang="en-US" sz="4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Computers...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6423498" cy="4525565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indent="-259271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Computers are built for one purpose - to do things for us</a:t>
            </a:r>
          </a:p>
          <a:p>
            <a:pPr indent="-259271">
              <a:lnSpc>
                <a:spcPct val="100000"/>
              </a:lnSpc>
              <a:buSzPct val="100000"/>
            </a:pPr>
            <a:r>
              <a: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But we need to speak their language to describe what we want done</a:t>
            </a:r>
          </a:p>
          <a:p>
            <a:pPr indent="-259271">
              <a:lnSpc>
                <a:spcPct val="100000"/>
              </a:lnSpc>
              <a:buSzPct val="100000"/>
            </a:pPr>
            <a:r>
              <a: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Someone already put many different programs (instructions) into the computer and users just pick the ones they want to use</a:t>
            </a:r>
          </a:p>
        </p:txBody>
      </p:sp>
      <p:sp>
        <p:nvSpPr>
          <p:cNvPr id="222" name="Shape 222"/>
          <p:cNvSpPr/>
          <p:nvPr/>
        </p:nvSpPr>
        <p:spPr>
          <a:xfrm>
            <a:off x="7486651" y="3838575"/>
            <a:ext cx="4276724" cy="2362200"/>
          </a:xfrm>
          <a:prstGeom prst="roundRect">
            <a:avLst>
              <a:gd name="adj" fmla="val 1306"/>
            </a:avLst>
          </a:prstGeom>
          <a:solidFill>
            <a:schemeClr val="accent1">
              <a:alpha val="49411"/>
            </a:schemeClr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ctr"/>
            <a:endParaRPr sz="1350"/>
          </a:p>
        </p:txBody>
      </p:sp>
      <p:sp>
        <p:nvSpPr>
          <p:cNvPr id="223" name="Shape 223"/>
          <p:cNvSpPr/>
          <p:nvPr/>
        </p:nvSpPr>
        <p:spPr>
          <a:xfrm>
            <a:off x="7800976" y="4143376"/>
            <a:ext cx="819149" cy="819149"/>
          </a:xfrm>
          <a:prstGeom prst="roundRect">
            <a:avLst>
              <a:gd name="adj" fmla="val 3767"/>
            </a:avLst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1950">
                <a:latin typeface="Arial" charset="0"/>
                <a:ea typeface="Arial" charset="0"/>
                <a:cs typeface="Arial" charset="0"/>
                <a:sym typeface="Cabin"/>
              </a:rPr>
              <a:t>What</a:t>
            </a:r>
          </a:p>
          <a:p>
            <a:pPr algn="ctr">
              <a:buClr>
                <a:srgbClr val="000000"/>
              </a:buClr>
              <a:buSzPct val="25000"/>
            </a:pPr>
            <a:r>
              <a:rPr lang="en-US" sz="1950">
                <a:latin typeface="Arial" charset="0"/>
                <a:ea typeface="Arial" charset="0"/>
                <a:cs typeface="Arial" charset="0"/>
                <a:sym typeface="Cabin"/>
              </a:rPr>
              <a:t>Next?</a:t>
            </a:r>
          </a:p>
        </p:txBody>
      </p:sp>
      <p:sp>
        <p:nvSpPr>
          <p:cNvPr id="224" name="Shape 224"/>
          <p:cNvSpPr/>
          <p:nvPr/>
        </p:nvSpPr>
        <p:spPr>
          <a:xfrm>
            <a:off x="7800976" y="5181601"/>
            <a:ext cx="819149" cy="819149"/>
          </a:xfrm>
          <a:prstGeom prst="roundRect">
            <a:avLst>
              <a:gd name="adj" fmla="val 3767"/>
            </a:avLst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1950">
                <a:latin typeface="Arial" charset="0"/>
                <a:ea typeface="Arial" charset="0"/>
                <a:cs typeface="Arial" charset="0"/>
                <a:sym typeface="Cabin"/>
              </a:rPr>
              <a:t>What</a:t>
            </a:r>
          </a:p>
          <a:p>
            <a:pPr algn="ctr">
              <a:buClr>
                <a:srgbClr val="000000"/>
              </a:buClr>
              <a:buSzPct val="25000"/>
            </a:pPr>
            <a:r>
              <a:rPr lang="en-US" sz="1950">
                <a:latin typeface="Arial" charset="0"/>
                <a:ea typeface="Arial" charset="0"/>
                <a:cs typeface="Arial" charset="0"/>
                <a:sym typeface="Cabin"/>
              </a:rPr>
              <a:t>Next?</a:t>
            </a:r>
          </a:p>
        </p:txBody>
      </p:sp>
      <p:sp>
        <p:nvSpPr>
          <p:cNvPr id="225" name="Shape 225"/>
          <p:cNvSpPr/>
          <p:nvPr/>
        </p:nvSpPr>
        <p:spPr>
          <a:xfrm>
            <a:off x="8867776" y="4143376"/>
            <a:ext cx="819149" cy="819149"/>
          </a:xfrm>
          <a:prstGeom prst="roundRect">
            <a:avLst>
              <a:gd name="adj" fmla="val 3767"/>
            </a:avLst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1950">
                <a:latin typeface="Arial" charset="0"/>
                <a:ea typeface="Arial" charset="0"/>
                <a:cs typeface="Arial" charset="0"/>
                <a:sym typeface="Cabin"/>
              </a:rPr>
              <a:t>What</a:t>
            </a:r>
          </a:p>
          <a:p>
            <a:pPr algn="ctr">
              <a:buClr>
                <a:srgbClr val="000000"/>
              </a:buClr>
              <a:buSzPct val="25000"/>
            </a:pPr>
            <a:r>
              <a:rPr lang="en-US" sz="1950">
                <a:latin typeface="Arial" charset="0"/>
                <a:ea typeface="Arial" charset="0"/>
                <a:cs typeface="Arial" charset="0"/>
                <a:sym typeface="Cabin"/>
              </a:rPr>
              <a:t>Next?</a:t>
            </a:r>
          </a:p>
        </p:txBody>
      </p:sp>
      <p:sp>
        <p:nvSpPr>
          <p:cNvPr id="226" name="Shape 226"/>
          <p:cNvSpPr/>
          <p:nvPr/>
        </p:nvSpPr>
        <p:spPr>
          <a:xfrm>
            <a:off x="8867776" y="5181601"/>
            <a:ext cx="819149" cy="819149"/>
          </a:xfrm>
          <a:prstGeom prst="roundRect">
            <a:avLst>
              <a:gd name="adj" fmla="val 3767"/>
            </a:avLst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1950">
                <a:latin typeface="Arial" charset="0"/>
                <a:ea typeface="Arial" charset="0"/>
                <a:cs typeface="Arial" charset="0"/>
                <a:sym typeface="Cabin"/>
              </a:rPr>
              <a:t>What</a:t>
            </a:r>
          </a:p>
          <a:p>
            <a:pPr algn="ctr">
              <a:buClr>
                <a:srgbClr val="000000"/>
              </a:buClr>
              <a:buSzPct val="25000"/>
            </a:pPr>
            <a:r>
              <a:rPr lang="en-US" sz="1950">
                <a:latin typeface="Arial" charset="0"/>
                <a:ea typeface="Arial" charset="0"/>
                <a:cs typeface="Arial" charset="0"/>
                <a:sym typeface="Cabin"/>
              </a:rPr>
              <a:t>Next?</a:t>
            </a:r>
          </a:p>
        </p:txBody>
      </p:sp>
      <p:sp>
        <p:nvSpPr>
          <p:cNvPr id="227" name="Shape 227"/>
          <p:cNvSpPr/>
          <p:nvPr/>
        </p:nvSpPr>
        <p:spPr>
          <a:xfrm>
            <a:off x="9934576" y="5181601"/>
            <a:ext cx="819149" cy="819149"/>
          </a:xfrm>
          <a:prstGeom prst="roundRect">
            <a:avLst>
              <a:gd name="adj" fmla="val 3767"/>
            </a:avLst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1950">
                <a:latin typeface="Arial" charset="0"/>
                <a:ea typeface="Arial" charset="0"/>
                <a:cs typeface="Arial" charset="0"/>
                <a:sym typeface="Cabin"/>
              </a:rPr>
              <a:t>What</a:t>
            </a:r>
          </a:p>
          <a:p>
            <a:pPr algn="ctr">
              <a:buClr>
                <a:srgbClr val="000000"/>
              </a:buClr>
              <a:buSzPct val="25000"/>
            </a:pPr>
            <a:r>
              <a:rPr lang="en-US" sz="1950">
                <a:latin typeface="Arial" charset="0"/>
                <a:ea typeface="Arial" charset="0"/>
                <a:cs typeface="Arial" charset="0"/>
                <a:sym typeface="Cabin"/>
              </a:rPr>
              <a:t>Next?</a:t>
            </a:r>
          </a:p>
        </p:txBody>
      </p:sp>
      <p:sp>
        <p:nvSpPr>
          <p:cNvPr id="228" name="Shape 228"/>
          <p:cNvSpPr/>
          <p:nvPr/>
        </p:nvSpPr>
        <p:spPr>
          <a:xfrm>
            <a:off x="9934576" y="4143376"/>
            <a:ext cx="819149" cy="819149"/>
          </a:xfrm>
          <a:prstGeom prst="roundRect">
            <a:avLst>
              <a:gd name="adj" fmla="val 3767"/>
            </a:avLst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1950">
                <a:latin typeface="Arial" charset="0"/>
                <a:ea typeface="Arial" charset="0"/>
                <a:cs typeface="Arial" charset="0"/>
                <a:sym typeface="Cabin"/>
              </a:rPr>
              <a:t>What</a:t>
            </a:r>
          </a:p>
          <a:p>
            <a:pPr algn="ctr">
              <a:buClr>
                <a:srgbClr val="000000"/>
              </a:buClr>
              <a:buSzPct val="25000"/>
            </a:pPr>
            <a:r>
              <a:rPr lang="en-US" sz="1950">
                <a:latin typeface="Arial" charset="0"/>
                <a:ea typeface="Arial" charset="0"/>
                <a:cs typeface="Arial" charset="0"/>
                <a:sym typeface="Cabin"/>
              </a:rPr>
              <a:t>Next?</a:t>
            </a:r>
          </a:p>
        </p:txBody>
      </p:sp>
      <p:pic>
        <p:nvPicPr>
          <p:cNvPr id="230" name="Shape 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67750" y="1941908"/>
            <a:ext cx="1504950" cy="149661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/>
          <p:nvPr/>
        </p:nvSpPr>
        <p:spPr>
          <a:xfrm>
            <a:off x="9744075" y="1628775"/>
            <a:ext cx="1352550" cy="952500"/>
          </a:xfrm>
          <a:prstGeom prst="wedgeEllipseCallout">
            <a:avLst>
              <a:gd name="adj1" fmla="val -29134"/>
              <a:gd name="adj2" fmla="val 66404"/>
            </a:avLst>
          </a:prstGeom>
          <a:blipFill rotWithShape="1">
            <a:blip r:embed="rId4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195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</a:t>
            </a:r>
          </a:p>
          <a:p>
            <a:pPr algn="ctr">
              <a:buClr>
                <a:srgbClr val="000000"/>
              </a:buClr>
              <a:buSzPct val="25000"/>
            </a:pPr>
            <a:r>
              <a:rPr lang="en-US" sz="195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Next?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DD75DC-9337-5C03-1853-9671968A09A6}"/>
              </a:ext>
            </a:extLst>
          </p:cNvPr>
          <p:cNvSpPr txBox="1"/>
          <p:nvPr/>
        </p:nvSpPr>
        <p:spPr>
          <a:xfrm>
            <a:off x="277233" y="6530975"/>
            <a:ext cx="6085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none" strike="noStrike" cap="none" dirty="0">
                <a:ea typeface="Arial" charset="0"/>
                <a:cs typeface="Arial" charset="0"/>
                <a:sym typeface="Cabin"/>
              </a:rPr>
              <a:t>Source: Python for Everybody, Charles Severance, University of Michigan School of Information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00FF00"/>
              </a:buClr>
              <a:buSzPct val="25000"/>
            </a:pPr>
            <a:r>
              <a:rPr lang="en-US" sz="4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Users vs. Programmers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indent="-259271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-US" i="1" dirty="0">
                <a:solidFill>
                  <a:srgbClr val="00B0F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Users</a:t>
            </a:r>
            <a:r>
              <a: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see computers as a set of tools - word processor, spreadsheet, map, to-do list, etc.</a:t>
            </a:r>
          </a:p>
          <a:p>
            <a:pPr indent="-259271">
              <a:lnSpc>
                <a:spcPct val="100000"/>
              </a:lnSpc>
              <a:buSzPct val="100000"/>
            </a:pPr>
            <a:r>
              <a:rPr lang="en-US" i="1" dirty="0">
                <a:solidFill>
                  <a:srgbClr val="00B0F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Programmers</a:t>
            </a:r>
            <a:r>
              <a: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use computer languages to build new tools for lots of users to automate a task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3D9615-92AA-90C0-48A4-16FA89C253ED}"/>
              </a:ext>
            </a:extLst>
          </p:cNvPr>
          <p:cNvSpPr txBox="1"/>
          <p:nvPr/>
        </p:nvSpPr>
        <p:spPr>
          <a:xfrm>
            <a:off x="277233" y="6530975"/>
            <a:ext cx="6085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none" strike="noStrike" cap="none" dirty="0">
                <a:ea typeface="Arial" charset="0"/>
                <a:cs typeface="Arial" charset="0"/>
                <a:sym typeface="Cabin"/>
              </a:rPr>
              <a:t>Source: Python for Everybody, Charles Severance, University of Michigan School of Information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0" name="Shape 260"/>
          <p:cNvCxnSpPr/>
          <p:nvPr/>
        </p:nvCxnSpPr>
        <p:spPr>
          <a:xfrm rot="10800000" flipH="1">
            <a:off x="3812775" y="3063895"/>
            <a:ext cx="781730" cy="945992"/>
          </a:xfrm>
          <a:prstGeom prst="straightConnector1">
            <a:avLst/>
          </a:prstGeom>
          <a:noFill/>
          <a:ln w="215900" cap="rnd" cmpd="sng">
            <a:solidFill>
              <a:srgbClr val="2E2F3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61" name="Shape 261"/>
          <p:cNvCxnSpPr/>
          <p:nvPr/>
        </p:nvCxnSpPr>
        <p:spPr>
          <a:xfrm rot="10800000" flipH="1">
            <a:off x="5807671" y="3147016"/>
            <a:ext cx="50465" cy="756992"/>
          </a:xfrm>
          <a:prstGeom prst="straightConnector1">
            <a:avLst/>
          </a:prstGeom>
          <a:noFill/>
          <a:ln w="215900" cap="rnd" cmpd="sng">
            <a:solidFill>
              <a:srgbClr val="2E2F3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62" name="Shape 262"/>
          <p:cNvCxnSpPr/>
          <p:nvPr/>
        </p:nvCxnSpPr>
        <p:spPr>
          <a:xfrm rot="10800000">
            <a:off x="6689342" y="3132173"/>
            <a:ext cx="1727721" cy="579866"/>
          </a:xfrm>
          <a:prstGeom prst="straightConnector1">
            <a:avLst/>
          </a:prstGeom>
          <a:noFill/>
          <a:ln w="215900" cap="rnd" cmpd="sng">
            <a:solidFill>
              <a:srgbClr val="2E2F30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263" name="Shape 2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66469" y="861199"/>
            <a:ext cx="740169" cy="1052861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Shape 264"/>
          <p:cNvSpPr txBox="1"/>
          <p:nvPr/>
        </p:nvSpPr>
        <p:spPr>
          <a:xfrm>
            <a:off x="3003339" y="2222794"/>
            <a:ext cx="6190508" cy="9895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8575" tIns="28575" rIns="28575" bIns="28575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300" dirty="0">
                <a:latin typeface="Ovo"/>
                <a:ea typeface="Ovo"/>
                <a:cs typeface="Ovo"/>
                <a:sym typeface="Ovo"/>
              </a:rPr>
              <a:t>Computer</a:t>
            </a:r>
          </a:p>
          <a:p>
            <a:pPr algn="ctr">
              <a:buClr>
                <a:schemeClr val="lt1"/>
              </a:buClr>
              <a:buSzPct val="25000"/>
            </a:pPr>
            <a:r>
              <a:rPr lang="en-US" sz="3300" dirty="0">
                <a:latin typeface="Ovo"/>
                <a:ea typeface="Ovo"/>
                <a:cs typeface="Ovo"/>
                <a:sym typeface="Ovo"/>
              </a:rPr>
              <a:t>Hardware + Software</a:t>
            </a:r>
          </a:p>
        </p:txBody>
      </p:sp>
      <p:sp>
        <p:nvSpPr>
          <p:cNvPr id="265" name="Shape 265"/>
          <p:cNvSpPr/>
          <p:nvPr/>
        </p:nvSpPr>
        <p:spPr>
          <a:xfrm>
            <a:off x="7539351" y="3639804"/>
            <a:ext cx="1812821" cy="854954"/>
          </a:xfrm>
          <a:prstGeom prst="roundRect">
            <a:avLst>
              <a:gd name="adj" fmla="val 3000"/>
            </a:avLst>
          </a:prstGeom>
          <a:solidFill>
            <a:schemeClr val="accent3">
              <a:lumMod val="20000"/>
              <a:lumOff val="80000"/>
            </a:schemeClr>
          </a:solidFill>
          <a:ln w="25400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8575" tIns="28575" rIns="28575" bIns="28575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850">
                <a:latin typeface="Ovo"/>
                <a:ea typeface="Ovo"/>
                <a:cs typeface="Ovo"/>
                <a:sym typeface="Ovo"/>
              </a:rPr>
              <a:t>Networks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6866469" y="3927756"/>
            <a:ext cx="581174" cy="395813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850" dirty="0">
                <a:latin typeface="Ovo"/>
                <a:ea typeface="Ovo"/>
                <a:cs typeface="Ovo"/>
                <a:sym typeface="Ovo"/>
              </a:rPr>
              <a:t>....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2165048" y="4857113"/>
            <a:ext cx="8436428" cy="1543163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100" dirty="0">
                <a:solidFill>
                  <a:srgbClr val="00B0F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Programmers build the software. </a:t>
            </a:r>
          </a:p>
        </p:txBody>
      </p:sp>
      <p:sp>
        <p:nvSpPr>
          <p:cNvPr id="270" name="Shape 270"/>
          <p:cNvSpPr/>
          <p:nvPr/>
        </p:nvSpPr>
        <p:spPr>
          <a:xfrm>
            <a:off x="4688918" y="3632893"/>
            <a:ext cx="2000424" cy="854954"/>
          </a:xfrm>
          <a:prstGeom prst="roundRect">
            <a:avLst>
              <a:gd name="adj" fmla="val 3000"/>
            </a:avLst>
          </a:prstGeom>
          <a:solidFill>
            <a:schemeClr val="accent3">
              <a:lumMod val="20000"/>
              <a:lumOff val="80000"/>
            </a:schemeClr>
          </a:solidFill>
          <a:ln w="25400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8575" tIns="28575" rIns="28575" bIns="28575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850" dirty="0">
                <a:latin typeface="Ovo"/>
                <a:ea typeface="Ovo"/>
                <a:cs typeface="Ovo"/>
                <a:sym typeface="Ovo"/>
              </a:rPr>
              <a:t>Information</a:t>
            </a:r>
          </a:p>
        </p:txBody>
      </p:sp>
      <p:sp>
        <p:nvSpPr>
          <p:cNvPr id="271" name="Shape 271"/>
          <p:cNvSpPr/>
          <p:nvPr/>
        </p:nvSpPr>
        <p:spPr>
          <a:xfrm>
            <a:off x="2522427" y="3632893"/>
            <a:ext cx="1812821" cy="854954"/>
          </a:xfrm>
          <a:prstGeom prst="roundRect">
            <a:avLst>
              <a:gd name="adj" fmla="val 3000"/>
            </a:avLst>
          </a:prstGeom>
          <a:solidFill>
            <a:schemeClr val="accent3">
              <a:lumMod val="20000"/>
              <a:lumOff val="80000"/>
            </a:schemeClr>
          </a:solidFill>
          <a:ln w="25400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8575" tIns="28575" rIns="28575" bIns="28575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850">
                <a:latin typeface="Ovo"/>
                <a:ea typeface="Ovo"/>
                <a:cs typeface="Ovo"/>
                <a:sym typeface="Ovo"/>
              </a:rPr>
              <a:t>Data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5899696" y="1229305"/>
            <a:ext cx="789647" cy="41164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850" dirty="0">
                <a:solidFill>
                  <a:srgbClr val="00B0F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User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9299578" y="2511737"/>
            <a:ext cx="2344430" cy="4115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850" dirty="0">
                <a:solidFill>
                  <a:srgbClr val="00B0F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Programmer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172C26-59AB-B528-136E-237EF339A756}"/>
              </a:ext>
            </a:extLst>
          </p:cNvPr>
          <p:cNvSpPr txBox="1"/>
          <p:nvPr/>
        </p:nvSpPr>
        <p:spPr>
          <a:xfrm>
            <a:off x="277233" y="6530975"/>
            <a:ext cx="6085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none" strike="noStrike" cap="none" dirty="0">
                <a:ea typeface="Arial" charset="0"/>
                <a:cs typeface="Arial" charset="0"/>
                <a:sym typeface="Cabin"/>
              </a:rPr>
              <a:t>Source: Python for Everybody, Charles Severance, University of Michigan School of Information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609600" y="576073"/>
            <a:ext cx="10972800" cy="1024128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FF7F00"/>
              </a:buClr>
              <a:buSzPct val="25000"/>
            </a:pPr>
            <a:r>
              <a:rPr lang="en-US" sz="4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Code?  Software? A Program?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indent="-259271">
              <a:lnSpc>
                <a:spcPct val="100000"/>
              </a:lnSpc>
              <a:spcBef>
                <a:spcPts val="0"/>
              </a:spcBef>
              <a:buClrTx/>
              <a:buSzPct val="100000"/>
            </a:pPr>
            <a:r>
              <a: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sequence of stored instructions </a:t>
            </a:r>
          </a:p>
          <a:p>
            <a:pPr marL="521780" lvl="1" indent="0">
              <a:lnSpc>
                <a:spcPct val="100000"/>
              </a:lnSpc>
              <a:buSzPct val="100000"/>
              <a:buNone/>
            </a:pPr>
            <a:r>
              <a: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It is a piece of our intelligence in the computer</a:t>
            </a:r>
          </a:p>
          <a:p>
            <a:pPr indent="-259271">
              <a:lnSpc>
                <a:spcPct val="100000"/>
              </a:lnSpc>
              <a:buClrTx/>
              <a:buSzPct val="100000"/>
            </a:pPr>
            <a:r>
              <a: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piece of creative art </a:t>
            </a:r>
          </a:p>
          <a:p>
            <a:pPr marL="302704" indent="0">
              <a:lnSpc>
                <a:spcPct val="100000"/>
              </a:lnSpc>
              <a:buClrTx/>
              <a:buSzPct val="100000"/>
              <a:buNone/>
            </a:pPr>
            <a:r>
              <a: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- particularly when we do a good job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BF941D-1148-90C6-D82F-5423F2960000}"/>
              </a:ext>
            </a:extLst>
          </p:cNvPr>
          <p:cNvSpPr txBox="1"/>
          <p:nvPr/>
        </p:nvSpPr>
        <p:spPr>
          <a:xfrm>
            <a:off x="277233" y="6530975"/>
            <a:ext cx="6085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none" strike="noStrike" cap="none" dirty="0">
                <a:ea typeface="Arial" charset="0"/>
                <a:cs typeface="Arial" charset="0"/>
                <a:sym typeface="Cabin"/>
              </a:rPr>
              <a:t>Source: Python for Everybody, Charles Severance, University of Michigan School of Information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609600" y="576073"/>
            <a:ext cx="10972800" cy="1024128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FF7F00"/>
              </a:buClr>
              <a:buSzPct val="25000"/>
            </a:pPr>
            <a:r>
              <a:rPr lang="en-US" sz="4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language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09600" y="1617135"/>
            <a:ext cx="10972800" cy="4525565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indent="-259271">
              <a:lnSpc>
                <a:spcPct val="100000"/>
              </a:lnSpc>
              <a:spcBef>
                <a:spcPts val="0"/>
              </a:spcBef>
              <a:buClrTx/>
              <a:buSzPct val="100000"/>
            </a:pPr>
            <a:r>
              <a: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was created by Guido Van Rossum, and released on February 20, 1991. </a:t>
            </a:r>
          </a:p>
          <a:p>
            <a:pPr indent="-259271">
              <a:lnSpc>
                <a:spcPct val="100000"/>
              </a:lnSpc>
              <a:spcBef>
                <a:spcPts val="0"/>
              </a:spcBef>
              <a:buClrTx/>
              <a:buSzPct val="100000"/>
            </a:pPr>
            <a:r>
              <a: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Van Rossum’s vision for Python:</a:t>
            </a:r>
          </a:p>
          <a:p>
            <a:pPr lvl="1" indent="-259271">
              <a:lnSpc>
                <a:spcPct val="100000"/>
              </a:lnSpc>
              <a:spcBef>
                <a:spcPts val="0"/>
              </a:spcBef>
              <a:buClrTx/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be an </a:t>
            </a:r>
            <a:r>
              <a:rPr lang="en-US" sz="200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easy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200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intuitive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language that is just as powerful as those of the major competitors</a:t>
            </a:r>
          </a:p>
          <a:p>
            <a:pPr lvl="1" indent="-259271">
              <a:lnSpc>
                <a:spcPct val="100000"/>
              </a:lnSpc>
              <a:spcBef>
                <a:spcPts val="0"/>
              </a:spcBef>
              <a:buClrTx/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ability for anyone to contribute to its development by being </a:t>
            </a:r>
            <a:r>
              <a:rPr lang="en-US" sz="200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 source</a:t>
            </a:r>
          </a:p>
          <a:p>
            <a:pPr lvl="1" indent="-259271">
              <a:lnSpc>
                <a:spcPct val="100000"/>
              </a:lnSpc>
              <a:spcBef>
                <a:spcPts val="0"/>
              </a:spcBef>
              <a:buClrTx/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the language to be </a:t>
            </a:r>
            <a:r>
              <a:rPr lang="en-US" sz="200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easily understandable 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 plain English</a:t>
            </a:r>
          </a:p>
          <a:p>
            <a:pPr lvl="1" indent="-259271">
              <a:lnSpc>
                <a:spcPct val="100000"/>
              </a:lnSpc>
              <a:spcBef>
                <a:spcPts val="0"/>
              </a:spcBef>
              <a:buClrTx/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That the language be suitable for </a:t>
            </a:r>
            <a:r>
              <a:rPr lang="en-US" sz="200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everyday tasks 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allow for </a:t>
            </a:r>
            <a:r>
              <a:rPr lang="en-US" sz="200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short development time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4EFC40-3FD6-548F-A4EB-E9FDBD1AFA2C}"/>
              </a:ext>
            </a:extLst>
          </p:cNvPr>
          <p:cNvSpPr txBox="1"/>
          <p:nvPr/>
        </p:nvSpPr>
        <p:spPr>
          <a:xfrm>
            <a:off x="277233" y="6530975"/>
            <a:ext cx="4615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none" strike="noStrike" cap="none" dirty="0">
                <a:ea typeface="Arial" charset="0"/>
                <a:cs typeface="Arial" charset="0"/>
                <a:sym typeface="Cabin"/>
              </a:rPr>
              <a:t>Source: https://flatironschool.com, Python Popularity by Anna Johnson</a:t>
            </a:r>
          </a:p>
        </p:txBody>
      </p:sp>
    </p:spTree>
    <p:extLst>
      <p:ext uri="{BB962C8B-B14F-4D97-AF65-F5344CB8AC3E}">
        <p14:creationId xmlns:p14="http://schemas.microsoft.com/office/powerpoint/2010/main" val="1003404765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s">
  <a:themeElements>
    <a:clrScheme name="SJSU">
      <a:dk1>
        <a:sysClr val="windowText" lastClr="000000"/>
      </a:dk1>
      <a:lt1>
        <a:sysClr val="window" lastClr="FFFFFF"/>
      </a:lt1>
      <a:dk2>
        <a:srgbClr val="0055A2"/>
      </a:dk2>
      <a:lt2>
        <a:srgbClr val="666666"/>
      </a:lt2>
      <a:accent1>
        <a:srgbClr val="0055A2"/>
      </a:accent1>
      <a:accent2>
        <a:srgbClr val="E5A823"/>
      </a:accent2>
      <a:accent3>
        <a:srgbClr val="818485"/>
      </a:accent3>
      <a:accent4>
        <a:srgbClr val="FFC000"/>
      </a:accent4>
      <a:accent5>
        <a:srgbClr val="4472C4"/>
      </a:accent5>
      <a:accent6>
        <a:srgbClr val="70AD47"/>
      </a:accent6>
      <a:hlink>
        <a:srgbClr val="E5A823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JSU - Widescreen - Draft 5.potx" id="{4E797262-1B57-46B4-8805-7A525393AC05}" vid="{97160964-428B-4AEA-8930-4D1E000D29AB}"/>
    </a:ext>
  </a:extLst>
</a:theme>
</file>

<file path=ppt/theme/theme2.xml><?xml version="1.0" encoding="utf-8"?>
<a:theme xmlns:a="http://schemas.openxmlformats.org/drawingml/2006/main" name="Section Headers">
  <a:themeElements>
    <a:clrScheme name="SJSU">
      <a:dk1>
        <a:sysClr val="windowText" lastClr="000000"/>
      </a:dk1>
      <a:lt1>
        <a:sysClr val="window" lastClr="FFFFFF"/>
      </a:lt1>
      <a:dk2>
        <a:srgbClr val="0055A2"/>
      </a:dk2>
      <a:lt2>
        <a:srgbClr val="666666"/>
      </a:lt2>
      <a:accent1>
        <a:srgbClr val="0055A2"/>
      </a:accent1>
      <a:accent2>
        <a:srgbClr val="E5A823"/>
      </a:accent2>
      <a:accent3>
        <a:srgbClr val="818485"/>
      </a:accent3>
      <a:accent4>
        <a:srgbClr val="FFC000"/>
      </a:accent4>
      <a:accent5>
        <a:srgbClr val="4472C4"/>
      </a:accent5>
      <a:accent6>
        <a:srgbClr val="70AD47"/>
      </a:accent6>
      <a:hlink>
        <a:srgbClr val="E5A823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JSU - Widescreen - Draft 5.potx" id="{4E797262-1B57-46B4-8805-7A525393AC05}" vid="{8DDA0EE1-69CF-4F45-B9F9-786EF8B0A46B}"/>
    </a:ext>
  </a:extLst>
</a:theme>
</file>

<file path=ppt/theme/theme3.xml><?xml version="1.0" encoding="utf-8"?>
<a:theme xmlns:a="http://schemas.openxmlformats.org/drawingml/2006/main" name="White Content Slides">
  <a:themeElements>
    <a:clrScheme name="SJSU">
      <a:dk1>
        <a:sysClr val="windowText" lastClr="000000"/>
      </a:dk1>
      <a:lt1>
        <a:sysClr val="window" lastClr="FFFFFF"/>
      </a:lt1>
      <a:dk2>
        <a:srgbClr val="0055A2"/>
      </a:dk2>
      <a:lt2>
        <a:srgbClr val="666666"/>
      </a:lt2>
      <a:accent1>
        <a:srgbClr val="0055A2"/>
      </a:accent1>
      <a:accent2>
        <a:srgbClr val="E5A823"/>
      </a:accent2>
      <a:accent3>
        <a:srgbClr val="818485"/>
      </a:accent3>
      <a:accent4>
        <a:srgbClr val="FFC000"/>
      </a:accent4>
      <a:accent5>
        <a:srgbClr val="4472C4"/>
      </a:accent5>
      <a:accent6>
        <a:srgbClr val="70AD47"/>
      </a:accent6>
      <a:hlink>
        <a:srgbClr val="E5A823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JSU - Widescreen - Draft 5.potx" id="{4E797262-1B57-46B4-8805-7A525393AC05}" vid="{B6C483E6-C348-40AA-BD1B-B35888537C4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2626</TotalTime>
  <Words>930</Words>
  <Application>Microsoft Office PowerPoint</Application>
  <PresentationFormat>Widescreen</PresentationFormat>
  <Paragraphs>134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Cabin</vt:lpstr>
      <vt:lpstr>Helvetica Neue</vt:lpstr>
      <vt:lpstr>Ovo</vt:lpstr>
      <vt:lpstr>SJSU Spartan Bold</vt:lpstr>
      <vt:lpstr>SJSU Spartan Regular</vt:lpstr>
      <vt:lpstr>Arial</vt:lpstr>
      <vt:lpstr>Calibri</vt:lpstr>
      <vt:lpstr>Title Slides</vt:lpstr>
      <vt:lpstr>Section Headers</vt:lpstr>
      <vt:lpstr>White Content Slides</vt:lpstr>
      <vt:lpstr>Python Coding Schools</vt:lpstr>
      <vt:lpstr>Agenda</vt:lpstr>
      <vt:lpstr>Agenda</vt:lpstr>
      <vt:lpstr>Class materials</vt:lpstr>
      <vt:lpstr>Computers...</vt:lpstr>
      <vt:lpstr>Users vs. Programmers</vt:lpstr>
      <vt:lpstr>PowerPoint Presentation</vt:lpstr>
      <vt:lpstr>What is Code?  Software? A Program?</vt:lpstr>
      <vt:lpstr>Python language</vt:lpstr>
      <vt:lpstr>Python Popularity Over The Years</vt:lpstr>
      <vt:lpstr>Why Is Python So Popular?</vt:lpstr>
      <vt:lpstr>Interactive versus Script</vt:lpstr>
      <vt:lpstr>Installing Python</vt:lpstr>
      <vt:lpstr>Installing Anaconda</vt:lpstr>
      <vt:lpstr>Installing Miniconda</vt:lpstr>
      <vt:lpstr>Installing Python</vt:lpstr>
      <vt:lpstr>Text editors and Tabs</vt:lpstr>
      <vt:lpstr>Google Colab</vt:lpstr>
      <vt:lpstr>“Hello, World!”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Coding School_2023</dc:title>
  <dc:creator>Taehee Jeong</dc:creator>
  <cp:lastModifiedBy>Taehee Jeong</cp:lastModifiedBy>
  <cp:revision>34</cp:revision>
  <dcterms:created xsi:type="dcterms:W3CDTF">2022-12-11T01:23:33Z</dcterms:created>
  <dcterms:modified xsi:type="dcterms:W3CDTF">2024-01-02T04:49:45Z</dcterms:modified>
</cp:coreProperties>
</file>