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7" r:id="rId3"/>
  </p:sldMasterIdLst>
  <p:notesMasterIdLst>
    <p:notesMasterId r:id="rId23"/>
  </p:notesMasterIdLst>
  <p:sldIdLst>
    <p:sldId id="259" r:id="rId4"/>
    <p:sldId id="271" r:id="rId5"/>
    <p:sldId id="337" r:id="rId6"/>
    <p:sldId id="336" r:id="rId7"/>
    <p:sldId id="270" r:id="rId8"/>
    <p:sldId id="357" r:id="rId9"/>
    <p:sldId id="273" r:id="rId10"/>
    <p:sldId id="274" r:id="rId11"/>
    <p:sldId id="354" r:id="rId12"/>
    <p:sldId id="305" r:id="rId13"/>
    <p:sldId id="356" r:id="rId14"/>
    <p:sldId id="283" r:id="rId15"/>
    <p:sldId id="282" r:id="rId16"/>
    <p:sldId id="290" r:id="rId17"/>
    <p:sldId id="294" r:id="rId18"/>
    <p:sldId id="295" r:id="rId19"/>
    <p:sldId id="296" r:id="rId20"/>
    <p:sldId id="359" r:id="rId21"/>
    <p:sldId id="31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0CD0F-C262-4C9B-A6D5-F72A9E2912AC}"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3EEC0-517B-4145-9263-A8CDE8A6EE23}" type="slidenum">
              <a:rPr lang="en-US" smtClean="0"/>
              <a:t>‹#›</a:t>
            </a:fld>
            <a:endParaRPr lang="en-US"/>
          </a:p>
        </p:txBody>
      </p:sp>
    </p:spTree>
    <p:extLst>
      <p:ext uri="{BB962C8B-B14F-4D97-AF65-F5344CB8AC3E}">
        <p14:creationId xmlns:p14="http://schemas.microsoft.com/office/powerpoint/2010/main" val="398954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326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392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2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68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79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8" name="Shape 5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238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0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350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47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2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1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40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97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012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49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350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93734" y="1073294"/>
            <a:ext cx="7253982" cy="500507"/>
          </a:xfrm>
          <a:prstGeom prst="rect">
            <a:avLst/>
          </a:prstGeom>
        </p:spPr>
        <p:txBody>
          <a:bodyPr/>
          <a:lstStyle>
            <a:lvl1pPr>
              <a:defRPr sz="3600">
                <a:solidFill>
                  <a:schemeClr val="bg1"/>
                </a:solidFill>
                <a:latin typeface="SJSU Spartan Bold" panose="02000000000000000000" pitchFamily="2" charset="0"/>
              </a:defRPr>
            </a:lvl1pPr>
          </a:lstStyle>
          <a:p>
            <a:r>
              <a:rPr lang="en-US" dirty="0"/>
              <a:t>Title of Presentation</a:t>
            </a:r>
          </a:p>
        </p:txBody>
      </p:sp>
      <p:sp>
        <p:nvSpPr>
          <p:cNvPr id="6" name="Text Placeholder 5"/>
          <p:cNvSpPr>
            <a:spLocks noGrp="1"/>
          </p:cNvSpPr>
          <p:nvPr>
            <p:ph type="body" sz="quarter" idx="10" hasCustomPrompt="1"/>
          </p:nvPr>
        </p:nvSpPr>
        <p:spPr>
          <a:xfrm>
            <a:off x="4494212" y="1719640"/>
            <a:ext cx="7253503" cy="496618"/>
          </a:xfrm>
          <a:prstGeom prst="rect">
            <a:avLst/>
          </a:prstGeom>
        </p:spPr>
        <p:txBody>
          <a:bodyPr/>
          <a:lstStyle>
            <a:lvl1pPr marL="0" indent="0">
              <a:buFontTx/>
              <a:buNone/>
              <a:defRPr>
                <a:solidFill>
                  <a:schemeClr val="bg1"/>
                </a:solidFill>
                <a:latin typeface="SJSU Spartan Regular" panose="02000000000000000000" pitchFamily="2" charset="0"/>
              </a:defRPr>
            </a:lvl1pPr>
            <a:lvl2pPr marL="457200" indent="0">
              <a:buFontTx/>
              <a:buNone/>
              <a:defRPr>
                <a:solidFill>
                  <a:schemeClr val="bg1"/>
                </a:solidFill>
                <a:latin typeface="SJSU Spartan Regular" panose="02000000000000000000" pitchFamily="2" charset="0"/>
              </a:defRPr>
            </a:lvl2pPr>
            <a:lvl3pPr marL="914400" indent="0">
              <a:buFontTx/>
              <a:buNone/>
              <a:defRPr>
                <a:solidFill>
                  <a:schemeClr val="bg1"/>
                </a:solidFill>
                <a:latin typeface="SJSU Spartan Regular" panose="02000000000000000000" pitchFamily="2" charset="0"/>
              </a:defRPr>
            </a:lvl3pPr>
            <a:lvl4pPr marL="1371600" indent="0">
              <a:buFontTx/>
              <a:buNone/>
              <a:defRPr>
                <a:solidFill>
                  <a:schemeClr val="bg1"/>
                </a:solidFill>
                <a:latin typeface="SJSU Spartan Regular" panose="02000000000000000000" pitchFamily="2" charset="0"/>
              </a:defRPr>
            </a:lvl4pPr>
            <a:lvl5pPr marL="1828800" indent="0">
              <a:buFontTx/>
              <a:buNone/>
              <a:defRPr>
                <a:solidFill>
                  <a:schemeClr val="bg1"/>
                </a:solidFill>
                <a:latin typeface="SJSU Spartan Regular" panose="02000000000000000000" pitchFamily="2" charset="0"/>
              </a:defRPr>
            </a:lvl5pPr>
          </a:lstStyle>
          <a:p>
            <a:pPr lvl="0"/>
            <a:r>
              <a:rPr lang="en-US" dirty="0"/>
              <a:t>Subtitle of Presentation</a:t>
            </a:r>
          </a:p>
        </p:txBody>
      </p:sp>
      <p:sp>
        <p:nvSpPr>
          <p:cNvPr id="7" name="Text Placeholder 5"/>
          <p:cNvSpPr>
            <a:spLocks noGrp="1"/>
          </p:cNvSpPr>
          <p:nvPr>
            <p:ph type="body" sz="quarter" idx="11" hasCustomPrompt="1"/>
          </p:nvPr>
        </p:nvSpPr>
        <p:spPr>
          <a:xfrm>
            <a:off x="4476134" y="2352486"/>
            <a:ext cx="7253503" cy="496618"/>
          </a:xfrm>
          <a:prstGeom prst="rect">
            <a:avLst/>
          </a:prstGeom>
        </p:spPr>
        <p:txBody>
          <a:bodyPr/>
          <a:lstStyle>
            <a:lvl1pPr marL="0" indent="0">
              <a:buFontTx/>
              <a:buNone/>
              <a:defRPr>
                <a:solidFill>
                  <a:schemeClr val="bg1"/>
                </a:solidFill>
                <a:latin typeface="SJSU Spartan Regular" panose="02000000000000000000" pitchFamily="2" charset="0"/>
              </a:defRPr>
            </a:lvl1pPr>
            <a:lvl2pPr marL="457200" indent="0">
              <a:buFontTx/>
              <a:buNone/>
              <a:defRPr>
                <a:solidFill>
                  <a:schemeClr val="bg1"/>
                </a:solidFill>
                <a:latin typeface="SJSU Spartan Regular" panose="02000000000000000000" pitchFamily="2" charset="0"/>
              </a:defRPr>
            </a:lvl2pPr>
            <a:lvl3pPr marL="914400" indent="0">
              <a:buFontTx/>
              <a:buNone/>
              <a:defRPr>
                <a:solidFill>
                  <a:schemeClr val="bg1"/>
                </a:solidFill>
                <a:latin typeface="SJSU Spartan Regular" panose="02000000000000000000" pitchFamily="2" charset="0"/>
              </a:defRPr>
            </a:lvl3pPr>
            <a:lvl4pPr marL="1371600" indent="0">
              <a:buFontTx/>
              <a:buNone/>
              <a:defRPr>
                <a:solidFill>
                  <a:schemeClr val="bg1"/>
                </a:solidFill>
                <a:latin typeface="SJSU Spartan Regular" panose="02000000000000000000" pitchFamily="2" charset="0"/>
              </a:defRPr>
            </a:lvl4pPr>
            <a:lvl5pPr marL="1828800" indent="0">
              <a:buFontTx/>
              <a:buNone/>
              <a:defRPr>
                <a:solidFill>
                  <a:schemeClr val="bg1"/>
                </a:solidFill>
                <a:latin typeface="SJSU Spartan Regular" panose="02000000000000000000" pitchFamily="2" charset="0"/>
              </a:defRPr>
            </a:lvl5pPr>
          </a:lstStyle>
          <a:p>
            <a:pPr lvl="0"/>
            <a:r>
              <a:rPr lang="en-US" dirty="0"/>
              <a:t>Month 00, 2015</a:t>
            </a:r>
          </a:p>
        </p:txBody>
      </p:sp>
      <p:sp>
        <p:nvSpPr>
          <p:cNvPr id="8" name="Text Placeholder 5"/>
          <p:cNvSpPr>
            <a:spLocks noGrp="1"/>
          </p:cNvSpPr>
          <p:nvPr>
            <p:ph type="body" sz="quarter" idx="12" hasCustomPrompt="1"/>
          </p:nvPr>
        </p:nvSpPr>
        <p:spPr>
          <a:xfrm>
            <a:off x="4476129" y="2972417"/>
            <a:ext cx="7253503" cy="496618"/>
          </a:xfrm>
          <a:prstGeom prst="rect">
            <a:avLst/>
          </a:prstGeom>
        </p:spPr>
        <p:txBody>
          <a:bodyPr/>
          <a:lstStyle>
            <a:lvl1pPr marL="0" indent="0">
              <a:buFontTx/>
              <a:buNone/>
              <a:defRPr>
                <a:solidFill>
                  <a:schemeClr val="bg1"/>
                </a:solidFill>
                <a:latin typeface="SJSU Spartan Regular" panose="02000000000000000000" pitchFamily="2" charset="0"/>
              </a:defRPr>
            </a:lvl1pPr>
            <a:lvl2pPr marL="457200" indent="0">
              <a:buFontTx/>
              <a:buNone/>
              <a:defRPr>
                <a:solidFill>
                  <a:schemeClr val="bg1"/>
                </a:solidFill>
                <a:latin typeface="SJSU Spartan Regular" panose="02000000000000000000" pitchFamily="2" charset="0"/>
              </a:defRPr>
            </a:lvl2pPr>
            <a:lvl3pPr marL="914400" indent="0">
              <a:buFontTx/>
              <a:buNone/>
              <a:defRPr>
                <a:solidFill>
                  <a:schemeClr val="bg1"/>
                </a:solidFill>
                <a:latin typeface="SJSU Spartan Regular" panose="02000000000000000000" pitchFamily="2" charset="0"/>
              </a:defRPr>
            </a:lvl3pPr>
            <a:lvl4pPr marL="1371600" indent="0">
              <a:buFontTx/>
              <a:buNone/>
              <a:defRPr>
                <a:solidFill>
                  <a:schemeClr val="bg1"/>
                </a:solidFill>
                <a:latin typeface="SJSU Spartan Regular" panose="02000000000000000000" pitchFamily="2" charset="0"/>
              </a:defRPr>
            </a:lvl4pPr>
            <a:lvl5pPr marL="1828800" indent="0">
              <a:buFontTx/>
              <a:buNone/>
              <a:defRPr>
                <a:solidFill>
                  <a:schemeClr val="bg1"/>
                </a:solidFill>
                <a:latin typeface="SJSU Spartan Regular" panose="02000000000000000000" pitchFamily="2" charset="0"/>
              </a:defRPr>
            </a:lvl5pPr>
          </a:lstStyle>
          <a:p>
            <a:pPr lvl="0"/>
            <a:r>
              <a:rPr lang="en-US" dirty="0"/>
              <a:t>Location</a:t>
            </a:r>
          </a:p>
        </p:txBody>
      </p:sp>
      <p:sp>
        <p:nvSpPr>
          <p:cNvPr id="9" name="Text Placeholder 5"/>
          <p:cNvSpPr>
            <a:spLocks noGrp="1"/>
          </p:cNvSpPr>
          <p:nvPr>
            <p:ph type="body" sz="quarter" idx="13" hasCustomPrompt="1"/>
          </p:nvPr>
        </p:nvSpPr>
        <p:spPr>
          <a:xfrm>
            <a:off x="4485741" y="3723669"/>
            <a:ext cx="7253503" cy="284813"/>
          </a:xfrm>
          <a:prstGeom prst="rect">
            <a:avLst/>
          </a:prstGeom>
        </p:spPr>
        <p:txBody>
          <a:bodyPr/>
          <a:lstStyle>
            <a:lvl1pPr marL="0" indent="0">
              <a:buFontTx/>
              <a:buNone/>
              <a:defRPr sz="1800" b="1">
                <a:solidFill>
                  <a:schemeClr val="bg1"/>
                </a:solidFill>
                <a:latin typeface="Helvetica Neue" panose="020B0604020202020204" pitchFamily="34" charset="0"/>
              </a:defRPr>
            </a:lvl1pPr>
            <a:lvl2pPr marL="457200" indent="0">
              <a:buFontTx/>
              <a:buNone/>
              <a:defRPr>
                <a:solidFill>
                  <a:schemeClr val="bg1"/>
                </a:solidFill>
                <a:latin typeface="SJSU Spartan Regular" panose="02000000000000000000" pitchFamily="2" charset="0"/>
              </a:defRPr>
            </a:lvl2pPr>
            <a:lvl3pPr marL="914400" indent="0">
              <a:buFontTx/>
              <a:buNone/>
              <a:defRPr>
                <a:solidFill>
                  <a:schemeClr val="bg1"/>
                </a:solidFill>
                <a:latin typeface="SJSU Spartan Regular" panose="02000000000000000000" pitchFamily="2" charset="0"/>
              </a:defRPr>
            </a:lvl3pPr>
            <a:lvl4pPr marL="1371600" indent="0">
              <a:buFontTx/>
              <a:buNone/>
              <a:defRPr>
                <a:solidFill>
                  <a:schemeClr val="bg1"/>
                </a:solidFill>
                <a:latin typeface="SJSU Spartan Regular" panose="02000000000000000000" pitchFamily="2" charset="0"/>
              </a:defRPr>
            </a:lvl4pPr>
            <a:lvl5pPr marL="1828800" indent="0">
              <a:buFontTx/>
              <a:buNone/>
              <a:defRPr>
                <a:solidFill>
                  <a:schemeClr val="bg1"/>
                </a:solidFill>
                <a:latin typeface="SJSU Spartan Regular" panose="02000000000000000000" pitchFamily="2" charset="0"/>
              </a:defRPr>
            </a:lvl5pPr>
          </a:lstStyle>
          <a:p>
            <a:pPr lvl="0"/>
            <a:r>
              <a:rPr lang="en-US" dirty="0"/>
              <a:t>Presenter’s Name</a:t>
            </a:r>
          </a:p>
        </p:txBody>
      </p:sp>
      <p:sp>
        <p:nvSpPr>
          <p:cNvPr id="10" name="Text Placeholder 5"/>
          <p:cNvSpPr>
            <a:spLocks noGrp="1"/>
          </p:cNvSpPr>
          <p:nvPr>
            <p:ph type="body" sz="quarter" idx="14" hasCustomPrompt="1"/>
          </p:nvPr>
        </p:nvSpPr>
        <p:spPr>
          <a:xfrm>
            <a:off x="4482020" y="4040945"/>
            <a:ext cx="7253503" cy="346806"/>
          </a:xfrm>
          <a:prstGeom prst="rect">
            <a:avLst/>
          </a:prstGeom>
        </p:spPr>
        <p:txBody>
          <a:bodyPr/>
          <a:lstStyle>
            <a:lvl1pPr marL="0" indent="0">
              <a:buFontTx/>
              <a:buNone/>
              <a:defRPr sz="1600" b="1">
                <a:solidFill>
                  <a:schemeClr val="bg1"/>
                </a:solidFill>
                <a:latin typeface="Helvetica Neue" panose="020B0604020202020204" pitchFamily="34" charset="0"/>
              </a:defRPr>
            </a:lvl1pPr>
            <a:lvl2pPr marL="457200" indent="0">
              <a:buFontTx/>
              <a:buNone/>
              <a:defRPr>
                <a:solidFill>
                  <a:schemeClr val="bg1"/>
                </a:solidFill>
                <a:latin typeface="SJSU Spartan Regular" panose="02000000000000000000" pitchFamily="2" charset="0"/>
              </a:defRPr>
            </a:lvl2pPr>
            <a:lvl3pPr marL="914400" indent="0">
              <a:buFontTx/>
              <a:buNone/>
              <a:defRPr>
                <a:solidFill>
                  <a:schemeClr val="bg1"/>
                </a:solidFill>
                <a:latin typeface="SJSU Spartan Regular" panose="02000000000000000000" pitchFamily="2" charset="0"/>
              </a:defRPr>
            </a:lvl3pPr>
            <a:lvl4pPr marL="1371600" indent="0">
              <a:buFontTx/>
              <a:buNone/>
              <a:defRPr>
                <a:solidFill>
                  <a:schemeClr val="bg1"/>
                </a:solidFill>
                <a:latin typeface="SJSU Spartan Regular" panose="02000000000000000000" pitchFamily="2" charset="0"/>
              </a:defRPr>
            </a:lvl4pPr>
            <a:lvl5pPr marL="1828800" indent="0">
              <a:buFontTx/>
              <a:buNone/>
              <a:defRPr>
                <a:solidFill>
                  <a:schemeClr val="bg1"/>
                </a:solidFill>
                <a:latin typeface="SJSU Spartan Regular" panose="02000000000000000000" pitchFamily="2" charset="0"/>
              </a:defRPr>
            </a:lvl5pPr>
          </a:lstStyle>
          <a:p>
            <a:pPr lvl="0"/>
            <a:r>
              <a:rPr lang="en-US" dirty="0"/>
              <a:t>Presenter’s Title</a:t>
            </a:r>
          </a:p>
        </p:txBody>
      </p:sp>
      <p:sp>
        <p:nvSpPr>
          <p:cNvPr id="23" name="Text Placeholder 22" descr="SJSU Primary Mark" title="SJSU Primary Mark"/>
          <p:cNvSpPr>
            <a:spLocks noGrp="1" noChangeAspect="1"/>
          </p:cNvSpPr>
          <p:nvPr>
            <p:ph type="body" sz="quarter" idx="15" hasCustomPrompt="1"/>
          </p:nvPr>
        </p:nvSpPr>
        <p:spPr>
          <a:xfrm>
            <a:off x="9144000" y="6217920"/>
            <a:ext cx="2350008" cy="438912"/>
          </a:xfrm>
          <a:prstGeom prst="rect">
            <a:avLst/>
          </a:prstGeom>
          <a:blipFill>
            <a:blip r:embed="rId3"/>
            <a:stretch>
              <a:fillRect/>
            </a:stretch>
          </a:blipFill>
        </p:spPr>
        <p:txBody>
          <a:bodyPr anchor="ctr"/>
          <a:lstStyle>
            <a:lvl1pPr marL="0" indent="0" algn="ctr">
              <a:buFontTx/>
              <a:buNone/>
              <a:defRPr sz="1400">
                <a:solidFill>
                  <a:schemeClr val="bg1"/>
                </a:solidFill>
                <a:latin typeface="SJSU Spartan Regular" panose="02000000000000000000" pitchFamily="2" charset="0"/>
              </a:defRPr>
            </a:lvl1pPr>
          </a:lstStyle>
          <a:p>
            <a:pPr lvl="0"/>
            <a:r>
              <a:rPr lang="en-US" dirty="0"/>
              <a:t> </a:t>
            </a:r>
          </a:p>
        </p:txBody>
      </p:sp>
    </p:spTree>
    <p:extLst>
      <p:ext uri="{BB962C8B-B14F-4D97-AF65-F5344CB8AC3E}">
        <p14:creationId xmlns:p14="http://schemas.microsoft.com/office/powerpoint/2010/main" val="29874082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204367"/>
            <a:ext cx="10515600" cy="886159"/>
          </a:xfrm>
        </p:spPr>
        <p:txBody>
          <a:bodyPr/>
          <a:lstStyle>
            <a:lvl1pPr>
              <a:defRPr/>
            </a:lvl1pPr>
          </a:lstStyle>
          <a:p>
            <a:r>
              <a:rPr lang="en-US" dirty="0"/>
              <a:t>Headline</a:t>
            </a:r>
          </a:p>
        </p:txBody>
      </p:sp>
      <p:sp>
        <p:nvSpPr>
          <p:cNvPr id="3" name="Footer Placeholder 2"/>
          <p:cNvSpPr>
            <a:spLocks noGrp="1"/>
          </p:cNvSpPr>
          <p:nvPr>
            <p:ph type="ftr" sz="quarter" idx="10"/>
          </p:nvPr>
        </p:nvSpPr>
        <p:spPr>
          <a:ln>
            <a:noFill/>
          </a:ln>
        </p:spPr>
        <p:txBody>
          <a:bodyPr/>
          <a:lstStyle>
            <a:lvl1pPr>
              <a:defRPr/>
            </a:lvl1pPr>
          </a:lstStyle>
          <a:p>
            <a:r>
              <a:rPr lang="en-US" dirty="0"/>
              <a:t>DATE / TITLE</a:t>
            </a:r>
          </a:p>
        </p:txBody>
      </p:sp>
      <p:sp>
        <p:nvSpPr>
          <p:cNvPr id="4" name="Slide Number Placeholder 3"/>
          <p:cNvSpPr>
            <a:spLocks noGrp="1"/>
          </p:cNvSpPr>
          <p:nvPr>
            <p:ph type="sldNum" sz="quarter" idx="11"/>
          </p:nvPr>
        </p:nvSpPr>
        <p:spPr/>
        <p:txBody>
          <a:bodyPr/>
          <a:lstStyle/>
          <a:p>
            <a:fld id="{BF6D30ED-1F8A-41DD-9284-B7BE1E179D97}" type="slidenum">
              <a:rPr lang="en-US" smtClean="0"/>
              <a:pPr/>
              <a:t>‹#›</a:t>
            </a:fld>
            <a:endParaRPr lang="en-US" dirty="0"/>
          </a:p>
        </p:txBody>
      </p:sp>
      <p:sp>
        <p:nvSpPr>
          <p:cNvPr id="7" name="Content Placeholder 6"/>
          <p:cNvSpPr>
            <a:spLocks noGrp="1"/>
          </p:cNvSpPr>
          <p:nvPr>
            <p:ph sz="quarter" idx="12"/>
          </p:nvPr>
        </p:nvSpPr>
        <p:spPr>
          <a:xfrm>
            <a:off x="838200" y="2823411"/>
            <a:ext cx="3285952" cy="3192377"/>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838200" y="2117332"/>
            <a:ext cx="10515600" cy="512763"/>
          </a:xfrm>
        </p:spPr>
        <p:txBody>
          <a:bodyPr>
            <a:normAutofit/>
          </a:bodyPr>
          <a:lstStyle>
            <a:lvl1pPr>
              <a:defRPr sz="2800">
                <a:solidFill>
                  <a:schemeClr val="tx2"/>
                </a:solidFill>
                <a:latin typeface="SJSU Spartan Regular" panose="02000000000000000000" pitchFamily="2" charset="0"/>
              </a:defRPr>
            </a:lvl1pPr>
          </a:lstStyle>
          <a:p>
            <a:pPr lvl="0"/>
            <a:r>
              <a:rPr lang="en-US" dirty="0"/>
              <a:t>Subheading</a:t>
            </a:r>
          </a:p>
        </p:txBody>
      </p:sp>
      <p:sp>
        <p:nvSpPr>
          <p:cNvPr id="8" name="Content Placeholder 6"/>
          <p:cNvSpPr>
            <a:spLocks noGrp="1"/>
          </p:cNvSpPr>
          <p:nvPr>
            <p:ph sz="quarter" idx="14"/>
          </p:nvPr>
        </p:nvSpPr>
        <p:spPr>
          <a:xfrm>
            <a:off x="4606754" y="2821215"/>
            <a:ext cx="3132221" cy="3192377"/>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5"/>
          </p:nvPr>
        </p:nvSpPr>
        <p:spPr>
          <a:xfrm>
            <a:off x="8221578" y="2821214"/>
            <a:ext cx="3132221" cy="3192377"/>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descr="SJSU Primary Mark" title="SJSU Primary Mark"/>
          <p:cNvSpPr>
            <a:spLocks noGrp="1" noChangeAspect="1"/>
          </p:cNvSpPr>
          <p:nvPr>
            <p:ph type="body" sz="quarter" idx="16" hasCustomPrompt="1"/>
          </p:nvPr>
        </p:nvSpPr>
        <p:spPr>
          <a:xfrm>
            <a:off x="9144000" y="6217920"/>
            <a:ext cx="2350008" cy="438912"/>
          </a:xfrm>
          <a:blipFill>
            <a:blip r:embed="rId2"/>
            <a:stretch>
              <a:fillRect/>
            </a:stretch>
          </a:blipFill>
        </p:spPr>
        <p:txBody>
          <a:bodyPr/>
          <a:lstStyle/>
          <a:p>
            <a:pPr lvl="0"/>
            <a:r>
              <a:rPr lang="en-US" dirty="0"/>
              <a:t> </a:t>
            </a:r>
          </a:p>
        </p:txBody>
      </p:sp>
    </p:spTree>
    <p:extLst>
      <p:ext uri="{BB962C8B-B14F-4D97-AF65-F5344CB8AC3E}">
        <p14:creationId xmlns:p14="http://schemas.microsoft.com/office/powerpoint/2010/main" val="144032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09600" y="576072"/>
            <a:ext cx="10972800" cy="1024128"/>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342900" lvl="5" algn="ctr" rtl="0">
              <a:spcBef>
                <a:spcPts val="0"/>
              </a:spcBef>
              <a:spcAft>
                <a:spcPts val="0"/>
              </a:spcAft>
              <a:defRPr/>
            </a:lvl6pPr>
            <a:lvl7pPr marL="685800" lvl="6" algn="ctr" rtl="0">
              <a:spcBef>
                <a:spcPts val="0"/>
              </a:spcBef>
              <a:spcAft>
                <a:spcPts val="0"/>
              </a:spcAft>
              <a:defRPr/>
            </a:lvl7pPr>
            <a:lvl8pPr marL="1028700" lvl="7" algn="ctr" rtl="0">
              <a:spcBef>
                <a:spcPts val="0"/>
              </a:spcBef>
              <a:spcAft>
                <a:spcPts val="0"/>
              </a:spcAft>
              <a:defRPr/>
            </a:lvl8pPr>
            <a:lvl9pPr marL="1371600" lvl="8" algn="ctr" rtl="0">
              <a:spcBef>
                <a:spcPts val="0"/>
              </a:spcBef>
              <a:spcAft>
                <a:spcPts val="0"/>
              </a:spcAft>
              <a:defRPr/>
            </a:lvl9pPr>
          </a:lstStyle>
          <a:p>
            <a:endParaRPr/>
          </a:p>
        </p:txBody>
      </p:sp>
      <p:sp>
        <p:nvSpPr>
          <p:cNvPr id="206" name="Shape 206"/>
          <p:cNvSpPr txBox="1">
            <a:spLocks noGrp="1"/>
          </p:cNvSpPr>
          <p:nvPr>
            <p:ph type="body" idx="1"/>
          </p:nvPr>
        </p:nvSpPr>
        <p:spPr>
          <a:xfrm>
            <a:off x="609600" y="1600201"/>
            <a:ext cx="10972800" cy="4525565"/>
          </a:xfrm>
          <a:prstGeom prst="rect">
            <a:avLst/>
          </a:prstGeom>
          <a:noFill/>
          <a:ln>
            <a:noFill/>
          </a:ln>
        </p:spPr>
        <p:txBody>
          <a:bodyPr lIns="91425" tIns="91425" rIns="91425" bIns="91425" anchor="t" anchorCtr="0"/>
          <a:lstStyle>
            <a:lvl1pPr marL="561975" lvl="0" indent="-106871" algn="l" rtl="0">
              <a:spcBef>
                <a:spcPts val="2625"/>
              </a:spcBef>
              <a:spcAft>
                <a:spcPts val="0"/>
              </a:spcAft>
              <a:buClr>
                <a:schemeClr val="lt1"/>
              </a:buClr>
              <a:buFont typeface="Cabin"/>
              <a:buChar char="•"/>
              <a:defRPr/>
            </a:lvl1pPr>
            <a:lvl2pPr marL="781050" lvl="1" indent="-106871" algn="l" rtl="0">
              <a:spcBef>
                <a:spcPts val="2625"/>
              </a:spcBef>
              <a:spcAft>
                <a:spcPts val="0"/>
              </a:spcAft>
              <a:buClr>
                <a:schemeClr val="lt1"/>
              </a:buClr>
              <a:buFont typeface="Cabin"/>
              <a:buChar char="•"/>
              <a:defRPr/>
            </a:lvl2pPr>
            <a:lvl3pPr marL="1000125" lvl="2" indent="-106871" algn="l" rtl="0">
              <a:spcBef>
                <a:spcPts val="2625"/>
              </a:spcBef>
              <a:spcAft>
                <a:spcPts val="0"/>
              </a:spcAft>
              <a:buClr>
                <a:schemeClr val="lt1"/>
              </a:buClr>
              <a:buFont typeface="Cabin"/>
              <a:buChar char="•"/>
              <a:defRPr/>
            </a:lvl3pPr>
            <a:lvl4pPr marL="1228725" lvl="3" indent="-106871" algn="l" rtl="0">
              <a:spcBef>
                <a:spcPts val="2625"/>
              </a:spcBef>
              <a:spcAft>
                <a:spcPts val="0"/>
              </a:spcAft>
              <a:buClr>
                <a:schemeClr val="lt1"/>
              </a:buClr>
              <a:buFont typeface="Cabin"/>
              <a:buChar char="•"/>
              <a:defRPr/>
            </a:lvl4pPr>
            <a:lvl5pPr marL="1447800" lvl="4" indent="-106871" algn="l" rtl="0">
              <a:spcBef>
                <a:spcPts val="2625"/>
              </a:spcBef>
              <a:spcAft>
                <a:spcPts val="0"/>
              </a:spcAft>
              <a:buClr>
                <a:schemeClr val="lt1"/>
              </a:buClr>
              <a:buFont typeface="Cabin"/>
              <a:buChar char="•"/>
              <a:defRPr/>
            </a:lvl5pPr>
            <a:lvl6pPr marL="1790700" lvl="5" indent="-106871" algn="l" rtl="0">
              <a:spcBef>
                <a:spcPts val="2625"/>
              </a:spcBef>
              <a:spcAft>
                <a:spcPts val="0"/>
              </a:spcAft>
              <a:buClr>
                <a:schemeClr val="lt1"/>
              </a:buClr>
              <a:buFont typeface="Cabin"/>
              <a:buChar char="•"/>
              <a:defRPr/>
            </a:lvl6pPr>
            <a:lvl7pPr marL="2133600" lvl="6" indent="-106871" algn="l" rtl="0">
              <a:spcBef>
                <a:spcPts val="2625"/>
              </a:spcBef>
              <a:spcAft>
                <a:spcPts val="0"/>
              </a:spcAft>
              <a:buClr>
                <a:schemeClr val="lt1"/>
              </a:buClr>
              <a:buFont typeface="Cabin"/>
              <a:buChar char="•"/>
              <a:defRPr/>
            </a:lvl7pPr>
            <a:lvl8pPr marL="2476500" lvl="7" indent="-106871" algn="l" rtl="0">
              <a:spcBef>
                <a:spcPts val="2625"/>
              </a:spcBef>
              <a:spcAft>
                <a:spcPts val="0"/>
              </a:spcAft>
              <a:buClr>
                <a:schemeClr val="lt1"/>
              </a:buClr>
              <a:buFont typeface="Cabin"/>
              <a:buChar char="•"/>
              <a:defRPr/>
            </a:lvl8pPr>
            <a:lvl9pPr marL="2819400" lvl="8" indent="-106871" algn="l" rtl="0">
              <a:spcBef>
                <a:spcPts val="2625"/>
              </a:spcBef>
              <a:spcAft>
                <a:spcPts val="0"/>
              </a:spcAft>
              <a:buClr>
                <a:schemeClr val="lt1"/>
              </a:buClr>
              <a:buFont typeface="Cabin"/>
              <a:buChar char="•"/>
              <a:defRPr/>
            </a:lvl9pPr>
          </a:lstStyle>
          <a:p>
            <a:endParaRPr/>
          </a:p>
        </p:txBody>
      </p:sp>
    </p:spTree>
    <p:extLst>
      <p:ext uri="{BB962C8B-B14F-4D97-AF65-F5344CB8AC3E}">
        <p14:creationId xmlns:p14="http://schemas.microsoft.com/office/powerpoint/2010/main" val="387089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609600" y="589360"/>
            <a:ext cx="10972800" cy="82867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342900" lvl="5" algn="ctr" rtl="0">
              <a:spcBef>
                <a:spcPts val="0"/>
              </a:spcBef>
              <a:spcAft>
                <a:spcPts val="0"/>
              </a:spcAft>
              <a:defRPr/>
            </a:lvl6pPr>
            <a:lvl7pPr marL="685800" lvl="6" algn="ctr" rtl="0">
              <a:spcBef>
                <a:spcPts val="0"/>
              </a:spcBef>
              <a:spcAft>
                <a:spcPts val="0"/>
              </a:spcAft>
              <a:defRPr/>
            </a:lvl7pPr>
            <a:lvl8pPr marL="1028700" lvl="7" algn="ctr" rtl="0">
              <a:spcBef>
                <a:spcPts val="0"/>
              </a:spcBef>
              <a:spcAft>
                <a:spcPts val="0"/>
              </a:spcAft>
              <a:defRPr/>
            </a:lvl8pPr>
            <a:lvl9pPr marL="1371600" lvl="8" algn="ctr" rtl="0">
              <a:spcBef>
                <a:spcPts val="0"/>
              </a:spcBef>
              <a:spcAft>
                <a:spcPts val="0"/>
              </a:spcAft>
              <a:defRPr/>
            </a:lvl9pPr>
          </a:lstStyle>
          <a:p>
            <a:endParaRPr/>
          </a:p>
        </p:txBody>
      </p:sp>
    </p:spTree>
    <p:extLst>
      <p:ext uri="{BB962C8B-B14F-4D97-AF65-F5344CB8AC3E}">
        <p14:creationId xmlns:p14="http://schemas.microsoft.com/office/powerpoint/2010/main" val="165242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31591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866775" y="571501"/>
            <a:ext cx="10449000" cy="133342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342891" lvl="5" algn="ctr" rtl="0">
              <a:spcBef>
                <a:spcPts val="0"/>
              </a:spcBef>
              <a:spcAft>
                <a:spcPts val="0"/>
              </a:spcAft>
              <a:defRPr/>
            </a:lvl6pPr>
            <a:lvl7pPr marL="685783" lvl="6" algn="ctr" rtl="0">
              <a:spcBef>
                <a:spcPts val="0"/>
              </a:spcBef>
              <a:spcAft>
                <a:spcPts val="0"/>
              </a:spcAft>
              <a:defRPr/>
            </a:lvl7pPr>
            <a:lvl8pPr marL="1028674" lvl="7" algn="ctr" rtl="0">
              <a:spcBef>
                <a:spcPts val="0"/>
              </a:spcBef>
              <a:spcAft>
                <a:spcPts val="0"/>
              </a:spcAft>
              <a:defRPr/>
            </a:lvl8pPr>
            <a:lvl9pPr marL="1371566" lvl="8" algn="ctr" rtl="0">
              <a:spcBef>
                <a:spcPts val="0"/>
              </a:spcBef>
              <a:spcAft>
                <a:spcPts val="0"/>
              </a:spcAft>
              <a:defRPr/>
            </a:lvl9pPr>
          </a:lstStyle>
          <a:p>
            <a:endParaRPr/>
          </a:p>
        </p:txBody>
      </p:sp>
    </p:spTree>
    <p:extLst>
      <p:ext uri="{BB962C8B-B14F-4D97-AF65-F5344CB8AC3E}">
        <p14:creationId xmlns:p14="http://schemas.microsoft.com/office/powerpoint/2010/main" val="427968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505882" y="1616421"/>
            <a:ext cx="7251894" cy="3619457"/>
          </a:xfrm>
          <a:prstGeom prst="rect">
            <a:avLst/>
          </a:prstGeom>
        </p:spPr>
        <p:txBody>
          <a:bodyPr/>
          <a:lstStyle>
            <a:lvl1pPr marL="0" indent="0">
              <a:lnSpc>
                <a:spcPct val="120000"/>
              </a:lnSpc>
              <a:buFontTx/>
              <a:buNone/>
              <a:defRPr sz="2800" baseline="0">
                <a:solidFill>
                  <a:srgbClr val="666666"/>
                </a:solidFill>
                <a:latin typeface="SJSU Spartan Regular" panose="02000000000000000000" pitchFamily="2" charset="0"/>
              </a:defRPr>
            </a:lvl1pPr>
            <a:lvl2pPr marL="457200" indent="0">
              <a:buFontTx/>
              <a:buNone/>
              <a:defRPr sz="2800">
                <a:solidFill>
                  <a:schemeClr val="bg2"/>
                </a:solidFill>
                <a:latin typeface="SJSU Spartan Regular" panose="02000000000000000000" pitchFamily="2" charset="0"/>
              </a:defRPr>
            </a:lvl2pPr>
            <a:lvl3pPr marL="914400" indent="0">
              <a:buFontTx/>
              <a:buNone/>
              <a:defRPr sz="2800">
                <a:solidFill>
                  <a:schemeClr val="bg2"/>
                </a:solidFill>
                <a:latin typeface="SJSU Spartan Regular" panose="02000000000000000000" pitchFamily="2" charset="0"/>
              </a:defRPr>
            </a:lvl3pPr>
            <a:lvl4pPr marL="1371600" indent="0">
              <a:buFontTx/>
              <a:buNone/>
              <a:defRPr sz="2800">
                <a:solidFill>
                  <a:schemeClr val="bg2"/>
                </a:solidFill>
                <a:latin typeface="SJSU Spartan Regular" panose="02000000000000000000" pitchFamily="2" charset="0"/>
              </a:defRPr>
            </a:lvl4pPr>
            <a:lvl5pPr marL="1828800" indent="0">
              <a:buFontTx/>
              <a:buNone/>
              <a:defRPr sz="2800">
                <a:solidFill>
                  <a:schemeClr val="bg2"/>
                </a:solidFill>
                <a:latin typeface="SJSU Spartan Regular" panose="02000000000000000000" pitchFamily="2" charset="0"/>
              </a:defRPr>
            </a:lvl5pPr>
          </a:lstStyle>
          <a:p>
            <a:pPr lvl="0"/>
            <a:r>
              <a:rPr lang="en-US" dirty="0"/>
              <a:t>Agenda Line 1</a:t>
            </a:r>
            <a:br>
              <a:rPr lang="en-US" dirty="0"/>
            </a:br>
            <a:r>
              <a:rPr lang="en-US" dirty="0"/>
              <a:t>Agenda Line 2</a:t>
            </a:r>
            <a:br>
              <a:rPr lang="en-US" dirty="0"/>
            </a:br>
            <a:r>
              <a:rPr lang="en-US" dirty="0"/>
              <a:t>Agenda Line 3</a:t>
            </a:r>
            <a:br>
              <a:rPr lang="en-US" dirty="0"/>
            </a:br>
            <a:r>
              <a:rPr lang="en-US" dirty="0"/>
              <a:t>Agenda Line 4</a:t>
            </a:r>
          </a:p>
        </p:txBody>
      </p:sp>
      <p:sp>
        <p:nvSpPr>
          <p:cNvPr id="19" name="Text Placeholder 18" descr="SJSU Primary Mark" title="SJSU Primary Mark"/>
          <p:cNvSpPr>
            <a:spLocks noGrp="1" noChangeAspect="1"/>
          </p:cNvSpPr>
          <p:nvPr>
            <p:ph type="body" sz="quarter" idx="11" hasCustomPrompt="1"/>
          </p:nvPr>
        </p:nvSpPr>
        <p:spPr>
          <a:xfrm>
            <a:off x="9144000" y="6217920"/>
            <a:ext cx="2350008" cy="436137"/>
          </a:xfrm>
          <a:prstGeom prst="rect">
            <a:avLst/>
          </a:prstGeom>
          <a:blipFill>
            <a:blip r:embed="rId3"/>
            <a:stretch>
              <a:fillRect/>
            </a:stretch>
          </a:blipFill>
        </p:spPr>
        <p:txBody>
          <a:bodyPr/>
          <a:lstStyle>
            <a:lvl1pPr marL="0" indent="0">
              <a:buNone/>
              <a:defRPr sz="1400">
                <a:solidFill>
                  <a:schemeClr val="tx2"/>
                </a:solidFill>
                <a:latin typeface="SJSU Spartan Regular" panose="02000000000000000000" pitchFamily="2" charset="0"/>
              </a:defRPr>
            </a:lvl1pPr>
            <a:lvl2pPr marL="457200" indent="0" algn="l">
              <a:buFontTx/>
              <a:buNone/>
              <a:defRPr sz="1400">
                <a:solidFill>
                  <a:schemeClr val="tx2"/>
                </a:solidFill>
                <a:latin typeface="SJSU Spartan Regular" panose="02000000000000000000" pitchFamily="2" charset="0"/>
              </a:defRPr>
            </a:lvl2pPr>
          </a:lstStyle>
          <a:p>
            <a:pPr lvl="0"/>
            <a:r>
              <a:rPr lang="en-US" sz="1400" dirty="0">
                <a:latin typeface="SJSU Spartan Regular" panose="02000000000000000000" pitchFamily="2" charset="0"/>
              </a:rPr>
              <a:t> </a:t>
            </a:r>
            <a:endParaRPr lang="en-US" dirty="0"/>
          </a:p>
        </p:txBody>
      </p:sp>
    </p:spTree>
    <p:extLst>
      <p:ext uri="{BB962C8B-B14F-4D97-AF65-F5344CB8AC3E}">
        <p14:creationId xmlns:p14="http://schemas.microsoft.com/office/powerpoint/2010/main" val="15702504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1948" y="4423778"/>
            <a:ext cx="10760242" cy="838033"/>
          </a:xfrm>
        </p:spPr>
        <p:txBody>
          <a:bodyPr>
            <a:noAutofit/>
          </a:bodyPr>
          <a:lstStyle>
            <a:lvl1pPr>
              <a:defRPr sz="7200">
                <a:solidFill>
                  <a:schemeClr val="bg1"/>
                </a:solidFill>
              </a:defRPr>
            </a:lvl1pPr>
          </a:lstStyle>
          <a:p>
            <a:r>
              <a:rPr lang="en-US" dirty="0"/>
              <a:t>Section Heading</a:t>
            </a:r>
          </a:p>
        </p:txBody>
      </p:sp>
      <p:sp>
        <p:nvSpPr>
          <p:cNvPr id="6" name="Text Placeholder 3" descr="SJSU Primary Mark" title="SJSU Primary Mark"/>
          <p:cNvSpPr>
            <a:spLocks noGrp="1" noChangeAspect="1"/>
          </p:cNvSpPr>
          <p:nvPr>
            <p:ph type="body" sz="quarter" idx="14" hasCustomPrompt="1"/>
          </p:nvPr>
        </p:nvSpPr>
        <p:spPr>
          <a:xfrm>
            <a:off x="9144000" y="6217920"/>
            <a:ext cx="2350008" cy="438912"/>
          </a:xfrm>
          <a:blipFill>
            <a:blip r:embed="rId3"/>
            <a:stretch>
              <a:fillRect/>
            </a:stretch>
          </a:blipFill>
        </p:spPr>
        <p:txBody>
          <a:bodyPr/>
          <a:lstStyle/>
          <a:p>
            <a:pPr lvl="0"/>
            <a:r>
              <a:rPr lang="en-US" dirty="0"/>
              <a:t> </a:t>
            </a:r>
          </a:p>
        </p:txBody>
      </p:sp>
    </p:spTree>
    <p:extLst>
      <p:ext uri="{BB962C8B-B14F-4D97-AF65-F5344CB8AC3E}">
        <p14:creationId xmlns:p14="http://schemas.microsoft.com/office/powerpoint/2010/main" val="20834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6410"/>
            <a:ext cx="10515600" cy="918243"/>
          </a:xfrm>
        </p:spPr>
        <p:txBody>
          <a:bodyPr/>
          <a:lstStyle>
            <a:lvl1pPr>
              <a:defRPr>
                <a:solidFill>
                  <a:srgbClr val="666666"/>
                </a:solidFill>
              </a:defRPr>
            </a:lvl1pPr>
          </a:lstStyle>
          <a:p>
            <a:r>
              <a:rPr lang="en-US" dirty="0"/>
              <a:t>Section Head</a:t>
            </a:r>
          </a:p>
        </p:txBody>
      </p:sp>
      <p:sp>
        <p:nvSpPr>
          <p:cNvPr id="3" name="Footer Placeholder 2"/>
          <p:cNvSpPr>
            <a:spLocks noGrp="1"/>
          </p:cNvSpPr>
          <p:nvPr>
            <p:ph type="ftr" sz="quarter" idx="10"/>
          </p:nvPr>
        </p:nvSpPr>
        <p:spPr/>
        <p:txBody>
          <a:bodyPr/>
          <a:lstStyle>
            <a:lvl1pPr>
              <a:defRPr/>
            </a:lvl1pPr>
          </a:lstStyle>
          <a:p>
            <a:r>
              <a:rPr lang="en-US" dirty="0"/>
              <a:t>DATE / TITLE</a:t>
            </a:r>
          </a:p>
        </p:txBody>
      </p:sp>
      <p:sp>
        <p:nvSpPr>
          <p:cNvPr id="4" name="Slide Number Placeholder 3"/>
          <p:cNvSpPr>
            <a:spLocks noGrp="1"/>
          </p:cNvSpPr>
          <p:nvPr>
            <p:ph type="sldNum" sz="quarter" idx="11"/>
          </p:nvPr>
        </p:nvSpPr>
        <p:spPr/>
        <p:txBody>
          <a:bodyPr/>
          <a:lstStyle>
            <a:lvl1pPr>
              <a:defRPr>
                <a:solidFill>
                  <a:srgbClr val="666666"/>
                </a:solidFill>
              </a:defRPr>
            </a:lvl1pPr>
          </a:lstStyle>
          <a:p>
            <a:fld id="{BF6D30ED-1F8A-41DD-9284-B7BE1E179D97}" type="slidenum">
              <a:rPr lang="en-US" smtClean="0"/>
              <a:pPr/>
              <a:t>‹#›</a:t>
            </a:fld>
            <a:endParaRPr lang="en-US" dirty="0"/>
          </a:p>
        </p:txBody>
      </p:sp>
      <p:sp>
        <p:nvSpPr>
          <p:cNvPr id="6" name="Text Placeholder 5"/>
          <p:cNvSpPr>
            <a:spLocks noGrp="1"/>
          </p:cNvSpPr>
          <p:nvPr>
            <p:ph type="body" sz="quarter" idx="12" hasCustomPrompt="1"/>
          </p:nvPr>
        </p:nvSpPr>
        <p:spPr>
          <a:xfrm>
            <a:off x="838200" y="2695575"/>
            <a:ext cx="10515600" cy="2262188"/>
          </a:xfrm>
        </p:spPr>
        <p:txBody>
          <a:bodyPr/>
          <a:lstStyle>
            <a:lvl1pPr>
              <a:defRPr/>
            </a:lvl1pPr>
          </a:lstStyle>
          <a:p>
            <a:pPr lvl="0"/>
            <a:r>
              <a:rPr lang="en-US" dirty="0"/>
              <a:t>Section Subhead</a:t>
            </a:r>
          </a:p>
        </p:txBody>
      </p:sp>
      <p:sp>
        <p:nvSpPr>
          <p:cNvPr id="9" name="Text Placeholder 3" descr="SJSU Primary Mark" title="SJSU Primary Mark"/>
          <p:cNvSpPr>
            <a:spLocks noGrp="1" noChangeAspect="1"/>
          </p:cNvSpPr>
          <p:nvPr>
            <p:ph type="body" sz="quarter" idx="14" hasCustomPrompt="1"/>
          </p:nvPr>
        </p:nvSpPr>
        <p:spPr>
          <a:xfrm>
            <a:off x="9144000" y="6217920"/>
            <a:ext cx="2350008" cy="438912"/>
          </a:xfrm>
          <a:blipFill>
            <a:blip r:embed="rId2"/>
            <a:stretch>
              <a:fillRect/>
            </a:stretch>
          </a:blipFill>
        </p:spPr>
        <p:txBody>
          <a:bodyPr/>
          <a:lstStyle/>
          <a:p>
            <a:pPr lvl="0"/>
            <a:r>
              <a:rPr lang="en-US" dirty="0"/>
              <a:t> </a:t>
            </a:r>
          </a:p>
        </p:txBody>
      </p:sp>
    </p:spTree>
    <p:extLst>
      <p:ext uri="{BB962C8B-B14F-4D97-AF65-F5344CB8AC3E}">
        <p14:creationId xmlns:p14="http://schemas.microsoft.com/office/powerpoint/2010/main" val="9896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Smal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702012"/>
            <a:ext cx="10515600" cy="517190"/>
          </a:xfrm>
        </p:spPr>
        <p:txBody>
          <a:bodyPr>
            <a:normAutofit/>
          </a:bodyPr>
          <a:lstStyle>
            <a:lvl1pPr>
              <a:defRPr sz="2400" baseline="0">
                <a:solidFill>
                  <a:schemeClr val="tx2"/>
                </a:solidFill>
              </a:defRPr>
            </a:lvl1pPr>
          </a:lstStyle>
          <a:p>
            <a:r>
              <a:rPr lang="en-US" dirty="0"/>
              <a:t>Small Header (less important or imagery is used)</a:t>
            </a:r>
          </a:p>
        </p:txBody>
      </p:sp>
      <p:sp>
        <p:nvSpPr>
          <p:cNvPr id="3" name="Footer Placeholder 2"/>
          <p:cNvSpPr>
            <a:spLocks noGrp="1"/>
          </p:cNvSpPr>
          <p:nvPr>
            <p:ph type="ftr" sz="quarter" idx="10"/>
          </p:nvPr>
        </p:nvSpPr>
        <p:spPr/>
        <p:txBody>
          <a:bodyPr/>
          <a:lstStyle>
            <a:lvl1pPr>
              <a:defRPr/>
            </a:lvl1pPr>
          </a:lstStyle>
          <a:p>
            <a:r>
              <a:rPr lang="en-US" dirty="0"/>
              <a:t>DATE / TITLE</a:t>
            </a:r>
          </a:p>
        </p:txBody>
      </p:sp>
      <p:sp>
        <p:nvSpPr>
          <p:cNvPr id="4" name="Slide Number Placeholder 3"/>
          <p:cNvSpPr>
            <a:spLocks noGrp="1"/>
          </p:cNvSpPr>
          <p:nvPr>
            <p:ph type="sldNum" sz="quarter" idx="11"/>
          </p:nvPr>
        </p:nvSpPr>
        <p:spPr/>
        <p:txBody>
          <a:bodyPr/>
          <a:lstStyle/>
          <a:p>
            <a:fld id="{BF6D30ED-1F8A-41DD-9284-B7BE1E179D97}" type="slidenum">
              <a:rPr lang="en-US" smtClean="0"/>
              <a:pPr/>
              <a:t>‹#›</a:t>
            </a:fld>
            <a:endParaRPr lang="en-US" dirty="0"/>
          </a:p>
        </p:txBody>
      </p:sp>
      <p:sp>
        <p:nvSpPr>
          <p:cNvPr id="6" name="Text Placeholder 5"/>
          <p:cNvSpPr>
            <a:spLocks noGrp="1"/>
          </p:cNvSpPr>
          <p:nvPr>
            <p:ph type="body" sz="quarter" idx="12" hasCustomPrompt="1"/>
          </p:nvPr>
        </p:nvSpPr>
        <p:spPr>
          <a:xfrm>
            <a:off x="3435016" y="2073318"/>
            <a:ext cx="5321968" cy="2262188"/>
          </a:xfrm>
        </p:spPr>
        <p:txBody>
          <a:bodyPr>
            <a:normAutofit/>
          </a:bodyPr>
          <a:lstStyle>
            <a:lvl1pPr>
              <a:defRPr sz="2800">
                <a:solidFill>
                  <a:srgbClr val="66666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Morbi</a:t>
            </a:r>
            <a:r>
              <a:rPr lang="en-US" dirty="0"/>
              <a:t> </a:t>
            </a:r>
            <a:r>
              <a:rPr lang="en-US" dirty="0" err="1"/>
              <a:t>tortor</a:t>
            </a:r>
            <a:r>
              <a:rPr lang="en-US" dirty="0"/>
              <a:t> </a:t>
            </a:r>
            <a:r>
              <a:rPr lang="en-US" dirty="0" err="1"/>
              <a:t>augue</a:t>
            </a:r>
            <a:r>
              <a:rPr lang="en-US" dirty="0"/>
              <a:t>, </a:t>
            </a:r>
            <a:r>
              <a:rPr lang="en-US" dirty="0" err="1"/>
              <a:t>fringilla</a:t>
            </a:r>
            <a:r>
              <a:rPr lang="en-US" dirty="0"/>
              <a:t> in dui in, </a:t>
            </a:r>
            <a:r>
              <a:rPr lang="en-US" dirty="0" err="1"/>
              <a:t>lobortis</a:t>
            </a:r>
            <a:r>
              <a:rPr lang="en-US" dirty="0"/>
              <a:t> </a:t>
            </a:r>
            <a:r>
              <a:rPr lang="en-US" dirty="0" err="1"/>
              <a:t>consequat</a:t>
            </a:r>
            <a:r>
              <a:rPr lang="en-US" dirty="0"/>
              <a:t> </a:t>
            </a:r>
            <a:r>
              <a:rPr lang="en-US" dirty="0" err="1"/>
              <a:t>odio</a:t>
            </a:r>
            <a:r>
              <a:rPr lang="en-US" dirty="0"/>
              <a:t>. </a:t>
            </a:r>
          </a:p>
        </p:txBody>
      </p:sp>
      <p:sp>
        <p:nvSpPr>
          <p:cNvPr id="9" name="Text Placeholder 3" descr="SJSU Primary Mark" title="SJSU Primary Mark"/>
          <p:cNvSpPr>
            <a:spLocks noGrp="1" noChangeAspect="1"/>
          </p:cNvSpPr>
          <p:nvPr>
            <p:ph type="body" sz="quarter" idx="14" hasCustomPrompt="1"/>
          </p:nvPr>
        </p:nvSpPr>
        <p:spPr>
          <a:xfrm>
            <a:off x="9144000" y="6217920"/>
            <a:ext cx="2350008" cy="438912"/>
          </a:xfrm>
          <a:blipFill>
            <a:blip r:embed="rId2"/>
            <a:stretch>
              <a:fillRect/>
            </a:stretch>
          </a:blipFill>
        </p:spPr>
        <p:txBody>
          <a:bodyPr/>
          <a:lstStyle/>
          <a:p>
            <a:pPr lvl="0"/>
            <a:r>
              <a:rPr lang="en-US" dirty="0"/>
              <a:t> </a:t>
            </a:r>
          </a:p>
        </p:txBody>
      </p:sp>
    </p:spTree>
    <p:extLst>
      <p:ext uri="{BB962C8B-B14F-4D97-AF65-F5344CB8AC3E}">
        <p14:creationId xmlns:p14="http://schemas.microsoft.com/office/powerpoint/2010/main" val="163364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One Column - One-Line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204367"/>
            <a:ext cx="10515600" cy="886159"/>
          </a:xfrm>
        </p:spPr>
        <p:txBody>
          <a:bodyPr/>
          <a:lstStyle>
            <a:lvl1pPr>
              <a:defRPr/>
            </a:lvl1pPr>
          </a:lstStyle>
          <a:p>
            <a:r>
              <a:rPr lang="en-US" dirty="0"/>
              <a:t>Headline</a:t>
            </a:r>
          </a:p>
        </p:txBody>
      </p:sp>
      <p:sp>
        <p:nvSpPr>
          <p:cNvPr id="3" name="Footer Placeholder 2"/>
          <p:cNvSpPr>
            <a:spLocks noGrp="1"/>
          </p:cNvSpPr>
          <p:nvPr>
            <p:ph type="ftr" sz="quarter" idx="10"/>
          </p:nvPr>
        </p:nvSpPr>
        <p:spPr>
          <a:ln>
            <a:noFill/>
          </a:ln>
        </p:spPr>
        <p:txBody>
          <a:bodyPr/>
          <a:lstStyle/>
          <a:p>
            <a:r>
              <a:rPr lang="en-US" dirty="0"/>
              <a:t>DATE / TITLE</a:t>
            </a:r>
          </a:p>
        </p:txBody>
      </p:sp>
      <p:sp>
        <p:nvSpPr>
          <p:cNvPr id="4" name="Slide Number Placeholder 3"/>
          <p:cNvSpPr>
            <a:spLocks noGrp="1"/>
          </p:cNvSpPr>
          <p:nvPr>
            <p:ph type="sldNum" sz="quarter" idx="11"/>
          </p:nvPr>
        </p:nvSpPr>
        <p:spPr/>
        <p:txBody>
          <a:bodyPr/>
          <a:lstStyle/>
          <a:p>
            <a:fld id="{BF6D30ED-1F8A-41DD-9284-B7BE1E179D97}" type="slidenum">
              <a:rPr lang="en-US" smtClean="0"/>
              <a:pPr/>
              <a:t>‹#›</a:t>
            </a:fld>
            <a:endParaRPr lang="en-US" dirty="0"/>
          </a:p>
        </p:txBody>
      </p:sp>
      <p:sp>
        <p:nvSpPr>
          <p:cNvPr id="7" name="Content Placeholder 6"/>
          <p:cNvSpPr>
            <a:spLocks noGrp="1"/>
          </p:cNvSpPr>
          <p:nvPr>
            <p:ph sz="quarter" idx="12"/>
          </p:nvPr>
        </p:nvSpPr>
        <p:spPr>
          <a:xfrm>
            <a:off x="838200" y="3061846"/>
            <a:ext cx="10515600" cy="2754935"/>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838200" y="2117332"/>
            <a:ext cx="10515600" cy="512763"/>
          </a:xfrm>
        </p:spPr>
        <p:txBody>
          <a:bodyPr>
            <a:normAutofit/>
          </a:bodyPr>
          <a:lstStyle>
            <a:lvl1pPr>
              <a:defRPr sz="2800">
                <a:solidFill>
                  <a:schemeClr val="tx2"/>
                </a:solidFill>
                <a:latin typeface="SJSU Spartan Regular" panose="02000000000000000000" pitchFamily="2" charset="0"/>
              </a:defRPr>
            </a:lvl1pPr>
          </a:lstStyle>
          <a:p>
            <a:pPr lvl="0"/>
            <a:r>
              <a:rPr lang="en-US" dirty="0"/>
              <a:t>Subheading</a:t>
            </a:r>
          </a:p>
        </p:txBody>
      </p:sp>
      <p:sp>
        <p:nvSpPr>
          <p:cNvPr id="8" name="Text Placeholder 3" descr="SJSU Primary Mark" title="SJSU Primary Mark"/>
          <p:cNvSpPr>
            <a:spLocks noGrp="1" noChangeAspect="1"/>
          </p:cNvSpPr>
          <p:nvPr>
            <p:ph type="body" sz="quarter" idx="14" hasCustomPrompt="1"/>
          </p:nvPr>
        </p:nvSpPr>
        <p:spPr>
          <a:xfrm>
            <a:off x="9144000" y="6217920"/>
            <a:ext cx="2350008" cy="438912"/>
          </a:xfrm>
          <a:blipFill>
            <a:blip r:embed="rId2"/>
            <a:stretch>
              <a:fillRect/>
            </a:stretch>
          </a:blipFill>
        </p:spPr>
        <p:txBody>
          <a:bodyPr/>
          <a:lstStyle/>
          <a:p>
            <a:pPr lvl="0"/>
            <a:r>
              <a:rPr lang="en-US" dirty="0"/>
              <a:t> </a:t>
            </a:r>
          </a:p>
        </p:txBody>
      </p:sp>
    </p:spTree>
    <p:extLst>
      <p:ext uri="{BB962C8B-B14F-4D97-AF65-F5344CB8AC3E}">
        <p14:creationId xmlns:p14="http://schemas.microsoft.com/office/powerpoint/2010/main" val="104347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One Column - Two-Line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93558"/>
            <a:ext cx="10515600" cy="1701619"/>
          </a:xfrm>
        </p:spPr>
        <p:txBody>
          <a:bodyPr/>
          <a:lstStyle>
            <a:lvl1pPr>
              <a:defRPr/>
            </a:lvl1pPr>
          </a:lstStyle>
          <a:p>
            <a:r>
              <a:rPr lang="en-US" dirty="0"/>
              <a:t>Two Line </a:t>
            </a:r>
            <a:br>
              <a:rPr lang="en-US" dirty="0"/>
            </a:br>
            <a:r>
              <a:rPr lang="en-US" dirty="0"/>
              <a:t>Headline</a:t>
            </a:r>
          </a:p>
        </p:txBody>
      </p:sp>
      <p:sp>
        <p:nvSpPr>
          <p:cNvPr id="3" name="Footer Placeholder 2"/>
          <p:cNvSpPr>
            <a:spLocks noGrp="1"/>
          </p:cNvSpPr>
          <p:nvPr>
            <p:ph type="ftr" sz="quarter" idx="10"/>
          </p:nvPr>
        </p:nvSpPr>
        <p:spPr>
          <a:ln>
            <a:noFill/>
          </a:ln>
        </p:spPr>
        <p:txBody>
          <a:bodyPr/>
          <a:lstStyle>
            <a:lvl1pPr>
              <a:defRPr/>
            </a:lvl1pPr>
          </a:lstStyle>
          <a:p>
            <a:r>
              <a:rPr lang="en-US" dirty="0"/>
              <a:t>DATE / TITLE</a:t>
            </a:r>
          </a:p>
        </p:txBody>
      </p:sp>
      <p:sp>
        <p:nvSpPr>
          <p:cNvPr id="4" name="Slide Number Placeholder 3"/>
          <p:cNvSpPr>
            <a:spLocks noGrp="1"/>
          </p:cNvSpPr>
          <p:nvPr>
            <p:ph type="sldNum" sz="quarter" idx="11"/>
          </p:nvPr>
        </p:nvSpPr>
        <p:spPr/>
        <p:txBody>
          <a:bodyPr/>
          <a:lstStyle/>
          <a:p>
            <a:fld id="{BF6D30ED-1F8A-41DD-9284-B7BE1E179D97}" type="slidenum">
              <a:rPr lang="en-US" smtClean="0"/>
              <a:pPr/>
              <a:t>‹#›</a:t>
            </a:fld>
            <a:endParaRPr lang="en-US" dirty="0"/>
          </a:p>
        </p:txBody>
      </p:sp>
      <p:sp>
        <p:nvSpPr>
          <p:cNvPr id="7" name="Content Placeholder 6"/>
          <p:cNvSpPr>
            <a:spLocks noGrp="1"/>
          </p:cNvSpPr>
          <p:nvPr>
            <p:ph sz="quarter" idx="12"/>
          </p:nvPr>
        </p:nvSpPr>
        <p:spPr>
          <a:xfrm>
            <a:off x="838200" y="3061846"/>
            <a:ext cx="10515600" cy="2754935"/>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838200" y="2357962"/>
            <a:ext cx="10515600" cy="512763"/>
          </a:xfrm>
        </p:spPr>
        <p:txBody>
          <a:bodyPr>
            <a:normAutofit/>
          </a:bodyPr>
          <a:lstStyle>
            <a:lvl1pPr>
              <a:defRPr sz="2800">
                <a:solidFill>
                  <a:schemeClr val="tx2"/>
                </a:solidFill>
                <a:latin typeface="SJSU Spartan Regular" panose="02000000000000000000" pitchFamily="2" charset="0"/>
              </a:defRPr>
            </a:lvl1pPr>
          </a:lstStyle>
          <a:p>
            <a:pPr lvl="0"/>
            <a:r>
              <a:rPr lang="en-US" dirty="0"/>
              <a:t>Subheading</a:t>
            </a:r>
          </a:p>
        </p:txBody>
      </p:sp>
      <p:sp>
        <p:nvSpPr>
          <p:cNvPr id="8" name="Text Placeholder 3" descr="SJSU Primary Mark" title="SJSU Primary Mark"/>
          <p:cNvSpPr>
            <a:spLocks noGrp="1" noChangeAspect="1"/>
          </p:cNvSpPr>
          <p:nvPr>
            <p:ph type="body" sz="quarter" idx="14" hasCustomPrompt="1"/>
          </p:nvPr>
        </p:nvSpPr>
        <p:spPr>
          <a:xfrm>
            <a:off x="9144000" y="6217920"/>
            <a:ext cx="2350008" cy="438912"/>
          </a:xfrm>
          <a:blipFill>
            <a:blip r:embed="rId2"/>
            <a:stretch>
              <a:fillRect/>
            </a:stretch>
          </a:blipFill>
        </p:spPr>
        <p:txBody>
          <a:bodyPr/>
          <a:lstStyle/>
          <a:p>
            <a:pPr lvl="0"/>
            <a:r>
              <a:rPr lang="en-US" dirty="0"/>
              <a:t> </a:t>
            </a:r>
          </a:p>
        </p:txBody>
      </p:sp>
    </p:spTree>
    <p:extLst>
      <p:ext uri="{BB962C8B-B14F-4D97-AF65-F5344CB8AC3E}">
        <p14:creationId xmlns:p14="http://schemas.microsoft.com/office/powerpoint/2010/main" val="388359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Two Column - One-Line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204367"/>
            <a:ext cx="10515600" cy="886159"/>
          </a:xfrm>
        </p:spPr>
        <p:txBody>
          <a:bodyPr/>
          <a:lstStyle>
            <a:lvl1pPr>
              <a:defRPr/>
            </a:lvl1pPr>
          </a:lstStyle>
          <a:p>
            <a:r>
              <a:rPr lang="en-US" dirty="0"/>
              <a:t>Headline</a:t>
            </a:r>
          </a:p>
        </p:txBody>
      </p:sp>
      <p:sp>
        <p:nvSpPr>
          <p:cNvPr id="3" name="Footer Placeholder 2"/>
          <p:cNvSpPr>
            <a:spLocks noGrp="1"/>
          </p:cNvSpPr>
          <p:nvPr>
            <p:ph type="ftr" sz="quarter" idx="10"/>
          </p:nvPr>
        </p:nvSpPr>
        <p:spPr>
          <a:ln>
            <a:noFill/>
          </a:ln>
        </p:spPr>
        <p:txBody>
          <a:bodyPr/>
          <a:lstStyle>
            <a:lvl1pPr>
              <a:defRPr/>
            </a:lvl1pPr>
          </a:lstStyle>
          <a:p>
            <a:r>
              <a:rPr lang="en-US" dirty="0"/>
              <a:t>DATE / TITLE</a:t>
            </a:r>
          </a:p>
        </p:txBody>
      </p:sp>
      <p:sp>
        <p:nvSpPr>
          <p:cNvPr id="4" name="Slide Number Placeholder 3"/>
          <p:cNvSpPr>
            <a:spLocks noGrp="1"/>
          </p:cNvSpPr>
          <p:nvPr>
            <p:ph type="sldNum" sz="quarter" idx="11"/>
          </p:nvPr>
        </p:nvSpPr>
        <p:spPr/>
        <p:txBody>
          <a:bodyPr/>
          <a:lstStyle/>
          <a:p>
            <a:fld id="{BF6D30ED-1F8A-41DD-9284-B7BE1E179D97}" type="slidenum">
              <a:rPr lang="en-US" smtClean="0"/>
              <a:pPr/>
              <a:t>‹#›</a:t>
            </a:fld>
            <a:endParaRPr lang="en-US" dirty="0"/>
          </a:p>
        </p:txBody>
      </p:sp>
      <p:sp>
        <p:nvSpPr>
          <p:cNvPr id="7" name="Content Placeholder 6"/>
          <p:cNvSpPr>
            <a:spLocks noGrp="1"/>
          </p:cNvSpPr>
          <p:nvPr>
            <p:ph sz="quarter" idx="12"/>
          </p:nvPr>
        </p:nvSpPr>
        <p:spPr>
          <a:xfrm>
            <a:off x="838199" y="3061846"/>
            <a:ext cx="5097379" cy="2754935"/>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838200" y="2117332"/>
            <a:ext cx="10515600" cy="512763"/>
          </a:xfrm>
        </p:spPr>
        <p:txBody>
          <a:bodyPr>
            <a:normAutofit/>
          </a:bodyPr>
          <a:lstStyle>
            <a:lvl1pPr>
              <a:defRPr sz="2800">
                <a:solidFill>
                  <a:schemeClr val="tx2"/>
                </a:solidFill>
                <a:latin typeface="SJSU Spartan Regular" panose="02000000000000000000" pitchFamily="2" charset="0"/>
              </a:defRPr>
            </a:lvl1pPr>
          </a:lstStyle>
          <a:p>
            <a:pPr lvl="0"/>
            <a:r>
              <a:rPr lang="en-US" dirty="0"/>
              <a:t>Subheading</a:t>
            </a:r>
          </a:p>
        </p:txBody>
      </p:sp>
      <p:sp>
        <p:nvSpPr>
          <p:cNvPr id="8" name="Content Placeholder 6"/>
          <p:cNvSpPr>
            <a:spLocks noGrp="1"/>
          </p:cNvSpPr>
          <p:nvPr>
            <p:ph sz="quarter" idx="14"/>
          </p:nvPr>
        </p:nvSpPr>
        <p:spPr>
          <a:xfrm>
            <a:off x="6272463" y="3061846"/>
            <a:ext cx="5081336" cy="2754935"/>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descr="SJSU Primary Mark" title="SJSU Primary Mark"/>
          <p:cNvSpPr>
            <a:spLocks noGrp="1" noChangeAspect="1"/>
          </p:cNvSpPr>
          <p:nvPr>
            <p:ph type="body" sz="quarter" idx="15" hasCustomPrompt="1"/>
          </p:nvPr>
        </p:nvSpPr>
        <p:spPr>
          <a:xfrm>
            <a:off x="9144000" y="6217920"/>
            <a:ext cx="2350008" cy="438912"/>
          </a:xfrm>
          <a:blipFill>
            <a:blip r:embed="rId2"/>
            <a:stretch>
              <a:fillRect/>
            </a:stretch>
          </a:blipFill>
        </p:spPr>
        <p:txBody>
          <a:bodyPr/>
          <a:lstStyle/>
          <a:p>
            <a:pPr lvl="0"/>
            <a:r>
              <a:rPr lang="en-US" dirty="0"/>
              <a:t> </a:t>
            </a:r>
          </a:p>
        </p:txBody>
      </p:sp>
    </p:spTree>
    <p:extLst>
      <p:ext uri="{BB962C8B-B14F-4D97-AF65-F5344CB8AC3E}">
        <p14:creationId xmlns:p14="http://schemas.microsoft.com/office/powerpoint/2010/main" val="283429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Two Column - Two-Line Headlin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ln>
            <a:noFill/>
          </a:ln>
        </p:spPr>
        <p:txBody>
          <a:bodyPr/>
          <a:lstStyle>
            <a:lvl1pPr>
              <a:defRPr/>
            </a:lvl1pPr>
          </a:lstStyle>
          <a:p>
            <a:r>
              <a:rPr lang="en-US" dirty="0"/>
              <a:t>DATE / TITLE</a:t>
            </a:r>
          </a:p>
        </p:txBody>
      </p:sp>
      <p:sp>
        <p:nvSpPr>
          <p:cNvPr id="4" name="Slide Number Placeholder 3"/>
          <p:cNvSpPr>
            <a:spLocks noGrp="1"/>
          </p:cNvSpPr>
          <p:nvPr>
            <p:ph type="sldNum" sz="quarter" idx="11"/>
          </p:nvPr>
        </p:nvSpPr>
        <p:spPr/>
        <p:txBody>
          <a:bodyPr/>
          <a:lstStyle/>
          <a:p>
            <a:fld id="{BF6D30ED-1F8A-41DD-9284-B7BE1E179D97}" type="slidenum">
              <a:rPr lang="en-US" smtClean="0"/>
              <a:pPr/>
              <a:t>‹#›</a:t>
            </a:fld>
            <a:endParaRPr lang="en-US" dirty="0"/>
          </a:p>
        </p:txBody>
      </p:sp>
      <p:sp>
        <p:nvSpPr>
          <p:cNvPr id="7" name="Content Placeholder 6"/>
          <p:cNvSpPr>
            <a:spLocks noGrp="1"/>
          </p:cNvSpPr>
          <p:nvPr>
            <p:ph sz="quarter" idx="12"/>
          </p:nvPr>
        </p:nvSpPr>
        <p:spPr>
          <a:xfrm>
            <a:off x="838199" y="3061846"/>
            <a:ext cx="5097379" cy="2754935"/>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4"/>
          </p:nvPr>
        </p:nvSpPr>
        <p:spPr>
          <a:xfrm>
            <a:off x="6272463" y="3061846"/>
            <a:ext cx="5081336" cy="2754935"/>
          </a:xfrm>
          <a:prstGeom prst="rect">
            <a:avLst/>
          </a:prstGeom>
        </p:spPr>
        <p:txBody>
          <a:bodyPr/>
          <a:lstStyle>
            <a:lvl1pPr>
              <a:defRPr>
                <a:solidFill>
                  <a:srgbClr val="666666"/>
                </a:solidFill>
                <a:latin typeface="Helvetica Neue" panose="020B0604020202020204" pitchFamily="34" charset="0"/>
              </a:defRPr>
            </a:lvl1pPr>
            <a:lvl2pPr>
              <a:defRPr>
                <a:solidFill>
                  <a:srgbClr val="666666"/>
                </a:solidFill>
                <a:latin typeface="Helvetica Neue" panose="020B0604020202020204" pitchFamily="34" charset="0"/>
              </a:defRPr>
            </a:lvl2pPr>
            <a:lvl3pPr>
              <a:defRPr>
                <a:solidFill>
                  <a:srgbClr val="666666"/>
                </a:solidFill>
                <a:latin typeface="Helvetica Neue" panose="020B0604020202020204" pitchFamily="34" charset="0"/>
              </a:defRPr>
            </a:lvl3pPr>
            <a:lvl4pPr>
              <a:defRPr>
                <a:solidFill>
                  <a:srgbClr val="666666"/>
                </a:solidFill>
                <a:latin typeface="Helvetica Neue" panose="020B0604020202020204" pitchFamily="34" charset="0"/>
              </a:defRPr>
            </a:lvl4pPr>
            <a:lvl5pPr>
              <a:defRPr>
                <a:solidFill>
                  <a:srgbClr val="666666"/>
                </a:solidFill>
                <a:latin typeface="Helvetica Neue"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hasCustomPrompt="1"/>
          </p:nvPr>
        </p:nvSpPr>
        <p:spPr>
          <a:xfrm>
            <a:off x="838200" y="593558"/>
            <a:ext cx="10515600" cy="1701619"/>
          </a:xfrm>
        </p:spPr>
        <p:txBody>
          <a:bodyPr/>
          <a:lstStyle>
            <a:lvl1pPr>
              <a:defRPr/>
            </a:lvl1pPr>
          </a:lstStyle>
          <a:p>
            <a:r>
              <a:rPr lang="en-US" dirty="0"/>
              <a:t>Two Line </a:t>
            </a:r>
            <a:br>
              <a:rPr lang="en-US" dirty="0"/>
            </a:br>
            <a:r>
              <a:rPr lang="en-US" dirty="0"/>
              <a:t>Headline</a:t>
            </a:r>
          </a:p>
        </p:txBody>
      </p:sp>
      <p:sp>
        <p:nvSpPr>
          <p:cNvPr id="11" name="Text Placeholder 8"/>
          <p:cNvSpPr>
            <a:spLocks noGrp="1"/>
          </p:cNvSpPr>
          <p:nvPr>
            <p:ph type="body" sz="quarter" idx="13" hasCustomPrompt="1"/>
          </p:nvPr>
        </p:nvSpPr>
        <p:spPr>
          <a:xfrm>
            <a:off x="838200" y="2357962"/>
            <a:ext cx="10515600" cy="512763"/>
          </a:xfrm>
        </p:spPr>
        <p:txBody>
          <a:bodyPr>
            <a:normAutofit/>
          </a:bodyPr>
          <a:lstStyle>
            <a:lvl1pPr>
              <a:defRPr sz="2800">
                <a:solidFill>
                  <a:schemeClr val="tx2"/>
                </a:solidFill>
                <a:latin typeface="SJSU Spartan Regular" panose="02000000000000000000" pitchFamily="2" charset="0"/>
              </a:defRPr>
            </a:lvl1pPr>
          </a:lstStyle>
          <a:p>
            <a:pPr lvl="0"/>
            <a:r>
              <a:rPr lang="en-US" dirty="0"/>
              <a:t>Subheading</a:t>
            </a:r>
          </a:p>
        </p:txBody>
      </p:sp>
      <p:sp>
        <p:nvSpPr>
          <p:cNvPr id="9" name="Text Placeholder 3" descr="SJSU Primary Mark" title="SJSU Primary Mark"/>
          <p:cNvSpPr>
            <a:spLocks noGrp="1" noChangeAspect="1"/>
          </p:cNvSpPr>
          <p:nvPr>
            <p:ph type="body" sz="quarter" idx="15" hasCustomPrompt="1"/>
          </p:nvPr>
        </p:nvSpPr>
        <p:spPr>
          <a:xfrm>
            <a:off x="9144000" y="6217920"/>
            <a:ext cx="2350008" cy="438912"/>
          </a:xfrm>
          <a:blipFill>
            <a:blip r:embed="rId2"/>
            <a:stretch>
              <a:fillRect/>
            </a:stretch>
          </a:blipFill>
        </p:spPr>
        <p:txBody>
          <a:bodyPr/>
          <a:lstStyle/>
          <a:p>
            <a:pPr lvl="0"/>
            <a:r>
              <a:rPr lang="en-US" dirty="0"/>
              <a:t> </a:t>
            </a:r>
          </a:p>
        </p:txBody>
      </p:sp>
    </p:spTree>
    <p:extLst>
      <p:ext uri="{BB962C8B-B14F-4D97-AF65-F5344CB8AC3E}">
        <p14:creationId xmlns:p14="http://schemas.microsoft.com/office/powerpoint/2010/main" val="4162753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3.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laceholder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83208795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SJSU Spartan Regular" panose="02000000000000000000" pitchFamily="2" charset="0"/>
          <a:ea typeface="+mj-ea"/>
          <a:cs typeface="+mj-cs"/>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SJSU Spartan Regular" panose="02000000000000000000" pitchFamily="2" charset="0"/>
          <a:ea typeface="+mn-ea"/>
          <a:cs typeface="+mn-cs"/>
        </a:defRPr>
      </a:lvl1pPr>
      <a:lvl2pPr marL="457200" indent="0" algn="l" defTabSz="914400" rtl="0" eaLnBrk="1" latinLnBrk="0" hangingPunct="1">
        <a:lnSpc>
          <a:spcPct val="90000"/>
        </a:lnSpc>
        <a:spcBef>
          <a:spcPts val="500"/>
        </a:spcBef>
        <a:buFontTx/>
        <a:buNone/>
        <a:defRPr sz="2400" kern="1200">
          <a:solidFill>
            <a:schemeClr val="tx1"/>
          </a:solidFill>
          <a:latin typeface="SJSU Spartan Regular" panose="02000000000000000000" pitchFamily="2" charset="0"/>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SJSU Spartan Regular" panose="02000000000000000000" pitchFamily="2" charset="0"/>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SJSU Spartan Regular" panose="02000000000000000000" pitchFamily="2" charset="0"/>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SJSU Spartan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Section Head</a:t>
            </a:r>
          </a:p>
        </p:txBody>
      </p:sp>
      <p:sp>
        <p:nvSpPr>
          <p:cNvPr id="3" name="Text Placeholder 2"/>
          <p:cNvSpPr>
            <a:spLocks noGrp="1"/>
          </p:cNvSpPr>
          <p:nvPr>
            <p:ph type="body" idx="1"/>
          </p:nvPr>
        </p:nvSpPr>
        <p:spPr>
          <a:xfrm>
            <a:off x="838200" y="1825625"/>
            <a:ext cx="10515600" cy="917575"/>
          </a:xfrm>
          <a:prstGeom prst="rect">
            <a:avLst/>
          </a:prstGeom>
        </p:spPr>
        <p:txBody>
          <a:bodyPr vert="horz" lIns="91440" tIns="45720" rIns="91440" bIns="45720" rtlCol="0">
            <a:normAutofit/>
          </a:bodyPr>
          <a:lstStyle/>
          <a:p>
            <a:pPr lvl="0"/>
            <a:r>
              <a:rPr lang="en-US" dirty="0"/>
              <a:t>Section Subhead</a:t>
            </a:r>
          </a:p>
        </p:txBody>
      </p:sp>
      <p:sp>
        <p:nvSpPr>
          <p:cNvPr id="5" name="Footer Placeholder 4"/>
          <p:cNvSpPr>
            <a:spLocks noGrp="1"/>
          </p:cNvSpPr>
          <p:nvPr>
            <p:ph type="ftr" sz="quarter" idx="3"/>
          </p:nvPr>
        </p:nvSpPr>
        <p:spPr>
          <a:xfrm>
            <a:off x="1536192" y="6217920"/>
            <a:ext cx="4114800" cy="365125"/>
          </a:xfrm>
          <a:prstGeom prst="rect">
            <a:avLst/>
          </a:prstGeom>
        </p:spPr>
        <p:txBody>
          <a:bodyPr vert="horz" lIns="91440" tIns="45720" rIns="91440" bIns="45720" rtlCol="0" anchor="ctr"/>
          <a:lstStyle>
            <a:lvl1pPr algn="l">
              <a:defRPr sz="1200">
                <a:solidFill>
                  <a:srgbClr val="666666"/>
                </a:solidFill>
                <a:latin typeface="SJSU Spartan Regular" panose="02000000000000000000" pitchFamily="2" charset="0"/>
              </a:defRPr>
            </a:lvl1pPr>
          </a:lstStyle>
          <a:p>
            <a:r>
              <a:rPr lang="en-US" dirty="0"/>
              <a:t>DATE / TITLE</a:t>
            </a:r>
          </a:p>
        </p:txBody>
      </p:sp>
      <p:sp>
        <p:nvSpPr>
          <p:cNvPr id="6" name="Slide Number Placeholder 5"/>
          <p:cNvSpPr>
            <a:spLocks noGrp="1"/>
          </p:cNvSpPr>
          <p:nvPr>
            <p:ph type="sldNum" sz="quarter" idx="4"/>
          </p:nvPr>
        </p:nvSpPr>
        <p:spPr>
          <a:xfrm>
            <a:off x="457200" y="6217920"/>
            <a:ext cx="631521" cy="365125"/>
          </a:xfrm>
          <a:prstGeom prst="rect">
            <a:avLst/>
          </a:prstGeom>
        </p:spPr>
        <p:txBody>
          <a:bodyPr vert="horz" lIns="91440" tIns="45720" rIns="91440" bIns="45720" rtlCol="0" anchor="ctr"/>
          <a:lstStyle>
            <a:lvl1pPr algn="r">
              <a:defRPr sz="2000">
                <a:solidFill>
                  <a:srgbClr val="666666"/>
                </a:solidFill>
              </a:defRPr>
            </a:lvl1pPr>
          </a:lstStyle>
          <a:p>
            <a:fld id="{BF6D30ED-1F8A-41DD-9284-B7BE1E179D97}" type="slidenum">
              <a:rPr lang="en-US" smtClean="0"/>
              <a:pPr/>
              <a:t>‹#›</a:t>
            </a:fld>
            <a:endParaRPr lang="en-US" dirty="0"/>
          </a:p>
        </p:txBody>
      </p:sp>
    </p:spTree>
    <p:extLst>
      <p:ext uri="{BB962C8B-B14F-4D97-AF65-F5344CB8AC3E}">
        <p14:creationId xmlns:p14="http://schemas.microsoft.com/office/powerpoint/2010/main" val="27518094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l" defTabSz="914400" rtl="0" eaLnBrk="1" latinLnBrk="0" hangingPunct="1">
        <a:lnSpc>
          <a:spcPct val="90000"/>
        </a:lnSpc>
        <a:spcBef>
          <a:spcPct val="0"/>
        </a:spcBef>
        <a:buNone/>
        <a:defRPr sz="7200" kern="1200">
          <a:solidFill>
            <a:srgbClr val="666666"/>
          </a:solidFill>
          <a:latin typeface="SJSU Spartan Regular" panose="02000000000000000000" pitchFamily="2" charset="0"/>
          <a:ea typeface="+mj-ea"/>
          <a:cs typeface="+mj-cs"/>
        </a:defRPr>
      </a:lvl1pPr>
    </p:titleStyle>
    <p:bodyStyle>
      <a:lvl1pPr marL="0" indent="0" algn="l" defTabSz="914400" rtl="0" eaLnBrk="1" latinLnBrk="0" hangingPunct="1">
        <a:lnSpc>
          <a:spcPct val="90000"/>
        </a:lnSpc>
        <a:spcBef>
          <a:spcPts val="1000"/>
        </a:spcBef>
        <a:buFontTx/>
        <a:buNone/>
        <a:defRPr sz="5400" kern="1200">
          <a:solidFill>
            <a:schemeClr val="tx2"/>
          </a:solidFill>
          <a:latin typeface="Helvetica Neue" panose="020B0604020202020204" pitchFamily="34" charset="0"/>
          <a:ea typeface="+mn-ea"/>
          <a:cs typeface="+mn-cs"/>
        </a:defRPr>
      </a:lvl1pPr>
      <a:lvl2pPr marL="457200" indent="0" algn="l" defTabSz="914400" rtl="0" eaLnBrk="1" latinLnBrk="0" hangingPunct="1">
        <a:lnSpc>
          <a:spcPct val="90000"/>
        </a:lnSpc>
        <a:spcBef>
          <a:spcPts val="500"/>
        </a:spcBef>
        <a:buFontTx/>
        <a:buNone/>
        <a:defRPr sz="2400" kern="1200">
          <a:solidFill>
            <a:schemeClr val="tx2"/>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04367"/>
            <a:ext cx="10515600" cy="886159"/>
          </a:xfrm>
          <a:prstGeom prst="rect">
            <a:avLst/>
          </a:prstGeom>
        </p:spPr>
        <p:txBody>
          <a:bodyPr vert="horz" lIns="91440" tIns="45720" rIns="91440" bIns="45720" rtlCol="0" anchor="ctr">
            <a:normAutofit/>
          </a:bodyPr>
          <a:lstStyle/>
          <a:p>
            <a:r>
              <a:rPr lang="en-US" dirty="0"/>
              <a:t>Headline</a:t>
            </a:r>
          </a:p>
        </p:txBody>
      </p:sp>
      <p:sp>
        <p:nvSpPr>
          <p:cNvPr id="5" name="Footer Placeholder 4"/>
          <p:cNvSpPr>
            <a:spLocks noGrp="1"/>
          </p:cNvSpPr>
          <p:nvPr>
            <p:ph type="ftr" sz="quarter" idx="3"/>
          </p:nvPr>
        </p:nvSpPr>
        <p:spPr>
          <a:xfrm>
            <a:off x="1536192" y="6217920"/>
            <a:ext cx="4114800" cy="365125"/>
          </a:xfrm>
          <a:prstGeom prst="rect">
            <a:avLst/>
          </a:prstGeom>
        </p:spPr>
        <p:txBody>
          <a:bodyPr vert="horz" lIns="91440" tIns="45720" rIns="91440" bIns="45720" rtlCol="0" anchor="ctr"/>
          <a:lstStyle>
            <a:lvl1pPr algn="l">
              <a:defRPr sz="1200">
                <a:solidFill>
                  <a:srgbClr val="666666"/>
                </a:solidFill>
                <a:latin typeface="SJSU Spartan Regular" panose="02000000000000000000" pitchFamily="2" charset="0"/>
              </a:defRPr>
            </a:lvl1pPr>
          </a:lstStyle>
          <a:p>
            <a:r>
              <a:rPr lang="en-US" dirty="0"/>
              <a:t>DATE / TITLE</a:t>
            </a:r>
          </a:p>
        </p:txBody>
      </p:sp>
      <p:sp>
        <p:nvSpPr>
          <p:cNvPr id="6" name="Slide Number Placeholder 5"/>
          <p:cNvSpPr>
            <a:spLocks noGrp="1"/>
          </p:cNvSpPr>
          <p:nvPr>
            <p:ph type="sldNum" sz="quarter" idx="4"/>
          </p:nvPr>
        </p:nvSpPr>
        <p:spPr>
          <a:xfrm>
            <a:off x="457200" y="6217920"/>
            <a:ext cx="631521" cy="365125"/>
          </a:xfrm>
          <a:prstGeom prst="rect">
            <a:avLst/>
          </a:prstGeom>
        </p:spPr>
        <p:txBody>
          <a:bodyPr vert="horz" lIns="91440" tIns="45720" rIns="91440" bIns="45720" rtlCol="0" anchor="ctr"/>
          <a:lstStyle>
            <a:lvl1pPr algn="r">
              <a:defRPr sz="2000">
                <a:solidFill>
                  <a:srgbClr val="666666"/>
                </a:solidFill>
              </a:defRPr>
            </a:lvl1pPr>
          </a:lstStyle>
          <a:p>
            <a:fld id="{BF6D30ED-1F8A-41DD-9284-B7BE1E179D97}" type="slidenum">
              <a:rPr lang="en-US" smtClean="0"/>
              <a:pPr/>
              <a:t>‹#›</a:t>
            </a:fld>
            <a:endParaRPr lang="en-US" dirty="0"/>
          </a:p>
        </p:txBody>
      </p:sp>
      <p:sp>
        <p:nvSpPr>
          <p:cNvPr id="4" name="Text Placeholder 3"/>
          <p:cNvSpPr>
            <a:spLocks noGrp="1"/>
          </p:cNvSpPr>
          <p:nvPr>
            <p:ph type="body" idx="1"/>
          </p:nvPr>
        </p:nvSpPr>
        <p:spPr>
          <a:xfrm>
            <a:off x="838200" y="3061405"/>
            <a:ext cx="10515600" cy="2793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9668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6" r:id="rId8"/>
    <p:sldLayoutId id="2147483677" r:id="rId9"/>
  </p:sldLayoutIdLst>
  <p:txStyles>
    <p:titleStyle>
      <a:lvl1pPr algn="l" defTabSz="914400" rtl="0" eaLnBrk="1" latinLnBrk="0" hangingPunct="1">
        <a:lnSpc>
          <a:spcPct val="90000"/>
        </a:lnSpc>
        <a:spcBef>
          <a:spcPct val="0"/>
        </a:spcBef>
        <a:buNone/>
        <a:defRPr sz="6000" kern="1200">
          <a:solidFill>
            <a:schemeClr val="tx2"/>
          </a:solidFill>
          <a:latin typeface="SJSU Spartan Regular" panose="02000000000000000000" pitchFamily="2" charset="0"/>
          <a:ea typeface="+mj-ea"/>
          <a:cs typeface="+mj-cs"/>
        </a:defRPr>
      </a:lvl1pPr>
    </p:titleStyle>
    <p:bodyStyle>
      <a:lvl1pPr marL="0" indent="0" algn="l" defTabSz="914400" rtl="0" eaLnBrk="1" latinLnBrk="0" hangingPunct="1">
        <a:lnSpc>
          <a:spcPct val="90000"/>
        </a:lnSpc>
        <a:spcBef>
          <a:spcPts val="1000"/>
        </a:spcBef>
        <a:buFontTx/>
        <a:buNone/>
        <a:defRPr sz="2400" kern="1200">
          <a:solidFill>
            <a:srgbClr val="666666"/>
          </a:solidFill>
          <a:latin typeface="Helvetica Neue" panose="020B0604020202020204" pitchFamily="34" charset="0"/>
          <a:ea typeface="+mn-ea"/>
          <a:cs typeface="+mn-cs"/>
        </a:defRPr>
      </a:lvl1pPr>
      <a:lvl2pPr marL="457200" indent="0" algn="l" defTabSz="914400" rtl="0" eaLnBrk="1" latinLnBrk="0" hangingPunct="1">
        <a:lnSpc>
          <a:spcPct val="90000"/>
        </a:lnSpc>
        <a:spcBef>
          <a:spcPts val="500"/>
        </a:spcBef>
        <a:buFontTx/>
        <a:buNone/>
        <a:defRPr sz="2400" kern="1200">
          <a:solidFill>
            <a:srgbClr val="666666"/>
          </a:solidFill>
          <a:latin typeface="Helvetica Neue" panose="020B0604020202020204" pitchFamily="34" charset="0"/>
          <a:ea typeface="+mn-ea"/>
          <a:cs typeface="+mn-cs"/>
        </a:defRPr>
      </a:lvl2pPr>
      <a:lvl3pPr marL="914400" indent="0" algn="l" defTabSz="914400" rtl="0" eaLnBrk="1" latinLnBrk="0" hangingPunct="1">
        <a:lnSpc>
          <a:spcPct val="90000"/>
        </a:lnSpc>
        <a:spcBef>
          <a:spcPts val="500"/>
        </a:spcBef>
        <a:buFontTx/>
        <a:buNone/>
        <a:defRPr sz="2000" kern="1200">
          <a:solidFill>
            <a:srgbClr val="666666"/>
          </a:solidFill>
          <a:latin typeface="Helvetica Neue" panose="020B0604020202020204" pitchFamily="34" charset="0"/>
          <a:ea typeface="+mn-ea"/>
          <a:cs typeface="+mn-cs"/>
        </a:defRPr>
      </a:lvl3pPr>
      <a:lvl4pPr marL="1371600" indent="0" algn="l" defTabSz="914400" rtl="0" eaLnBrk="1" latinLnBrk="0" hangingPunct="1">
        <a:lnSpc>
          <a:spcPct val="90000"/>
        </a:lnSpc>
        <a:spcBef>
          <a:spcPts val="500"/>
        </a:spcBef>
        <a:buFontTx/>
        <a:buNone/>
        <a:defRPr sz="1800" kern="1200">
          <a:solidFill>
            <a:srgbClr val="666666"/>
          </a:solidFill>
          <a:latin typeface="Helvetica Neue" panose="020B0604020202020204" pitchFamily="34" charset="0"/>
          <a:ea typeface="+mn-ea"/>
          <a:cs typeface="+mn-cs"/>
        </a:defRPr>
      </a:lvl4pPr>
      <a:lvl5pPr marL="1828800" indent="0" algn="l" defTabSz="914400" rtl="0" eaLnBrk="1" latinLnBrk="0" hangingPunct="1">
        <a:lnSpc>
          <a:spcPct val="90000"/>
        </a:lnSpc>
        <a:spcBef>
          <a:spcPts val="500"/>
        </a:spcBef>
        <a:buFontTx/>
        <a:buNone/>
        <a:defRPr sz="1800" kern="1200">
          <a:solidFill>
            <a:srgbClr val="666666"/>
          </a:solidFill>
          <a:latin typeface="Helvetica Neue"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aeheeJeong/SummerCoding2023" TargetMode="External"/><Relationship Id="rId2" Type="http://schemas.openxmlformats.org/officeDocument/2006/relationships/hyperlink" Target="https://github.com/TaeheeJeong/seedacademy"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190A7-6FB3-F923-B955-06AC5AA95D2A}"/>
              </a:ext>
            </a:extLst>
          </p:cNvPr>
          <p:cNvSpPr>
            <a:spLocks noGrp="1"/>
          </p:cNvSpPr>
          <p:nvPr>
            <p:ph type="title"/>
          </p:nvPr>
        </p:nvSpPr>
        <p:spPr/>
        <p:txBody>
          <a:bodyPr>
            <a:normAutofit fontScale="90000"/>
          </a:bodyPr>
          <a:lstStyle/>
          <a:p>
            <a:r>
              <a:rPr lang="en-US" dirty="0"/>
              <a:t>Python Coding Schools</a:t>
            </a:r>
          </a:p>
        </p:txBody>
      </p:sp>
      <p:sp>
        <p:nvSpPr>
          <p:cNvPr id="5" name="Text Placeholder 4">
            <a:extLst>
              <a:ext uri="{FF2B5EF4-FFF2-40B4-BE49-F238E27FC236}">
                <a16:creationId xmlns:a16="http://schemas.microsoft.com/office/drawing/2014/main" id="{E000C4C5-5E97-BE40-3EAD-EBD8DB3E822C}"/>
              </a:ext>
            </a:extLst>
          </p:cNvPr>
          <p:cNvSpPr>
            <a:spLocks noGrp="1"/>
          </p:cNvSpPr>
          <p:nvPr>
            <p:ph type="body" sz="quarter" idx="11"/>
          </p:nvPr>
        </p:nvSpPr>
        <p:spPr/>
        <p:txBody>
          <a:bodyPr/>
          <a:lstStyle/>
          <a:p>
            <a:r>
              <a:rPr lang="en-US" dirty="0"/>
              <a:t>10</a:t>
            </a:r>
            <a:r>
              <a:rPr lang="en-US" baseline="30000" dirty="0"/>
              <a:t>th</a:t>
            </a:r>
            <a:r>
              <a:rPr lang="en-US" dirty="0"/>
              <a:t> Lesson: Class</a:t>
            </a:r>
          </a:p>
        </p:txBody>
      </p:sp>
      <p:sp>
        <p:nvSpPr>
          <p:cNvPr id="7" name="Text Placeholder 6">
            <a:extLst>
              <a:ext uri="{FF2B5EF4-FFF2-40B4-BE49-F238E27FC236}">
                <a16:creationId xmlns:a16="http://schemas.microsoft.com/office/drawing/2014/main" id="{B9A4A97C-6D95-3F37-1CD6-5CDF386305E0}"/>
              </a:ext>
            </a:extLst>
          </p:cNvPr>
          <p:cNvSpPr>
            <a:spLocks noGrp="1"/>
          </p:cNvSpPr>
          <p:nvPr>
            <p:ph type="body" sz="quarter" idx="13"/>
          </p:nvPr>
        </p:nvSpPr>
        <p:spPr>
          <a:xfrm>
            <a:off x="4485741" y="3723669"/>
            <a:ext cx="7253503" cy="496618"/>
          </a:xfrm>
        </p:spPr>
        <p:txBody>
          <a:bodyPr>
            <a:normAutofit/>
          </a:bodyPr>
          <a:lstStyle/>
          <a:p>
            <a:r>
              <a:rPr lang="en-US" sz="2400" dirty="0"/>
              <a:t>Seed Academy</a:t>
            </a:r>
          </a:p>
        </p:txBody>
      </p:sp>
    </p:spTree>
    <p:extLst>
      <p:ext uri="{BB962C8B-B14F-4D97-AF65-F5344CB8AC3E}">
        <p14:creationId xmlns:p14="http://schemas.microsoft.com/office/powerpoint/2010/main" val="332968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957933" y="640083"/>
            <a:ext cx="4121600" cy="4002256"/>
          </a:xfrm>
          <a:prstGeom prst="rect">
            <a:avLst/>
          </a:prstGeom>
          <a:noFill/>
          <a:ln w="12700" cap="flat" cmpd="sng">
            <a:solidFill>
              <a:schemeClr val="bg2"/>
            </a:solidFill>
            <a:prstDash val="sysDash"/>
            <a:miter/>
            <a:headEnd type="none" w="med" len="med"/>
            <a:tailEnd type="none" w="med" len="med"/>
          </a:ln>
        </p:spPr>
        <p:txBody>
          <a:bodyPr lIns="28067" tIns="28067" rIns="28067" bIns="28067" anchor="ctr" anchorCtr="0">
            <a:noAutofit/>
          </a:bodyPr>
          <a:lstStyle/>
          <a:p>
            <a:pPr>
              <a:buClr>
                <a:srgbClr val="00FDFF"/>
              </a:buClr>
              <a:buSzPct val="25000"/>
            </a:pPr>
            <a:r>
              <a:rPr lang="en" dirty="0">
                <a:latin typeface="Courier"/>
                <a:ea typeface="Arial" charset="0"/>
                <a:cs typeface="Arial" charset="0"/>
                <a:sym typeface="Cabin"/>
              </a:rPr>
              <a:t> class </a:t>
            </a:r>
            <a:r>
              <a:rPr lang="en" dirty="0" err="1">
                <a:latin typeface="Courier"/>
                <a:ea typeface="Arial" charset="0"/>
                <a:cs typeface="Arial" charset="0"/>
                <a:sym typeface="Cabin"/>
              </a:rPr>
              <a:t>PartyAnimal</a:t>
            </a:r>
            <a:r>
              <a:rPr lang="en" dirty="0">
                <a:latin typeface="Courier"/>
                <a:ea typeface="Arial" charset="0"/>
                <a:cs typeface="Arial" charset="0"/>
                <a:sym typeface="Cabin"/>
              </a:rPr>
              <a:t>:</a:t>
            </a:r>
          </a:p>
          <a:p>
            <a:pPr>
              <a:buClr>
                <a:srgbClr val="FFFB00"/>
              </a:buClr>
              <a:buSzPct val="25000"/>
            </a:pPr>
            <a:r>
              <a:rPr lang="en" dirty="0">
                <a:latin typeface="Courier"/>
                <a:ea typeface="Arial" charset="0"/>
                <a:cs typeface="Arial" charset="0"/>
                <a:sym typeface="Cabin"/>
              </a:rPr>
              <a:t>   x = 0</a:t>
            </a:r>
          </a:p>
          <a:p>
            <a:pPr>
              <a:buClr>
                <a:srgbClr val="FFFFFF"/>
              </a:buClr>
            </a:pPr>
            <a:endParaRPr dirty="0">
              <a:latin typeface="Courier"/>
              <a:ea typeface="Arial" charset="0"/>
              <a:cs typeface="Arial" charset="0"/>
              <a:sym typeface="Cabin"/>
            </a:endParaRPr>
          </a:p>
          <a:p>
            <a:pPr>
              <a:buClr>
                <a:srgbClr val="00F900"/>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def</a:t>
            </a:r>
            <a:r>
              <a:rPr lang="en" dirty="0">
                <a:latin typeface="Courier"/>
                <a:ea typeface="Arial" charset="0"/>
                <a:cs typeface="Arial" charset="0"/>
                <a:sym typeface="Cabin"/>
              </a:rPr>
              <a:t> party(self) :</a:t>
            </a:r>
          </a:p>
          <a:p>
            <a:pPr>
              <a:buClr>
                <a:srgbClr val="00F900"/>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self.x</a:t>
            </a:r>
            <a:r>
              <a:rPr lang="en" dirty="0">
                <a:latin typeface="Courier"/>
                <a:ea typeface="Arial" charset="0"/>
                <a:cs typeface="Arial" charset="0"/>
                <a:sym typeface="Cabin"/>
              </a:rPr>
              <a:t> = </a:t>
            </a:r>
            <a:r>
              <a:rPr lang="en" dirty="0" err="1">
                <a:latin typeface="Courier"/>
                <a:ea typeface="Arial" charset="0"/>
                <a:cs typeface="Arial" charset="0"/>
                <a:sym typeface="Cabin"/>
              </a:rPr>
              <a:t>self.x</a:t>
            </a:r>
            <a:r>
              <a:rPr lang="en" dirty="0">
                <a:latin typeface="Courier"/>
                <a:ea typeface="Arial" charset="0"/>
                <a:cs typeface="Arial" charset="0"/>
                <a:sym typeface="Cabin"/>
              </a:rPr>
              <a:t> + 1</a:t>
            </a:r>
          </a:p>
          <a:p>
            <a:pPr>
              <a:buClr>
                <a:srgbClr val="00F900"/>
              </a:buClr>
              <a:buSzPct val="25000"/>
            </a:pPr>
            <a:r>
              <a:rPr lang="en" dirty="0">
                <a:latin typeface="Courier"/>
                <a:ea typeface="Arial" charset="0"/>
                <a:cs typeface="Arial" charset="0"/>
                <a:sym typeface="Cabin"/>
              </a:rPr>
              <a:t>     print</a:t>
            </a:r>
            <a:r>
              <a:rPr lang="en-US" dirty="0">
                <a:latin typeface="Courier"/>
                <a:ea typeface="Arial" charset="0"/>
                <a:cs typeface="Arial" charset="0"/>
                <a:sym typeface="Cabin"/>
              </a:rPr>
              <a:t>(</a:t>
            </a:r>
            <a:r>
              <a:rPr lang="en" dirty="0">
                <a:latin typeface="Courier"/>
                <a:ea typeface="Arial" charset="0"/>
                <a:cs typeface="Arial" charset="0"/>
                <a:sym typeface="Cabin"/>
              </a:rPr>
              <a:t>"So far",</a:t>
            </a:r>
            <a:r>
              <a:rPr lang="en" dirty="0" err="1">
                <a:latin typeface="Courier"/>
                <a:ea typeface="Arial" charset="0"/>
                <a:cs typeface="Arial" charset="0"/>
                <a:sym typeface="Cabin"/>
              </a:rPr>
              <a:t>self.x</a:t>
            </a:r>
            <a:r>
              <a:rPr lang="en-US" dirty="0">
                <a:latin typeface="Courier"/>
                <a:ea typeface="Arial" charset="0"/>
                <a:cs typeface="Arial" charset="0"/>
                <a:sym typeface="Cabin"/>
              </a:rPr>
              <a:t>)</a:t>
            </a:r>
            <a:endParaRPr lang="en" dirty="0">
              <a:latin typeface="Courier"/>
              <a:ea typeface="Arial" charset="0"/>
              <a:cs typeface="Arial" charset="0"/>
              <a:sym typeface="Cabin"/>
            </a:endParaRPr>
          </a:p>
          <a:p>
            <a:pPr>
              <a:buClr>
                <a:srgbClr val="FFFFFF"/>
              </a:buClr>
            </a:pPr>
            <a:endParaRPr dirty="0">
              <a:latin typeface="Courier"/>
              <a:ea typeface="Arial" charset="0"/>
              <a:cs typeface="Arial" charset="0"/>
              <a:sym typeface="Cabin"/>
            </a:endParaRPr>
          </a:p>
          <a:p>
            <a:pPr>
              <a:buClr>
                <a:srgbClr val="FF9300"/>
              </a:buClr>
              <a:buSzPct val="25000"/>
            </a:pPr>
            <a:r>
              <a:rPr lang="en" dirty="0">
                <a:latin typeface="Courier"/>
                <a:ea typeface="Arial" charset="0"/>
                <a:cs typeface="Arial" charset="0"/>
                <a:sym typeface="Cabin"/>
              </a:rPr>
              <a:t> an = </a:t>
            </a:r>
            <a:r>
              <a:rPr lang="en" dirty="0" err="1">
                <a:latin typeface="Courier"/>
                <a:ea typeface="Arial" charset="0"/>
                <a:cs typeface="Arial" charset="0"/>
                <a:sym typeface="Cabin"/>
              </a:rPr>
              <a:t>PartyAnimal</a:t>
            </a:r>
            <a:r>
              <a:rPr lang="en" dirty="0">
                <a:latin typeface="Courier"/>
                <a:ea typeface="Arial" charset="0"/>
                <a:cs typeface="Arial" charset="0"/>
                <a:sym typeface="Cabin"/>
              </a:rPr>
              <a:t>()</a:t>
            </a:r>
          </a:p>
          <a:p>
            <a:pPr>
              <a:buClr>
                <a:srgbClr val="FF40FF"/>
              </a:buClr>
            </a:pPr>
            <a:endParaRPr dirty="0">
              <a:latin typeface="Courier"/>
              <a:ea typeface="Arial" charset="0"/>
              <a:cs typeface="Arial" charset="0"/>
              <a:sym typeface="Cabin"/>
            </a:endParaRPr>
          </a:p>
          <a:p>
            <a:pPr>
              <a:buClr>
                <a:srgbClr val="FF40FF"/>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an.party</a:t>
            </a:r>
            <a:r>
              <a:rPr lang="en" dirty="0">
                <a:latin typeface="Courier"/>
                <a:ea typeface="Arial" charset="0"/>
                <a:cs typeface="Arial" charset="0"/>
                <a:sym typeface="Cabin"/>
              </a:rPr>
              <a:t>()</a:t>
            </a:r>
          </a:p>
          <a:p>
            <a:pPr>
              <a:buClr>
                <a:srgbClr val="FF40FF"/>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an.party</a:t>
            </a:r>
            <a:r>
              <a:rPr lang="en" dirty="0">
                <a:latin typeface="Courier"/>
                <a:ea typeface="Arial" charset="0"/>
                <a:cs typeface="Arial" charset="0"/>
                <a:sym typeface="Cabin"/>
              </a:rPr>
              <a:t>()</a:t>
            </a:r>
          </a:p>
          <a:p>
            <a:pPr>
              <a:buClr>
                <a:srgbClr val="FF40FF"/>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an.party</a:t>
            </a:r>
            <a:r>
              <a:rPr lang="en" dirty="0">
                <a:latin typeface="Courier"/>
                <a:ea typeface="Arial" charset="0"/>
                <a:cs typeface="Arial" charset="0"/>
                <a:sym typeface="Cabin"/>
              </a:rPr>
              <a:t>()</a:t>
            </a:r>
          </a:p>
        </p:txBody>
      </p:sp>
      <p:sp>
        <p:nvSpPr>
          <p:cNvPr id="12" name="Shape 356"/>
          <p:cNvSpPr/>
          <p:nvPr/>
        </p:nvSpPr>
        <p:spPr>
          <a:xfrm>
            <a:off x="7685314" y="803204"/>
            <a:ext cx="1467153" cy="1724400"/>
          </a:xfrm>
          <a:prstGeom prst="rect">
            <a:avLst/>
          </a:prstGeom>
          <a:noFill/>
          <a:ln>
            <a:solidFill>
              <a:schemeClr val="tx1"/>
            </a:solidFill>
          </a:ln>
        </p:spPr>
        <p:txBody>
          <a:bodyPr lIns="28067" tIns="28067" rIns="28067" bIns="28067" anchor="ctr" anchorCtr="0">
            <a:noAutofit/>
          </a:bodyPr>
          <a:lstStyle/>
          <a:p>
            <a:pPr marL="182880">
              <a:buClr>
                <a:srgbClr val="FFFFFF"/>
              </a:buClr>
              <a:buSzPct val="25000"/>
            </a:pPr>
            <a:r>
              <a:rPr lang="en" sz="2000" dirty="0">
                <a:solidFill>
                  <a:schemeClr val="accent1"/>
                </a:solidFill>
                <a:latin typeface="Arial" charset="0"/>
                <a:ea typeface="Arial" charset="0"/>
                <a:cs typeface="Arial" charset="0"/>
                <a:sym typeface="Cabin"/>
              </a:rPr>
              <a:t>Output</a:t>
            </a:r>
          </a:p>
          <a:p>
            <a:pPr marL="182880">
              <a:buClr>
                <a:srgbClr val="FFFFFF"/>
              </a:buClr>
              <a:buSzPct val="25000"/>
            </a:pPr>
            <a:r>
              <a:rPr lang="en" sz="2000" dirty="0">
                <a:latin typeface="Arial" charset="0"/>
                <a:ea typeface="Arial" charset="0"/>
                <a:cs typeface="Arial" charset="0"/>
                <a:sym typeface="Cabin"/>
              </a:rPr>
              <a:t>So far 1</a:t>
            </a:r>
          </a:p>
          <a:p>
            <a:pPr marL="182880">
              <a:buClr>
                <a:srgbClr val="FFFFFF"/>
              </a:buClr>
              <a:buSzPct val="25000"/>
            </a:pPr>
            <a:r>
              <a:rPr lang="en" sz="2000" dirty="0">
                <a:latin typeface="Arial" charset="0"/>
                <a:ea typeface="Arial" charset="0"/>
                <a:cs typeface="Arial" charset="0"/>
                <a:sym typeface="Cabin"/>
              </a:rPr>
              <a:t>So far 2</a:t>
            </a:r>
          </a:p>
          <a:p>
            <a:pPr marL="182880">
              <a:buClr>
                <a:srgbClr val="FFFFFF"/>
              </a:buClr>
              <a:buSzPct val="25000"/>
            </a:pPr>
            <a:r>
              <a:rPr lang="en" sz="2000" dirty="0">
                <a:latin typeface="Arial" charset="0"/>
                <a:ea typeface="Arial" charset="0"/>
                <a:cs typeface="Arial" charset="0"/>
                <a:sym typeface="Cabin"/>
              </a:rPr>
              <a:t>So far 3</a:t>
            </a:r>
          </a:p>
        </p:txBody>
      </p:sp>
      <p:sp>
        <p:nvSpPr>
          <p:cNvPr id="2" name="TextBox 1">
            <a:extLst>
              <a:ext uri="{FF2B5EF4-FFF2-40B4-BE49-F238E27FC236}">
                <a16:creationId xmlns:a16="http://schemas.microsoft.com/office/drawing/2014/main" id="{2D0A3FC7-1A08-E712-EF4B-7242EF0A186C}"/>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extLst>
      <p:ext uri="{BB962C8B-B14F-4D97-AF65-F5344CB8AC3E}">
        <p14:creationId xmlns:p14="http://schemas.microsoft.com/office/powerpoint/2010/main" val="168344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1033" tIns="21033" rIns="21033" bIns="21033" rtlCol="0" anchor="ctr" anchorCtr="0">
            <a:noAutofit/>
          </a:bodyPr>
          <a:lstStyle/>
          <a:p>
            <a:pPr>
              <a:lnSpc>
                <a:spcPct val="100000"/>
              </a:lnSpc>
              <a:buClr>
                <a:schemeClr val="accent4"/>
              </a:buClr>
              <a:buSzPct val="25000"/>
            </a:pPr>
            <a:r>
              <a:rPr lang="en" sz="4400" dirty="0">
                <a:solidFill>
                  <a:schemeClr val="accent1"/>
                </a:solidFill>
                <a:sym typeface="Cabin"/>
              </a:rPr>
              <a:t>Find Capabilities of Class object</a:t>
            </a:r>
          </a:p>
        </p:txBody>
      </p:sp>
      <p:sp>
        <p:nvSpPr>
          <p:cNvPr id="400" name="Shape 400"/>
          <p:cNvSpPr txBox="1">
            <a:spLocks noGrp="1"/>
          </p:cNvSpPr>
          <p:nvPr>
            <p:ph type="body" idx="1"/>
          </p:nvPr>
        </p:nvSpPr>
        <p:spPr>
          <a:xfrm>
            <a:off x="866776" y="1952626"/>
            <a:ext cx="5836825" cy="4276799"/>
          </a:xfrm>
          <a:prstGeom prst="rect">
            <a:avLst/>
          </a:prstGeom>
          <a:noFill/>
          <a:ln>
            <a:noFill/>
          </a:ln>
        </p:spPr>
        <p:txBody>
          <a:bodyPr vert="horz" lIns="21033" tIns="21033" rIns="21033" bIns="21033" rtlCol="0" anchor="ctr" anchorCtr="0">
            <a:noAutofit/>
          </a:bodyPr>
          <a:lstStyle/>
          <a:p>
            <a:pPr marL="609585" indent="-474121">
              <a:lnSpc>
                <a:spcPct val="100000"/>
              </a:lnSpc>
              <a:spcBef>
                <a:spcPts val="0"/>
              </a:spcBef>
              <a:buClrTx/>
              <a:buSzPct val="100000"/>
            </a:pPr>
            <a:r>
              <a:rPr lang="en" sz="2000" dirty="0">
                <a:solidFill>
                  <a:schemeClr val="tx1"/>
                </a:solidFill>
                <a:sym typeface="Cabin"/>
              </a:rPr>
              <a:t>The </a:t>
            </a:r>
            <a:r>
              <a:rPr lang="en" sz="2000" dirty="0" err="1">
                <a:solidFill>
                  <a:schemeClr val="tx2"/>
                </a:solidFill>
                <a:sym typeface="Cabin"/>
              </a:rPr>
              <a:t>dir</a:t>
            </a:r>
            <a:r>
              <a:rPr lang="en" sz="2000" dirty="0">
                <a:solidFill>
                  <a:schemeClr val="tx2"/>
                </a:solidFill>
                <a:sym typeface="Cabin"/>
              </a:rPr>
              <a:t>() </a:t>
            </a:r>
            <a:r>
              <a:rPr lang="en" sz="2000" dirty="0">
                <a:solidFill>
                  <a:schemeClr val="tx1"/>
                </a:solidFill>
                <a:sym typeface="Cabin"/>
              </a:rPr>
              <a:t>command lists capabilities</a:t>
            </a:r>
          </a:p>
          <a:p>
            <a:pPr marL="609585" indent="-474121">
              <a:lnSpc>
                <a:spcPct val="100000"/>
              </a:lnSpc>
              <a:spcBef>
                <a:spcPts val="2800"/>
              </a:spcBef>
              <a:buClrTx/>
              <a:buSzPct val="100000"/>
            </a:pPr>
            <a:r>
              <a:rPr lang="en" sz="2000" dirty="0">
                <a:solidFill>
                  <a:schemeClr val="tx1"/>
                </a:solidFill>
                <a:sym typeface="Cabin"/>
              </a:rPr>
              <a:t>Ignore the ones with underscores - these are used by Python itself</a:t>
            </a:r>
          </a:p>
          <a:p>
            <a:pPr marL="609585" indent="-474121">
              <a:lnSpc>
                <a:spcPct val="100000"/>
              </a:lnSpc>
              <a:spcBef>
                <a:spcPts val="2800"/>
              </a:spcBef>
              <a:buClrTx/>
              <a:buSzPct val="100000"/>
            </a:pPr>
            <a:r>
              <a:rPr lang="en" sz="2000" dirty="0">
                <a:solidFill>
                  <a:schemeClr val="tx1"/>
                </a:solidFill>
                <a:sym typeface="Cabin"/>
              </a:rPr>
              <a:t>The rest are real operations that the object can perform</a:t>
            </a:r>
          </a:p>
          <a:p>
            <a:pPr marL="609585" indent="-474121">
              <a:lnSpc>
                <a:spcPct val="100000"/>
              </a:lnSpc>
              <a:spcBef>
                <a:spcPts val="2800"/>
              </a:spcBef>
              <a:buClrTx/>
              <a:buSzPct val="100000"/>
            </a:pPr>
            <a:r>
              <a:rPr lang="en" sz="2000" dirty="0">
                <a:solidFill>
                  <a:schemeClr val="tx1"/>
                </a:solidFill>
                <a:sym typeface="Cabin"/>
              </a:rPr>
              <a:t>It is like type() - it tells us something *about* a variable</a:t>
            </a:r>
          </a:p>
        </p:txBody>
      </p:sp>
      <p:sp>
        <p:nvSpPr>
          <p:cNvPr id="401" name="Shape 401"/>
          <p:cNvSpPr/>
          <p:nvPr/>
        </p:nvSpPr>
        <p:spPr>
          <a:xfrm>
            <a:off x="6962219" y="1986819"/>
            <a:ext cx="5080000" cy="4242605"/>
          </a:xfrm>
          <a:prstGeom prst="rect">
            <a:avLst/>
          </a:prstGeom>
          <a:noFill/>
          <a:ln>
            <a:solidFill>
              <a:schemeClr val="tx1"/>
            </a:solidFill>
          </a:ln>
        </p:spPr>
        <p:txBody>
          <a:bodyPr lIns="28067" tIns="28067" rIns="28067" bIns="28067" anchor="ctr" anchorCtr="0">
            <a:noAutofit/>
          </a:bodyPr>
          <a:lstStyle/>
          <a:p>
            <a:pPr>
              <a:buClr>
                <a:srgbClr val="FFFFFF"/>
              </a:buClr>
            </a:pPr>
            <a:r>
              <a:rPr lang="en" dirty="0">
                <a:latin typeface="Courier"/>
                <a:ea typeface="Courier New"/>
                <a:cs typeface="Courier"/>
                <a:sym typeface="Courier New"/>
              </a:rPr>
              <a:t>&gt;&gt;&gt; </a:t>
            </a:r>
            <a:r>
              <a:rPr lang="en-US" dirty="0">
                <a:latin typeface="Courier"/>
                <a:ea typeface="Courier New"/>
                <a:cs typeface="Courier"/>
                <a:sym typeface="Courier New"/>
              </a:rPr>
              <a:t>y</a:t>
            </a:r>
            <a:r>
              <a:rPr lang="en" dirty="0">
                <a:latin typeface="Courier"/>
                <a:ea typeface="Courier New"/>
                <a:cs typeface="Courier"/>
                <a:sym typeface="Courier New"/>
              </a:rPr>
              <a:t> = list()</a:t>
            </a:r>
          </a:p>
          <a:p>
            <a:pPr>
              <a:buClr>
                <a:srgbClr val="FFFFFF"/>
              </a:buClr>
            </a:pPr>
            <a:r>
              <a:rPr lang="en" dirty="0">
                <a:latin typeface="Courier"/>
                <a:ea typeface="Courier New"/>
                <a:cs typeface="Courier"/>
                <a:sym typeface="Courier New"/>
              </a:rPr>
              <a:t>&gt;&gt;&gt; type(</a:t>
            </a:r>
            <a:r>
              <a:rPr lang="en-US" dirty="0">
                <a:latin typeface="Courier"/>
                <a:ea typeface="Courier New"/>
                <a:cs typeface="Courier"/>
                <a:sym typeface="Courier New"/>
              </a:rPr>
              <a:t>y</a:t>
            </a:r>
            <a:r>
              <a:rPr lang="en" dirty="0">
                <a:latin typeface="Courier"/>
                <a:ea typeface="Courier New"/>
                <a:cs typeface="Courier"/>
                <a:sym typeface="Courier New"/>
              </a:rPr>
              <a:t>)</a:t>
            </a:r>
          </a:p>
          <a:p>
            <a:pPr>
              <a:buClr>
                <a:srgbClr val="FFFFFF"/>
              </a:buClr>
            </a:pPr>
            <a:r>
              <a:rPr lang="en" dirty="0">
                <a:latin typeface="Courier"/>
                <a:ea typeface="Courier New"/>
                <a:cs typeface="Courier"/>
                <a:sym typeface="Courier New"/>
              </a:rPr>
              <a:t>&lt;</a:t>
            </a:r>
            <a:r>
              <a:rPr lang="en-US" dirty="0">
                <a:latin typeface="Courier"/>
                <a:ea typeface="Courier New"/>
                <a:cs typeface="Courier"/>
                <a:sym typeface="Courier New"/>
              </a:rPr>
              <a:t>class </a:t>
            </a:r>
            <a:r>
              <a:rPr lang="en" dirty="0">
                <a:latin typeface="Courier"/>
                <a:ea typeface="Courier New"/>
                <a:cs typeface="Courier"/>
                <a:sym typeface="Courier New"/>
              </a:rPr>
              <a:t>'list'&gt;</a:t>
            </a:r>
          </a:p>
          <a:p>
            <a:pPr>
              <a:buClr>
                <a:srgbClr val="FFFFFF"/>
              </a:buClr>
            </a:pPr>
            <a:r>
              <a:rPr lang="en" dirty="0">
                <a:latin typeface="Courier"/>
                <a:ea typeface="Courier New"/>
                <a:cs typeface="Courier"/>
                <a:sym typeface="Courier New"/>
              </a:rPr>
              <a:t>&gt;&gt;&gt; dir(y)</a:t>
            </a:r>
          </a:p>
          <a:p>
            <a:pPr>
              <a:buClr>
                <a:srgbClr val="FFFFFF"/>
              </a:buClr>
            </a:pPr>
            <a:r>
              <a:rPr lang="en" dirty="0">
                <a:latin typeface="Courier"/>
                <a:ea typeface="Courier New"/>
                <a:cs typeface="Courier"/>
                <a:sym typeface="Courier New"/>
              </a:rPr>
              <a:t>['__add__', '__class__', '__contains__', '__</a:t>
            </a:r>
            <a:r>
              <a:rPr lang="en" dirty="0" err="1">
                <a:latin typeface="Courier"/>
                <a:ea typeface="Courier New"/>
                <a:cs typeface="Courier"/>
                <a:sym typeface="Courier New"/>
              </a:rPr>
              <a:t>delattr</a:t>
            </a:r>
            <a:r>
              <a:rPr lang="en" dirty="0">
                <a:latin typeface="Courier"/>
                <a:ea typeface="Courier New"/>
                <a:cs typeface="Courier"/>
                <a:sym typeface="Courier New"/>
              </a:rPr>
              <a:t>__', '__</a:t>
            </a:r>
            <a:r>
              <a:rPr lang="en" dirty="0" err="1">
                <a:latin typeface="Courier"/>
                <a:ea typeface="Courier New"/>
                <a:cs typeface="Courier"/>
                <a:sym typeface="Courier New"/>
              </a:rPr>
              <a:t>delitem</a:t>
            </a:r>
            <a:r>
              <a:rPr lang="en" dirty="0">
                <a:latin typeface="Courier"/>
                <a:ea typeface="Courier New"/>
                <a:cs typeface="Courier"/>
                <a:sym typeface="Courier New"/>
              </a:rPr>
              <a:t>__', '__</a:t>
            </a:r>
            <a:r>
              <a:rPr lang="en" dirty="0" err="1">
                <a:latin typeface="Courier"/>
                <a:ea typeface="Courier New"/>
                <a:cs typeface="Courier"/>
                <a:sym typeface="Courier New"/>
              </a:rPr>
              <a:t>delslice</a:t>
            </a:r>
            <a:r>
              <a:rPr lang="en" dirty="0">
                <a:latin typeface="Courier"/>
                <a:ea typeface="Courier New"/>
                <a:cs typeface="Courier"/>
                <a:sym typeface="Courier New"/>
              </a:rPr>
              <a:t>__', '__doc__', </a:t>
            </a:r>
            <a:r>
              <a:rPr lang="is-IS" dirty="0">
                <a:latin typeface="Courier"/>
                <a:ea typeface="Courier New"/>
                <a:cs typeface="Courier"/>
                <a:sym typeface="Courier New"/>
              </a:rPr>
              <a:t>… </a:t>
            </a:r>
            <a:r>
              <a:rPr lang="en" dirty="0">
                <a:latin typeface="Courier"/>
                <a:ea typeface="Courier New"/>
                <a:cs typeface="Courier"/>
                <a:sym typeface="Courier New"/>
              </a:rPr>
              <a:t>'__</a:t>
            </a:r>
            <a:r>
              <a:rPr lang="en" dirty="0" err="1">
                <a:latin typeface="Courier"/>
                <a:ea typeface="Courier New"/>
                <a:cs typeface="Courier"/>
                <a:sym typeface="Courier New"/>
              </a:rPr>
              <a:t>setitem</a:t>
            </a:r>
            <a:r>
              <a:rPr lang="en" dirty="0">
                <a:latin typeface="Courier"/>
                <a:ea typeface="Courier New"/>
                <a:cs typeface="Courier"/>
                <a:sym typeface="Courier New"/>
              </a:rPr>
              <a:t>__', '__</a:t>
            </a:r>
            <a:r>
              <a:rPr lang="en" dirty="0" err="1">
                <a:latin typeface="Courier"/>
                <a:ea typeface="Courier New"/>
                <a:cs typeface="Courier"/>
                <a:sym typeface="Courier New"/>
              </a:rPr>
              <a:t>setslice</a:t>
            </a:r>
            <a:r>
              <a:rPr lang="en" dirty="0">
                <a:latin typeface="Courier"/>
                <a:ea typeface="Courier New"/>
                <a:cs typeface="Courier"/>
                <a:sym typeface="Courier New"/>
              </a:rPr>
              <a:t>__', '__</a:t>
            </a:r>
            <a:r>
              <a:rPr lang="en" dirty="0" err="1">
                <a:latin typeface="Courier"/>
                <a:ea typeface="Courier New"/>
                <a:cs typeface="Courier"/>
                <a:sym typeface="Courier New"/>
              </a:rPr>
              <a:t>str</a:t>
            </a:r>
            <a:r>
              <a:rPr lang="en" dirty="0">
                <a:latin typeface="Courier"/>
                <a:ea typeface="Courier New"/>
                <a:cs typeface="Courier"/>
                <a:sym typeface="Courier New"/>
              </a:rPr>
              <a:t>__', 'append', </a:t>
            </a:r>
            <a:r>
              <a:rPr lang="en-US" dirty="0">
                <a:latin typeface="Courier"/>
                <a:ea typeface="Courier New"/>
                <a:cs typeface="Courier"/>
                <a:sym typeface="Courier New"/>
              </a:rPr>
              <a:t>'clear', 'copy', </a:t>
            </a:r>
            <a:r>
              <a:rPr lang="en" dirty="0">
                <a:latin typeface="Courier"/>
                <a:ea typeface="Courier New"/>
                <a:cs typeface="Courier"/>
                <a:sym typeface="Courier New"/>
              </a:rPr>
              <a:t>'count', 'extend', 'index', 'insert', 'pop', 'remove', 'reverse', 'sort']</a:t>
            </a:r>
          </a:p>
        </p:txBody>
      </p:sp>
      <p:sp>
        <p:nvSpPr>
          <p:cNvPr id="2" name="TextBox 1">
            <a:extLst>
              <a:ext uri="{FF2B5EF4-FFF2-40B4-BE49-F238E27FC236}">
                <a16:creationId xmlns:a16="http://schemas.microsoft.com/office/drawing/2014/main" id="{65D1C75B-D145-DE80-AA6F-4A4B594259E3}"/>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501056" y="1574800"/>
            <a:ext cx="4003212" cy="3528442"/>
          </a:xfrm>
          <a:prstGeom prst="rect">
            <a:avLst/>
          </a:prstGeom>
          <a:noFill/>
          <a:ln>
            <a:solidFill>
              <a:schemeClr val="tx1"/>
            </a:solidFill>
          </a:ln>
        </p:spPr>
        <p:txBody>
          <a:bodyPr lIns="28067" tIns="28067" rIns="28067" bIns="28067" anchor="ctr" anchorCtr="0">
            <a:noAutofit/>
          </a:bodyPr>
          <a:lstStyle/>
          <a:p>
            <a:pPr marL="182880">
              <a:buClr>
                <a:srgbClr val="FFFFFF"/>
              </a:buClr>
              <a:buSzPct val="25000"/>
            </a:pPr>
            <a:r>
              <a:rPr lang="en" dirty="0">
                <a:latin typeface="Courier"/>
                <a:ea typeface="Courier New"/>
                <a:cs typeface="Courier"/>
                <a:sym typeface="Courier New"/>
              </a:rPr>
              <a:t>class </a:t>
            </a:r>
            <a:r>
              <a:rPr lang="en" dirty="0" err="1">
                <a:latin typeface="Courier"/>
                <a:ea typeface="Courier New"/>
                <a:cs typeface="Courier"/>
                <a:sym typeface="Courier New"/>
              </a:rPr>
              <a:t>PartyAnimal</a:t>
            </a:r>
            <a:r>
              <a:rPr lang="en" dirty="0">
                <a:latin typeface="Courier"/>
                <a:ea typeface="Courier New"/>
                <a:cs typeface="Courier"/>
                <a:sym typeface="Courier New"/>
              </a:rPr>
              <a:t>:</a:t>
            </a:r>
          </a:p>
          <a:p>
            <a:pPr marL="182880">
              <a:buClr>
                <a:srgbClr val="FFFFFF"/>
              </a:buClr>
              <a:buSzPct val="25000"/>
            </a:pPr>
            <a:r>
              <a:rPr lang="en" dirty="0">
                <a:latin typeface="Courier"/>
                <a:ea typeface="Courier New"/>
                <a:cs typeface="Courier"/>
                <a:sym typeface="Courier New"/>
              </a:rPr>
              <a:t>   x = 0</a:t>
            </a:r>
          </a:p>
          <a:p>
            <a:pPr marL="182880">
              <a:buClr>
                <a:srgbClr val="FFFFFF"/>
              </a:buClr>
            </a:pPr>
            <a:endParaRPr dirty="0">
              <a:latin typeface="Courier"/>
              <a:ea typeface="Courier New"/>
              <a:cs typeface="Courier"/>
              <a:sym typeface="Courier New"/>
            </a:endParaRPr>
          </a:p>
          <a:p>
            <a:pPr marL="182880">
              <a:buClr>
                <a:srgbClr val="FFFFFF"/>
              </a:buClr>
              <a:buSzPct val="25000"/>
            </a:pPr>
            <a:r>
              <a:rPr lang="en" dirty="0">
                <a:latin typeface="Courier"/>
                <a:ea typeface="Courier New"/>
                <a:cs typeface="Courier"/>
                <a:sym typeface="Courier New"/>
              </a:rPr>
              <a:t>   </a:t>
            </a:r>
            <a:r>
              <a:rPr lang="en" dirty="0" err="1">
                <a:latin typeface="Courier"/>
                <a:ea typeface="Courier New"/>
                <a:cs typeface="Courier"/>
                <a:sym typeface="Courier New"/>
              </a:rPr>
              <a:t>def</a:t>
            </a:r>
            <a:r>
              <a:rPr lang="en" dirty="0">
                <a:latin typeface="Courier"/>
                <a:ea typeface="Courier New"/>
                <a:cs typeface="Courier"/>
                <a:sym typeface="Courier New"/>
              </a:rPr>
              <a:t> party(self) :</a:t>
            </a:r>
          </a:p>
          <a:p>
            <a:pPr marL="182880">
              <a:buClr>
                <a:srgbClr val="FFFFFF"/>
              </a:buClr>
              <a:buSzPct val="25000"/>
            </a:pPr>
            <a:r>
              <a:rPr lang="en" dirty="0">
                <a:latin typeface="Courier"/>
                <a:ea typeface="Courier New"/>
                <a:cs typeface="Courier"/>
                <a:sym typeface="Courier New"/>
              </a:rPr>
              <a:t>     </a:t>
            </a:r>
            <a:r>
              <a:rPr lang="en" dirty="0" err="1">
                <a:latin typeface="Courier"/>
                <a:ea typeface="Courier New"/>
                <a:cs typeface="Courier"/>
                <a:sym typeface="Courier New"/>
              </a:rPr>
              <a:t>self.x</a:t>
            </a:r>
            <a:r>
              <a:rPr lang="en" dirty="0">
                <a:latin typeface="Courier"/>
                <a:ea typeface="Courier New"/>
                <a:cs typeface="Courier"/>
                <a:sym typeface="Courier New"/>
              </a:rPr>
              <a:t> = </a:t>
            </a:r>
            <a:r>
              <a:rPr lang="en" dirty="0" err="1">
                <a:latin typeface="Courier"/>
                <a:ea typeface="Courier New"/>
                <a:cs typeface="Courier"/>
                <a:sym typeface="Courier New"/>
              </a:rPr>
              <a:t>self.x</a:t>
            </a:r>
            <a:r>
              <a:rPr lang="en" dirty="0">
                <a:latin typeface="Courier"/>
                <a:ea typeface="Courier New"/>
                <a:cs typeface="Courier"/>
                <a:sym typeface="Courier New"/>
              </a:rPr>
              <a:t> + 1</a:t>
            </a:r>
          </a:p>
          <a:p>
            <a:pPr marL="182880">
              <a:buClr>
                <a:srgbClr val="FFFFFF"/>
              </a:buClr>
              <a:buSzPct val="25000"/>
            </a:pPr>
            <a:r>
              <a:rPr lang="en" dirty="0">
                <a:latin typeface="Courier"/>
                <a:ea typeface="Courier New"/>
                <a:cs typeface="Courier"/>
                <a:sym typeface="Courier New"/>
              </a:rPr>
              <a:t>     print</a:t>
            </a:r>
            <a:r>
              <a:rPr lang="en-US" dirty="0">
                <a:latin typeface="Courier"/>
                <a:ea typeface="Courier New"/>
                <a:cs typeface="Courier"/>
                <a:sym typeface="Courier New"/>
              </a:rPr>
              <a:t>(</a:t>
            </a:r>
            <a:r>
              <a:rPr lang="en" dirty="0">
                <a:latin typeface="Courier"/>
                <a:ea typeface="Courier New"/>
                <a:cs typeface="Courier"/>
                <a:sym typeface="Courier New"/>
              </a:rPr>
              <a:t>"So far",</a:t>
            </a:r>
            <a:r>
              <a:rPr lang="en" dirty="0" err="1">
                <a:latin typeface="Courier"/>
                <a:ea typeface="Courier New"/>
                <a:cs typeface="Courier"/>
                <a:sym typeface="Courier New"/>
              </a:rPr>
              <a:t>self.x</a:t>
            </a:r>
            <a:r>
              <a:rPr lang="en-US" dirty="0">
                <a:latin typeface="Courier"/>
                <a:ea typeface="Courier New"/>
                <a:cs typeface="Courier"/>
                <a:sym typeface="Courier New"/>
              </a:rPr>
              <a:t>)</a:t>
            </a:r>
            <a:endParaRPr lang="en" dirty="0">
              <a:latin typeface="Courier"/>
              <a:ea typeface="Courier New"/>
              <a:cs typeface="Courier"/>
              <a:sym typeface="Courier New"/>
            </a:endParaRPr>
          </a:p>
          <a:p>
            <a:pPr marL="182880">
              <a:buClr>
                <a:srgbClr val="FFFFFF"/>
              </a:buClr>
            </a:pPr>
            <a:endParaRPr dirty="0">
              <a:latin typeface="Courier"/>
              <a:ea typeface="Courier New"/>
              <a:cs typeface="Courier"/>
              <a:sym typeface="Courier New"/>
            </a:endParaRPr>
          </a:p>
          <a:p>
            <a:pPr marL="182880">
              <a:buClr>
                <a:srgbClr val="FFFFFF"/>
              </a:buClr>
              <a:buSzPct val="25000"/>
            </a:pPr>
            <a:r>
              <a:rPr lang="en" dirty="0">
                <a:latin typeface="Courier"/>
                <a:ea typeface="Courier New"/>
                <a:cs typeface="Courier"/>
                <a:sym typeface="Courier New"/>
              </a:rPr>
              <a:t>an = </a:t>
            </a:r>
            <a:r>
              <a:rPr lang="en" dirty="0" err="1">
                <a:latin typeface="Courier"/>
                <a:ea typeface="Courier New"/>
                <a:cs typeface="Courier"/>
                <a:sym typeface="Courier New"/>
              </a:rPr>
              <a:t>PartyAnimal</a:t>
            </a:r>
            <a:r>
              <a:rPr lang="en" dirty="0">
                <a:latin typeface="Courier"/>
                <a:ea typeface="Courier New"/>
                <a:cs typeface="Courier"/>
                <a:sym typeface="Courier New"/>
              </a:rPr>
              <a:t>()</a:t>
            </a:r>
          </a:p>
          <a:p>
            <a:pPr marL="182880">
              <a:buClr>
                <a:srgbClr val="FFFFFF"/>
              </a:buClr>
            </a:pPr>
            <a:endParaRPr dirty="0">
              <a:latin typeface="Courier"/>
              <a:ea typeface="Courier New"/>
              <a:cs typeface="Courier"/>
              <a:sym typeface="Courier New"/>
            </a:endParaRPr>
          </a:p>
          <a:p>
            <a:pPr marL="182880">
              <a:buClr>
                <a:srgbClr val="00F900"/>
              </a:buClr>
              <a:buSzPct val="25000"/>
            </a:pPr>
            <a:r>
              <a:rPr lang="en" dirty="0">
                <a:latin typeface="Courier"/>
                <a:ea typeface="Courier New"/>
                <a:cs typeface="Courier"/>
                <a:sym typeface="Courier New"/>
              </a:rPr>
              <a:t>print</a:t>
            </a:r>
            <a:r>
              <a:rPr lang="en-US" dirty="0">
                <a:latin typeface="Courier"/>
                <a:ea typeface="Courier New"/>
                <a:cs typeface="Courier"/>
                <a:sym typeface="Courier New"/>
              </a:rPr>
              <a:t>(</a:t>
            </a:r>
            <a:r>
              <a:rPr lang="en" dirty="0">
                <a:latin typeface="Courier"/>
                <a:ea typeface="Courier New"/>
                <a:cs typeface="Courier"/>
                <a:sym typeface="Courier New"/>
              </a:rPr>
              <a:t>"Type", type(an)</a:t>
            </a:r>
            <a:r>
              <a:rPr lang="en-US" dirty="0">
                <a:latin typeface="Courier"/>
                <a:ea typeface="Courier New"/>
                <a:cs typeface="Courier"/>
                <a:sym typeface="Courier New"/>
              </a:rPr>
              <a:t>)</a:t>
            </a:r>
            <a:endParaRPr lang="en" dirty="0">
              <a:latin typeface="Courier"/>
              <a:ea typeface="Courier New"/>
              <a:cs typeface="Courier"/>
              <a:sym typeface="Courier New"/>
            </a:endParaRPr>
          </a:p>
          <a:p>
            <a:pPr marL="182880">
              <a:buClr>
                <a:srgbClr val="FF40FF"/>
              </a:buClr>
              <a:buSzPct val="25000"/>
            </a:pPr>
            <a:r>
              <a:rPr lang="en" dirty="0">
                <a:latin typeface="Courier"/>
                <a:ea typeface="Courier New"/>
                <a:cs typeface="Courier"/>
                <a:sym typeface="Courier New"/>
              </a:rPr>
              <a:t>print</a:t>
            </a:r>
            <a:r>
              <a:rPr lang="en-US" dirty="0">
                <a:latin typeface="Courier"/>
                <a:ea typeface="Courier New"/>
                <a:cs typeface="Courier"/>
                <a:sym typeface="Courier New"/>
              </a:rPr>
              <a:t>(</a:t>
            </a:r>
            <a:r>
              <a:rPr lang="en" dirty="0">
                <a:latin typeface="Courier"/>
                <a:ea typeface="Courier New"/>
                <a:cs typeface="Courier"/>
                <a:sym typeface="Courier New"/>
              </a:rPr>
              <a:t>"Dir ", </a:t>
            </a:r>
            <a:r>
              <a:rPr lang="en" dirty="0" err="1">
                <a:latin typeface="Courier"/>
                <a:ea typeface="Courier New"/>
                <a:cs typeface="Courier"/>
                <a:sym typeface="Courier New"/>
              </a:rPr>
              <a:t>dir</a:t>
            </a:r>
            <a:r>
              <a:rPr lang="en" dirty="0">
                <a:latin typeface="Courier"/>
                <a:ea typeface="Courier New"/>
                <a:cs typeface="Courier"/>
                <a:sym typeface="Courier New"/>
              </a:rPr>
              <a:t>(an)</a:t>
            </a:r>
            <a:r>
              <a:rPr lang="en-US" dirty="0">
                <a:latin typeface="Courier"/>
                <a:ea typeface="Courier New"/>
                <a:cs typeface="Courier"/>
                <a:sym typeface="Courier New"/>
              </a:rPr>
              <a:t>)</a:t>
            </a:r>
            <a:endParaRPr lang="en" dirty="0">
              <a:latin typeface="Courier"/>
              <a:ea typeface="Courier New"/>
              <a:cs typeface="Courier"/>
              <a:sym typeface="Courier New"/>
            </a:endParaRPr>
          </a:p>
        </p:txBody>
      </p:sp>
      <p:sp>
        <p:nvSpPr>
          <p:cNvPr id="414" name="Shape 414"/>
          <p:cNvSpPr/>
          <p:nvPr/>
        </p:nvSpPr>
        <p:spPr>
          <a:xfrm>
            <a:off x="6223621" y="1509487"/>
            <a:ext cx="3933372" cy="1227908"/>
          </a:xfrm>
          <a:prstGeom prst="rect">
            <a:avLst/>
          </a:prstGeom>
          <a:noFill/>
          <a:ln>
            <a:noFill/>
          </a:ln>
        </p:spPr>
        <p:txBody>
          <a:bodyPr lIns="28067" tIns="28067" rIns="28067" bIns="28067" anchor="ctr" anchorCtr="0">
            <a:noAutofit/>
          </a:bodyPr>
          <a:lstStyle/>
          <a:p>
            <a:pPr>
              <a:buClr>
                <a:srgbClr val="FFFB00"/>
              </a:buClr>
              <a:buSzPct val="25000"/>
            </a:pPr>
            <a:r>
              <a:rPr lang="en" sz="2000" dirty="0">
                <a:solidFill>
                  <a:schemeClr val="bg2"/>
                </a:solidFill>
                <a:latin typeface="Arial" charset="0"/>
                <a:ea typeface="Arial" charset="0"/>
                <a:cs typeface="Arial" charset="0"/>
                <a:sym typeface="Cabin"/>
              </a:rPr>
              <a:t>We can use dir() to find the “capabilities” of our newly created class.</a:t>
            </a:r>
          </a:p>
        </p:txBody>
      </p:sp>
      <p:sp>
        <p:nvSpPr>
          <p:cNvPr id="2" name="TextBox 1">
            <a:extLst>
              <a:ext uri="{FF2B5EF4-FFF2-40B4-BE49-F238E27FC236}">
                <a16:creationId xmlns:a16="http://schemas.microsoft.com/office/drawing/2014/main" id="{02569B91-2556-4175-24AC-5CCA59C794C2}"/>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prstGeom prst="rect">
            <a:avLst/>
          </a:prstGeom>
          <a:noFill/>
          <a:ln>
            <a:noFill/>
          </a:ln>
        </p:spPr>
        <p:txBody>
          <a:bodyPr vert="horz" lIns="21033" tIns="21033" rIns="21033" bIns="21033" rtlCol="0" anchor="ctr" anchorCtr="0">
            <a:noAutofit/>
          </a:bodyPr>
          <a:lstStyle/>
          <a:p>
            <a:pPr>
              <a:lnSpc>
                <a:spcPct val="100000"/>
              </a:lnSpc>
              <a:buClr>
                <a:schemeClr val="accent4"/>
              </a:buClr>
              <a:buSzPct val="25000"/>
            </a:pPr>
            <a:r>
              <a:rPr lang="en" sz="4400" dirty="0">
                <a:solidFill>
                  <a:schemeClr val="accent1"/>
                </a:solidFill>
                <a:sym typeface="Cabin"/>
              </a:rPr>
              <a:t>Try dir() with a String</a:t>
            </a:r>
          </a:p>
        </p:txBody>
      </p:sp>
      <p:sp>
        <p:nvSpPr>
          <p:cNvPr id="407" name="Shape 407"/>
          <p:cNvSpPr/>
          <p:nvPr/>
        </p:nvSpPr>
        <p:spPr>
          <a:xfrm>
            <a:off x="629717" y="2170068"/>
            <a:ext cx="10551239" cy="3762311"/>
          </a:xfrm>
          <a:prstGeom prst="rect">
            <a:avLst/>
          </a:prstGeom>
          <a:noFill/>
          <a:ln>
            <a:solidFill>
              <a:schemeClr val="tx1"/>
            </a:solidFill>
          </a:ln>
        </p:spPr>
        <p:txBody>
          <a:bodyPr lIns="28067" tIns="28067" rIns="28067" bIns="28067" anchor="ctr" anchorCtr="0">
            <a:noAutofit/>
          </a:bodyPr>
          <a:lstStyle/>
          <a:p>
            <a:pPr>
              <a:buClr>
                <a:srgbClr val="FFFFFF"/>
              </a:buClr>
            </a:pPr>
            <a:r>
              <a:rPr lang="en" dirty="0">
                <a:latin typeface="Courier"/>
                <a:ea typeface="Courier New"/>
                <a:cs typeface="Courier"/>
                <a:sym typeface="Courier New"/>
              </a:rPr>
              <a:t>&gt;&gt;&gt; </a:t>
            </a:r>
            <a:r>
              <a:rPr lang="en-US" dirty="0">
                <a:latin typeface="Courier"/>
                <a:ea typeface="Courier New"/>
                <a:cs typeface="Courier"/>
                <a:sym typeface="Courier New"/>
              </a:rPr>
              <a:t>x</a:t>
            </a:r>
            <a:r>
              <a:rPr lang="en" dirty="0">
                <a:latin typeface="Courier"/>
                <a:ea typeface="Courier New"/>
                <a:cs typeface="Courier"/>
                <a:sym typeface="Courier New"/>
              </a:rPr>
              <a:t> = </a:t>
            </a:r>
            <a:r>
              <a:rPr lang="en-US" dirty="0">
                <a:latin typeface="Courier"/>
                <a:ea typeface="Courier New"/>
                <a:cs typeface="Courier"/>
                <a:sym typeface="Courier New"/>
              </a:rPr>
              <a:t>'</a:t>
            </a:r>
            <a:r>
              <a:rPr lang="en" dirty="0">
                <a:latin typeface="Courier"/>
                <a:ea typeface="Courier New"/>
                <a:cs typeface="Courier"/>
                <a:sym typeface="Courier New"/>
              </a:rPr>
              <a:t>Hello there</a:t>
            </a:r>
            <a:r>
              <a:rPr lang="en-US" dirty="0">
                <a:latin typeface="Courier"/>
                <a:ea typeface="Courier New"/>
                <a:cs typeface="Courier"/>
                <a:sym typeface="Courier New"/>
              </a:rPr>
              <a:t>'</a:t>
            </a:r>
            <a:endParaRPr lang="en" dirty="0">
              <a:latin typeface="Courier"/>
              <a:ea typeface="Courier New"/>
              <a:cs typeface="Courier"/>
              <a:sym typeface="Courier New"/>
            </a:endParaRPr>
          </a:p>
          <a:p>
            <a:pPr>
              <a:buClr>
                <a:srgbClr val="FFFFFF"/>
              </a:buClr>
            </a:pPr>
            <a:r>
              <a:rPr lang="en" dirty="0">
                <a:latin typeface="Courier"/>
                <a:ea typeface="Courier New"/>
                <a:cs typeface="Courier"/>
                <a:sym typeface="Courier New"/>
              </a:rPr>
              <a:t>&gt;&gt;&gt; </a:t>
            </a:r>
            <a:r>
              <a:rPr lang="en" dirty="0" err="1">
                <a:latin typeface="Courier"/>
                <a:ea typeface="Courier New"/>
                <a:cs typeface="Courier"/>
                <a:sym typeface="Courier New"/>
              </a:rPr>
              <a:t>dir</a:t>
            </a:r>
            <a:r>
              <a:rPr lang="en" dirty="0">
                <a:latin typeface="Courier"/>
                <a:ea typeface="Courier New"/>
                <a:cs typeface="Courier"/>
                <a:sym typeface="Courier New"/>
              </a:rPr>
              <a:t>(</a:t>
            </a:r>
            <a:r>
              <a:rPr lang="en-US" dirty="0">
                <a:latin typeface="Courier"/>
                <a:ea typeface="Courier New"/>
                <a:cs typeface="Courier"/>
                <a:sym typeface="Courier New"/>
              </a:rPr>
              <a:t>x</a:t>
            </a:r>
            <a:r>
              <a:rPr lang="en" dirty="0">
                <a:latin typeface="Courier"/>
                <a:ea typeface="Courier New"/>
                <a:cs typeface="Courier"/>
                <a:sym typeface="Courier New"/>
              </a:rPr>
              <a:t>)</a:t>
            </a:r>
          </a:p>
          <a:p>
            <a:pPr>
              <a:buClr>
                <a:srgbClr val="FFFFFF"/>
              </a:buClr>
            </a:pPr>
            <a:r>
              <a:rPr lang="en" dirty="0">
                <a:latin typeface="Courier"/>
                <a:ea typeface="Courier New"/>
                <a:cs typeface="Courier"/>
                <a:sym typeface="Courier New"/>
              </a:rPr>
              <a:t>['__add__', '__class__', '__contains__', '__</a:t>
            </a:r>
            <a:r>
              <a:rPr lang="en" dirty="0" err="1">
                <a:latin typeface="Courier"/>
                <a:ea typeface="Courier New"/>
                <a:cs typeface="Courier"/>
                <a:sym typeface="Courier New"/>
              </a:rPr>
              <a:t>delattr</a:t>
            </a:r>
            <a:r>
              <a:rPr lang="en" dirty="0">
                <a:latin typeface="Courier"/>
                <a:ea typeface="Courier New"/>
                <a:cs typeface="Courier"/>
                <a:sym typeface="Courier New"/>
              </a:rPr>
              <a:t>__', '__doc__', '__</a:t>
            </a:r>
            <a:r>
              <a:rPr lang="en" dirty="0" err="1">
                <a:latin typeface="Courier"/>
                <a:ea typeface="Courier New"/>
                <a:cs typeface="Courier"/>
                <a:sym typeface="Courier New"/>
              </a:rPr>
              <a:t>eq</a:t>
            </a:r>
            <a:r>
              <a:rPr lang="en" dirty="0">
                <a:latin typeface="Courier"/>
                <a:ea typeface="Courier New"/>
                <a:cs typeface="Courier"/>
                <a:sym typeface="Courier New"/>
              </a:rPr>
              <a:t>__', '__</a:t>
            </a:r>
            <a:r>
              <a:rPr lang="en" dirty="0" err="1">
                <a:latin typeface="Courier"/>
                <a:ea typeface="Courier New"/>
                <a:cs typeface="Courier"/>
                <a:sym typeface="Courier New"/>
              </a:rPr>
              <a:t>ge</a:t>
            </a:r>
            <a:r>
              <a:rPr lang="en" dirty="0">
                <a:latin typeface="Courier"/>
                <a:ea typeface="Courier New"/>
                <a:cs typeface="Courier"/>
                <a:sym typeface="Courier New"/>
              </a:rPr>
              <a:t>__', '__</a:t>
            </a:r>
            <a:r>
              <a:rPr lang="en" dirty="0" err="1">
                <a:latin typeface="Courier"/>
                <a:ea typeface="Courier New"/>
                <a:cs typeface="Courier"/>
                <a:sym typeface="Courier New"/>
              </a:rPr>
              <a:t>getattribute</a:t>
            </a:r>
            <a:r>
              <a:rPr lang="en" dirty="0">
                <a:latin typeface="Courier"/>
                <a:ea typeface="Courier New"/>
                <a:cs typeface="Courier"/>
                <a:sym typeface="Courier New"/>
              </a:rPr>
              <a:t>__', '__</a:t>
            </a:r>
            <a:r>
              <a:rPr lang="en" dirty="0" err="1">
                <a:latin typeface="Courier"/>
                <a:ea typeface="Courier New"/>
                <a:cs typeface="Courier"/>
                <a:sym typeface="Courier New"/>
              </a:rPr>
              <a:t>getitem</a:t>
            </a:r>
            <a:r>
              <a:rPr lang="en" dirty="0">
                <a:latin typeface="Courier"/>
                <a:ea typeface="Courier New"/>
                <a:cs typeface="Courier"/>
                <a:sym typeface="Courier New"/>
              </a:rPr>
              <a:t>__', '__</a:t>
            </a:r>
            <a:r>
              <a:rPr lang="en" dirty="0" err="1">
                <a:latin typeface="Courier"/>
                <a:ea typeface="Courier New"/>
                <a:cs typeface="Courier"/>
                <a:sym typeface="Courier New"/>
              </a:rPr>
              <a:t>getnewargs</a:t>
            </a:r>
            <a:r>
              <a:rPr lang="en" dirty="0">
                <a:latin typeface="Courier"/>
                <a:ea typeface="Courier New"/>
                <a:cs typeface="Courier"/>
                <a:sym typeface="Courier New"/>
              </a:rPr>
              <a:t>__', '__</a:t>
            </a:r>
            <a:r>
              <a:rPr lang="en" dirty="0" err="1">
                <a:latin typeface="Courier"/>
                <a:ea typeface="Courier New"/>
                <a:cs typeface="Courier"/>
                <a:sym typeface="Courier New"/>
              </a:rPr>
              <a:t>getslice</a:t>
            </a:r>
            <a:r>
              <a:rPr lang="en" dirty="0">
                <a:latin typeface="Courier"/>
                <a:ea typeface="Courier New"/>
                <a:cs typeface="Courier"/>
                <a:sym typeface="Courier New"/>
              </a:rPr>
              <a:t>__', '__</a:t>
            </a:r>
            <a:r>
              <a:rPr lang="en" dirty="0" err="1">
                <a:latin typeface="Courier"/>
                <a:ea typeface="Courier New"/>
                <a:cs typeface="Courier"/>
                <a:sym typeface="Courier New"/>
              </a:rPr>
              <a:t>gt</a:t>
            </a:r>
            <a:r>
              <a:rPr lang="en" dirty="0">
                <a:latin typeface="Courier"/>
                <a:ea typeface="Courier New"/>
                <a:cs typeface="Courier"/>
                <a:sym typeface="Courier New"/>
              </a:rPr>
              <a:t>__', '__hash__', '__</a:t>
            </a:r>
            <a:r>
              <a:rPr lang="en" dirty="0" err="1">
                <a:latin typeface="Courier"/>
                <a:ea typeface="Courier New"/>
                <a:cs typeface="Courier"/>
                <a:sym typeface="Courier New"/>
              </a:rPr>
              <a:t>init</a:t>
            </a:r>
            <a:r>
              <a:rPr lang="en" dirty="0">
                <a:latin typeface="Courier"/>
                <a:ea typeface="Courier New"/>
                <a:cs typeface="Courier"/>
                <a:sym typeface="Courier New"/>
              </a:rPr>
              <a:t>__', '__le__', '__</a:t>
            </a:r>
            <a:r>
              <a:rPr lang="en" dirty="0" err="1">
                <a:latin typeface="Courier"/>
                <a:ea typeface="Courier New"/>
                <a:cs typeface="Courier"/>
                <a:sym typeface="Courier New"/>
              </a:rPr>
              <a:t>len</a:t>
            </a:r>
            <a:r>
              <a:rPr lang="en" dirty="0">
                <a:latin typeface="Courier"/>
                <a:ea typeface="Courier New"/>
                <a:cs typeface="Courier"/>
                <a:sym typeface="Courier New"/>
              </a:rPr>
              <a:t>__', '__</a:t>
            </a:r>
            <a:r>
              <a:rPr lang="en" dirty="0" err="1">
                <a:latin typeface="Courier"/>
                <a:ea typeface="Courier New"/>
                <a:cs typeface="Courier"/>
                <a:sym typeface="Courier New"/>
              </a:rPr>
              <a:t>lt</a:t>
            </a:r>
            <a:r>
              <a:rPr lang="en" dirty="0">
                <a:latin typeface="Courier"/>
                <a:ea typeface="Courier New"/>
                <a:cs typeface="Courier"/>
                <a:sym typeface="Courier New"/>
              </a:rPr>
              <a:t>__', '__</a:t>
            </a:r>
            <a:r>
              <a:rPr lang="en" dirty="0" err="1">
                <a:latin typeface="Courier"/>
                <a:ea typeface="Courier New"/>
                <a:cs typeface="Courier"/>
                <a:sym typeface="Courier New"/>
              </a:rPr>
              <a:t>repr</a:t>
            </a:r>
            <a:r>
              <a:rPr lang="en" dirty="0">
                <a:latin typeface="Courier"/>
                <a:ea typeface="Courier New"/>
                <a:cs typeface="Courier"/>
                <a:sym typeface="Courier New"/>
              </a:rPr>
              <a:t>__', '__</a:t>
            </a:r>
            <a:r>
              <a:rPr lang="en" dirty="0" err="1">
                <a:latin typeface="Courier"/>
                <a:ea typeface="Courier New"/>
                <a:cs typeface="Courier"/>
                <a:sym typeface="Courier New"/>
              </a:rPr>
              <a:t>rmod</a:t>
            </a:r>
            <a:r>
              <a:rPr lang="en" dirty="0">
                <a:latin typeface="Courier"/>
                <a:ea typeface="Courier New"/>
                <a:cs typeface="Courier"/>
                <a:sym typeface="Courier New"/>
              </a:rPr>
              <a:t>__', '__</a:t>
            </a:r>
            <a:r>
              <a:rPr lang="en" dirty="0" err="1">
                <a:latin typeface="Courier"/>
                <a:ea typeface="Courier New"/>
                <a:cs typeface="Courier"/>
                <a:sym typeface="Courier New"/>
              </a:rPr>
              <a:t>rmul</a:t>
            </a:r>
            <a:r>
              <a:rPr lang="en" dirty="0">
                <a:latin typeface="Courier"/>
                <a:ea typeface="Courier New"/>
                <a:cs typeface="Courier"/>
                <a:sym typeface="Courier New"/>
              </a:rPr>
              <a:t>__', '__</a:t>
            </a:r>
            <a:r>
              <a:rPr lang="en" dirty="0" err="1">
                <a:latin typeface="Courier"/>
                <a:ea typeface="Courier New"/>
                <a:cs typeface="Courier"/>
                <a:sym typeface="Courier New"/>
              </a:rPr>
              <a:t>setattr</a:t>
            </a:r>
            <a:r>
              <a:rPr lang="en" dirty="0">
                <a:latin typeface="Courier"/>
                <a:ea typeface="Courier New"/>
                <a:cs typeface="Courier"/>
                <a:sym typeface="Courier New"/>
              </a:rPr>
              <a:t>__', '__</a:t>
            </a:r>
            <a:r>
              <a:rPr lang="en" dirty="0" err="1">
                <a:latin typeface="Courier"/>
                <a:ea typeface="Courier New"/>
                <a:cs typeface="Courier"/>
                <a:sym typeface="Courier New"/>
              </a:rPr>
              <a:t>str</a:t>
            </a:r>
            <a:r>
              <a:rPr lang="en" dirty="0">
                <a:latin typeface="Courier"/>
                <a:ea typeface="Courier New"/>
                <a:cs typeface="Courier"/>
                <a:sym typeface="Courier New"/>
              </a:rPr>
              <a:t>__', 'capitalize', 'center', 'count', 'decode', 'encode', '</a:t>
            </a:r>
            <a:r>
              <a:rPr lang="en" dirty="0" err="1">
                <a:latin typeface="Courier"/>
                <a:ea typeface="Courier New"/>
                <a:cs typeface="Courier"/>
                <a:sym typeface="Courier New"/>
              </a:rPr>
              <a:t>endswith</a:t>
            </a:r>
            <a:r>
              <a:rPr lang="en" dirty="0">
                <a:latin typeface="Courier"/>
                <a:ea typeface="Courier New"/>
                <a:cs typeface="Courier"/>
                <a:sym typeface="Courier New"/>
              </a:rPr>
              <a:t>', '</a:t>
            </a:r>
            <a:r>
              <a:rPr lang="en" dirty="0" err="1">
                <a:latin typeface="Courier"/>
                <a:ea typeface="Courier New"/>
                <a:cs typeface="Courier"/>
                <a:sym typeface="Courier New"/>
              </a:rPr>
              <a:t>expandtabs</a:t>
            </a:r>
            <a:r>
              <a:rPr lang="en" dirty="0">
                <a:latin typeface="Courier"/>
                <a:ea typeface="Courier New"/>
                <a:cs typeface="Courier"/>
                <a:sym typeface="Courier New"/>
              </a:rPr>
              <a:t>', 'find', 'index', '</a:t>
            </a:r>
            <a:r>
              <a:rPr lang="en" dirty="0" err="1">
                <a:latin typeface="Courier"/>
                <a:ea typeface="Courier New"/>
                <a:cs typeface="Courier"/>
                <a:sym typeface="Courier New"/>
              </a:rPr>
              <a:t>isalnum</a:t>
            </a:r>
            <a:r>
              <a:rPr lang="en" dirty="0">
                <a:latin typeface="Courier"/>
                <a:ea typeface="Courier New"/>
                <a:cs typeface="Courier"/>
                <a:sym typeface="Courier New"/>
              </a:rPr>
              <a:t>', '</a:t>
            </a:r>
            <a:r>
              <a:rPr lang="en" dirty="0" err="1">
                <a:latin typeface="Courier"/>
                <a:ea typeface="Courier New"/>
                <a:cs typeface="Courier"/>
                <a:sym typeface="Courier New"/>
              </a:rPr>
              <a:t>isalpha</a:t>
            </a:r>
            <a:r>
              <a:rPr lang="en" dirty="0">
                <a:latin typeface="Courier"/>
                <a:ea typeface="Courier New"/>
                <a:cs typeface="Courier"/>
                <a:sym typeface="Courier New"/>
              </a:rPr>
              <a:t>', '</a:t>
            </a:r>
            <a:r>
              <a:rPr lang="en" dirty="0" err="1">
                <a:latin typeface="Courier"/>
                <a:ea typeface="Courier New"/>
                <a:cs typeface="Courier"/>
                <a:sym typeface="Courier New"/>
              </a:rPr>
              <a:t>isdigit</a:t>
            </a:r>
            <a:r>
              <a:rPr lang="en" dirty="0">
                <a:latin typeface="Courier"/>
                <a:ea typeface="Courier New"/>
                <a:cs typeface="Courier"/>
                <a:sym typeface="Courier New"/>
              </a:rPr>
              <a:t>', '</a:t>
            </a:r>
            <a:r>
              <a:rPr lang="en" dirty="0" err="1">
                <a:latin typeface="Courier"/>
                <a:ea typeface="Courier New"/>
                <a:cs typeface="Courier"/>
                <a:sym typeface="Courier New"/>
              </a:rPr>
              <a:t>islower</a:t>
            </a:r>
            <a:r>
              <a:rPr lang="en" dirty="0">
                <a:latin typeface="Courier"/>
                <a:ea typeface="Courier New"/>
                <a:cs typeface="Courier"/>
                <a:sym typeface="Courier New"/>
              </a:rPr>
              <a:t>', '</a:t>
            </a:r>
            <a:r>
              <a:rPr lang="en" dirty="0" err="1">
                <a:latin typeface="Courier"/>
                <a:ea typeface="Courier New"/>
                <a:cs typeface="Courier"/>
                <a:sym typeface="Courier New"/>
              </a:rPr>
              <a:t>isspace</a:t>
            </a:r>
            <a:r>
              <a:rPr lang="en" dirty="0">
                <a:latin typeface="Courier"/>
                <a:ea typeface="Courier New"/>
                <a:cs typeface="Courier"/>
                <a:sym typeface="Courier New"/>
              </a:rPr>
              <a:t>', '</a:t>
            </a:r>
            <a:r>
              <a:rPr lang="en" dirty="0" err="1">
                <a:latin typeface="Courier"/>
                <a:ea typeface="Courier New"/>
                <a:cs typeface="Courier"/>
                <a:sym typeface="Courier New"/>
              </a:rPr>
              <a:t>istitle</a:t>
            </a:r>
            <a:r>
              <a:rPr lang="en" dirty="0">
                <a:latin typeface="Courier"/>
                <a:ea typeface="Courier New"/>
                <a:cs typeface="Courier"/>
                <a:sym typeface="Courier New"/>
              </a:rPr>
              <a:t>', '</a:t>
            </a:r>
            <a:r>
              <a:rPr lang="en" dirty="0" err="1">
                <a:latin typeface="Courier"/>
                <a:ea typeface="Courier New"/>
                <a:cs typeface="Courier"/>
                <a:sym typeface="Courier New"/>
              </a:rPr>
              <a:t>isupper</a:t>
            </a:r>
            <a:r>
              <a:rPr lang="en" dirty="0">
                <a:latin typeface="Courier"/>
                <a:ea typeface="Courier New"/>
                <a:cs typeface="Courier"/>
                <a:sym typeface="Courier New"/>
              </a:rPr>
              <a:t>', 'join', '</a:t>
            </a:r>
            <a:r>
              <a:rPr lang="en" dirty="0" err="1">
                <a:latin typeface="Courier"/>
                <a:ea typeface="Courier New"/>
                <a:cs typeface="Courier"/>
                <a:sym typeface="Courier New"/>
              </a:rPr>
              <a:t>ljust</a:t>
            </a:r>
            <a:r>
              <a:rPr lang="en" dirty="0">
                <a:latin typeface="Courier"/>
                <a:ea typeface="Courier New"/>
                <a:cs typeface="Courier"/>
                <a:sym typeface="Courier New"/>
              </a:rPr>
              <a:t>', 'lower', '</a:t>
            </a:r>
            <a:r>
              <a:rPr lang="en" dirty="0" err="1">
                <a:latin typeface="Courier"/>
                <a:ea typeface="Courier New"/>
                <a:cs typeface="Courier"/>
                <a:sym typeface="Courier New"/>
              </a:rPr>
              <a:t>lstrip</a:t>
            </a:r>
            <a:r>
              <a:rPr lang="en" dirty="0">
                <a:latin typeface="Courier"/>
                <a:ea typeface="Courier New"/>
                <a:cs typeface="Courier"/>
                <a:sym typeface="Courier New"/>
              </a:rPr>
              <a:t>', 'partition', 'replace', '</a:t>
            </a:r>
            <a:r>
              <a:rPr lang="en" dirty="0" err="1">
                <a:latin typeface="Courier"/>
                <a:ea typeface="Courier New"/>
                <a:cs typeface="Courier"/>
                <a:sym typeface="Courier New"/>
              </a:rPr>
              <a:t>rfind</a:t>
            </a:r>
            <a:r>
              <a:rPr lang="en" dirty="0">
                <a:latin typeface="Courier"/>
                <a:ea typeface="Courier New"/>
                <a:cs typeface="Courier"/>
                <a:sym typeface="Courier New"/>
              </a:rPr>
              <a:t>', '</a:t>
            </a:r>
            <a:r>
              <a:rPr lang="en" dirty="0" err="1">
                <a:latin typeface="Courier"/>
                <a:ea typeface="Courier New"/>
                <a:cs typeface="Courier"/>
                <a:sym typeface="Courier New"/>
              </a:rPr>
              <a:t>rindex</a:t>
            </a:r>
            <a:r>
              <a:rPr lang="en" dirty="0">
                <a:latin typeface="Courier"/>
                <a:ea typeface="Courier New"/>
                <a:cs typeface="Courier"/>
                <a:sym typeface="Courier New"/>
              </a:rPr>
              <a:t>', '</a:t>
            </a:r>
            <a:r>
              <a:rPr lang="en" dirty="0" err="1">
                <a:latin typeface="Courier"/>
                <a:ea typeface="Courier New"/>
                <a:cs typeface="Courier"/>
                <a:sym typeface="Courier New"/>
              </a:rPr>
              <a:t>rjust</a:t>
            </a:r>
            <a:r>
              <a:rPr lang="en" dirty="0">
                <a:latin typeface="Courier"/>
                <a:ea typeface="Courier New"/>
                <a:cs typeface="Courier"/>
                <a:sym typeface="Courier New"/>
              </a:rPr>
              <a:t>', '</a:t>
            </a:r>
            <a:r>
              <a:rPr lang="en" dirty="0" err="1">
                <a:latin typeface="Courier"/>
                <a:ea typeface="Courier New"/>
                <a:cs typeface="Courier"/>
                <a:sym typeface="Courier New"/>
              </a:rPr>
              <a:t>rpartition</a:t>
            </a:r>
            <a:r>
              <a:rPr lang="en" dirty="0">
                <a:latin typeface="Courier"/>
                <a:ea typeface="Courier New"/>
                <a:cs typeface="Courier"/>
                <a:sym typeface="Courier New"/>
              </a:rPr>
              <a:t>', '</a:t>
            </a:r>
            <a:r>
              <a:rPr lang="en" dirty="0" err="1">
                <a:latin typeface="Courier"/>
                <a:ea typeface="Courier New"/>
                <a:cs typeface="Courier"/>
                <a:sym typeface="Courier New"/>
              </a:rPr>
              <a:t>rsplit</a:t>
            </a:r>
            <a:r>
              <a:rPr lang="en" dirty="0">
                <a:latin typeface="Courier"/>
                <a:ea typeface="Courier New"/>
                <a:cs typeface="Courier"/>
                <a:sym typeface="Courier New"/>
              </a:rPr>
              <a:t>', '</a:t>
            </a:r>
            <a:r>
              <a:rPr lang="en" dirty="0" err="1">
                <a:latin typeface="Courier"/>
                <a:ea typeface="Courier New"/>
                <a:cs typeface="Courier"/>
                <a:sym typeface="Courier New"/>
              </a:rPr>
              <a:t>rstrip</a:t>
            </a:r>
            <a:r>
              <a:rPr lang="en" dirty="0">
                <a:latin typeface="Courier"/>
                <a:ea typeface="Courier New"/>
                <a:cs typeface="Courier"/>
                <a:sym typeface="Courier New"/>
              </a:rPr>
              <a:t>', 'split', '</a:t>
            </a:r>
            <a:r>
              <a:rPr lang="en" dirty="0" err="1">
                <a:latin typeface="Courier"/>
                <a:ea typeface="Courier New"/>
                <a:cs typeface="Courier"/>
                <a:sym typeface="Courier New"/>
              </a:rPr>
              <a:t>splitlines</a:t>
            </a:r>
            <a:r>
              <a:rPr lang="en" dirty="0">
                <a:latin typeface="Courier"/>
                <a:ea typeface="Courier New"/>
                <a:cs typeface="Courier"/>
                <a:sym typeface="Courier New"/>
              </a:rPr>
              <a:t>', '</a:t>
            </a:r>
            <a:r>
              <a:rPr lang="en" dirty="0" err="1">
                <a:latin typeface="Courier"/>
                <a:ea typeface="Courier New"/>
                <a:cs typeface="Courier"/>
                <a:sym typeface="Courier New"/>
              </a:rPr>
              <a:t>startswith</a:t>
            </a:r>
            <a:r>
              <a:rPr lang="en" dirty="0">
                <a:latin typeface="Courier"/>
                <a:ea typeface="Courier New"/>
                <a:cs typeface="Courier"/>
                <a:sym typeface="Courier New"/>
              </a:rPr>
              <a:t>', 'strip', '</a:t>
            </a:r>
            <a:r>
              <a:rPr lang="en" dirty="0" err="1">
                <a:latin typeface="Courier"/>
                <a:ea typeface="Courier New"/>
                <a:cs typeface="Courier"/>
                <a:sym typeface="Courier New"/>
              </a:rPr>
              <a:t>swapcase</a:t>
            </a:r>
            <a:r>
              <a:rPr lang="en" dirty="0">
                <a:latin typeface="Courier"/>
                <a:ea typeface="Courier New"/>
                <a:cs typeface="Courier"/>
                <a:sym typeface="Courier New"/>
              </a:rPr>
              <a:t>', 'title', 'translate', 'upper', '</a:t>
            </a:r>
            <a:r>
              <a:rPr lang="en" dirty="0" err="1">
                <a:latin typeface="Courier"/>
                <a:ea typeface="Courier New"/>
                <a:cs typeface="Courier"/>
                <a:sym typeface="Courier New"/>
              </a:rPr>
              <a:t>zfill</a:t>
            </a:r>
            <a:r>
              <a:rPr lang="en" dirty="0">
                <a:latin typeface="Courier"/>
                <a:ea typeface="Courier New"/>
                <a:cs typeface="Courier"/>
                <a:sym typeface="Courier New"/>
              </a:rPr>
              <a:t>']</a:t>
            </a:r>
          </a:p>
        </p:txBody>
      </p:sp>
      <p:sp>
        <p:nvSpPr>
          <p:cNvPr id="2" name="TextBox 1">
            <a:extLst>
              <a:ext uri="{FF2B5EF4-FFF2-40B4-BE49-F238E27FC236}">
                <a16:creationId xmlns:a16="http://schemas.microsoft.com/office/drawing/2014/main" id="{50F6C87D-5640-D48E-F737-780A341F107C}"/>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5" name="Shape 464"/>
          <p:cNvSpPr/>
          <p:nvPr/>
        </p:nvSpPr>
        <p:spPr>
          <a:xfrm>
            <a:off x="738666" y="1066800"/>
            <a:ext cx="6204001" cy="5058533"/>
          </a:xfrm>
          <a:prstGeom prst="rect">
            <a:avLst/>
          </a:prstGeom>
          <a:noFill/>
          <a:ln>
            <a:solidFill>
              <a:schemeClr val="tx1"/>
            </a:solidFill>
          </a:ln>
        </p:spPr>
        <p:txBody>
          <a:bodyPr lIns="28067" tIns="28067" rIns="28067" bIns="28067" anchor="ctr" anchorCtr="0">
            <a:noAutofit/>
          </a:bodyPr>
          <a:lstStyle/>
          <a:p>
            <a:pPr>
              <a:buClr>
                <a:srgbClr val="FFFFFF"/>
              </a:buClr>
              <a:buSzPct val="25000"/>
            </a:pPr>
            <a:r>
              <a:rPr lang="en" dirty="0">
                <a:solidFill>
                  <a:schemeClr val="bg2"/>
                </a:solidFill>
                <a:latin typeface="Courier"/>
                <a:ea typeface="Courier New"/>
                <a:cs typeface="Courier"/>
                <a:sym typeface="Courier New"/>
              </a:rPr>
              <a:t>class </a:t>
            </a:r>
            <a:r>
              <a:rPr lang="en" dirty="0" err="1">
                <a:solidFill>
                  <a:schemeClr val="bg2"/>
                </a:solidFill>
                <a:latin typeface="Courier"/>
                <a:ea typeface="Courier New"/>
                <a:cs typeface="Courier"/>
                <a:sym typeface="Courier New"/>
              </a:rPr>
              <a:t>PartyAnimal</a:t>
            </a:r>
            <a:r>
              <a:rPr lang="en" dirty="0">
                <a:solidFill>
                  <a:schemeClr val="bg2"/>
                </a:solidFill>
                <a:latin typeface="Courier"/>
                <a:ea typeface="Courier New"/>
                <a:cs typeface="Courier"/>
                <a:sym typeface="Courier New"/>
              </a:rPr>
              <a:t>:</a:t>
            </a:r>
          </a:p>
          <a:p>
            <a:pPr>
              <a:buClr>
                <a:srgbClr val="FFFFFF"/>
              </a:buClr>
              <a:buSzPct val="25000"/>
            </a:pPr>
            <a:r>
              <a:rPr lang="en" dirty="0">
                <a:solidFill>
                  <a:schemeClr val="bg2"/>
                </a:solidFill>
                <a:latin typeface="Courier"/>
                <a:ea typeface="Courier New"/>
                <a:cs typeface="Courier"/>
                <a:sym typeface="Courier New"/>
              </a:rPr>
              <a:t>   x = 0</a:t>
            </a:r>
          </a:p>
          <a:p>
            <a:pPr>
              <a:buClr>
                <a:srgbClr val="FFFFFF"/>
              </a:buClr>
              <a:buSzPct val="25000"/>
            </a:pPr>
            <a:r>
              <a:rPr lang="en" dirty="0">
                <a:solidFill>
                  <a:schemeClr val="bg2"/>
                </a:solidFill>
                <a:latin typeface="Courier"/>
                <a:ea typeface="Courier New"/>
                <a:cs typeface="Courier"/>
                <a:sym typeface="Courier New"/>
              </a:rPr>
              <a:t>   name = ""</a:t>
            </a:r>
          </a:p>
          <a:p>
            <a:pPr>
              <a:buClr>
                <a:srgbClr val="FFFFFF"/>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def</a:t>
            </a:r>
            <a:r>
              <a:rPr lang="en" dirty="0">
                <a:solidFill>
                  <a:schemeClr val="bg2"/>
                </a:solidFill>
                <a:latin typeface="Courier"/>
                <a:ea typeface="Courier New"/>
                <a:cs typeface="Courier"/>
                <a:sym typeface="Courier New"/>
              </a:rPr>
              <a:t> __</a:t>
            </a:r>
            <a:r>
              <a:rPr lang="en" dirty="0" err="1">
                <a:solidFill>
                  <a:schemeClr val="bg2"/>
                </a:solidFill>
                <a:latin typeface="Courier"/>
                <a:ea typeface="Courier New"/>
                <a:cs typeface="Courier"/>
                <a:sym typeface="Courier New"/>
              </a:rPr>
              <a:t>init</a:t>
            </a:r>
            <a:r>
              <a:rPr lang="en" dirty="0">
                <a:solidFill>
                  <a:schemeClr val="bg2"/>
                </a:solidFill>
                <a:latin typeface="Courier"/>
                <a:ea typeface="Courier New"/>
                <a:cs typeface="Courier"/>
                <a:sym typeface="Courier New"/>
              </a:rPr>
              <a:t>__(self, z):</a:t>
            </a:r>
          </a:p>
          <a:p>
            <a:pPr>
              <a:buClr>
                <a:srgbClr val="FFFFFF"/>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self.name</a:t>
            </a:r>
            <a:r>
              <a:rPr lang="en" dirty="0">
                <a:solidFill>
                  <a:schemeClr val="bg2"/>
                </a:solidFill>
                <a:latin typeface="Courier"/>
                <a:ea typeface="Courier New"/>
                <a:cs typeface="Courier"/>
                <a:sym typeface="Courier New"/>
              </a:rPr>
              <a:t> = z</a:t>
            </a:r>
          </a:p>
          <a:p>
            <a:pPr>
              <a:buClr>
                <a:srgbClr val="FFFFFF"/>
              </a:buClr>
              <a:buSzPct val="25000"/>
            </a:pPr>
            <a:r>
              <a:rPr lang="en" dirty="0">
                <a:solidFill>
                  <a:schemeClr val="bg2"/>
                </a:solidFill>
                <a:latin typeface="Courier"/>
                <a:ea typeface="Courier New"/>
                <a:cs typeface="Courier"/>
                <a:sym typeface="Courier New"/>
              </a:rPr>
              <a:t>     print</a:t>
            </a:r>
            <a:r>
              <a:rPr lang="en-US" dirty="0">
                <a:solidFill>
                  <a:schemeClr val="bg2"/>
                </a:solidFill>
                <a:latin typeface="Courier"/>
                <a:ea typeface="Courier New"/>
                <a:cs typeface="Courier"/>
                <a:sym typeface="Courier New"/>
              </a:rPr>
              <a:t>(</a:t>
            </a:r>
            <a:r>
              <a:rPr lang="en" dirty="0" err="1">
                <a:solidFill>
                  <a:schemeClr val="bg2"/>
                </a:solidFill>
                <a:latin typeface="Courier"/>
                <a:ea typeface="Courier New"/>
                <a:cs typeface="Courier"/>
                <a:sym typeface="Courier New"/>
              </a:rPr>
              <a:t>self.name,"constructed</a:t>
            </a:r>
            <a:r>
              <a:rPr lang="en" dirty="0">
                <a:solidFill>
                  <a:schemeClr val="bg2"/>
                </a:solidFill>
                <a:latin typeface="Courier"/>
                <a:ea typeface="Courier New"/>
                <a:cs typeface="Courier"/>
                <a:sym typeface="Courier New"/>
              </a:rPr>
              <a:t>"</a:t>
            </a:r>
            <a:r>
              <a:rPr lang="en-US" dirty="0">
                <a:solidFill>
                  <a:schemeClr val="bg2"/>
                </a:solidFill>
                <a:latin typeface="Courier"/>
                <a:ea typeface="Courier New"/>
                <a:cs typeface="Courier"/>
                <a:sym typeface="Courier New"/>
              </a:rPr>
              <a:t>)</a:t>
            </a:r>
            <a:endParaRPr lang="en" dirty="0">
              <a:solidFill>
                <a:schemeClr val="bg2"/>
              </a:solidFill>
              <a:latin typeface="Courier"/>
              <a:ea typeface="Courier New"/>
              <a:cs typeface="Courier"/>
              <a:sym typeface="Courier New"/>
            </a:endParaRPr>
          </a:p>
          <a:p>
            <a:pPr>
              <a:buClr>
                <a:srgbClr val="FFFFFF"/>
              </a:buClr>
            </a:pPr>
            <a:endParaRPr dirty="0">
              <a:solidFill>
                <a:schemeClr val="bg2"/>
              </a:solidFill>
              <a:latin typeface="Courier"/>
              <a:ea typeface="Courier New"/>
              <a:cs typeface="Courier"/>
              <a:sym typeface="Courier New"/>
            </a:endParaRPr>
          </a:p>
          <a:p>
            <a:pPr>
              <a:buClr>
                <a:srgbClr val="FFFFFF"/>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def</a:t>
            </a:r>
            <a:r>
              <a:rPr lang="en" dirty="0">
                <a:solidFill>
                  <a:schemeClr val="bg2"/>
                </a:solidFill>
                <a:latin typeface="Courier"/>
                <a:ea typeface="Courier New"/>
                <a:cs typeface="Courier"/>
                <a:sym typeface="Courier New"/>
              </a:rPr>
              <a:t> party(self) :</a:t>
            </a:r>
          </a:p>
          <a:p>
            <a:pPr>
              <a:buClr>
                <a:srgbClr val="FFFFFF"/>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self.x</a:t>
            </a:r>
            <a:r>
              <a:rPr lang="en" dirty="0">
                <a:solidFill>
                  <a:schemeClr val="bg2"/>
                </a:solidFill>
                <a:latin typeface="Courier"/>
                <a:ea typeface="Courier New"/>
                <a:cs typeface="Courier"/>
                <a:sym typeface="Courier New"/>
              </a:rPr>
              <a:t> = </a:t>
            </a:r>
            <a:r>
              <a:rPr lang="en" dirty="0" err="1">
                <a:solidFill>
                  <a:schemeClr val="bg2"/>
                </a:solidFill>
                <a:latin typeface="Courier"/>
                <a:ea typeface="Courier New"/>
                <a:cs typeface="Courier"/>
                <a:sym typeface="Courier New"/>
              </a:rPr>
              <a:t>self.x</a:t>
            </a:r>
            <a:r>
              <a:rPr lang="en" dirty="0">
                <a:solidFill>
                  <a:schemeClr val="bg2"/>
                </a:solidFill>
                <a:latin typeface="Courier"/>
                <a:ea typeface="Courier New"/>
                <a:cs typeface="Courier"/>
                <a:sym typeface="Courier New"/>
              </a:rPr>
              <a:t> + 1</a:t>
            </a:r>
          </a:p>
          <a:p>
            <a:pPr>
              <a:buClr>
                <a:srgbClr val="FFFFFF"/>
              </a:buClr>
              <a:buSzPct val="25000"/>
            </a:pPr>
            <a:r>
              <a:rPr lang="en" dirty="0">
                <a:solidFill>
                  <a:schemeClr val="bg2"/>
                </a:solidFill>
                <a:latin typeface="Courier"/>
                <a:ea typeface="Courier New"/>
                <a:cs typeface="Courier"/>
                <a:sym typeface="Courier New"/>
              </a:rPr>
              <a:t>     print</a:t>
            </a:r>
            <a:r>
              <a:rPr lang="en-US" dirty="0">
                <a:solidFill>
                  <a:schemeClr val="bg2"/>
                </a:solidFill>
                <a:latin typeface="Courier"/>
                <a:ea typeface="Courier New"/>
                <a:cs typeface="Courier"/>
                <a:sym typeface="Courier New"/>
              </a:rPr>
              <a:t>(</a:t>
            </a:r>
            <a:r>
              <a:rPr lang="en" dirty="0" err="1">
                <a:solidFill>
                  <a:schemeClr val="bg2"/>
                </a:solidFill>
                <a:latin typeface="Courier"/>
                <a:ea typeface="Courier New"/>
                <a:cs typeface="Courier"/>
                <a:sym typeface="Courier New"/>
              </a:rPr>
              <a:t>self.name,"party</a:t>
            </a:r>
            <a:r>
              <a:rPr lang="en" dirty="0">
                <a:solidFill>
                  <a:schemeClr val="bg2"/>
                </a:solidFill>
                <a:latin typeface="Courier"/>
                <a:ea typeface="Courier New"/>
                <a:cs typeface="Courier"/>
                <a:sym typeface="Courier New"/>
              </a:rPr>
              <a:t> count",</a:t>
            </a:r>
            <a:r>
              <a:rPr lang="en" dirty="0" err="1">
                <a:solidFill>
                  <a:schemeClr val="bg2"/>
                </a:solidFill>
                <a:latin typeface="Courier"/>
                <a:ea typeface="Courier New"/>
                <a:cs typeface="Courier"/>
                <a:sym typeface="Courier New"/>
              </a:rPr>
              <a:t>self.x</a:t>
            </a:r>
            <a:r>
              <a:rPr lang="en-US" dirty="0">
                <a:solidFill>
                  <a:schemeClr val="bg2"/>
                </a:solidFill>
                <a:latin typeface="Courier"/>
                <a:ea typeface="Courier New"/>
                <a:cs typeface="Courier"/>
                <a:sym typeface="Courier New"/>
              </a:rPr>
              <a:t>)</a:t>
            </a:r>
            <a:endParaRPr lang="en" dirty="0">
              <a:solidFill>
                <a:schemeClr val="bg2"/>
              </a:solidFill>
              <a:latin typeface="Courier"/>
              <a:ea typeface="Courier New"/>
              <a:cs typeface="Courier"/>
              <a:sym typeface="Courier New"/>
            </a:endParaRPr>
          </a:p>
          <a:p>
            <a:pPr>
              <a:buClr>
                <a:srgbClr val="FFFFFF"/>
              </a:buClr>
            </a:pPr>
            <a:endParaRPr dirty="0">
              <a:solidFill>
                <a:schemeClr val="bg2"/>
              </a:solidFill>
              <a:latin typeface="Courier"/>
              <a:ea typeface="Courier New"/>
              <a:cs typeface="Courier"/>
              <a:sym typeface="Courier New"/>
            </a:endParaRPr>
          </a:p>
          <a:p>
            <a:pPr>
              <a:buClr>
                <a:srgbClr val="FFFFFF"/>
              </a:buClr>
              <a:buSzPct val="25000"/>
            </a:pPr>
            <a:r>
              <a:rPr lang="en" dirty="0">
                <a:solidFill>
                  <a:schemeClr val="bg2"/>
                </a:solidFill>
                <a:latin typeface="Courier"/>
                <a:ea typeface="Courier New"/>
                <a:cs typeface="Courier"/>
                <a:sym typeface="Courier New"/>
              </a:rPr>
              <a:t>s = </a:t>
            </a:r>
            <a:r>
              <a:rPr lang="en" dirty="0" err="1">
                <a:solidFill>
                  <a:schemeClr val="bg2"/>
                </a:solidFill>
                <a:latin typeface="Courier"/>
                <a:ea typeface="Courier New"/>
                <a:cs typeface="Courier"/>
                <a:sym typeface="Courier New"/>
              </a:rPr>
              <a:t>PartyAnimal</a:t>
            </a:r>
            <a:r>
              <a:rPr lang="en" dirty="0">
                <a:solidFill>
                  <a:schemeClr val="bg2"/>
                </a:solidFill>
                <a:latin typeface="Courier"/>
                <a:ea typeface="Courier New"/>
                <a:cs typeface="Courier"/>
                <a:sym typeface="Courier New"/>
              </a:rPr>
              <a:t>("Sally")</a:t>
            </a:r>
          </a:p>
          <a:p>
            <a:pPr>
              <a:buClr>
                <a:srgbClr val="FFFFFF"/>
              </a:buClr>
              <a:buSzPct val="25000"/>
            </a:pPr>
            <a:r>
              <a:rPr lang="en" dirty="0" err="1">
                <a:solidFill>
                  <a:schemeClr val="bg2"/>
                </a:solidFill>
                <a:latin typeface="Courier"/>
                <a:ea typeface="Courier New"/>
                <a:cs typeface="Courier"/>
                <a:sym typeface="Courier New"/>
              </a:rPr>
              <a:t>s.party</a:t>
            </a:r>
            <a:r>
              <a:rPr lang="en" dirty="0">
                <a:solidFill>
                  <a:schemeClr val="bg2"/>
                </a:solidFill>
                <a:latin typeface="Courier"/>
                <a:ea typeface="Courier New"/>
                <a:cs typeface="Courier"/>
                <a:sym typeface="Courier New"/>
              </a:rPr>
              <a:t>()</a:t>
            </a:r>
          </a:p>
          <a:p>
            <a:pPr>
              <a:buClr>
                <a:srgbClr val="FFFFFF"/>
              </a:buClr>
            </a:pPr>
            <a:endParaRPr dirty="0">
              <a:solidFill>
                <a:schemeClr val="bg2"/>
              </a:solidFill>
              <a:latin typeface="Courier"/>
              <a:ea typeface="Courier New"/>
              <a:cs typeface="Courier"/>
              <a:sym typeface="Courier New"/>
            </a:endParaRPr>
          </a:p>
          <a:p>
            <a:pPr>
              <a:buClr>
                <a:srgbClr val="FFFFFF"/>
              </a:buClr>
              <a:buSzPct val="25000"/>
            </a:pPr>
            <a:r>
              <a:rPr lang="en" dirty="0">
                <a:solidFill>
                  <a:schemeClr val="bg2"/>
                </a:solidFill>
                <a:latin typeface="Courier"/>
                <a:ea typeface="Courier New"/>
                <a:cs typeface="Courier"/>
                <a:sym typeface="Courier New"/>
              </a:rPr>
              <a:t>j = </a:t>
            </a:r>
            <a:r>
              <a:rPr lang="en" dirty="0" err="1">
                <a:solidFill>
                  <a:schemeClr val="bg2"/>
                </a:solidFill>
                <a:latin typeface="Courier"/>
                <a:ea typeface="Courier New"/>
                <a:cs typeface="Courier"/>
                <a:sym typeface="Courier New"/>
              </a:rPr>
              <a:t>PartyAnimal</a:t>
            </a:r>
            <a:r>
              <a:rPr lang="en" dirty="0">
                <a:solidFill>
                  <a:schemeClr val="bg2"/>
                </a:solidFill>
                <a:latin typeface="Courier"/>
                <a:ea typeface="Courier New"/>
                <a:cs typeface="Courier"/>
                <a:sym typeface="Courier New"/>
              </a:rPr>
              <a:t>("Jim")</a:t>
            </a:r>
          </a:p>
          <a:p>
            <a:pPr>
              <a:buClr>
                <a:srgbClr val="FFFFFF"/>
              </a:buClr>
              <a:buSzPct val="25000"/>
            </a:pPr>
            <a:r>
              <a:rPr lang="en" dirty="0" err="1">
                <a:solidFill>
                  <a:schemeClr val="bg2"/>
                </a:solidFill>
                <a:latin typeface="Courier"/>
                <a:ea typeface="Courier New"/>
                <a:cs typeface="Courier"/>
                <a:sym typeface="Courier New"/>
              </a:rPr>
              <a:t>j.party</a:t>
            </a:r>
            <a:r>
              <a:rPr lang="en" dirty="0">
                <a:solidFill>
                  <a:schemeClr val="bg2"/>
                </a:solidFill>
                <a:latin typeface="Courier"/>
                <a:ea typeface="Courier New"/>
                <a:cs typeface="Courier"/>
                <a:sym typeface="Courier New"/>
              </a:rPr>
              <a:t>()</a:t>
            </a:r>
          </a:p>
          <a:p>
            <a:pPr>
              <a:buClr>
                <a:srgbClr val="FFFFFF"/>
              </a:buClr>
              <a:buSzPct val="25000"/>
            </a:pPr>
            <a:r>
              <a:rPr lang="en" dirty="0" err="1">
                <a:solidFill>
                  <a:schemeClr val="bg2"/>
                </a:solidFill>
                <a:latin typeface="Courier"/>
                <a:ea typeface="Courier New"/>
                <a:cs typeface="Courier"/>
                <a:sym typeface="Courier New"/>
              </a:rPr>
              <a:t>s.party</a:t>
            </a:r>
            <a:r>
              <a:rPr lang="en" dirty="0">
                <a:solidFill>
                  <a:schemeClr val="bg2"/>
                </a:solidFill>
                <a:latin typeface="Courier"/>
                <a:ea typeface="Courier New"/>
                <a:cs typeface="Courier"/>
                <a:sym typeface="Courier New"/>
              </a:rPr>
              <a:t>()</a:t>
            </a:r>
          </a:p>
        </p:txBody>
      </p:sp>
      <p:sp>
        <p:nvSpPr>
          <p:cNvPr id="2" name="TextBox 1">
            <a:extLst>
              <a:ext uri="{FF2B5EF4-FFF2-40B4-BE49-F238E27FC236}">
                <a16:creationId xmlns:a16="http://schemas.microsoft.com/office/drawing/2014/main" id="{2D19B4B3-C352-27E0-1D98-95923B94BF54}"/>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prstGeom prst="rect">
            <a:avLst/>
          </a:prstGeom>
          <a:noFill/>
          <a:ln>
            <a:noFill/>
          </a:ln>
        </p:spPr>
        <p:txBody>
          <a:bodyPr vert="horz" lIns="28067" tIns="28067" rIns="28067" bIns="28067" rtlCol="0" anchor="ctr" anchorCtr="0">
            <a:noAutofit/>
          </a:bodyPr>
          <a:lstStyle/>
          <a:p>
            <a:pPr>
              <a:lnSpc>
                <a:spcPct val="100000"/>
              </a:lnSpc>
              <a:buClr>
                <a:srgbClr val="FF9300"/>
              </a:buClr>
              <a:buSzPct val="25000"/>
            </a:pPr>
            <a:r>
              <a:rPr lang="en" sz="4400" dirty="0">
                <a:solidFill>
                  <a:schemeClr val="bg2"/>
                </a:solidFill>
                <a:sym typeface="Cabin"/>
              </a:rPr>
              <a:t>Inheritance</a:t>
            </a:r>
          </a:p>
        </p:txBody>
      </p:sp>
      <p:sp>
        <p:nvSpPr>
          <p:cNvPr id="505" name="Shape 505"/>
          <p:cNvSpPr txBox="1">
            <a:spLocks noGrp="1"/>
          </p:cNvSpPr>
          <p:nvPr>
            <p:ph type="body" idx="1"/>
          </p:nvPr>
        </p:nvSpPr>
        <p:spPr>
          <a:xfrm>
            <a:off x="609600" y="2379133"/>
            <a:ext cx="10972800" cy="2959233"/>
          </a:xfrm>
          <a:prstGeom prst="rect">
            <a:avLst/>
          </a:prstGeom>
          <a:noFill/>
          <a:ln>
            <a:noFill/>
          </a:ln>
        </p:spPr>
        <p:txBody>
          <a:bodyPr vert="horz" lIns="28067" tIns="28067" rIns="28067" bIns="28067" rtlCol="0" anchor="ctr" anchorCtr="0">
            <a:noAutofit/>
          </a:bodyPr>
          <a:lstStyle/>
          <a:p>
            <a:pPr marL="609585" indent="-499521">
              <a:lnSpc>
                <a:spcPct val="100000"/>
              </a:lnSpc>
              <a:spcBef>
                <a:spcPts val="0"/>
              </a:spcBef>
              <a:buClrTx/>
              <a:buSzPct val="100000"/>
            </a:pPr>
            <a:r>
              <a:rPr lang="en" sz="2000" dirty="0">
                <a:solidFill>
                  <a:schemeClr val="bg2"/>
                </a:solidFill>
                <a:sym typeface="Cabin"/>
              </a:rPr>
              <a:t>When we make a new class - we can reuse an existing class and inherit all the capabilities of an existing class and then add our own little bit to make our new class</a:t>
            </a:r>
          </a:p>
          <a:p>
            <a:pPr marL="609585" indent="-499521">
              <a:lnSpc>
                <a:spcPct val="100000"/>
              </a:lnSpc>
              <a:spcBef>
                <a:spcPts val="1867"/>
              </a:spcBef>
              <a:buClrTx/>
              <a:buSzPct val="100000"/>
            </a:pPr>
            <a:r>
              <a:rPr lang="en" sz="2000" dirty="0">
                <a:solidFill>
                  <a:schemeClr val="bg2"/>
                </a:solidFill>
                <a:sym typeface="Cabin"/>
              </a:rPr>
              <a:t>Another form of store and reuse</a:t>
            </a:r>
          </a:p>
          <a:p>
            <a:pPr marL="609585" indent="-499521">
              <a:lnSpc>
                <a:spcPct val="100000"/>
              </a:lnSpc>
              <a:spcBef>
                <a:spcPts val="1867"/>
              </a:spcBef>
              <a:buClrTx/>
              <a:buSzPct val="100000"/>
            </a:pPr>
            <a:r>
              <a:rPr lang="en" sz="2000" dirty="0">
                <a:solidFill>
                  <a:schemeClr val="bg2"/>
                </a:solidFill>
                <a:sym typeface="Cabin"/>
              </a:rPr>
              <a:t>Write once - reuse many times</a:t>
            </a:r>
          </a:p>
          <a:p>
            <a:pPr marL="609585" indent="-499521">
              <a:lnSpc>
                <a:spcPct val="100000"/>
              </a:lnSpc>
              <a:spcBef>
                <a:spcPts val="1867"/>
              </a:spcBef>
              <a:buClrTx/>
              <a:buSzPct val="100000"/>
            </a:pPr>
            <a:r>
              <a:rPr lang="en" sz="2000" dirty="0">
                <a:solidFill>
                  <a:schemeClr val="bg2"/>
                </a:solidFill>
                <a:sym typeface="Cabin"/>
              </a:rPr>
              <a:t>The new class (child) has all the capabilities of the old class (parent) - and then some more</a:t>
            </a:r>
          </a:p>
        </p:txBody>
      </p:sp>
      <p:sp>
        <p:nvSpPr>
          <p:cNvPr id="2" name="TextBox 1">
            <a:extLst>
              <a:ext uri="{FF2B5EF4-FFF2-40B4-BE49-F238E27FC236}">
                <a16:creationId xmlns:a16="http://schemas.microsoft.com/office/drawing/2014/main" id="{9FDF9A0B-402E-A8A4-672D-F84506BD7BC5}"/>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Shape 510"/>
          <p:cNvSpPr txBox="1">
            <a:spLocks noGrp="1"/>
          </p:cNvSpPr>
          <p:nvPr>
            <p:ph type="title"/>
          </p:nvPr>
        </p:nvSpPr>
        <p:spPr>
          <a:xfrm>
            <a:off x="866775" y="571501"/>
            <a:ext cx="8209492" cy="1333425"/>
          </a:xfrm>
          <a:prstGeom prst="rect">
            <a:avLst/>
          </a:prstGeom>
          <a:noFill/>
          <a:ln>
            <a:noFill/>
          </a:ln>
        </p:spPr>
        <p:txBody>
          <a:bodyPr vert="horz" lIns="28067" tIns="28067" rIns="28067" bIns="28067" rtlCol="0" anchor="ctr" anchorCtr="0">
            <a:noAutofit/>
          </a:bodyPr>
          <a:lstStyle/>
          <a:p>
            <a:pPr>
              <a:lnSpc>
                <a:spcPct val="100000"/>
              </a:lnSpc>
              <a:buClr>
                <a:srgbClr val="FFFFFF"/>
              </a:buClr>
              <a:buSzPct val="25000"/>
            </a:pPr>
            <a:r>
              <a:rPr lang="en" sz="4400" dirty="0">
                <a:solidFill>
                  <a:schemeClr val="bg2"/>
                </a:solidFill>
                <a:sym typeface="Cabin"/>
              </a:rPr>
              <a:t>Terminology: Inheritance</a:t>
            </a:r>
          </a:p>
        </p:txBody>
      </p:sp>
      <p:sp>
        <p:nvSpPr>
          <p:cNvPr id="511" name="Shape 511"/>
          <p:cNvSpPr/>
          <p:nvPr/>
        </p:nvSpPr>
        <p:spPr>
          <a:xfrm>
            <a:off x="687202" y="5698555"/>
            <a:ext cx="6204665" cy="470400"/>
          </a:xfrm>
          <a:prstGeom prst="rect">
            <a:avLst/>
          </a:prstGeom>
          <a:noFill/>
          <a:ln>
            <a:noFill/>
          </a:ln>
        </p:spPr>
        <p:txBody>
          <a:bodyPr lIns="28067" tIns="28067" rIns="28067" bIns="28067" anchor="ctr" anchorCtr="0">
            <a:noAutofit/>
          </a:bodyPr>
          <a:lstStyle/>
          <a:p>
            <a:pPr>
              <a:buClr>
                <a:srgbClr val="FFFFFF"/>
              </a:buClr>
              <a:buSzPct val="25000"/>
            </a:pPr>
            <a:r>
              <a:rPr lang="en" sz="1600" dirty="0">
                <a:solidFill>
                  <a:schemeClr val="bg2"/>
                </a:solidFill>
                <a:latin typeface="Arial" charset="0"/>
                <a:ea typeface="Arial" charset="0"/>
                <a:cs typeface="Arial" charset="0"/>
                <a:sym typeface="Cabin"/>
              </a:rPr>
              <a:t>http://en.wikipedia.org/wiki/Object-oriented_programming</a:t>
            </a:r>
          </a:p>
        </p:txBody>
      </p:sp>
      <p:sp>
        <p:nvSpPr>
          <p:cNvPr id="512" name="Shape 512"/>
          <p:cNvSpPr/>
          <p:nvPr/>
        </p:nvSpPr>
        <p:spPr>
          <a:xfrm>
            <a:off x="687202" y="2673357"/>
            <a:ext cx="11045372" cy="1306285"/>
          </a:xfrm>
          <a:prstGeom prst="rect">
            <a:avLst/>
          </a:prstGeom>
          <a:noFill/>
          <a:ln>
            <a:noFill/>
          </a:ln>
        </p:spPr>
        <p:txBody>
          <a:bodyPr lIns="28067" tIns="28067" rIns="28067" bIns="28067" anchor="ctr" anchorCtr="0">
            <a:noAutofit/>
          </a:bodyPr>
          <a:lstStyle/>
          <a:p>
            <a:pPr>
              <a:buClr>
                <a:srgbClr val="FFFFFF"/>
              </a:buClr>
              <a:buSzPct val="25000"/>
            </a:pPr>
            <a:r>
              <a:rPr lang="en" sz="2000" dirty="0">
                <a:solidFill>
                  <a:schemeClr val="bg2"/>
                </a:solidFill>
                <a:latin typeface="Arial" charset="0"/>
                <a:ea typeface="Arial" charset="0"/>
                <a:cs typeface="Arial" charset="0"/>
                <a:sym typeface="Cabin"/>
              </a:rPr>
              <a:t>‘Subclasses’ are more specialized versions of a class, which inherit attributes and behaviors from their parent classes, and can introduce their own.  </a:t>
            </a:r>
          </a:p>
        </p:txBody>
      </p:sp>
      <p:sp>
        <p:nvSpPr>
          <p:cNvPr id="2" name="TextBox 1">
            <a:extLst>
              <a:ext uri="{FF2B5EF4-FFF2-40B4-BE49-F238E27FC236}">
                <a16:creationId xmlns:a16="http://schemas.microsoft.com/office/drawing/2014/main" id="{83204A18-8A76-0137-7963-8A8FD9CE8C34}"/>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92759" y="1430866"/>
            <a:ext cx="6346336" cy="5095599"/>
          </a:xfrm>
          <a:prstGeom prst="rect">
            <a:avLst/>
          </a:prstGeom>
          <a:noFill/>
          <a:ln>
            <a:solidFill>
              <a:schemeClr val="tx1"/>
            </a:solidFill>
          </a:ln>
        </p:spPr>
        <p:txBody>
          <a:bodyPr lIns="28067" tIns="28067" rIns="28067" bIns="28067" anchor="ctr" anchorCtr="0">
            <a:noAutofit/>
          </a:bodyPr>
          <a:lstStyle/>
          <a:p>
            <a:pPr>
              <a:buClr>
                <a:srgbClr val="FFFB00"/>
              </a:buClr>
              <a:buSzPct val="25000"/>
            </a:pPr>
            <a:r>
              <a:rPr lang="en" dirty="0">
                <a:solidFill>
                  <a:schemeClr val="bg2"/>
                </a:solidFill>
                <a:latin typeface="Courier"/>
                <a:ea typeface="Courier New"/>
                <a:cs typeface="Courier"/>
                <a:sym typeface="Courier New"/>
              </a:rPr>
              <a:t>class </a:t>
            </a:r>
            <a:r>
              <a:rPr lang="en" dirty="0" err="1">
                <a:solidFill>
                  <a:schemeClr val="bg2"/>
                </a:solidFill>
                <a:latin typeface="Courier"/>
                <a:ea typeface="Courier New"/>
                <a:cs typeface="Courier"/>
                <a:sym typeface="Courier New"/>
              </a:rPr>
              <a:t>PartyAnimal</a:t>
            </a:r>
            <a:r>
              <a:rPr lang="en" dirty="0">
                <a:solidFill>
                  <a:schemeClr val="bg2"/>
                </a:solidFill>
                <a:latin typeface="Courier"/>
                <a:ea typeface="Courier New"/>
                <a:cs typeface="Courier"/>
                <a:sym typeface="Courier New"/>
              </a:rPr>
              <a:t>:</a:t>
            </a:r>
          </a:p>
          <a:p>
            <a:pPr>
              <a:buClr>
                <a:srgbClr val="FFFB00"/>
              </a:buClr>
              <a:buSzPct val="25000"/>
            </a:pPr>
            <a:r>
              <a:rPr lang="en" dirty="0">
                <a:solidFill>
                  <a:schemeClr val="bg2"/>
                </a:solidFill>
                <a:latin typeface="Courier"/>
                <a:ea typeface="Courier New"/>
                <a:cs typeface="Courier"/>
                <a:sym typeface="Courier New"/>
              </a:rPr>
              <a:t>   x = 0</a:t>
            </a:r>
          </a:p>
          <a:p>
            <a:pPr>
              <a:buClr>
                <a:srgbClr val="FFFB00"/>
              </a:buClr>
              <a:buSzPct val="25000"/>
            </a:pPr>
            <a:r>
              <a:rPr lang="en" dirty="0">
                <a:solidFill>
                  <a:schemeClr val="bg2"/>
                </a:solidFill>
                <a:latin typeface="Courier"/>
                <a:ea typeface="Courier New"/>
                <a:cs typeface="Courier"/>
                <a:sym typeface="Courier New"/>
              </a:rPr>
              <a:t>   name = ""</a:t>
            </a:r>
          </a:p>
          <a:p>
            <a:pPr>
              <a:buClr>
                <a:srgbClr val="FFFB00"/>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def</a:t>
            </a:r>
            <a:r>
              <a:rPr lang="en" dirty="0">
                <a:solidFill>
                  <a:schemeClr val="bg2"/>
                </a:solidFill>
                <a:latin typeface="Courier"/>
                <a:ea typeface="Courier New"/>
                <a:cs typeface="Courier"/>
                <a:sym typeface="Courier New"/>
              </a:rPr>
              <a:t> __</a:t>
            </a:r>
            <a:r>
              <a:rPr lang="en" dirty="0" err="1">
                <a:solidFill>
                  <a:schemeClr val="bg2"/>
                </a:solidFill>
                <a:latin typeface="Courier"/>
                <a:ea typeface="Courier New"/>
                <a:cs typeface="Courier"/>
                <a:sym typeface="Courier New"/>
              </a:rPr>
              <a:t>init</a:t>
            </a:r>
            <a:r>
              <a:rPr lang="en" dirty="0">
                <a:solidFill>
                  <a:schemeClr val="bg2"/>
                </a:solidFill>
                <a:latin typeface="Courier"/>
                <a:ea typeface="Courier New"/>
                <a:cs typeface="Courier"/>
                <a:sym typeface="Courier New"/>
              </a:rPr>
              <a:t>__(self, </a:t>
            </a:r>
            <a:r>
              <a:rPr lang="en" dirty="0" err="1">
                <a:solidFill>
                  <a:schemeClr val="bg2"/>
                </a:solidFill>
                <a:latin typeface="Courier"/>
                <a:ea typeface="Courier New"/>
                <a:cs typeface="Courier"/>
                <a:sym typeface="Courier New"/>
              </a:rPr>
              <a:t>nam</a:t>
            </a:r>
            <a:r>
              <a:rPr lang="en" dirty="0">
                <a:solidFill>
                  <a:schemeClr val="bg2"/>
                </a:solidFill>
                <a:latin typeface="Courier"/>
                <a:ea typeface="Courier New"/>
                <a:cs typeface="Courier"/>
                <a:sym typeface="Courier New"/>
              </a:rPr>
              <a:t>):</a:t>
            </a:r>
          </a:p>
          <a:p>
            <a:pPr>
              <a:buClr>
                <a:srgbClr val="FFFB00"/>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self.name</a:t>
            </a:r>
            <a:r>
              <a:rPr lang="en" dirty="0">
                <a:solidFill>
                  <a:schemeClr val="bg2"/>
                </a:solidFill>
                <a:latin typeface="Courier"/>
                <a:ea typeface="Courier New"/>
                <a:cs typeface="Courier"/>
                <a:sym typeface="Courier New"/>
              </a:rPr>
              <a:t> = </a:t>
            </a:r>
            <a:r>
              <a:rPr lang="en" dirty="0" err="1">
                <a:solidFill>
                  <a:schemeClr val="bg2"/>
                </a:solidFill>
                <a:latin typeface="Courier"/>
                <a:ea typeface="Courier New"/>
                <a:cs typeface="Courier"/>
                <a:sym typeface="Courier New"/>
              </a:rPr>
              <a:t>nam</a:t>
            </a:r>
            <a:endParaRPr lang="en" dirty="0">
              <a:solidFill>
                <a:schemeClr val="bg2"/>
              </a:solidFill>
              <a:latin typeface="Courier"/>
              <a:ea typeface="Courier New"/>
              <a:cs typeface="Courier"/>
              <a:sym typeface="Courier New"/>
            </a:endParaRPr>
          </a:p>
          <a:p>
            <a:pPr>
              <a:buClr>
                <a:srgbClr val="FFFB00"/>
              </a:buClr>
              <a:buSzPct val="25000"/>
            </a:pPr>
            <a:r>
              <a:rPr lang="en" dirty="0">
                <a:solidFill>
                  <a:schemeClr val="bg2"/>
                </a:solidFill>
                <a:latin typeface="Courier"/>
                <a:ea typeface="Courier New"/>
                <a:cs typeface="Courier"/>
                <a:sym typeface="Courier New"/>
              </a:rPr>
              <a:t>     print</a:t>
            </a:r>
            <a:r>
              <a:rPr lang="en-US" dirty="0">
                <a:solidFill>
                  <a:schemeClr val="bg2"/>
                </a:solidFill>
                <a:latin typeface="Courier"/>
                <a:ea typeface="Courier New"/>
                <a:cs typeface="Courier"/>
                <a:sym typeface="Courier New"/>
              </a:rPr>
              <a:t>(</a:t>
            </a:r>
            <a:r>
              <a:rPr lang="en" dirty="0" err="1">
                <a:solidFill>
                  <a:schemeClr val="bg2"/>
                </a:solidFill>
                <a:latin typeface="Courier"/>
                <a:ea typeface="Courier New"/>
                <a:cs typeface="Courier"/>
                <a:sym typeface="Courier New"/>
              </a:rPr>
              <a:t>self.name,"constructed</a:t>
            </a:r>
            <a:r>
              <a:rPr lang="en" dirty="0">
                <a:solidFill>
                  <a:schemeClr val="bg2"/>
                </a:solidFill>
                <a:latin typeface="Courier"/>
                <a:ea typeface="Courier New"/>
                <a:cs typeface="Courier"/>
                <a:sym typeface="Courier New"/>
              </a:rPr>
              <a:t>"</a:t>
            </a:r>
            <a:r>
              <a:rPr lang="en-US" dirty="0">
                <a:solidFill>
                  <a:schemeClr val="bg2"/>
                </a:solidFill>
                <a:latin typeface="Courier"/>
                <a:ea typeface="Courier New"/>
                <a:cs typeface="Courier"/>
                <a:sym typeface="Courier New"/>
              </a:rPr>
              <a:t>)</a:t>
            </a:r>
            <a:endParaRPr lang="en" dirty="0">
              <a:solidFill>
                <a:schemeClr val="bg2"/>
              </a:solidFill>
              <a:latin typeface="Courier"/>
              <a:ea typeface="Courier New"/>
              <a:cs typeface="Courier"/>
              <a:sym typeface="Courier New"/>
            </a:endParaRPr>
          </a:p>
          <a:p>
            <a:pPr>
              <a:buClr>
                <a:srgbClr val="FFFB00"/>
              </a:buClr>
            </a:pPr>
            <a:endParaRPr dirty="0">
              <a:solidFill>
                <a:schemeClr val="bg2"/>
              </a:solidFill>
              <a:latin typeface="Courier"/>
              <a:ea typeface="Courier New"/>
              <a:cs typeface="Courier"/>
              <a:sym typeface="Courier New"/>
            </a:endParaRPr>
          </a:p>
          <a:p>
            <a:pPr>
              <a:buClr>
                <a:srgbClr val="FFFB00"/>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def</a:t>
            </a:r>
            <a:r>
              <a:rPr lang="en" dirty="0">
                <a:solidFill>
                  <a:schemeClr val="bg2"/>
                </a:solidFill>
                <a:latin typeface="Courier"/>
                <a:ea typeface="Courier New"/>
                <a:cs typeface="Courier"/>
                <a:sym typeface="Courier New"/>
              </a:rPr>
              <a:t> party(self) :</a:t>
            </a:r>
          </a:p>
          <a:p>
            <a:pPr>
              <a:buClr>
                <a:srgbClr val="FFFB00"/>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self.x</a:t>
            </a:r>
            <a:r>
              <a:rPr lang="en" dirty="0">
                <a:solidFill>
                  <a:schemeClr val="bg2"/>
                </a:solidFill>
                <a:latin typeface="Courier"/>
                <a:ea typeface="Courier New"/>
                <a:cs typeface="Courier"/>
                <a:sym typeface="Courier New"/>
              </a:rPr>
              <a:t> = </a:t>
            </a:r>
            <a:r>
              <a:rPr lang="en" dirty="0" err="1">
                <a:solidFill>
                  <a:schemeClr val="bg2"/>
                </a:solidFill>
                <a:latin typeface="Courier"/>
                <a:ea typeface="Courier New"/>
                <a:cs typeface="Courier"/>
                <a:sym typeface="Courier New"/>
              </a:rPr>
              <a:t>self.x</a:t>
            </a:r>
            <a:r>
              <a:rPr lang="en" dirty="0">
                <a:solidFill>
                  <a:schemeClr val="bg2"/>
                </a:solidFill>
                <a:latin typeface="Courier"/>
                <a:ea typeface="Courier New"/>
                <a:cs typeface="Courier"/>
                <a:sym typeface="Courier New"/>
              </a:rPr>
              <a:t> + 1</a:t>
            </a:r>
          </a:p>
          <a:p>
            <a:pPr>
              <a:buClr>
                <a:srgbClr val="FFFB00"/>
              </a:buClr>
              <a:buSzPct val="25000"/>
            </a:pPr>
            <a:r>
              <a:rPr lang="en" dirty="0">
                <a:solidFill>
                  <a:schemeClr val="bg2"/>
                </a:solidFill>
                <a:latin typeface="Courier"/>
                <a:ea typeface="Courier New"/>
                <a:cs typeface="Courier"/>
                <a:sym typeface="Courier New"/>
              </a:rPr>
              <a:t>     print</a:t>
            </a:r>
            <a:r>
              <a:rPr lang="en-US" dirty="0">
                <a:solidFill>
                  <a:schemeClr val="bg2"/>
                </a:solidFill>
                <a:latin typeface="Courier"/>
                <a:ea typeface="Courier New"/>
                <a:cs typeface="Courier"/>
                <a:sym typeface="Courier New"/>
              </a:rPr>
              <a:t>(</a:t>
            </a:r>
            <a:r>
              <a:rPr lang="en" dirty="0" err="1">
                <a:solidFill>
                  <a:schemeClr val="bg2"/>
                </a:solidFill>
                <a:latin typeface="Courier"/>
                <a:ea typeface="Courier New"/>
                <a:cs typeface="Courier"/>
                <a:sym typeface="Courier New"/>
              </a:rPr>
              <a:t>self.name,"party</a:t>
            </a:r>
            <a:r>
              <a:rPr lang="en" dirty="0">
                <a:solidFill>
                  <a:schemeClr val="bg2"/>
                </a:solidFill>
                <a:latin typeface="Courier"/>
                <a:ea typeface="Courier New"/>
                <a:cs typeface="Courier"/>
                <a:sym typeface="Courier New"/>
              </a:rPr>
              <a:t> count",</a:t>
            </a:r>
            <a:r>
              <a:rPr lang="en" dirty="0" err="1">
                <a:solidFill>
                  <a:schemeClr val="bg2"/>
                </a:solidFill>
                <a:latin typeface="Courier"/>
                <a:ea typeface="Courier New"/>
                <a:cs typeface="Courier"/>
                <a:sym typeface="Courier New"/>
              </a:rPr>
              <a:t>self.x</a:t>
            </a:r>
            <a:r>
              <a:rPr lang="en-US" dirty="0">
                <a:solidFill>
                  <a:schemeClr val="bg2"/>
                </a:solidFill>
                <a:latin typeface="Courier"/>
                <a:ea typeface="Courier New"/>
                <a:cs typeface="Courier"/>
                <a:sym typeface="Courier New"/>
              </a:rPr>
              <a:t>)</a:t>
            </a:r>
            <a:endParaRPr lang="en" dirty="0">
              <a:solidFill>
                <a:schemeClr val="bg2"/>
              </a:solidFill>
              <a:latin typeface="Courier"/>
              <a:ea typeface="Courier New"/>
              <a:cs typeface="Courier"/>
              <a:sym typeface="Courier New"/>
            </a:endParaRPr>
          </a:p>
          <a:p>
            <a:pPr>
              <a:buClr>
                <a:srgbClr val="FF40FF"/>
              </a:buClr>
            </a:pPr>
            <a:endParaRPr dirty="0">
              <a:solidFill>
                <a:schemeClr val="bg2"/>
              </a:solidFill>
              <a:latin typeface="Courier"/>
              <a:ea typeface="Courier New"/>
              <a:cs typeface="Courier"/>
              <a:sym typeface="Courier New"/>
            </a:endParaRPr>
          </a:p>
          <a:p>
            <a:pPr>
              <a:buClr>
                <a:srgbClr val="FF40FF"/>
              </a:buClr>
              <a:buSzPct val="25000"/>
            </a:pPr>
            <a:r>
              <a:rPr lang="en" dirty="0">
                <a:solidFill>
                  <a:schemeClr val="bg2"/>
                </a:solidFill>
                <a:latin typeface="Courier"/>
                <a:ea typeface="Courier New"/>
                <a:cs typeface="Courier"/>
                <a:sym typeface="Courier New"/>
              </a:rPr>
              <a:t>class </a:t>
            </a:r>
            <a:r>
              <a:rPr lang="en" dirty="0" err="1">
                <a:solidFill>
                  <a:schemeClr val="bg2"/>
                </a:solidFill>
                <a:latin typeface="Courier"/>
                <a:ea typeface="Courier New"/>
                <a:cs typeface="Courier"/>
                <a:sym typeface="Courier New"/>
              </a:rPr>
              <a:t>FootballFan</a:t>
            </a:r>
            <a:r>
              <a:rPr lang="en" dirty="0">
                <a:solidFill>
                  <a:schemeClr val="bg2"/>
                </a:solidFill>
                <a:latin typeface="Courier"/>
                <a:ea typeface="Courier New"/>
                <a:cs typeface="Courier"/>
                <a:sym typeface="Courier New"/>
              </a:rPr>
              <a:t>(</a:t>
            </a:r>
            <a:r>
              <a:rPr lang="en" dirty="0" err="1">
                <a:solidFill>
                  <a:schemeClr val="bg2"/>
                </a:solidFill>
                <a:latin typeface="Courier"/>
                <a:ea typeface="Courier New"/>
                <a:cs typeface="Courier"/>
                <a:sym typeface="Courier New"/>
              </a:rPr>
              <a:t>PartyAnimal</a:t>
            </a:r>
            <a:r>
              <a:rPr lang="en" dirty="0">
                <a:solidFill>
                  <a:schemeClr val="bg2"/>
                </a:solidFill>
                <a:latin typeface="Courier"/>
                <a:ea typeface="Courier New"/>
                <a:cs typeface="Courier"/>
                <a:sym typeface="Courier New"/>
              </a:rPr>
              <a:t>):</a:t>
            </a:r>
          </a:p>
          <a:p>
            <a:pPr>
              <a:buClr>
                <a:srgbClr val="00F900"/>
              </a:buClr>
              <a:buSzPct val="25000"/>
            </a:pPr>
            <a:r>
              <a:rPr lang="en" dirty="0">
                <a:solidFill>
                  <a:schemeClr val="bg2"/>
                </a:solidFill>
                <a:latin typeface="Courier"/>
                <a:ea typeface="Courier New"/>
                <a:cs typeface="Courier"/>
                <a:sym typeface="Courier New"/>
              </a:rPr>
              <a:t>   points = 0</a:t>
            </a:r>
          </a:p>
          <a:p>
            <a:pPr>
              <a:buClr>
                <a:srgbClr val="00F900"/>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def</a:t>
            </a:r>
            <a:r>
              <a:rPr lang="en" dirty="0">
                <a:solidFill>
                  <a:schemeClr val="bg2"/>
                </a:solidFill>
                <a:latin typeface="Courier"/>
                <a:ea typeface="Courier New"/>
                <a:cs typeface="Courier"/>
                <a:sym typeface="Courier New"/>
              </a:rPr>
              <a:t> touchdown(self):</a:t>
            </a:r>
          </a:p>
          <a:p>
            <a:pPr>
              <a:buClr>
                <a:srgbClr val="00F900"/>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self.points</a:t>
            </a:r>
            <a:r>
              <a:rPr lang="en" dirty="0">
                <a:solidFill>
                  <a:schemeClr val="bg2"/>
                </a:solidFill>
                <a:latin typeface="Courier"/>
                <a:ea typeface="Courier New"/>
                <a:cs typeface="Courier"/>
                <a:sym typeface="Courier New"/>
              </a:rPr>
              <a:t> = </a:t>
            </a:r>
            <a:r>
              <a:rPr lang="en" dirty="0" err="1">
                <a:solidFill>
                  <a:schemeClr val="bg2"/>
                </a:solidFill>
                <a:latin typeface="Courier"/>
                <a:ea typeface="Courier New"/>
                <a:cs typeface="Courier"/>
                <a:sym typeface="Courier New"/>
              </a:rPr>
              <a:t>self.points</a:t>
            </a:r>
            <a:r>
              <a:rPr lang="en" dirty="0">
                <a:solidFill>
                  <a:schemeClr val="bg2"/>
                </a:solidFill>
                <a:latin typeface="Courier"/>
                <a:ea typeface="Courier New"/>
                <a:cs typeface="Courier"/>
                <a:sym typeface="Courier New"/>
              </a:rPr>
              <a:t> + 7</a:t>
            </a:r>
          </a:p>
          <a:p>
            <a:pPr>
              <a:buClr>
                <a:srgbClr val="00F900"/>
              </a:buClr>
              <a:buSzPct val="25000"/>
            </a:pPr>
            <a:r>
              <a:rPr lang="en" dirty="0">
                <a:solidFill>
                  <a:schemeClr val="bg2"/>
                </a:solidFill>
                <a:latin typeface="Courier"/>
                <a:ea typeface="Courier New"/>
                <a:cs typeface="Courier"/>
                <a:sym typeface="Courier New"/>
              </a:rPr>
              <a:t>      </a:t>
            </a:r>
            <a:r>
              <a:rPr lang="en" dirty="0" err="1">
                <a:solidFill>
                  <a:schemeClr val="bg2"/>
                </a:solidFill>
                <a:latin typeface="Courier"/>
                <a:ea typeface="Courier New"/>
                <a:cs typeface="Courier"/>
                <a:sym typeface="Courier New"/>
              </a:rPr>
              <a:t>self.party</a:t>
            </a:r>
            <a:r>
              <a:rPr lang="en" dirty="0">
                <a:solidFill>
                  <a:schemeClr val="bg2"/>
                </a:solidFill>
                <a:latin typeface="Courier"/>
                <a:ea typeface="Courier New"/>
                <a:cs typeface="Courier"/>
                <a:sym typeface="Courier New"/>
              </a:rPr>
              <a:t>()</a:t>
            </a:r>
          </a:p>
          <a:p>
            <a:pPr>
              <a:buClr>
                <a:srgbClr val="00F900"/>
              </a:buClr>
              <a:buSzPct val="25000"/>
            </a:pPr>
            <a:r>
              <a:rPr lang="en" dirty="0">
                <a:solidFill>
                  <a:schemeClr val="bg2"/>
                </a:solidFill>
                <a:latin typeface="Courier"/>
                <a:ea typeface="Courier New"/>
                <a:cs typeface="Courier"/>
                <a:sym typeface="Courier New"/>
              </a:rPr>
              <a:t>      print</a:t>
            </a:r>
            <a:r>
              <a:rPr lang="en-US" dirty="0">
                <a:solidFill>
                  <a:schemeClr val="bg2"/>
                </a:solidFill>
                <a:latin typeface="Courier"/>
                <a:ea typeface="Courier New"/>
                <a:cs typeface="Courier"/>
                <a:sym typeface="Courier New"/>
              </a:rPr>
              <a:t>(</a:t>
            </a:r>
            <a:r>
              <a:rPr lang="en" dirty="0">
                <a:solidFill>
                  <a:schemeClr val="bg2"/>
                </a:solidFill>
                <a:latin typeface="Courier"/>
                <a:ea typeface="Courier New"/>
                <a:cs typeface="Courier"/>
                <a:sym typeface="Courier New"/>
              </a:rPr>
              <a:t>self.name,"points",</a:t>
            </a:r>
            <a:r>
              <a:rPr lang="en" dirty="0" err="1">
                <a:solidFill>
                  <a:schemeClr val="bg2"/>
                </a:solidFill>
                <a:latin typeface="Courier"/>
                <a:ea typeface="Courier New"/>
                <a:cs typeface="Courier"/>
                <a:sym typeface="Courier New"/>
              </a:rPr>
              <a:t>self.points</a:t>
            </a:r>
            <a:r>
              <a:rPr lang="en-US" dirty="0">
                <a:solidFill>
                  <a:schemeClr val="bg2"/>
                </a:solidFill>
                <a:latin typeface="Courier"/>
                <a:ea typeface="Courier New"/>
                <a:cs typeface="Courier"/>
                <a:sym typeface="Courier New"/>
              </a:rPr>
              <a:t>)</a:t>
            </a:r>
            <a:endParaRPr lang="en" dirty="0">
              <a:solidFill>
                <a:schemeClr val="bg2"/>
              </a:solidFill>
              <a:latin typeface="Courier"/>
              <a:ea typeface="Courier New"/>
              <a:cs typeface="Courier"/>
              <a:sym typeface="Courier New"/>
            </a:endParaRPr>
          </a:p>
        </p:txBody>
      </p:sp>
      <p:sp>
        <p:nvSpPr>
          <p:cNvPr id="519" name="Shape 519"/>
          <p:cNvSpPr/>
          <p:nvPr/>
        </p:nvSpPr>
        <p:spPr>
          <a:xfrm>
            <a:off x="7299563" y="1430866"/>
            <a:ext cx="3825637" cy="1930401"/>
          </a:xfrm>
          <a:prstGeom prst="rect">
            <a:avLst/>
          </a:prstGeom>
          <a:noFill/>
          <a:ln>
            <a:solidFill>
              <a:schemeClr val="tx1"/>
            </a:solidFill>
          </a:ln>
        </p:spPr>
        <p:txBody>
          <a:bodyPr lIns="28067" tIns="28067" rIns="28067" bIns="28067" anchor="ctr" anchorCtr="0">
            <a:noAutofit/>
          </a:bodyPr>
          <a:lstStyle/>
          <a:p>
            <a:pPr marL="182880">
              <a:buClr>
                <a:srgbClr val="FFFFFF"/>
              </a:buClr>
              <a:buSzPct val="25000"/>
            </a:pPr>
            <a:r>
              <a:rPr lang="en" dirty="0">
                <a:solidFill>
                  <a:schemeClr val="bg2"/>
                </a:solidFill>
                <a:latin typeface="Courier" charset="0"/>
                <a:ea typeface="Courier" charset="0"/>
                <a:cs typeface="Courier" charset="0"/>
                <a:sym typeface="Cabin"/>
              </a:rPr>
              <a:t>s = </a:t>
            </a:r>
            <a:r>
              <a:rPr lang="en" dirty="0" err="1">
                <a:solidFill>
                  <a:schemeClr val="bg2"/>
                </a:solidFill>
                <a:latin typeface="Courier" charset="0"/>
                <a:ea typeface="Courier" charset="0"/>
                <a:cs typeface="Courier" charset="0"/>
                <a:sym typeface="Cabin"/>
              </a:rPr>
              <a:t>PartyAnimal</a:t>
            </a:r>
            <a:r>
              <a:rPr lang="en" dirty="0">
                <a:solidFill>
                  <a:schemeClr val="bg2"/>
                </a:solidFill>
                <a:latin typeface="Courier" charset="0"/>
                <a:ea typeface="Courier" charset="0"/>
                <a:cs typeface="Courier" charset="0"/>
                <a:sym typeface="Cabin"/>
              </a:rPr>
              <a:t>("Sally")</a:t>
            </a:r>
          </a:p>
          <a:p>
            <a:pPr marL="182880">
              <a:buClr>
                <a:srgbClr val="FFFFFF"/>
              </a:buClr>
              <a:buSzPct val="25000"/>
            </a:pPr>
            <a:r>
              <a:rPr lang="en" dirty="0" err="1">
                <a:solidFill>
                  <a:schemeClr val="bg2"/>
                </a:solidFill>
                <a:latin typeface="Courier" charset="0"/>
                <a:ea typeface="Courier" charset="0"/>
                <a:cs typeface="Courier" charset="0"/>
                <a:sym typeface="Cabin"/>
              </a:rPr>
              <a:t>s.party</a:t>
            </a:r>
            <a:r>
              <a:rPr lang="en" dirty="0">
                <a:solidFill>
                  <a:schemeClr val="bg2"/>
                </a:solidFill>
                <a:latin typeface="Courier" charset="0"/>
                <a:ea typeface="Courier" charset="0"/>
                <a:cs typeface="Courier" charset="0"/>
                <a:sym typeface="Cabin"/>
              </a:rPr>
              <a:t>()</a:t>
            </a:r>
          </a:p>
          <a:p>
            <a:pPr marL="182880">
              <a:buClr>
                <a:srgbClr val="FFFFFF"/>
              </a:buClr>
            </a:pPr>
            <a:endParaRPr dirty="0">
              <a:solidFill>
                <a:schemeClr val="bg2"/>
              </a:solidFill>
              <a:latin typeface="Courier" charset="0"/>
              <a:ea typeface="Courier" charset="0"/>
              <a:cs typeface="Courier" charset="0"/>
              <a:sym typeface="Cabin"/>
            </a:endParaRPr>
          </a:p>
          <a:p>
            <a:pPr marL="182880">
              <a:buClr>
                <a:srgbClr val="FFFFFF"/>
              </a:buClr>
              <a:buSzPct val="25000"/>
            </a:pPr>
            <a:r>
              <a:rPr lang="en" dirty="0">
                <a:solidFill>
                  <a:schemeClr val="bg2"/>
                </a:solidFill>
                <a:latin typeface="Courier" charset="0"/>
                <a:ea typeface="Courier" charset="0"/>
                <a:cs typeface="Courier" charset="0"/>
                <a:sym typeface="Cabin"/>
              </a:rPr>
              <a:t>j = </a:t>
            </a:r>
            <a:r>
              <a:rPr lang="en" dirty="0" err="1">
                <a:solidFill>
                  <a:schemeClr val="bg2"/>
                </a:solidFill>
                <a:latin typeface="Courier" charset="0"/>
                <a:ea typeface="Courier" charset="0"/>
                <a:cs typeface="Courier" charset="0"/>
                <a:sym typeface="Cabin"/>
              </a:rPr>
              <a:t>FootballFan</a:t>
            </a:r>
            <a:r>
              <a:rPr lang="en" dirty="0">
                <a:solidFill>
                  <a:schemeClr val="bg2"/>
                </a:solidFill>
                <a:latin typeface="Courier" charset="0"/>
                <a:ea typeface="Courier" charset="0"/>
                <a:cs typeface="Courier" charset="0"/>
                <a:sym typeface="Cabin"/>
              </a:rPr>
              <a:t>("Jim")</a:t>
            </a:r>
          </a:p>
          <a:p>
            <a:pPr marL="182880">
              <a:buClr>
                <a:srgbClr val="FFFFFF"/>
              </a:buClr>
              <a:buSzPct val="25000"/>
            </a:pPr>
            <a:r>
              <a:rPr lang="en" dirty="0" err="1">
                <a:solidFill>
                  <a:schemeClr val="bg2"/>
                </a:solidFill>
                <a:latin typeface="Courier" charset="0"/>
                <a:ea typeface="Courier" charset="0"/>
                <a:cs typeface="Courier" charset="0"/>
                <a:sym typeface="Cabin"/>
              </a:rPr>
              <a:t>j.party</a:t>
            </a:r>
            <a:r>
              <a:rPr lang="en" dirty="0">
                <a:solidFill>
                  <a:schemeClr val="bg2"/>
                </a:solidFill>
                <a:latin typeface="Courier" charset="0"/>
                <a:ea typeface="Courier" charset="0"/>
                <a:cs typeface="Courier" charset="0"/>
                <a:sym typeface="Cabin"/>
              </a:rPr>
              <a:t>()</a:t>
            </a:r>
          </a:p>
          <a:p>
            <a:pPr marL="182880">
              <a:buClr>
                <a:srgbClr val="FFFFFF"/>
              </a:buClr>
              <a:buSzPct val="25000"/>
            </a:pPr>
            <a:r>
              <a:rPr lang="en" dirty="0" err="1">
                <a:solidFill>
                  <a:schemeClr val="bg2"/>
                </a:solidFill>
                <a:latin typeface="Courier" charset="0"/>
                <a:ea typeface="Courier" charset="0"/>
                <a:cs typeface="Courier" charset="0"/>
                <a:sym typeface="Cabin"/>
              </a:rPr>
              <a:t>j.touchdown</a:t>
            </a:r>
            <a:r>
              <a:rPr lang="en" dirty="0">
                <a:solidFill>
                  <a:schemeClr val="bg2"/>
                </a:solidFill>
                <a:latin typeface="Courier" charset="0"/>
                <a:ea typeface="Courier" charset="0"/>
                <a:cs typeface="Courier" charset="0"/>
                <a:sym typeface="Cabin"/>
              </a:rPr>
              <a:t>()</a:t>
            </a:r>
          </a:p>
        </p:txBody>
      </p:sp>
      <p:sp>
        <p:nvSpPr>
          <p:cNvPr id="520" name="Shape 520"/>
          <p:cNvSpPr/>
          <p:nvPr/>
        </p:nvSpPr>
        <p:spPr>
          <a:xfrm>
            <a:off x="1622014" y="331535"/>
            <a:ext cx="7428853" cy="929998"/>
          </a:xfrm>
          <a:prstGeom prst="rect">
            <a:avLst/>
          </a:prstGeom>
          <a:noFill/>
          <a:ln w="25400" cap="flat" cmpd="sng">
            <a:solidFill>
              <a:srgbClr val="FFFFFF"/>
            </a:solidFill>
            <a:prstDash val="solid"/>
            <a:miter/>
            <a:headEnd type="none" w="med" len="med"/>
            <a:tailEnd type="none" w="med" len="med"/>
          </a:ln>
        </p:spPr>
        <p:txBody>
          <a:bodyPr lIns="28067" tIns="28067" rIns="28067" bIns="28067" anchor="ctr" anchorCtr="0">
            <a:noAutofit/>
          </a:bodyPr>
          <a:lstStyle/>
          <a:p>
            <a:pPr>
              <a:lnSpc>
                <a:spcPct val="150000"/>
              </a:lnSpc>
              <a:buClr>
                <a:srgbClr val="FF40FF"/>
              </a:buClr>
              <a:buSzPct val="25000"/>
            </a:pPr>
            <a:r>
              <a:rPr lang="en" sz="2400" dirty="0">
                <a:solidFill>
                  <a:schemeClr val="tx2"/>
                </a:solidFill>
                <a:latin typeface="Arial" charset="0"/>
                <a:ea typeface="Arial" charset="0"/>
                <a:cs typeface="Arial" charset="0"/>
                <a:sym typeface="Cabin"/>
              </a:rPr>
              <a:t>FootballFan is a class which extends PartyAnimal. </a:t>
            </a:r>
          </a:p>
          <a:p>
            <a:pPr>
              <a:lnSpc>
                <a:spcPct val="150000"/>
              </a:lnSpc>
              <a:buClr>
                <a:srgbClr val="FF40FF"/>
              </a:buClr>
              <a:buSzPct val="25000"/>
            </a:pPr>
            <a:r>
              <a:rPr lang="en" sz="2400" dirty="0">
                <a:solidFill>
                  <a:schemeClr val="tx2"/>
                </a:solidFill>
                <a:latin typeface="Arial" charset="0"/>
                <a:ea typeface="Arial" charset="0"/>
                <a:cs typeface="Arial" charset="0"/>
                <a:sym typeface="Cabin"/>
              </a:rPr>
              <a:t>It has all the capabilities of PartyAnimal and more.</a:t>
            </a:r>
          </a:p>
        </p:txBody>
      </p:sp>
      <p:sp>
        <p:nvSpPr>
          <p:cNvPr id="2" name="TextBox 1">
            <a:extLst>
              <a:ext uri="{FF2B5EF4-FFF2-40B4-BE49-F238E27FC236}">
                <a16:creationId xmlns:a16="http://schemas.microsoft.com/office/drawing/2014/main" id="{E6DC8EF5-E279-CF58-788B-1220AD586AE4}"/>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1033" tIns="21033" rIns="21033" bIns="21033" rtlCol="0" anchor="ctr" anchorCtr="0">
            <a:noAutofit/>
          </a:bodyPr>
          <a:lstStyle/>
          <a:p>
            <a:pPr>
              <a:lnSpc>
                <a:spcPct val="100000"/>
              </a:lnSpc>
              <a:buClr>
                <a:schemeClr val="accent4"/>
              </a:buClr>
              <a:buSzPct val="25000"/>
            </a:pPr>
            <a:r>
              <a:rPr lang="en" sz="4400" dirty="0">
                <a:solidFill>
                  <a:schemeClr val="accent1"/>
                </a:solidFill>
                <a:sym typeface="Cabin"/>
              </a:rPr>
              <a:t>Example of ‘Dog’ Class</a:t>
            </a:r>
          </a:p>
        </p:txBody>
      </p:sp>
      <p:pic>
        <p:nvPicPr>
          <p:cNvPr id="6" name="Picture 5">
            <a:extLst>
              <a:ext uri="{FF2B5EF4-FFF2-40B4-BE49-F238E27FC236}">
                <a16:creationId xmlns:a16="http://schemas.microsoft.com/office/drawing/2014/main" id="{0BD28B72-41CC-27CE-9D19-ADA49693D345}"/>
              </a:ext>
            </a:extLst>
          </p:cNvPr>
          <p:cNvPicPr>
            <a:picLocks noChangeAspect="1"/>
          </p:cNvPicPr>
          <p:nvPr/>
        </p:nvPicPr>
        <p:blipFill>
          <a:blip r:embed="rId3"/>
          <a:stretch>
            <a:fillRect/>
          </a:stretch>
        </p:blipFill>
        <p:spPr>
          <a:xfrm>
            <a:off x="794359" y="2021369"/>
            <a:ext cx="5768902" cy="3016623"/>
          </a:xfrm>
          <a:prstGeom prst="rect">
            <a:avLst/>
          </a:prstGeom>
        </p:spPr>
      </p:pic>
      <p:pic>
        <p:nvPicPr>
          <p:cNvPr id="8" name="Picture 7">
            <a:extLst>
              <a:ext uri="{FF2B5EF4-FFF2-40B4-BE49-F238E27FC236}">
                <a16:creationId xmlns:a16="http://schemas.microsoft.com/office/drawing/2014/main" id="{A9D3FD5E-2342-DC67-CA8A-7F132EC0A2EA}"/>
              </a:ext>
            </a:extLst>
          </p:cNvPr>
          <p:cNvPicPr>
            <a:picLocks noChangeAspect="1"/>
          </p:cNvPicPr>
          <p:nvPr/>
        </p:nvPicPr>
        <p:blipFill>
          <a:blip r:embed="rId4"/>
          <a:stretch>
            <a:fillRect/>
          </a:stretch>
        </p:blipFill>
        <p:spPr>
          <a:xfrm>
            <a:off x="7208059" y="2021368"/>
            <a:ext cx="3940587" cy="419078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vert="horz" lIns="68569" tIns="68569" rIns="68569" bIns="68569" rtlCol="0" anchor="ctr" anchorCtr="0">
            <a:noAutofit/>
          </a:bodyPr>
          <a:lstStyle/>
          <a:p>
            <a:r>
              <a:rPr lang="en-US" sz="2700" dirty="0">
                <a:solidFill>
                  <a:schemeClr val="tx1"/>
                </a:solidFill>
              </a:rPr>
              <a:t>Acknowledgements / Contributions</a:t>
            </a:r>
          </a:p>
        </p:txBody>
      </p:sp>
      <p:sp>
        <p:nvSpPr>
          <p:cNvPr id="647" name="Shape 647"/>
          <p:cNvSpPr txBox="1"/>
          <p:nvPr/>
        </p:nvSpPr>
        <p:spPr>
          <a:xfrm>
            <a:off x="904576" y="1649137"/>
            <a:ext cx="5098274" cy="4435515"/>
          </a:xfrm>
          <a:prstGeom prst="rect">
            <a:avLst/>
          </a:prstGeom>
          <a:noFill/>
          <a:ln>
            <a:noFill/>
          </a:ln>
        </p:spPr>
        <p:txBody>
          <a:bodyPr lIns="68569" tIns="68569" rIns="68569" bIns="68569" anchor="t" anchorCtr="0">
            <a:noAutofit/>
          </a:bodyPr>
          <a:lstStyle/>
          <a:p>
            <a:r>
              <a:rPr lang="en-US" sz="1350" dirty="0"/>
              <a:t>These slides are Copyright 2010-  Charles R. Severance (</a:t>
            </a:r>
            <a:r>
              <a:rPr lang="en-US" sz="1350" u="sng" dirty="0">
                <a:hlinkClick r:id="rId3">
                  <a:extLst>
                    <a:ext uri="{A12FA001-AC4F-418D-AE19-62706E023703}">
                      <ahyp:hlinkClr xmlns:ahyp="http://schemas.microsoft.com/office/drawing/2018/hyperlinkcolor" val="tx"/>
                    </a:ext>
                  </a:extLst>
                </a:hlinkClick>
              </a:rPr>
              <a:t>www.dr-chuck.com</a:t>
            </a:r>
            <a:r>
              <a:rPr lang="en-US" sz="1350" dirty="0"/>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350" dirty="0"/>
          </a:p>
          <a:p>
            <a:r>
              <a:rPr lang="en-US" sz="1350" dirty="0"/>
              <a:t>Initial Development: Charles Severance, University of Michigan School of Information</a:t>
            </a:r>
          </a:p>
          <a:p>
            <a:endParaRPr sz="1350" dirty="0"/>
          </a:p>
          <a:p>
            <a:pPr>
              <a:buClr>
                <a:schemeClr val="dk2"/>
              </a:buClr>
              <a:buSzPct val="61111"/>
            </a:pPr>
            <a:r>
              <a:rPr lang="en-US" sz="1350" dirty="0"/>
              <a:t>Modification: Taehee Jeong, San Jose State University</a:t>
            </a:r>
          </a:p>
          <a:p>
            <a:endParaRPr sz="1350" dirty="0"/>
          </a:p>
        </p:txBody>
      </p:sp>
      <p:pic>
        <p:nvPicPr>
          <p:cNvPr id="649" name="Shape 649"/>
          <p:cNvPicPr preferRelativeResize="0"/>
          <p:nvPr/>
        </p:nvPicPr>
        <p:blipFill rotWithShape="1">
          <a:blip r:embed="rId4">
            <a:alphaModFix/>
          </a:blip>
          <a:srcRect/>
          <a:stretch/>
        </p:blipFill>
        <p:spPr>
          <a:xfrm>
            <a:off x="10423266" y="847480"/>
            <a:ext cx="1476449" cy="50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nSpc>
                <a:spcPct val="100000"/>
              </a:lnSpc>
              <a:buClr>
                <a:srgbClr val="FF7F00"/>
              </a:buClr>
              <a:buSzPct val="25000"/>
            </a:pPr>
            <a:r>
              <a:rPr lang="en-US" sz="4400" dirty="0">
                <a:solidFill>
                  <a:schemeClr val="accent1"/>
                </a:solidFill>
                <a:latin typeface="Arial" charset="0"/>
                <a:ea typeface="Arial" charset="0"/>
                <a:cs typeface="Arial" charset="0"/>
                <a:sym typeface="Cabin"/>
              </a:rPr>
              <a:t>Agenda</a:t>
            </a:r>
          </a:p>
        </p:txBody>
      </p:sp>
      <p:sp>
        <p:nvSpPr>
          <p:cNvPr id="288" name="Shape 288"/>
          <p:cNvSpPr txBox="1">
            <a:spLocks noGrp="1"/>
          </p:cNvSpPr>
          <p:nvPr>
            <p:ph type="body" idx="1"/>
          </p:nvPr>
        </p:nvSpPr>
        <p:spPr>
          <a:prstGeom prst="rect">
            <a:avLst/>
          </a:prstGeom>
          <a:noFill/>
          <a:ln>
            <a:noFill/>
          </a:ln>
        </p:spPr>
        <p:txBody>
          <a:bodyPr vert="horz" lIns="28575" tIns="28575" rIns="28575" bIns="28575" rtlCol="0" anchor="ctr" anchorCtr="0">
            <a:noAutofit/>
          </a:bodyPr>
          <a:lstStyle/>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wk1. Installing Python, HelloWorld</a:t>
            </a:r>
          </a:p>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wk2. Arithmetic </a:t>
            </a:r>
            <a:r>
              <a:rPr lang="en-US" sz="2400" dirty="0">
                <a:solidFill>
                  <a:schemeClr val="bg1">
                    <a:lumMod val="65000"/>
                  </a:schemeClr>
                </a:solidFill>
                <a:latin typeface="Arial" charset="0"/>
                <a:ea typeface="Arial" charset="0"/>
                <a:cs typeface="Arial" charset="0"/>
                <a:sym typeface="Cabin"/>
              </a:rPr>
              <a:t>Operators</a:t>
            </a:r>
            <a:endParaRPr lang="en-US" dirty="0">
              <a:solidFill>
                <a:schemeClr val="bg1">
                  <a:lumMod val="65000"/>
                </a:schemeClr>
              </a:solidFill>
              <a:latin typeface="Arial" panose="020B0604020202020204" pitchFamily="34" charset="0"/>
              <a:ea typeface="Arial" charset="0"/>
              <a:cs typeface="Arial" panose="020B0604020202020204" pitchFamily="34" charset="0"/>
              <a:sym typeface="Cabin"/>
            </a:endParaRPr>
          </a:p>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wk3. Data Types : Integer, Floating point, Boolean, String</a:t>
            </a:r>
          </a:p>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wk4. Data Structures: List</a:t>
            </a:r>
          </a:p>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wk5. Data Structures: Set, Tuples</a:t>
            </a:r>
          </a:p>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wk6. Data Structures: Dictionary</a:t>
            </a:r>
          </a:p>
        </p:txBody>
      </p:sp>
    </p:spTree>
    <p:extLst>
      <p:ext uri="{BB962C8B-B14F-4D97-AF65-F5344CB8AC3E}">
        <p14:creationId xmlns:p14="http://schemas.microsoft.com/office/powerpoint/2010/main" val="149423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nSpc>
                <a:spcPct val="100000"/>
              </a:lnSpc>
              <a:buClr>
                <a:srgbClr val="FF7F00"/>
              </a:buClr>
              <a:buSzPct val="25000"/>
            </a:pPr>
            <a:r>
              <a:rPr lang="en-US" sz="4400" dirty="0">
                <a:solidFill>
                  <a:schemeClr val="accent1"/>
                </a:solidFill>
                <a:latin typeface="Arial" charset="0"/>
                <a:ea typeface="Arial" charset="0"/>
                <a:cs typeface="Arial" charset="0"/>
                <a:sym typeface="Cabin"/>
              </a:rPr>
              <a:t>Agenda</a:t>
            </a:r>
          </a:p>
        </p:txBody>
      </p:sp>
      <p:sp>
        <p:nvSpPr>
          <p:cNvPr id="288" name="Shape 288"/>
          <p:cNvSpPr txBox="1">
            <a:spLocks noGrp="1"/>
          </p:cNvSpPr>
          <p:nvPr>
            <p:ph type="body" idx="1"/>
          </p:nvPr>
        </p:nvSpPr>
        <p:spPr>
          <a:prstGeom prst="rect">
            <a:avLst/>
          </a:prstGeom>
          <a:noFill/>
          <a:ln>
            <a:noFill/>
          </a:ln>
        </p:spPr>
        <p:txBody>
          <a:bodyPr vert="horz" lIns="28575" tIns="28575" rIns="28575" bIns="28575" rtlCol="0" anchor="ctr" anchorCtr="0">
            <a:noAutofit/>
          </a:bodyPr>
          <a:lstStyle/>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wk7. Control flows : IF statement </a:t>
            </a:r>
          </a:p>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wk8. Loops: While, For</a:t>
            </a:r>
          </a:p>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wk9. Function</a:t>
            </a:r>
          </a:p>
          <a:p>
            <a:pPr indent="-259271">
              <a:lnSpc>
                <a:spcPct val="150000"/>
              </a:lnSpc>
              <a:spcBef>
                <a:spcPts val="0"/>
              </a:spcBef>
              <a:buClrTx/>
              <a:buSzPct val="100000"/>
            </a:pPr>
            <a:r>
              <a:rPr lang="en-US" dirty="0">
                <a:solidFill>
                  <a:schemeClr val="bg2"/>
                </a:solidFill>
                <a:latin typeface="Arial" panose="020B0604020202020204" pitchFamily="34" charset="0"/>
                <a:ea typeface="Arial" charset="0"/>
                <a:cs typeface="Arial" panose="020B0604020202020204" pitchFamily="34" charset="0"/>
                <a:sym typeface="Cabin"/>
              </a:rPr>
              <a:t>wk10. Class</a:t>
            </a:r>
          </a:p>
          <a:p>
            <a:pPr indent="-259271">
              <a:lnSpc>
                <a:spcPct val="150000"/>
              </a:lnSpc>
              <a:spcBef>
                <a:spcPts val="0"/>
              </a:spcBef>
              <a:buClrTx/>
              <a:buSzPct val="100000"/>
            </a:pPr>
            <a:r>
              <a:rPr lang="en-US" dirty="0">
                <a:solidFill>
                  <a:schemeClr val="bg1">
                    <a:lumMod val="65000"/>
                  </a:schemeClr>
                </a:solidFill>
                <a:latin typeface="Arial" panose="020B0604020202020204" pitchFamily="34" charset="0"/>
                <a:ea typeface="Arial" charset="0"/>
                <a:cs typeface="Arial" panose="020B0604020202020204" pitchFamily="34" charset="0"/>
                <a:sym typeface="Cabin"/>
              </a:rPr>
              <a:t>wk11. Data Visualization</a:t>
            </a:r>
          </a:p>
        </p:txBody>
      </p:sp>
    </p:spTree>
    <p:extLst>
      <p:ext uri="{BB962C8B-B14F-4D97-AF65-F5344CB8AC3E}">
        <p14:creationId xmlns:p14="http://schemas.microsoft.com/office/powerpoint/2010/main" val="350216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4F2E-FE84-4009-B628-CE0F12489076}"/>
              </a:ext>
            </a:extLst>
          </p:cNvPr>
          <p:cNvSpPr>
            <a:spLocks noGrp="1"/>
          </p:cNvSpPr>
          <p:nvPr>
            <p:ph type="title"/>
          </p:nvPr>
        </p:nvSpPr>
        <p:spPr/>
        <p:txBody>
          <a:bodyPr/>
          <a:lstStyle/>
          <a:p>
            <a:r>
              <a:rPr lang="en-US" dirty="0"/>
              <a:t>Class materials</a:t>
            </a:r>
          </a:p>
        </p:txBody>
      </p:sp>
      <p:sp>
        <p:nvSpPr>
          <p:cNvPr id="3" name="Text Placeholder 2">
            <a:extLst>
              <a:ext uri="{FF2B5EF4-FFF2-40B4-BE49-F238E27FC236}">
                <a16:creationId xmlns:a16="http://schemas.microsoft.com/office/drawing/2014/main" id="{66C61CF6-4BBA-5B4B-2848-AF319883859D}"/>
              </a:ext>
            </a:extLst>
          </p:cNvPr>
          <p:cNvSpPr>
            <a:spLocks noGrp="1"/>
          </p:cNvSpPr>
          <p:nvPr>
            <p:ph type="body" idx="1"/>
          </p:nvPr>
        </p:nvSpPr>
        <p:spPr/>
        <p:txBody>
          <a:bodyPr>
            <a:normAutofit/>
          </a:bodyPr>
          <a:lstStyle/>
          <a:p>
            <a:pPr marL="455104" indent="0">
              <a:buNone/>
            </a:pPr>
            <a:r>
              <a:rPr lang="en-US" dirty="0">
                <a:hlinkClick r:id="rId2"/>
              </a:rPr>
              <a:t>https://github.com/TaeheeJeong/seedacademy</a:t>
            </a:r>
            <a:endParaRPr lang="en-US" dirty="0"/>
          </a:p>
          <a:p>
            <a:pPr marL="455104" indent="0">
              <a:buNone/>
            </a:pPr>
            <a:r>
              <a:rPr lang="en-US">
                <a:hlinkClick r:id="rId3"/>
              </a:rPr>
              <a:t>https</a:t>
            </a:r>
            <a:r>
              <a:rPr lang="en-US" dirty="0">
                <a:hlinkClick r:id="rId3"/>
              </a:rPr>
              <a:t>://github.com/TaeheeJeong/SummerCoding2023</a:t>
            </a:r>
            <a:endParaRPr lang="en-US" dirty="0"/>
          </a:p>
          <a:p>
            <a:pPr marL="455104" indent="0">
              <a:buNone/>
            </a:pPr>
            <a:endParaRPr lang="en-US" dirty="0"/>
          </a:p>
        </p:txBody>
      </p:sp>
    </p:spTree>
    <p:extLst>
      <p:ext uri="{BB962C8B-B14F-4D97-AF65-F5344CB8AC3E}">
        <p14:creationId xmlns:p14="http://schemas.microsoft.com/office/powerpoint/2010/main" val="145151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66775" y="571501"/>
            <a:ext cx="9208680" cy="1333425"/>
          </a:xfrm>
          <a:prstGeom prst="rect">
            <a:avLst/>
          </a:prstGeom>
          <a:noFill/>
          <a:ln>
            <a:noFill/>
          </a:ln>
        </p:spPr>
        <p:txBody>
          <a:bodyPr vert="horz" lIns="28067" tIns="28067" rIns="28067" bIns="28067" rtlCol="0" anchor="ctr" anchorCtr="0">
            <a:noAutofit/>
          </a:bodyPr>
          <a:lstStyle/>
          <a:p>
            <a:pPr>
              <a:lnSpc>
                <a:spcPct val="100000"/>
              </a:lnSpc>
              <a:buClr>
                <a:schemeClr val="accent3"/>
              </a:buClr>
              <a:buSzPct val="25000"/>
            </a:pPr>
            <a:r>
              <a:rPr lang="en" sz="4400" dirty="0">
                <a:solidFill>
                  <a:schemeClr val="bg2"/>
                </a:solidFill>
                <a:sym typeface="Cabin"/>
              </a:rPr>
              <a:t>Definitions</a:t>
            </a:r>
          </a:p>
        </p:txBody>
      </p:sp>
      <p:sp>
        <p:nvSpPr>
          <p:cNvPr id="293" name="Shape 293"/>
          <p:cNvSpPr txBox="1">
            <a:spLocks noGrp="1"/>
          </p:cNvSpPr>
          <p:nvPr>
            <p:ph type="body" idx="1"/>
          </p:nvPr>
        </p:nvSpPr>
        <p:spPr>
          <a:xfrm>
            <a:off x="896333" y="1904926"/>
            <a:ext cx="10449000" cy="3959364"/>
          </a:xfrm>
          <a:prstGeom prst="rect">
            <a:avLst/>
          </a:prstGeom>
          <a:noFill/>
          <a:ln>
            <a:noFill/>
          </a:ln>
        </p:spPr>
        <p:txBody>
          <a:bodyPr vert="horz" lIns="28067" tIns="28067" rIns="28067" bIns="28067" rtlCol="0" anchor="ctr" anchorCtr="0">
            <a:noAutofit/>
          </a:bodyPr>
          <a:lstStyle/>
          <a:p>
            <a:pPr marL="609585" indent="-499521">
              <a:lnSpc>
                <a:spcPct val="100000"/>
              </a:lnSpc>
              <a:spcBef>
                <a:spcPts val="0"/>
              </a:spcBef>
              <a:buClrTx/>
              <a:buSzPct val="100000"/>
            </a:pPr>
            <a:r>
              <a:rPr lang="en" sz="3067" dirty="0">
                <a:solidFill>
                  <a:schemeClr val="bg2"/>
                </a:solidFill>
                <a:sym typeface="Cabin"/>
              </a:rPr>
              <a:t>Class - a template</a:t>
            </a:r>
          </a:p>
          <a:p>
            <a:pPr marL="609585" indent="-499521">
              <a:lnSpc>
                <a:spcPct val="100000"/>
              </a:lnSpc>
              <a:spcBef>
                <a:spcPts val="1867"/>
              </a:spcBef>
              <a:buClrTx/>
              <a:buSzPct val="100000"/>
            </a:pPr>
            <a:r>
              <a:rPr lang="en" sz="3067" dirty="0">
                <a:solidFill>
                  <a:schemeClr val="bg2"/>
                </a:solidFill>
                <a:sym typeface="Cabin"/>
              </a:rPr>
              <a:t>Method or Message - A defined capability of a class </a:t>
            </a:r>
            <a:endParaRPr lang="en-US" sz="3067" dirty="0">
              <a:solidFill>
                <a:schemeClr val="bg2"/>
              </a:solidFill>
              <a:sym typeface="Cabin"/>
            </a:endParaRPr>
          </a:p>
          <a:p>
            <a:pPr marL="609585" indent="-499521">
              <a:lnSpc>
                <a:spcPct val="100000"/>
              </a:lnSpc>
              <a:spcBef>
                <a:spcPts val="1867"/>
              </a:spcBef>
              <a:buClrTx/>
              <a:buSzPct val="100000"/>
            </a:pPr>
            <a:r>
              <a:rPr lang="en" sz="3067" dirty="0">
                <a:solidFill>
                  <a:schemeClr val="bg2"/>
                </a:solidFill>
                <a:sym typeface="Cabin"/>
              </a:rPr>
              <a:t>Field or attribute- A bit of data in a class</a:t>
            </a:r>
          </a:p>
          <a:p>
            <a:pPr marL="609585" indent="-499521">
              <a:lnSpc>
                <a:spcPct val="100000"/>
              </a:lnSpc>
              <a:spcBef>
                <a:spcPts val="1867"/>
              </a:spcBef>
              <a:buClrTx/>
              <a:buSzPct val="100000"/>
            </a:pPr>
            <a:r>
              <a:rPr lang="en" sz="3067" dirty="0">
                <a:solidFill>
                  <a:schemeClr val="bg2"/>
                </a:solidFill>
                <a:sym typeface="Cabin"/>
              </a:rPr>
              <a:t>Object or Instance - A particular instance of a class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824443" y="538570"/>
            <a:ext cx="8280001" cy="1333425"/>
          </a:xfrm>
          <a:prstGeom prst="rect">
            <a:avLst/>
          </a:prstGeom>
          <a:noFill/>
          <a:ln>
            <a:noFill/>
          </a:ln>
        </p:spPr>
        <p:txBody>
          <a:bodyPr vert="horz" lIns="28067" tIns="28067" rIns="28067" bIns="28067" rtlCol="0" anchor="ctr" anchorCtr="0">
            <a:noAutofit/>
          </a:bodyPr>
          <a:lstStyle/>
          <a:p>
            <a:pPr>
              <a:lnSpc>
                <a:spcPct val="100000"/>
              </a:lnSpc>
              <a:buClr>
                <a:srgbClr val="FFFFFF"/>
              </a:buClr>
              <a:buSzPct val="25000"/>
            </a:pPr>
            <a:r>
              <a:rPr lang="en" sz="4400" dirty="0">
                <a:solidFill>
                  <a:schemeClr val="bg2"/>
                </a:solidFill>
                <a:sym typeface="Cabin"/>
              </a:rPr>
              <a:t>Terminology: Class</a:t>
            </a:r>
          </a:p>
        </p:txBody>
      </p:sp>
      <p:sp>
        <p:nvSpPr>
          <p:cNvPr id="300" name="Shape 300"/>
          <p:cNvSpPr/>
          <p:nvPr/>
        </p:nvSpPr>
        <p:spPr>
          <a:xfrm>
            <a:off x="972100" y="6257461"/>
            <a:ext cx="10499600" cy="470400"/>
          </a:xfrm>
          <a:prstGeom prst="rect">
            <a:avLst/>
          </a:prstGeom>
          <a:noFill/>
          <a:ln>
            <a:noFill/>
          </a:ln>
        </p:spPr>
        <p:txBody>
          <a:bodyPr lIns="28067" tIns="28067" rIns="28067" bIns="28067" anchor="ctr" anchorCtr="0">
            <a:noAutofit/>
          </a:bodyPr>
          <a:lstStyle/>
          <a:p>
            <a:pPr>
              <a:buClr>
                <a:srgbClr val="FFFFFF"/>
              </a:buClr>
              <a:buSzPct val="25000"/>
            </a:pPr>
            <a:r>
              <a:rPr lang="en" sz="1600" dirty="0">
                <a:solidFill>
                  <a:schemeClr val="bg2"/>
                </a:solidFill>
                <a:latin typeface="Arial" charset="0"/>
                <a:ea typeface="Arial" charset="0"/>
                <a:cs typeface="Arial" charset="0"/>
                <a:sym typeface="Cabin"/>
              </a:rPr>
              <a:t>http://en.wikipedia.org/wiki/Object-oriented_programming</a:t>
            </a:r>
          </a:p>
        </p:txBody>
      </p:sp>
      <p:sp>
        <p:nvSpPr>
          <p:cNvPr id="301" name="Shape 301"/>
          <p:cNvSpPr/>
          <p:nvPr/>
        </p:nvSpPr>
        <p:spPr>
          <a:xfrm>
            <a:off x="972101" y="2220385"/>
            <a:ext cx="10573656" cy="3432332"/>
          </a:xfrm>
          <a:prstGeom prst="rect">
            <a:avLst/>
          </a:prstGeom>
          <a:noFill/>
          <a:ln>
            <a:noFill/>
          </a:ln>
        </p:spPr>
        <p:txBody>
          <a:bodyPr lIns="28067" tIns="28067" rIns="28067" bIns="28067" anchor="ctr" anchorCtr="0">
            <a:noAutofit/>
          </a:bodyPr>
          <a:lstStyle/>
          <a:p>
            <a:pPr>
              <a:lnSpc>
                <a:spcPct val="150000"/>
              </a:lnSpc>
              <a:buClr>
                <a:srgbClr val="FFFFFF"/>
              </a:buClr>
              <a:buSzPct val="25000"/>
            </a:pPr>
            <a:r>
              <a:rPr lang="en" sz="2400" dirty="0">
                <a:solidFill>
                  <a:schemeClr val="bg2"/>
                </a:solidFill>
                <a:ea typeface="Arial" charset="0"/>
                <a:cs typeface="Arial" charset="0"/>
                <a:sym typeface="Cabin"/>
              </a:rPr>
              <a:t>Defines the abstract characteristics of a thing (object), including the thing's characteristics (its attributes, fields or properties) and the thing's behaviors (the things it can do, or methods, operations or features). One might say that a class is a blueprint or factory that describes the nature of something. For example, the class Dog would consist of traits shared by all dogs, such as breed and fur color (characteristics), and the ability to bark and sit (behaviors).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866775" y="571501"/>
            <a:ext cx="8271068" cy="1333425"/>
          </a:xfrm>
          <a:prstGeom prst="rect">
            <a:avLst/>
          </a:prstGeom>
          <a:noFill/>
          <a:ln>
            <a:noFill/>
          </a:ln>
        </p:spPr>
        <p:txBody>
          <a:bodyPr vert="horz" lIns="28067" tIns="28067" rIns="28067" bIns="28067" rtlCol="0" anchor="ctr" anchorCtr="0">
            <a:noAutofit/>
          </a:bodyPr>
          <a:lstStyle/>
          <a:p>
            <a:pPr>
              <a:lnSpc>
                <a:spcPct val="100000"/>
              </a:lnSpc>
              <a:buClr>
                <a:srgbClr val="FFFFFF"/>
              </a:buClr>
              <a:buSzPct val="25000"/>
            </a:pPr>
            <a:r>
              <a:rPr lang="en" sz="4400" dirty="0">
                <a:solidFill>
                  <a:schemeClr val="bg2"/>
                </a:solidFill>
                <a:sym typeface="Cabin"/>
              </a:rPr>
              <a:t>Terminology: Instance</a:t>
            </a:r>
          </a:p>
        </p:txBody>
      </p:sp>
      <p:sp>
        <p:nvSpPr>
          <p:cNvPr id="317" name="Shape 317"/>
          <p:cNvSpPr/>
          <p:nvPr/>
        </p:nvSpPr>
        <p:spPr>
          <a:xfrm>
            <a:off x="501067" y="6211313"/>
            <a:ext cx="11347200" cy="470400"/>
          </a:xfrm>
          <a:prstGeom prst="rect">
            <a:avLst/>
          </a:prstGeom>
          <a:noFill/>
          <a:ln>
            <a:noFill/>
          </a:ln>
        </p:spPr>
        <p:txBody>
          <a:bodyPr lIns="28067" tIns="28067" rIns="28067" bIns="28067" anchor="ctr" anchorCtr="0">
            <a:noAutofit/>
          </a:bodyPr>
          <a:lstStyle/>
          <a:p>
            <a:pPr>
              <a:buClr>
                <a:srgbClr val="FFFFFF"/>
              </a:buClr>
              <a:buSzPct val="25000"/>
            </a:pPr>
            <a:r>
              <a:rPr lang="en" sz="1600" dirty="0">
                <a:solidFill>
                  <a:schemeClr val="bg2"/>
                </a:solidFill>
                <a:latin typeface="Arial" charset="0"/>
                <a:ea typeface="Arial" charset="0"/>
                <a:cs typeface="Arial" charset="0"/>
                <a:sym typeface="Cabin"/>
              </a:rPr>
              <a:t>http://en.wikipedia.org/wiki/Object-oriented_programming</a:t>
            </a:r>
          </a:p>
        </p:txBody>
      </p:sp>
      <p:sp>
        <p:nvSpPr>
          <p:cNvPr id="318" name="Shape 318"/>
          <p:cNvSpPr/>
          <p:nvPr/>
        </p:nvSpPr>
        <p:spPr>
          <a:xfrm>
            <a:off x="972101" y="2497567"/>
            <a:ext cx="10573656" cy="2711951"/>
          </a:xfrm>
          <a:prstGeom prst="rect">
            <a:avLst/>
          </a:prstGeom>
          <a:noFill/>
          <a:ln>
            <a:noFill/>
          </a:ln>
        </p:spPr>
        <p:txBody>
          <a:bodyPr lIns="28067" tIns="28067" rIns="28067" bIns="28067" anchor="ctr" anchorCtr="0">
            <a:noAutofit/>
          </a:bodyPr>
          <a:lstStyle/>
          <a:p>
            <a:pPr>
              <a:lnSpc>
                <a:spcPct val="150000"/>
              </a:lnSpc>
              <a:buClr>
                <a:srgbClr val="FFFFFF"/>
              </a:buClr>
              <a:buSzPct val="25000"/>
            </a:pPr>
            <a:r>
              <a:rPr lang="en" sz="2400" dirty="0">
                <a:solidFill>
                  <a:schemeClr val="bg2"/>
                </a:solidFill>
                <a:ea typeface="Arial" charset="0"/>
                <a:cs typeface="Arial" charset="0"/>
                <a:sym typeface="Cabin"/>
              </a:rPr>
              <a:t>One can have an instance of a class or a particular object. The instance is the actual object created at runtime. In programmer jargon, the Lassie object is an instance of the Dog class. The set of values of the attributes of a particular object is called its state. The object consists of state and the behavior that's defined in the object's class.</a:t>
            </a:r>
          </a:p>
        </p:txBody>
      </p:sp>
      <p:sp>
        <p:nvSpPr>
          <p:cNvPr id="319" name="Shape 319"/>
          <p:cNvSpPr/>
          <p:nvPr/>
        </p:nvSpPr>
        <p:spPr>
          <a:xfrm>
            <a:off x="885099" y="5561500"/>
            <a:ext cx="10526399" cy="398400"/>
          </a:xfrm>
          <a:prstGeom prst="rect">
            <a:avLst/>
          </a:prstGeom>
          <a:noFill/>
          <a:ln>
            <a:noFill/>
          </a:ln>
        </p:spPr>
        <p:txBody>
          <a:bodyPr lIns="28067" tIns="28067" rIns="28067" bIns="28067" anchor="ctr" anchorCtr="0">
            <a:noAutofit/>
          </a:bodyPr>
          <a:lstStyle/>
          <a:p>
            <a:pPr algn="ctr">
              <a:buClr>
                <a:srgbClr val="FFFB00"/>
              </a:buClr>
              <a:buSzPct val="25000"/>
            </a:pPr>
            <a:r>
              <a:rPr lang="en" sz="2533" dirty="0">
                <a:solidFill>
                  <a:schemeClr val="bg2"/>
                </a:solidFill>
                <a:latin typeface="Arial" charset="0"/>
                <a:ea typeface="Arial" charset="0"/>
                <a:cs typeface="Arial" charset="0"/>
                <a:sym typeface="Cabin"/>
              </a:rPr>
              <a:t>Object and Instance are often used interchangeably.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66775" y="571501"/>
            <a:ext cx="8184861" cy="1333425"/>
          </a:xfrm>
          <a:prstGeom prst="rect">
            <a:avLst/>
          </a:prstGeom>
          <a:noFill/>
          <a:ln>
            <a:noFill/>
          </a:ln>
        </p:spPr>
        <p:txBody>
          <a:bodyPr vert="horz" lIns="28067" tIns="28067" rIns="28067" bIns="28067" rtlCol="0" anchor="ctr" anchorCtr="0">
            <a:noAutofit/>
          </a:bodyPr>
          <a:lstStyle/>
          <a:p>
            <a:pPr>
              <a:lnSpc>
                <a:spcPct val="100000"/>
              </a:lnSpc>
              <a:buClr>
                <a:srgbClr val="FFFFFF"/>
              </a:buClr>
              <a:buSzPct val="25000"/>
            </a:pPr>
            <a:r>
              <a:rPr lang="en" sz="4400" dirty="0">
                <a:solidFill>
                  <a:schemeClr val="bg2"/>
                </a:solidFill>
                <a:sym typeface="Cabin"/>
              </a:rPr>
              <a:t>Terminology: Method</a:t>
            </a:r>
          </a:p>
        </p:txBody>
      </p:sp>
      <p:sp>
        <p:nvSpPr>
          <p:cNvPr id="327" name="Shape 327"/>
          <p:cNvSpPr/>
          <p:nvPr/>
        </p:nvSpPr>
        <p:spPr>
          <a:xfrm>
            <a:off x="972101" y="2573383"/>
            <a:ext cx="10573656" cy="2560319"/>
          </a:xfrm>
          <a:prstGeom prst="rect">
            <a:avLst/>
          </a:prstGeom>
          <a:noFill/>
          <a:ln>
            <a:noFill/>
          </a:ln>
        </p:spPr>
        <p:txBody>
          <a:bodyPr lIns="28067" tIns="28067" rIns="28067" bIns="28067" anchor="ctr" anchorCtr="0">
            <a:noAutofit/>
          </a:bodyPr>
          <a:lstStyle/>
          <a:p>
            <a:pPr>
              <a:buClr>
                <a:srgbClr val="FFFFFF"/>
              </a:buClr>
              <a:buSzPct val="25000"/>
            </a:pPr>
            <a:r>
              <a:rPr lang="en" sz="2400" dirty="0">
                <a:solidFill>
                  <a:schemeClr val="bg2"/>
                </a:solidFill>
                <a:ea typeface="Arial" charset="0"/>
                <a:cs typeface="Arial" charset="0"/>
                <a:sym typeface="Cabin"/>
              </a:rPr>
              <a:t>An object's abilities. In language, methods are verbs. Lassie, being a Dog, has the ability to bark. So bark() is one of Lassie's methods. She may have other methods as well, for example sit() or eat() or walk() or </a:t>
            </a:r>
            <a:r>
              <a:rPr lang="en" sz="2400" dirty="0" err="1">
                <a:solidFill>
                  <a:schemeClr val="bg2"/>
                </a:solidFill>
                <a:ea typeface="Arial" charset="0"/>
                <a:cs typeface="Arial" charset="0"/>
                <a:sym typeface="Cabin"/>
              </a:rPr>
              <a:t>save_timmy</a:t>
            </a:r>
            <a:r>
              <a:rPr lang="en" sz="2400" dirty="0">
                <a:solidFill>
                  <a:schemeClr val="bg2"/>
                </a:solidFill>
                <a:ea typeface="Arial" charset="0"/>
                <a:cs typeface="Arial" charset="0"/>
                <a:sym typeface="Cabin"/>
              </a:rPr>
              <a:t>(). Within the program, using a method usually affects only one particular object; all Dogs can bark, but you need only one particular dog to do the barking</a:t>
            </a:r>
          </a:p>
        </p:txBody>
      </p:sp>
      <p:sp>
        <p:nvSpPr>
          <p:cNvPr id="328" name="Shape 328"/>
          <p:cNvSpPr/>
          <p:nvPr/>
        </p:nvSpPr>
        <p:spPr>
          <a:xfrm>
            <a:off x="1132101" y="5421540"/>
            <a:ext cx="10101599" cy="398400"/>
          </a:xfrm>
          <a:prstGeom prst="rect">
            <a:avLst/>
          </a:prstGeom>
          <a:noFill/>
          <a:ln>
            <a:noFill/>
          </a:ln>
        </p:spPr>
        <p:txBody>
          <a:bodyPr lIns="28067" tIns="28067" rIns="28067" bIns="28067" anchor="ctr" anchorCtr="0">
            <a:noAutofit/>
          </a:bodyPr>
          <a:lstStyle/>
          <a:p>
            <a:pPr algn="ctr">
              <a:buClr>
                <a:srgbClr val="FFFB00"/>
              </a:buClr>
              <a:buSzPct val="25000"/>
            </a:pPr>
            <a:r>
              <a:rPr lang="en" sz="2533">
                <a:solidFill>
                  <a:schemeClr val="bg2"/>
                </a:solidFill>
                <a:latin typeface="Arial" charset="0"/>
                <a:ea typeface="Arial" charset="0"/>
                <a:cs typeface="Arial" charset="0"/>
                <a:sym typeface="Cabin"/>
              </a:rPr>
              <a:t>Method and Message are often used interchangeably.</a:t>
            </a:r>
          </a:p>
        </p:txBody>
      </p:sp>
      <p:sp>
        <p:nvSpPr>
          <p:cNvPr id="7" name="Shape 317"/>
          <p:cNvSpPr/>
          <p:nvPr/>
        </p:nvSpPr>
        <p:spPr>
          <a:xfrm>
            <a:off x="501067" y="6262113"/>
            <a:ext cx="11347200" cy="470400"/>
          </a:xfrm>
          <a:prstGeom prst="rect">
            <a:avLst/>
          </a:prstGeom>
          <a:noFill/>
          <a:ln>
            <a:noFill/>
          </a:ln>
        </p:spPr>
        <p:txBody>
          <a:bodyPr lIns="28067" tIns="28067" rIns="28067" bIns="28067" anchor="ctr" anchorCtr="0">
            <a:noAutofit/>
          </a:bodyPr>
          <a:lstStyle/>
          <a:p>
            <a:pPr>
              <a:buClr>
                <a:srgbClr val="FFFFFF"/>
              </a:buClr>
              <a:buSzPct val="25000"/>
            </a:pPr>
            <a:r>
              <a:rPr lang="en" sz="1600" dirty="0">
                <a:solidFill>
                  <a:schemeClr val="bg2"/>
                </a:solidFill>
                <a:latin typeface="Arial" charset="0"/>
                <a:ea typeface="Arial" charset="0"/>
                <a:cs typeface="Arial" charset="0"/>
                <a:sym typeface="Cabin"/>
              </a:rPr>
              <a:t>http://en.wikipedia.org/wiki/Object-oriented_programming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p:nvPr/>
        </p:nvSpPr>
        <p:spPr>
          <a:xfrm>
            <a:off x="3743767" y="710138"/>
            <a:ext cx="4116000" cy="5515593"/>
          </a:xfrm>
          <a:prstGeom prst="rect">
            <a:avLst/>
          </a:prstGeom>
          <a:noFill/>
          <a:ln w="12700" cap="flat" cmpd="sng">
            <a:solidFill>
              <a:schemeClr val="bg2"/>
            </a:solidFill>
            <a:prstDash val="sysDash"/>
            <a:miter/>
            <a:headEnd type="none" w="med" len="med"/>
            <a:tailEnd type="none" w="med" len="med"/>
          </a:ln>
        </p:spPr>
        <p:txBody>
          <a:bodyPr lIns="28067" tIns="28067" rIns="28067" bIns="28067" anchor="ctr" anchorCtr="0">
            <a:noAutofit/>
          </a:bodyPr>
          <a:lstStyle/>
          <a:p>
            <a:pPr>
              <a:buClr>
                <a:srgbClr val="FFFFFF"/>
              </a:buClr>
              <a:buSzPct val="25000"/>
            </a:pPr>
            <a:r>
              <a:rPr lang="en" dirty="0">
                <a:latin typeface="Courier"/>
                <a:ea typeface="Arial" charset="0"/>
                <a:cs typeface="Arial" charset="0"/>
                <a:sym typeface="Cabin"/>
              </a:rPr>
              <a:t> class </a:t>
            </a:r>
            <a:r>
              <a:rPr lang="en" dirty="0" err="1">
                <a:latin typeface="Courier"/>
                <a:ea typeface="Arial" charset="0"/>
                <a:cs typeface="Arial" charset="0"/>
                <a:sym typeface="Cabin"/>
              </a:rPr>
              <a:t>PartyAnimal</a:t>
            </a:r>
            <a:r>
              <a:rPr lang="en" dirty="0">
                <a:latin typeface="Courier"/>
                <a:ea typeface="Arial" charset="0"/>
                <a:cs typeface="Arial" charset="0"/>
                <a:sym typeface="Cabin"/>
              </a:rPr>
              <a:t>:</a:t>
            </a:r>
          </a:p>
          <a:p>
            <a:pPr>
              <a:buClr>
                <a:srgbClr val="FFFB00"/>
              </a:buClr>
              <a:buSzPct val="25000"/>
            </a:pPr>
            <a:r>
              <a:rPr lang="en" dirty="0">
                <a:latin typeface="Courier"/>
                <a:ea typeface="Arial" charset="0"/>
                <a:cs typeface="Arial" charset="0"/>
                <a:sym typeface="Cabin"/>
              </a:rPr>
              <a:t>    x = 0</a:t>
            </a:r>
          </a:p>
          <a:p>
            <a:pPr>
              <a:buClr>
                <a:srgbClr val="FFFFFF"/>
              </a:buClr>
            </a:pPr>
            <a:endParaRPr dirty="0">
              <a:latin typeface="Courier"/>
              <a:ea typeface="Arial" charset="0"/>
              <a:cs typeface="Arial" charset="0"/>
              <a:sym typeface="Cabin"/>
            </a:endParaRPr>
          </a:p>
          <a:p>
            <a:pPr>
              <a:buClr>
                <a:srgbClr val="00F900"/>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def</a:t>
            </a:r>
            <a:r>
              <a:rPr lang="en" dirty="0">
                <a:latin typeface="Courier"/>
                <a:ea typeface="Arial" charset="0"/>
                <a:cs typeface="Arial" charset="0"/>
                <a:sym typeface="Cabin"/>
              </a:rPr>
              <a:t> party(self) :</a:t>
            </a:r>
          </a:p>
          <a:p>
            <a:pPr>
              <a:buClr>
                <a:srgbClr val="00F900"/>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self.x</a:t>
            </a:r>
            <a:r>
              <a:rPr lang="en" dirty="0">
                <a:latin typeface="Courier"/>
                <a:ea typeface="Arial" charset="0"/>
                <a:cs typeface="Arial" charset="0"/>
                <a:sym typeface="Cabin"/>
              </a:rPr>
              <a:t> = </a:t>
            </a:r>
            <a:r>
              <a:rPr lang="en" dirty="0" err="1">
                <a:latin typeface="Courier"/>
                <a:ea typeface="Arial" charset="0"/>
                <a:cs typeface="Arial" charset="0"/>
                <a:sym typeface="Cabin"/>
              </a:rPr>
              <a:t>self.x</a:t>
            </a:r>
            <a:r>
              <a:rPr lang="en" dirty="0">
                <a:latin typeface="Courier"/>
                <a:ea typeface="Arial" charset="0"/>
                <a:cs typeface="Arial" charset="0"/>
                <a:sym typeface="Cabin"/>
              </a:rPr>
              <a:t> + 1</a:t>
            </a:r>
          </a:p>
          <a:p>
            <a:pPr>
              <a:buClr>
                <a:srgbClr val="00F900"/>
              </a:buClr>
              <a:buSzPct val="25000"/>
            </a:pPr>
            <a:r>
              <a:rPr lang="en" dirty="0">
                <a:latin typeface="Courier"/>
                <a:ea typeface="Arial" charset="0"/>
                <a:cs typeface="Arial" charset="0"/>
                <a:sym typeface="Cabin"/>
              </a:rPr>
              <a:t>      print</a:t>
            </a:r>
            <a:r>
              <a:rPr lang="en-US" dirty="0">
                <a:latin typeface="Courier"/>
                <a:ea typeface="Arial" charset="0"/>
                <a:cs typeface="Arial" charset="0"/>
                <a:sym typeface="Cabin"/>
              </a:rPr>
              <a:t>(</a:t>
            </a:r>
            <a:r>
              <a:rPr lang="en" dirty="0">
                <a:latin typeface="Courier"/>
                <a:ea typeface="Arial" charset="0"/>
                <a:cs typeface="Arial" charset="0"/>
                <a:sym typeface="Cabin"/>
              </a:rPr>
              <a:t>"So far",</a:t>
            </a:r>
            <a:r>
              <a:rPr lang="en" dirty="0" err="1">
                <a:latin typeface="Courier"/>
                <a:ea typeface="Arial" charset="0"/>
                <a:cs typeface="Arial" charset="0"/>
                <a:sym typeface="Cabin"/>
              </a:rPr>
              <a:t>self.x</a:t>
            </a:r>
            <a:r>
              <a:rPr lang="en-US" dirty="0">
                <a:latin typeface="Courier"/>
                <a:ea typeface="Arial" charset="0"/>
                <a:cs typeface="Arial" charset="0"/>
                <a:sym typeface="Cabin"/>
              </a:rPr>
              <a:t>)</a:t>
            </a:r>
            <a:endParaRPr lang="en" dirty="0">
              <a:latin typeface="Courier"/>
              <a:ea typeface="Arial" charset="0"/>
              <a:cs typeface="Arial" charset="0"/>
              <a:sym typeface="Cabin"/>
            </a:endParaRPr>
          </a:p>
          <a:p>
            <a:pPr>
              <a:buClr>
                <a:srgbClr val="FFFFFF"/>
              </a:buClr>
            </a:pPr>
            <a:endParaRPr dirty="0">
              <a:latin typeface="Courier"/>
              <a:ea typeface="Arial" charset="0"/>
              <a:cs typeface="Arial" charset="0"/>
              <a:sym typeface="Cabin"/>
            </a:endParaRPr>
          </a:p>
          <a:p>
            <a:pPr>
              <a:buClr>
                <a:srgbClr val="FF9300"/>
              </a:buClr>
              <a:buSzPct val="25000"/>
            </a:pPr>
            <a:r>
              <a:rPr lang="en" dirty="0">
                <a:latin typeface="Courier"/>
                <a:ea typeface="Arial" charset="0"/>
                <a:cs typeface="Arial" charset="0"/>
                <a:sym typeface="Cabin"/>
              </a:rPr>
              <a:t> an = </a:t>
            </a:r>
            <a:r>
              <a:rPr lang="en" dirty="0" err="1">
                <a:latin typeface="Courier"/>
                <a:ea typeface="Arial" charset="0"/>
                <a:cs typeface="Arial" charset="0"/>
                <a:sym typeface="Cabin"/>
              </a:rPr>
              <a:t>PartyAnimal</a:t>
            </a:r>
            <a:r>
              <a:rPr lang="en" dirty="0">
                <a:latin typeface="Courier"/>
                <a:ea typeface="Arial" charset="0"/>
                <a:cs typeface="Arial" charset="0"/>
                <a:sym typeface="Cabin"/>
              </a:rPr>
              <a:t>()</a:t>
            </a:r>
          </a:p>
          <a:p>
            <a:pPr>
              <a:buClr>
                <a:srgbClr val="FFFFFF"/>
              </a:buClr>
            </a:pPr>
            <a:endParaRPr dirty="0">
              <a:latin typeface="Courier"/>
              <a:ea typeface="Arial" charset="0"/>
              <a:cs typeface="Arial" charset="0"/>
              <a:sym typeface="Cabin"/>
            </a:endParaRPr>
          </a:p>
          <a:p>
            <a:pPr>
              <a:buClr>
                <a:srgbClr val="FF40FF"/>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an.party</a:t>
            </a:r>
            <a:r>
              <a:rPr lang="en" dirty="0">
                <a:latin typeface="Courier"/>
                <a:ea typeface="Arial" charset="0"/>
                <a:cs typeface="Arial" charset="0"/>
                <a:sym typeface="Cabin"/>
              </a:rPr>
              <a:t>()</a:t>
            </a:r>
          </a:p>
          <a:p>
            <a:pPr>
              <a:buClr>
                <a:srgbClr val="FF40FF"/>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an.party</a:t>
            </a:r>
            <a:r>
              <a:rPr lang="en" dirty="0">
                <a:latin typeface="Courier"/>
                <a:ea typeface="Arial" charset="0"/>
                <a:cs typeface="Arial" charset="0"/>
                <a:sym typeface="Cabin"/>
              </a:rPr>
              <a:t>()</a:t>
            </a:r>
          </a:p>
          <a:p>
            <a:pPr>
              <a:buClr>
                <a:srgbClr val="FF40FF"/>
              </a:buClr>
              <a:buSzPct val="25000"/>
            </a:pPr>
            <a:r>
              <a:rPr lang="en" dirty="0">
                <a:latin typeface="Courier"/>
                <a:ea typeface="Arial" charset="0"/>
                <a:cs typeface="Arial" charset="0"/>
                <a:sym typeface="Cabin"/>
              </a:rPr>
              <a:t> </a:t>
            </a:r>
            <a:r>
              <a:rPr lang="en" dirty="0" err="1">
                <a:latin typeface="Courier"/>
                <a:ea typeface="Arial" charset="0"/>
                <a:cs typeface="Arial" charset="0"/>
                <a:sym typeface="Cabin"/>
              </a:rPr>
              <a:t>an.party</a:t>
            </a:r>
            <a:r>
              <a:rPr lang="en" dirty="0">
                <a:latin typeface="Courier"/>
                <a:ea typeface="Arial" charset="0"/>
                <a:cs typeface="Arial" charset="0"/>
                <a:sym typeface="Cabin"/>
              </a:rPr>
              <a:t>()</a:t>
            </a:r>
          </a:p>
        </p:txBody>
      </p:sp>
      <p:sp>
        <p:nvSpPr>
          <p:cNvPr id="341" name="Shape 341"/>
          <p:cNvSpPr/>
          <p:nvPr/>
        </p:nvSpPr>
        <p:spPr>
          <a:xfrm>
            <a:off x="8214731" y="479630"/>
            <a:ext cx="3218112" cy="1382356"/>
          </a:xfrm>
          <a:prstGeom prst="rect">
            <a:avLst/>
          </a:prstGeom>
          <a:noFill/>
          <a:ln>
            <a:noFill/>
          </a:ln>
        </p:spPr>
        <p:txBody>
          <a:bodyPr lIns="28067" tIns="28067" rIns="28067" bIns="28067" anchor="ctr" anchorCtr="0">
            <a:noAutofit/>
          </a:bodyPr>
          <a:lstStyle/>
          <a:p>
            <a:pPr algn="ctr">
              <a:buClr>
                <a:srgbClr val="00FDFF"/>
              </a:buClr>
              <a:buSzPct val="25000"/>
            </a:pPr>
            <a:r>
              <a:rPr lang="en" sz="2000" dirty="0">
                <a:latin typeface="Arial" charset="0"/>
                <a:ea typeface="Arial" charset="0"/>
                <a:cs typeface="Arial" charset="0"/>
                <a:sym typeface="Cabin"/>
              </a:rPr>
              <a:t>This is the template for making PartyAnimal objects</a:t>
            </a:r>
          </a:p>
        </p:txBody>
      </p:sp>
      <p:sp>
        <p:nvSpPr>
          <p:cNvPr id="342" name="Shape 342"/>
          <p:cNvSpPr/>
          <p:nvPr/>
        </p:nvSpPr>
        <p:spPr>
          <a:xfrm>
            <a:off x="101244" y="710138"/>
            <a:ext cx="3519715" cy="888273"/>
          </a:xfrm>
          <a:prstGeom prst="rect">
            <a:avLst/>
          </a:prstGeom>
          <a:noFill/>
          <a:ln>
            <a:noFill/>
          </a:ln>
        </p:spPr>
        <p:txBody>
          <a:bodyPr lIns="28067" tIns="28067" rIns="28067" bIns="28067" anchor="ctr" anchorCtr="0">
            <a:noAutofit/>
          </a:bodyPr>
          <a:lstStyle/>
          <a:p>
            <a:pPr algn="ctr">
              <a:buClr>
                <a:srgbClr val="FFFFFF"/>
              </a:buClr>
              <a:buSzPct val="25000"/>
            </a:pPr>
            <a:r>
              <a:rPr lang="en" sz="2000" dirty="0">
                <a:latin typeface="Arial" charset="0"/>
                <a:ea typeface="Arial" charset="0"/>
                <a:cs typeface="Arial" charset="0"/>
                <a:sym typeface="Cabin"/>
              </a:rPr>
              <a:t>class is a reserved word</a:t>
            </a:r>
          </a:p>
        </p:txBody>
      </p:sp>
      <p:sp>
        <p:nvSpPr>
          <p:cNvPr id="343" name="Shape 343"/>
          <p:cNvSpPr/>
          <p:nvPr/>
        </p:nvSpPr>
        <p:spPr>
          <a:xfrm>
            <a:off x="8345359" y="2122714"/>
            <a:ext cx="3389087" cy="1306285"/>
          </a:xfrm>
          <a:prstGeom prst="rect">
            <a:avLst/>
          </a:prstGeom>
          <a:noFill/>
          <a:ln>
            <a:noFill/>
          </a:ln>
        </p:spPr>
        <p:txBody>
          <a:bodyPr lIns="28067" tIns="28067" rIns="28067" bIns="28067" anchor="ctr" anchorCtr="0">
            <a:noAutofit/>
          </a:bodyPr>
          <a:lstStyle/>
          <a:p>
            <a:pPr algn="ctr">
              <a:buClr>
                <a:srgbClr val="FFFB00"/>
              </a:buClr>
              <a:buSzPct val="25000"/>
            </a:pPr>
            <a:r>
              <a:rPr lang="en" sz="2000" dirty="0">
                <a:latin typeface="Arial" charset="0"/>
                <a:ea typeface="Arial" charset="0"/>
                <a:cs typeface="Arial" charset="0"/>
                <a:sym typeface="Cabin"/>
              </a:rPr>
              <a:t>Each PartyAnimal object has a bit of data</a:t>
            </a:r>
          </a:p>
        </p:txBody>
      </p:sp>
      <p:sp>
        <p:nvSpPr>
          <p:cNvPr id="344" name="Shape 344"/>
          <p:cNvSpPr/>
          <p:nvPr/>
        </p:nvSpPr>
        <p:spPr>
          <a:xfrm>
            <a:off x="101244" y="2357846"/>
            <a:ext cx="3519715" cy="1306285"/>
          </a:xfrm>
          <a:prstGeom prst="rect">
            <a:avLst/>
          </a:prstGeom>
          <a:noFill/>
          <a:ln>
            <a:noFill/>
          </a:ln>
        </p:spPr>
        <p:txBody>
          <a:bodyPr lIns="28067" tIns="28067" rIns="28067" bIns="28067" anchor="ctr" anchorCtr="0">
            <a:noAutofit/>
          </a:bodyPr>
          <a:lstStyle/>
          <a:p>
            <a:pPr algn="ctr">
              <a:buClr>
                <a:srgbClr val="00F900"/>
              </a:buClr>
              <a:buSzPct val="25000"/>
            </a:pPr>
            <a:r>
              <a:rPr lang="en" sz="2000" dirty="0">
                <a:latin typeface="Arial" charset="0"/>
                <a:ea typeface="Arial" charset="0"/>
                <a:cs typeface="Arial" charset="0"/>
                <a:sym typeface="Cabin"/>
              </a:rPr>
              <a:t>Each PartyAnimal object has a bit of code</a:t>
            </a:r>
          </a:p>
        </p:txBody>
      </p:sp>
      <p:sp>
        <p:nvSpPr>
          <p:cNvPr id="345" name="Shape 345"/>
          <p:cNvSpPr/>
          <p:nvPr/>
        </p:nvSpPr>
        <p:spPr>
          <a:xfrm>
            <a:off x="8214731" y="3520102"/>
            <a:ext cx="3519715" cy="1193249"/>
          </a:xfrm>
          <a:prstGeom prst="rect">
            <a:avLst/>
          </a:prstGeom>
          <a:noFill/>
          <a:ln>
            <a:noFill/>
          </a:ln>
        </p:spPr>
        <p:txBody>
          <a:bodyPr lIns="28067" tIns="28067" rIns="28067" bIns="28067" anchor="ctr" anchorCtr="0">
            <a:noAutofit/>
          </a:bodyPr>
          <a:lstStyle/>
          <a:p>
            <a:pPr algn="ctr">
              <a:buClr>
                <a:srgbClr val="FF9300"/>
              </a:buClr>
              <a:buSzPct val="25000"/>
            </a:pPr>
            <a:r>
              <a:rPr lang="en-US" sz="2000" dirty="0">
                <a:latin typeface="Arial" charset="0"/>
                <a:ea typeface="Arial" charset="0"/>
                <a:cs typeface="Arial" charset="0"/>
                <a:sym typeface="Cabin"/>
              </a:rPr>
              <a:t>Construct </a:t>
            </a:r>
            <a:r>
              <a:rPr lang="en" sz="2000" dirty="0">
                <a:latin typeface="Arial" charset="0"/>
                <a:ea typeface="Arial" charset="0"/>
                <a:cs typeface="Arial" charset="0"/>
                <a:sym typeface="Cabin"/>
              </a:rPr>
              <a:t>a </a:t>
            </a:r>
            <a:r>
              <a:rPr lang="en" sz="2000" dirty="0" err="1">
                <a:latin typeface="Arial" charset="0"/>
                <a:ea typeface="Arial" charset="0"/>
                <a:cs typeface="Arial" charset="0"/>
                <a:sym typeface="Cabin"/>
              </a:rPr>
              <a:t>PartyAnimal</a:t>
            </a:r>
            <a:r>
              <a:rPr lang="en" sz="2000" dirty="0">
                <a:latin typeface="Arial" charset="0"/>
                <a:ea typeface="Arial" charset="0"/>
                <a:cs typeface="Arial" charset="0"/>
                <a:sym typeface="Cabin"/>
              </a:rPr>
              <a:t> object</a:t>
            </a:r>
            <a:r>
              <a:rPr lang="en-US" sz="2000" dirty="0">
                <a:latin typeface="Arial" charset="0"/>
                <a:ea typeface="Arial" charset="0"/>
                <a:cs typeface="Arial" charset="0"/>
                <a:sym typeface="Cabin"/>
              </a:rPr>
              <a:t> and store in an</a:t>
            </a:r>
            <a:endParaRPr lang="en" sz="2000" dirty="0">
              <a:latin typeface="Arial" charset="0"/>
              <a:ea typeface="Arial" charset="0"/>
              <a:cs typeface="Arial" charset="0"/>
              <a:sym typeface="Cabin"/>
            </a:endParaRPr>
          </a:p>
        </p:txBody>
      </p:sp>
      <p:sp>
        <p:nvSpPr>
          <p:cNvPr id="346" name="Shape 346"/>
          <p:cNvSpPr/>
          <p:nvPr/>
        </p:nvSpPr>
        <p:spPr>
          <a:xfrm>
            <a:off x="333474" y="4924698"/>
            <a:ext cx="2858459" cy="1306285"/>
          </a:xfrm>
          <a:prstGeom prst="rect">
            <a:avLst/>
          </a:prstGeom>
          <a:noFill/>
          <a:ln>
            <a:noFill/>
          </a:ln>
        </p:spPr>
        <p:txBody>
          <a:bodyPr lIns="28067" tIns="28067" rIns="28067" bIns="28067" anchor="ctr" anchorCtr="0">
            <a:noAutofit/>
          </a:bodyPr>
          <a:lstStyle/>
          <a:p>
            <a:pPr algn="ctr">
              <a:buClr>
                <a:srgbClr val="FF40FF"/>
              </a:buClr>
              <a:buSzPct val="25000"/>
            </a:pPr>
            <a:r>
              <a:rPr lang="en" sz="2000" dirty="0">
                <a:latin typeface="Arial" charset="0"/>
                <a:ea typeface="Arial" charset="0"/>
                <a:cs typeface="Arial" charset="0"/>
                <a:sym typeface="Cabin"/>
              </a:rPr>
              <a:t>Tell the </a:t>
            </a:r>
            <a:r>
              <a:rPr lang="en-US" sz="2000" dirty="0">
                <a:latin typeface="Arial" charset="0"/>
                <a:ea typeface="Arial" charset="0"/>
                <a:cs typeface="Arial" charset="0"/>
                <a:sym typeface="Cabin"/>
              </a:rPr>
              <a:t>an </a:t>
            </a:r>
            <a:r>
              <a:rPr lang="en" sz="2000" dirty="0">
                <a:latin typeface="Arial" charset="0"/>
                <a:ea typeface="Arial" charset="0"/>
                <a:cs typeface="Arial" charset="0"/>
                <a:sym typeface="Cabin"/>
              </a:rPr>
              <a:t>object to run the party() code</a:t>
            </a:r>
            <a:r>
              <a:rPr lang="en-US" sz="2000" dirty="0">
                <a:latin typeface="Arial" charset="0"/>
                <a:ea typeface="Arial" charset="0"/>
                <a:cs typeface="Arial" charset="0"/>
                <a:sym typeface="Cabin"/>
              </a:rPr>
              <a:t> within it</a:t>
            </a:r>
            <a:endParaRPr lang="en" sz="2000" dirty="0">
              <a:latin typeface="Arial" charset="0"/>
              <a:ea typeface="Arial" charset="0"/>
              <a:cs typeface="Arial" charset="0"/>
              <a:sym typeface="Cabin"/>
            </a:endParaRPr>
          </a:p>
        </p:txBody>
      </p:sp>
      <p:cxnSp>
        <p:nvCxnSpPr>
          <p:cNvPr id="347" name="Shape 347"/>
          <p:cNvCxnSpPr/>
          <p:nvPr/>
        </p:nvCxnSpPr>
        <p:spPr>
          <a:xfrm>
            <a:off x="5494985" y="2160736"/>
            <a:ext cx="3062400" cy="669600"/>
          </a:xfrm>
          <a:prstGeom prst="straightConnector1">
            <a:avLst/>
          </a:prstGeom>
          <a:noFill/>
          <a:ln w="76200" cap="flat" cmpd="sng">
            <a:solidFill>
              <a:srgbClr val="FFFB00"/>
            </a:solidFill>
            <a:prstDash val="solid"/>
            <a:miter/>
            <a:headEnd type="stealth" w="lg" len="lg"/>
            <a:tailEnd type="none" w="med" len="med"/>
          </a:ln>
        </p:spPr>
      </p:cxnSp>
      <p:sp>
        <p:nvSpPr>
          <p:cNvPr id="349" name="Shape 349"/>
          <p:cNvSpPr/>
          <p:nvPr/>
        </p:nvSpPr>
        <p:spPr>
          <a:xfrm>
            <a:off x="8306313" y="4552728"/>
            <a:ext cx="3666984" cy="495959"/>
          </a:xfrm>
          <a:prstGeom prst="rect">
            <a:avLst/>
          </a:prstGeom>
          <a:noFill/>
          <a:ln>
            <a:noFill/>
          </a:ln>
        </p:spPr>
        <p:txBody>
          <a:bodyPr lIns="28067" tIns="28067" rIns="28067" bIns="28067" anchor="ctr" anchorCtr="0">
            <a:noAutofit/>
          </a:bodyPr>
          <a:lstStyle/>
          <a:p>
            <a:pPr algn="ctr">
              <a:buClr>
                <a:srgbClr val="00FDFF"/>
              </a:buClr>
              <a:buSzPct val="25000"/>
            </a:pPr>
            <a:r>
              <a:rPr lang="en" sz="2000" dirty="0" err="1">
                <a:latin typeface="Arial" charset="0"/>
                <a:ea typeface="Arial" charset="0"/>
                <a:cs typeface="Arial" charset="0"/>
                <a:sym typeface="Cabin"/>
              </a:rPr>
              <a:t>PartyAnimal.party</a:t>
            </a:r>
            <a:r>
              <a:rPr lang="en" sz="2000" dirty="0">
                <a:latin typeface="Arial" charset="0"/>
                <a:ea typeface="Arial" charset="0"/>
                <a:cs typeface="Arial" charset="0"/>
                <a:sym typeface="Cabin"/>
              </a:rPr>
              <a:t>(an)</a:t>
            </a:r>
          </a:p>
        </p:txBody>
      </p:sp>
      <p:cxnSp>
        <p:nvCxnSpPr>
          <p:cNvPr id="350" name="Shape 350"/>
          <p:cNvCxnSpPr>
            <a:cxnSpLocks/>
          </p:cNvCxnSpPr>
          <p:nvPr/>
        </p:nvCxnSpPr>
        <p:spPr>
          <a:xfrm flipV="1">
            <a:off x="5494985" y="4800708"/>
            <a:ext cx="2811328" cy="36632"/>
          </a:xfrm>
          <a:prstGeom prst="straightConnector1">
            <a:avLst/>
          </a:prstGeom>
          <a:noFill/>
          <a:ln w="76200" cap="flat" cmpd="sng">
            <a:solidFill>
              <a:srgbClr val="FFFB00"/>
            </a:solidFill>
            <a:prstDash val="solid"/>
            <a:miter/>
            <a:headEnd type="stealth" w="med" len="med"/>
            <a:tailEnd type="stealth" w="med" len="med"/>
          </a:ln>
        </p:spPr>
      </p:cxnSp>
      <p:cxnSp>
        <p:nvCxnSpPr>
          <p:cNvPr id="12" name="Shape 347"/>
          <p:cNvCxnSpPr>
            <a:cxnSpLocks/>
          </p:cNvCxnSpPr>
          <p:nvPr/>
        </p:nvCxnSpPr>
        <p:spPr>
          <a:xfrm flipV="1">
            <a:off x="6811618" y="3965914"/>
            <a:ext cx="1403113" cy="4701"/>
          </a:xfrm>
          <a:prstGeom prst="straightConnector1">
            <a:avLst/>
          </a:prstGeom>
          <a:noFill/>
          <a:ln w="76200" cap="flat" cmpd="sng">
            <a:solidFill>
              <a:srgbClr val="FF9300"/>
            </a:solidFill>
            <a:prstDash val="solid"/>
            <a:miter/>
            <a:headEnd type="stealth" w="lg" len="lg"/>
            <a:tailEnd type="none" w="sm" len="sm"/>
          </a:ln>
        </p:spPr>
      </p:cxnSp>
      <p:sp>
        <p:nvSpPr>
          <p:cNvPr id="2" name="TextBox 1">
            <a:extLst>
              <a:ext uri="{FF2B5EF4-FFF2-40B4-BE49-F238E27FC236}">
                <a16:creationId xmlns:a16="http://schemas.microsoft.com/office/drawing/2014/main" id="{780D56AA-03BA-DD28-1B71-E149E7C9BC14}"/>
              </a:ext>
            </a:extLst>
          </p:cNvPr>
          <p:cNvSpPr txBox="1"/>
          <p:nvPr/>
        </p:nvSpPr>
        <p:spPr>
          <a:xfrm>
            <a:off x="277233" y="6530975"/>
            <a:ext cx="5123518" cy="246221"/>
          </a:xfrm>
          <a:prstGeom prst="rect">
            <a:avLst/>
          </a:prstGeom>
          <a:noFill/>
        </p:spPr>
        <p:txBody>
          <a:bodyPr wrap="none" rtlCol="0">
            <a:spAutoFit/>
          </a:bodyPr>
          <a:lstStyle/>
          <a:p>
            <a:r>
              <a:rPr lang="en-US" sz="1000" u="none" strike="noStrike" cap="none" dirty="0">
                <a:ea typeface="Arial" charset="0"/>
                <a:cs typeface="Arial" charset="0"/>
                <a:sym typeface="Cabin"/>
              </a:rPr>
              <a:t>Source: Python for Everybody, Charles Severance, University of Michigan School of Information</a:t>
            </a:r>
          </a:p>
        </p:txBody>
      </p:sp>
    </p:spTree>
  </p:cSld>
  <p:clrMapOvr>
    <a:masterClrMapping/>
  </p:clrMapOvr>
</p:sld>
</file>

<file path=ppt/theme/theme1.xml><?xml version="1.0" encoding="utf-8"?>
<a:theme xmlns:a="http://schemas.openxmlformats.org/drawingml/2006/main" name="Title Slides">
  <a:themeElements>
    <a:clrScheme name="SJSU">
      <a:dk1>
        <a:sysClr val="windowText" lastClr="000000"/>
      </a:dk1>
      <a:lt1>
        <a:sysClr val="window" lastClr="FFFFFF"/>
      </a:lt1>
      <a:dk2>
        <a:srgbClr val="0055A2"/>
      </a:dk2>
      <a:lt2>
        <a:srgbClr val="666666"/>
      </a:lt2>
      <a:accent1>
        <a:srgbClr val="0055A2"/>
      </a:accent1>
      <a:accent2>
        <a:srgbClr val="E5A823"/>
      </a:accent2>
      <a:accent3>
        <a:srgbClr val="818485"/>
      </a:accent3>
      <a:accent4>
        <a:srgbClr val="FFC000"/>
      </a:accent4>
      <a:accent5>
        <a:srgbClr val="4472C4"/>
      </a:accent5>
      <a:accent6>
        <a:srgbClr val="70AD47"/>
      </a:accent6>
      <a:hlink>
        <a:srgbClr val="E5A823"/>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JSU - Widescreen - Draft 5.potx" id="{4E797262-1B57-46B4-8805-7A525393AC05}" vid="{97160964-428B-4AEA-8930-4D1E000D29AB}"/>
    </a:ext>
  </a:extLst>
</a:theme>
</file>

<file path=ppt/theme/theme2.xml><?xml version="1.0" encoding="utf-8"?>
<a:theme xmlns:a="http://schemas.openxmlformats.org/drawingml/2006/main" name="Section Headers">
  <a:themeElements>
    <a:clrScheme name="SJSU">
      <a:dk1>
        <a:sysClr val="windowText" lastClr="000000"/>
      </a:dk1>
      <a:lt1>
        <a:sysClr val="window" lastClr="FFFFFF"/>
      </a:lt1>
      <a:dk2>
        <a:srgbClr val="0055A2"/>
      </a:dk2>
      <a:lt2>
        <a:srgbClr val="666666"/>
      </a:lt2>
      <a:accent1>
        <a:srgbClr val="0055A2"/>
      </a:accent1>
      <a:accent2>
        <a:srgbClr val="E5A823"/>
      </a:accent2>
      <a:accent3>
        <a:srgbClr val="818485"/>
      </a:accent3>
      <a:accent4>
        <a:srgbClr val="FFC000"/>
      </a:accent4>
      <a:accent5>
        <a:srgbClr val="4472C4"/>
      </a:accent5>
      <a:accent6>
        <a:srgbClr val="70AD47"/>
      </a:accent6>
      <a:hlink>
        <a:srgbClr val="E5A823"/>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JSU - Widescreen - Draft 5.potx" id="{4E797262-1B57-46B4-8805-7A525393AC05}" vid="{8DDA0EE1-69CF-4F45-B9F9-786EF8B0A46B}"/>
    </a:ext>
  </a:extLst>
</a:theme>
</file>

<file path=ppt/theme/theme3.xml><?xml version="1.0" encoding="utf-8"?>
<a:theme xmlns:a="http://schemas.openxmlformats.org/drawingml/2006/main" name="White Content Slides">
  <a:themeElements>
    <a:clrScheme name="SJSU">
      <a:dk1>
        <a:sysClr val="windowText" lastClr="000000"/>
      </a:dk1>
      <a:lt1>
        <a:sysClr val="window" lastClr="FFFFFF"/>
      </a:lt1>
      <a:dk2>
        <a:srgbClr val="0055A2"/>
      </a:dk2>
      <a:lt2>
        <a:srgbClr val="666666"/>
      </a:lt2>
      <a:accent1>
        <a:srgbClr val="0055A2"/>
      </a:accent1>
      <a:accent2>
        <a:srgbClr val="E5A823"/>
      </a:accent2>
      <a:accent3>
        <a:srgbClr val="818485"/>
      </a:accent3>
      <a:accent4>
        <a:srgbClr val="FFC000"/>
      </a:accent4>
      <a:accent5>
        <a:srgbClr val="4472C4"/>
      </a:accent5>
      <a:accent6>
        <a:srgbClr val="70AD47"/>
      </a:accent6>
      <a:hlink>
        <a:srgbClr val="E5A823"/>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JSU - Widescreen - Draft 5.potx" id="{4E797262-1B57-46B4-8805-7A525393AC05}" vid="{B6C483E6-C348-40AA-BD1B-B35888537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2639</TotalTime>
  <Words>1578</Words>
  <Application>Microsoft Office PowerPoint</Application>
  <PresentationFormat>Widescreen</PresentationFormat>
  <Paragraphs>162</Paragraphs>
  <Slides>19</Slides>
  <Notes>17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Cabin</vt:lpstr>
      <vt:lpstr>Courier</vt:lpstr>
      <vt:lpstr>Helvetica Neue</vt:lpstr>
      <vt:lpstr>SJSU Spartan Bold</vt:lpstr>
      <vt:lpstr>SJSU Spartan Regular</vt:lpstr>
      <vt:lpstr>Arial</vt:lpstr>
      <vt:lpstr>Calibri</vt:lpstr>
      <vt:lpstr>Title Slides</vt:lpstr>
      <vt:lpstr>Section Headers</vt:lpstr>
      <vt:lpstr>White Content Slides</vt:lpstr>
      <vt:lpstr>Python Coding Schools</vt:lpstr>
      <vt:lpstr>Agenda</vt:lpstr>
      <vt:lpstr>Agenda</vt:lpstr>
      <vt:lpstr>Class materials</vt:lpstr>
      <vt:lpstr>Definitions</vt:lpstr>
      <vt:lpstr>Terminology: Class</vt:lpstr>
      <vt:lpstr>Terminology: Instance</vt:lpstr>
      <vt:lpstr>Terminology: Method</vt:lpstr>
      <vt:lpstr>PowerPoint Presentation</vt:lpstr>
      <vt:lpstr>PowerPoint Presentation</vt:lpstr>
      <vt:lpstr>Find Capabilities of Class object</vt:lpstr>
      <vt:lpstr>PowerPoint Presentation</vt:lpstr>
      <vt:lpstr>Try dir() with a String</vt:lpstr>
      <vt:lpstr>PowerPoint Presentation</vt:lpstr>
      <vt:lpstr>Inheritance</vt:lpstr>
      <vt:lpstr>Terminology: Inheritance</vt:lpstr>
      <vt:lpstr>PowerPoint Presentation</vt:lpstr>
      <vt:lpstr>Example of ‘Dog’ Class</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Coding School_2023</dc:title>
  <dc:creator>Taehee Jeong</dc:creator>
  <cp:lastModifiedBy>Taehee Jeong</cp:lastModifiedBy>
  <cp:revision>47</cp:revision>
  <dcterms:created xsi:type="dcterms:W3CDTF">2022-12-11T01:23:33Z</dcterms:created>
  <dcterms:modified xsi:type="dcterms:W3CDTF">2024-01-02T04:52:33Z</dcterms:modified>
</cp:coreProperties>
</file>