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3"/>
  </p:notesMasterIdLst>
  <p:sldIdLst>
    <p:sldId id="259" r:id="rId4"/>
    <p:sldId id="271" r:id="rId5"/>
    <p:sldId id="337" r:id="rId6"/>
    <p:sldId id="336" r:id="rId7"/>
    <p:sldId id="361" r:id="rId8"/>
    <p:sldId id="360" r:id="rId9"/>
    <p:sldId id="363" r:id="rId10"/>
    <p:sldId id="364" r:id="rId11"/>
    <p:sldId id="359" r:id="rId12"/>
    <p:sldId id="362" r:id="rId13"/>
    <p:sldId id="365" r:id="rId14"/>
    <p:sldId id="366" r:id="rId15"/>
    <p:sldId id="367" r:id="rId16"/>
    <p:sldId id="368" r:id="rId17"/>
    <p:sldId id="358" r:id="rId18"/>
    <p:sldId id="369" r:id="rId19"/>
    <p:sldId id="370" r:id="rId20"/>
    <p:sldId id="371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Lesson: 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9361-4D0F-6082-6500-4F6B355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Reference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07CF86-885E-A008-1EB4-127F4A61DE00}"/>
              </a:ext>
            </a:extLst>
          </p:cNvPr>
          <p:cNvGraphicFramePr>
            <a:graphicFrameLocks noGrp="1"/>
          </p:cNvGraphicFramePr>
          <p:nvPr/>
        </p:nvGraphicFramePr>
        <p:xfrm>
          <a:off x="818662" y="2117643"/>
          <a:ext cx="46413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81">
                  <a:extLst>
                    <a:ext uri="{9D8B030D-6E8A-4147-A177-3AD203B41FA5}">
                      <a16:colId xmlns:a16="http://schemas.microsoft.com/office/drawing/2014/main" val="2426380306"/>
                    </a:ext>
                  </a:extLst>
                </a:gridCol>
                <a:gridCol w="2320681">
                  <a:extLst>
                    <a:ext uri="{9D8B030D-6E8A-4147-A177-3AD203B41FA5}">
                      <a16:colId xmlns:a16="http://schemas.microsoft.com/office/drawing/2014/main" val="1219013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Color Syntax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38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'r'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8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'g'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86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'b'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98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'c'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85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'm'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Magenta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39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'y'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5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'k'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43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'w'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266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D54AEC-F955-E6DF-D44C-06A2B9EFAC10}"/>
              </a:ext>
            </a:extLst>
          </p:cNvPr>
          <p:cNvSpPr txBox="1"/>
          <p:nvPr/>
        </p:nvSpPr>
        <p:spPr>
          <a:xfrm>
            <a:off x="818662" y="6172172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https://www.w3schools.com/python/matplotlib_markers.asp</a:t>
            </a:r>
          </a:p>
        </p:txBody>
      </p:sp>
    </p:spTree>
    <p:extLst>
      <p:ext uri="{BB962C8B-B14F-4D97-AF65-F5344CB8AC3E}">
        <p14:creationId xmlns:p14="http://schemas.microsoft.com/office/powerpoint/2010/main" val="174104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9361-4D0F-6082-6500-4F6B355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Reference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07CF86-885E-A008-1EB4-127F4A61DE00}"/>
              </a:ext>
            </a:extLst>
          </p:cNvPr>
          <p:cNvGraphicFramePr>
            <a:graphicFrameLocks noGrp="1"/>
          </p:cNvGraphicFramePr>
          <p:nvPr/>
        </p:nvGraphicFramePr>
        <p:xfrm>
          <a:off x="801078" y="2170396"/>
          <a:ext cx="46413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81">
                  <a:extLst>
                    <a:ext uri="{9D8B030D-6E8A-4147-A177-3AD203B41FA5}">
                      <a16:colId xmlns:a16="http://schemas.microsoft.com/office/drawing/2014/main" val="2426380306"/>
                    </a:ext>
                  </a:extLst>
                </a:gridCol>
                <a:gridCol w="2320681">
                  <a:extLst>
                    <a:ext uri="{9D8B030D-6E8A-4147-A177-3AD203B41FA5}">
                      <a16:colId xmlns:a16="http://schemas.microsoft.com/office/drawing/2014/main" val="1219013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 Syntax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38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'-'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 line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8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':'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Dotted line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86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'--'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Dashed line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98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'-.'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Dashed/dotted line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859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1F4618-C3F5-6F81-2C31-FE6175FE94E6}"/>
              </a:ext>
            </a:extLst>
          </p:cNvPr>
          <p:cNvSpPr txBox="1"/>
          <p:nvPr/>
        </p:nvSpPr>
        <p:spPr>
          <a:xfrm>
            <a:off x="818662" y="6172172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https://www.w3schools.com/python/matplotlib_markers.asp</a:t>
            </a:r>
          </a:p>
        </p:txBody>
      </p:sp>
    </p:spTree>
    <p:extLst>
      <p:ext uri="{BB962C8B-B14F-4D97-AF65-F5344CB8AC3E}">
        <p14:creationId xmlns:p14="http://schemas.microsoft.com/office/powerpoint/2010/main" val="219866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9361-4D0F-6082-6500-4F6B355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Reference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07CF86-885E-A008-1EB4-127F4A61DE00}"/>
              </a:ext>
            </a:extLst>
          </p:cNvPr>
          <p:cNvGraphicFramePr>
            <a:graphicFrameLocks noGrp="1"/>
          </p:cNvGraphicFramePr>
          <p:nvPr/>
        </p:nvGraphicFramePr>
        <p:xfrm>
          <a:off x="818662" y="2231943"/>
          <a:ext cx="46413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81">
                  <a:extLst>
                    <a:ext uri="{9D8B030D-6E8A-4147-A177-3AD203B41FA5}">
                      <a16:colId xmlns:a16="http://schemas.microsoft.com/office/drawing/2014/main" val="2426380306"/>
                    </a:ext>
                  </a:extLst>
                </a:gridCol>
                <a:gridCol w="2320681">
                  <a:extLst>
                    <a:ext uri="{9D8B030D-6E8A-4147-A177-3AD203B41FA5}">
                      <a16:colId xmlns:a16="http://schemas.microsoft.com/office/drawing/2014/main" val="1219013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Marker Syntax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38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'o'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8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'*'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86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'.'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98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','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Pixel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85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'x'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39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'+'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5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's'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943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'd'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26615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BFD4F5-75B5-F9B8-76C9-4C86C9744310}"/>
              </a:ext>
            </a:extLst>
          </p:cNvPr>
          <p:cNvGraphicFramePr>
            <a:graphicFrameLocks noGrp="1"/>
          </p:cNvGraphicFramePr>
          <p:nvPr/>
        </p:nvGraphicFramePr>
        <p:xfrm>
          <a:off x="6378331" y="2231943"/>
          <a:ext cx="46413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81">
                  <a:extLst>
                    <a:ext uri="{9D8B030D-6E8A-4147-A177-3AD203B41FA5}">
                      <a16:colId xmlns:a16="http://schemas.microsoft.com/office/drawing/2014/main" val="2426380306"/>
                    </a:ext>
                  </a:extLst>
                </a:gridCol>
                <a:gridCol w="2320681">
                  <a:extLst>
                    <a:ext uri="{9D8B030D-6E8A-4147-A177-3AD203B41FA5}">
                      <a16:colId xmlns:a16="http://schemas.microsoft.com/office/drawing/2014/main" val="1219013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Marker Syntax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38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'p'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Pentagon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8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'h'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Hexagon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86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'v'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Down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98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'^'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Up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85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'&lt;'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Left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39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'&gt;'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Triangle Right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554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85E47B-1E12-BF12-7F40-142E2CD2CF44}"/>
              </a:ext>
            </a:extLst>
          </p:cNvPr>
          <p:cNvSpPr txBox="1"/>
          <p:nvPr/>
        </p:nvSpPr>
        <p:spPr>
          <a:xfrm>
            <a:off x="818662" y="6172172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https://www.w3schools.com/python/matplotlib_markers.asp</a:t>
            </a:r>
          </a:p>
        </p:txBody>
      </p:sp>
    </p:spTree>
    <p:extLst>
      <p:ext uri="{BB962C8B-B14F-4D97-AF65-F5344CB8AC3E}">
        <p14:creationId xmlns:p14="http://schemas.microsoft.com/office/powerpoint/2010/main" val="35785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markers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9AC183-D93A-FBB8-8BCC-8BCC26123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39500"/>
            <a:ext cx="823142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x-axis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x = [5, 2, 9, 4, 7]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Y-axis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y = [10, 5, 8, 4,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Function to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, color='r',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= 'dotted', marker='*',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=20)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function to show the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F38C0-29EA-275B-D033-43D3A821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421" y="1755531"/>
            <a:ext cx="3505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6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title and labels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2EB60-6E60-5C36-6264-08C1CD46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47004"/>
            <a:ext cx="302967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561975" lvl="0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81050" lvl="1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00125" lvl="2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28725" lvl="3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47800" lvl="4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90700" lvl="5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133600" lvl="6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76500" lvl="7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819400" lvl="8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x-axis values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x = [5, 2, 9, 4, 7]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Y-axis values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y = [10, 5, 8, 4, 2]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Function to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plt.scatter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x,y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Adding the title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plt.title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("Simple Plot")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Adding the labels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("y-axis")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("x-axis")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function to show the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endParaRPr lang="en-US" altLang="en-US" sz="2800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DE5DD-48E2-8D68-970F-D46EDA70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6299"/>
            <a:ext cx="3638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3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grid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2EB60-6E60-5C36-6264-08C1CD46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77673"/>
            <a:ext cx="302967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561975" lvl="0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81050" lvl="1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00125" lvl="2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28725" lvl="3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47800" lvl="4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90700" lvl="5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133600" lvl="6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76500" lvl="7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819400" lvl="8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x-axis values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x = [5, 2, 9, 4, 7]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Y-axis values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y = [10, 5, 8, 4, 2]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Function to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plt.scatter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x,y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Adding the title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plt.title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("Simple Plot")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Adding the labels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("y-axis")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("x-axis")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Adding the grid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plt.grid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function to show the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endParaRPr lang="en-US" alt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710CE-6190-C7E0-1B2A-C2E2C23D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102" y="2184156"/>
            <a:ext cx="3638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6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plots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2EB60-6E60-5C36-6264-08C1CD46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16339"/>
            <a:ext cx="460061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561975" lvl="0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81050" lvl="1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00125" lvl="2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28725" lvl="3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47800" lvl="4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90700" lvl="5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133600" lvl="6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76500" lvl="7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819400" lvl="8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importing modules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</a:t>
            </a:r>
            <a:endParaRPr lang="en-U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generate sample data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x = 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np.random.normal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(1, 10, 250)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y1 = 1.2 * x + 0.1* 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np.random.normal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(0,1)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y2 = 1.7 * x + 0.1* 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np.random.normal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(0,1)</a:t>
            </a:r>
            <a:endParaRPr lang="en-US" altLang="en-US" sz="1600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Function to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plt.plot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(x,y1)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plt.plot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(x,y2)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function to show the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F3AF5-FEFB-9C6C-ABA4-D9170E3D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84" y="2681898"/>
            <a:ext cx="3590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legends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2EB60-6E60-5C36-6264-08C1CD46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31894"/>
            <a:ext cx="359072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561975" lvl="0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81050" lvl="1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00125" lvl="2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28725" lvl="3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47800" lvl="4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90700" lvl="5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133600" lvl="6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76500" lvl="7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819400" lvl="8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Function to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plt.plot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(x,y1, </a:t>
            </a: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label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='sample1')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plt.plot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(x,y2, </a:t>
            </a: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label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='sample2')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s-E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adding legends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function to show the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D76CA-3C80-3029-BCDC-AF1CD427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67" y="2511669"/>
            <a:ext cx="3590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labels and grid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2EB60-6E60-5C36-6264-08C1CD46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70121"/>
            <a:ext cx="3478516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561975" lvl="0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81050" lvl="1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00125" lvl="2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28725" lvl="3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47800" lvl="4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90700" lvl="5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133600" lvl="6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76500" lvl="7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819400" lvl="8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Function to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plt.plot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(x,y1, </a:t>
            </a: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label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='sample1')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plt.plot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(x,y2, </a:t>
            </a: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label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='sample2')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s-E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adding legends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Adding the labels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("y-axis")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("x-axis")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Adding the grid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plt.grid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function to show the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CDFE7-239E-96B2-6053-C41C810A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46" y="2963740"/>
            <a:ext cx="3724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8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2EB60-6E60-5C36-6264-08C1CD46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47010"/>
            <a:ext cx="347851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561975" lvl="0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81050" lvl="1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00125" lvl="2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28725" lvl="3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47800" lvl="4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90700" lvl="5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133600" lvl="6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76500" lvl="7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819400" lvl="8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%matplotlib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Function to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plt.plot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(x,y1, </a:t>
            </a: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label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='sample1')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plt.plot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(x,y2, </a:t>
            </a:r>
            <a:r>
              <a:rPr lang="es-E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label</a:t>
            </a:r>
            <a:r>
              <a:rPr lang="es-E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='sample2')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s-E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adding legends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Adding the labels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("y-axis")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("x-axis")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Adding the grid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plt.grid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# function to show the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3AFD8-9B84-E3C9-FE92-AA5895D0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82" y="2382833"/>
            <a:ext cx="3863180" cy="33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1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 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Loops: While, For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43B4-DC07-1CCD-3242-2E7A0BE8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FEB2-0AD2-49DB-78C7-E41A488E3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Matplotlib is an amazing visualization library in Python for 2D plots of arrays. </a:t>
            </a:r>
          </a:p>
          <a:p>
            <a:pPr>
              <a:buClrTx/>
            </a:pPr>
            <a:r>
              <a:rPr lang="en-US" sz="2000" dirty="0"/>
              <a:t>Matplotlib consists of several plots like line, bar, scatter, histogram etc.</a:t>
            </a:r>
          </a:p>
          <a:p>
            <a:pPr>
              <a:buClrTx/>
            </a:pPr>
            <a:r>
              <a:rPr lang="en-US" sz="2000" dirty="0" err="1"/>
              <a:t>Pyplot</a:t>
            </a:r>
            <a:r>
              <a:rPr lang="en-US" sz="2000" dirty="0"/>
              <a:t> is a Matplotlib module that provides functions that interact with the figure i.e. creates a figure, decorates the plot with labels, and creates a plotting area in a figure.</a:t>
            </a:r>
          </a:p>
          <a:p>
            <a:pPr>
              <a:buClrTx/>
            </a:pPr>
            <a:r>
              <a:rPr lang="en-US" sz="2000" dirty="0"/>
              <a:t>python -</a:t>
            </a:r>
            <a:r>
              <a:rPr lang="en-US" sz="2000" dirty="0" err="1"/>
              <a:t>mpip</a:t>
            </a:r>
            <a:r>
              <a:rPr lang="en-US" sz="2000" dirty="0"/>
              <a:t> install -U matplotlib</a:t>
            </a:r>
          </a:p>
          <a:p>
            <a:pPr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5338D-A6B9-84F7-16E2-3638243BF7DC}"/>
              </a:ext>
            </a:extLst>
          </p:cNvPr>
          <p:cNvSpPr txBox="1"/>
          <p:nvPr/>
        </p:nvSpPr>
        <p:spPr>
          <a:xfrm>
            <a:off x="609600" y="6497460"/>
            <a:ext cx="609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https://www.geeksforgeeks.org/matplotlib-tutorial/</a:t>
            </a:r>
          </a:p>
        </p:txBody>
      </p:sp>
    </p:spTree>
    <p:extLst>
      <p:ext uri="{BB962C8B-B14F-4D97-AF65-F5344CB8AC3E}">
        <p14:creationId xmlns:p14="http://schemas.microsoft.com/office/powerpoint/2010/main" val="274054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9AC183-D93A-FBB8-8BCC-8BCC26123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39500"/>
            <a:ext cx="34192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x-axis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x = [5, 2, 9, 4, 7]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Y-axis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y = [10, 5, 8, 4,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Function to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function to show the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7B09-B1C6-694D-B3DA-DE173ACEF4EC}"/>
              </a:ext>
            </a:extLst>
          </p:cNvPr>
          <p:cNvSpPr txBox="1"/>
          <p:nvPr/>
        </p:nvSpPr>
        <p:spPr>
          <a:xfrm>
            <a:off x="609600" y="6497460"/>
            <a:ext cx="609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https://www.geeksforgeeks.org/python-introduction-matplotlib/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DCD5B-14D6-AFFD-90D6-4573BCB4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77" y="2681894"/>
            <a:ext cx="3505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9AC183-D93A-FBB8-8BCC-8BCC26123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39500"/>
            <a:ext cx="34192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x-axis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x = [5, 2, 9, 4, 7]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Y-axis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y = [10, 5, 8, 4,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Function to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# function to show the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7B09-B1C6-694D-B3DA-DE173ACEF4EC}"/>
              </a:ext>
            </a:extLst>
          </p:cNvPr>
          <p:cNvSpPr txBox="1"/>
          <p:nvPr/>
        </p:nvSpPr>
        <p:spPr>
          <a:xfrm>
            <a:off x="609600" y="6497460"/>
            <a:ext cx="609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https://www.geeksforgeeks.org/python-introduction-matplotlib/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44317-160C-828D-8629-255BFB0D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3215"/>
            <a:ext cx="3505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B09B-7B38-5105-A38F-4298AEBC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D7B09-B1C6-694D-B3DA-DE173ACEF4EC}"/>
              </a:ext>
            </a:extLst>
          </p:cNvPr>
          <p:cNvSpPr txBox="1"/>
          <p:nvPr/>
        </p:nvSpPr>
        <p:spPr>
          <a:xfrm>
            <a:off x="609600" y="6497460"/>
            <a:ext cx="609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Source: https://www.geeksforgeeks.org/python-introduction-matplotlib/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D2EB60-6E60-5C36-6264-08C1CD46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08778"/>
            <a:ext cx="3029676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561975" lvl="0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81050" lvl="1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00125" lvl="2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28725" lvl="3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47800" lvl="4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90700" lvl="5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133600" lvl="6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76500" lvl="7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819400" lvl="8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x-axis values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x = [5, 2, 9, 4, 7]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Y-axis values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y = [10, 5, 8, 4, 2]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Function to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plt.bar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x,y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function to show the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endParaRPr lang="en-US" alt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38459-F074-8AC5-6BCF-ED498684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23" y="2855012"/>
            <a:ext cx="3505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6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0F7B-FB2C-D654-C932-9BEA47A0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FBB508-B5C3-F308-9737-83DF9BC9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08780"/>
            <a:ext cx="381514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561975" lvl="0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81050" lvl="1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00125" lvl="2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28725" lvl="3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47800" lvl="4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90700" lvl="5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133600" lvl="6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76500" lvl="7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819400" lvl="8" indent="-106871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Font typeface="Cabin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importing </a:t>
            </a:r>
            <a:r>
              <a:rPr lang="en-US" altLang="en-US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module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endParaRPr lang="en-US" altLang="en-US" sz="1600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values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sv-SE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x = np.random.normal(170, 10, 250)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Function to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plt.hist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(x)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006699"/>
                </a:solidFill>
                <a:latin typeface="Consolas" panose="020B0609020204030204" pitchFamily="49" charset="0"/>
              </a:rPr>
              <a:t># function to show the plot</a:t>
            </a:r>
          </a:p>
          <a:p>
            <a:pPr marL="0" indent="0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err="1">
                <a:solidFill>
                  <a:schemeClr val="bg2"/>
                </a:solidFill>
                <a:latin typeface="Consolas" panose="020B0609020204030204" pitchFamily="49" charset="0"/>
              </a:rPr>
              <a:t>plt.show</a:t>
            </a:r>
            <a:r>
              <a:rPr lang="en-US" alt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endParaRPr lang="en-US" altLang="en-US" sz="2800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3478D-2D4E-FD65-E514-9C77B2A9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54" y="2855014"/>
            <a:ext cx="3505200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76A8A-24C8-30D3-4AC5-A1FF0CEF2F42}"/>
              </a:ext>
            </a:extLst>
          </p:cNvPr>
          <p:cNvSpPr txBox="1"/>
          <p:nvPr/>
        </p:nvSpPr>
        <p:spPr>
          <a:xfrm>
            <a:off x="516548" y="6281928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https://www.w3schools.com/python/matplotlib_histograms.asp</a:t>
            </a:r>
          </a:p>
        </p:txBody>
      </p:sp>
    </p:spTree>
    <p:extLst>
      <p:ext uri="{BB962C8B-B14F-4D97-AF65-F5344CB8AC3E}">
        <p14:creationId xmlns:p14="http://schemas.microsoft.com/office/powerpoint/2010/main" val="276407245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1164</Words>
  <Application>Microsoft Office PowerPoint</Application>
  <PresentationFormat>Widescreen</PresentationFormat>
  <Paragraphs>261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Cabin</vt:lpstr>
      <vt:lpstr>Helvetica Neue</vt:lpstr>
      <vt:lpstr>SJSU Spartan Bold</vt:lpstr>
      <vt:lpstr>SJSU Spartan Regular</vt:lpstr>
      <vt:lpstr>Arial</vt:lpstr>
      <vt:lpstr>Calibri</vt:lpstr>
      <vt:lpstr>Consolas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Matplotlib</vt:lpstr>
      <vt:lpstr>Line plot</vt:lpstr>
      <vt:lpstr>Scatter plot</vt:lpstr>
      <vt:lpstr>Bar plot</vt:lpstr>
      <vt:lpstr>Histogram</vt:lpstr>
      <vt:lpstr>Color Reference</vt:lpstr>
      <vt:lpstr>Line Reference</vt:lpstr>
      <vt:lpstr>Marker Reference</vt:lpstr>
      <vt:lpstr>Adding markers</vt:lpstr>
      <vt:lpstr>Adding title and labels</vt:lpstr>
      <vt:lpstr>Adding grid</vt:lpstr>
      <vt:lpstr>Multiple plots</vt:lpstr>
      <vt:lpstr>Adding legends</vt:lpstr>
      <vt:lpstr>Adding labels and grid</vt:lpstr>
      <vt:lpstr>Interactive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48</cp:revision>
  <dcterms:created xsi:type="dcterms:W3CDTF">2022-12-11T01:23:33Z</dcterms:created>
  <dcterms:modified xsi:type="dcterms:W3CDTF">2024-01-02T04:53:10Z</dcterms:modified>
</cp:coreProperties>
</file>