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7" r:id="rId3"/>
  </p:sldMasterIdLst>
  <p:notesMasterIdLst>
    <p:notesMasterId r:id="rId25"/>
  </p:notesMasterIdLst>
  <p:sldIdLst>
    <p:sldId id="259" r:id="rId4"/>
    <p:sldId id="271" r:id="rId5"/>
    <p:sldId id="337" r:id="rId6"/>
    <p:sldId id="336" r:id="rId7"/>
    <p:sldId id="300" r:id="rId8"/>
    <p:sldId id="257" r:id="rId9"/>
    <p:sldId id="302" r:id="rId10"/>
    <p:sldId id="291" r:id="rId11"/>
    <p:sldId id="260" r:id="rId12"/>
    <p:sldId id="293" r:id="rId13"/>
    <p:sldId id="263" r:id="rId14"/>
    <p:sldId id="264" r:id="rId15"/>
    <p:sldId id="294" r:id="rId16"/>
    <p:sldId id="266" r:id="rId17"/>
    <p:sldId id="267" r:id="rId18"/>
    <p:sldId id="268" r:id="rId19"/>
    <p:sldId id="269" r:id="rId20"/>
    <p:sldId id="270" r:id="rId21"/>
    <p:sldId id="338" r:id="rId22"/>
    <p:sldId id="281" r:id="rId23"/>
    <p:sldId id="31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0CD0F-C262-4C9B-A6D5-F72A9E2912A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3EEC0-517B-4145-9263-A8CDE8A6E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326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3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47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98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3734" y="1073294"/>
            <a:ext cx="7253982" cy="50050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SJSU Spartan Bold" panose="02000000000000000000" pitchFamily="2" charset="0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94212" y="1719640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Subtitle of Presentation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476134" y="2352486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Month 00, 2015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76129" y="2972417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485741" y="3723669"/>
            <a:ext cx="7253503" cy="2848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  <a:latin typeface="Helvetica Neue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482020" y="4040945"/>
            <a:ext cx="7253503" cy="34680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  <a:latin typeface="Helvetica Neue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22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408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2823411"/>
            <a:ext cx="3285952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606754" y="2821215"/>
            <a:ext cx="3132221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221578" y="2821214"/>
            <a:ext cx="3132221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 descr="SJSU Primary Mark" title="SJSU Primary Mark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32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09600" y="576072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61975" lvl="0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781050" lvl="1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000125" lvl="2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228725" lvl="3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447800" lvl="4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790700" lvl="5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133600" lvl="6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2476500" lvl="7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819400" lvl="8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89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09600" y="589360"/>
            <a:ext cx="10972800" cy="828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242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57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05882" y="1616421"/>
            <a:ext cx="7251894" cy="36194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2800" baseline="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Agenda Line 1</a:t>
            </a:r>
            <a:br>
              <a:rPr lang="en-US" dirty="0"/>
            </a:br>
            <a:r>
              <a:rPr lang="en-US" dirty="0"/>
              <a:t>Agenda Line 2</a:t>
            </a:r>
            <a:br>
              <a:rPr lang="en-US" dirty="0"/>
            </a:br>
            <a:r>
              <a:rPr lang="en-US" dirty="0"/>
              <a:t>Agenda Line 3</a:t>
            </a:r>
            <a:br>
              <a:rPr lang="en-US" dirty="0"/>
            </a:br>
            <a:r>
              <a:rPr lang="en-US" dirty="0"/>
              <a:t>Agenda Line 4</a:t>
            </a:r>
          </a:p>
        </p:txBody>
      </p:sp>
      <p:sp>
        <p:nvSpPr>
          <p:cNvPr id="19" name="Text Placeholder 18" descr="SJSU Primary Mark" title="SJSU Primary Mark"/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9144000" y="6217920"/>
            <a:ext cx="2350008" cy="4361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  <a:lvl2pPr marL="457200" indent="0" algn="l">
              <a:buFontTx/>
              <a:buNone/>
              <a:defRPr sz="1400">
                <a:solidFill>
                  <a:schemeClr val="tx2"/>
                </a:solidFill>
                <a:latin typeface="SJSU Spartan Regular" panose="02000000000000000000" pitchFamily="2" charset="0"/>
              </a:defRPr>
            </a:lvl2pPr>
          </a:lstStyle>
          <a:p>
            <a:pPr lvl="0"/>
            <a:r>
              <a:rPr lang="en-US" sz="1400" dirty="0">
                <a:latin typeface="SJSU Spartan Regular" panose="02000000000000000000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0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1948" y="4423778"/>
            <a:ext cx="10760242" cy="838033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6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4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6410"/>
            <a:ext cx="10515600" cy="918243"/>
          </a:xfr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dirty="0"/>
              <a:t>Section Head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695575"/>
            <a:ext cx="10515600" cy="22621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Section Subhead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6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02012"/>
            <a:ext cx="10515600" cy="51719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Small Header (less important or imagery is used)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435016" y="2073318"/>
            <a:ext cx="5321968" cy="2262188"/>
          </a:xfrm>
        </p:spPr>
        <p:txBody>
          <a:bodyPr>
            <a:normAutofit/>
          </a:bodyPr>
          <a:lstStyle>
            <a:lvl1pPr>
              <a:defRPr sz="28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in dui in,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364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Column - On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47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Column - Two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93558"/>
            <a:ext cx="10515600" cy="1701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Line 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5796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359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wo Column - On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429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wo Column - Two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93558"/>
            <a:ext cx="10515600" cy="1701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Line 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5796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275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0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Section Head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Section Subhead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217920"/>
            <a:ext cx="63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200" kern="1200">
          <a:solidFill>
            <a:srgbClr val="666666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5400" kern="1200">
          <a:solidFill>
            <a:schemeClr val="tx2"/>
          </a:solidFill>
          <a:latin typeface="Helvetica Neue" panose="020B06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04367"/>
            <a:ext cx="10515600" cy="88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217920"/>
            <a:ext cx="63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3061405"/>
            <a:ext cx="10515600" cy="27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8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2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eheeJeong/SummerCoding2023" TargetMode="External"/><Relationship Id="rId2" Type="http://schemas.openxmlformats.org/officeDocument/2006/relationships/hyperlink" Target="https://github.com/TaeheeJeong/seedacademy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190A7-6FB3-F923-B955-06AC5AA9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Coding Schools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0C4C5-5E97-BE40-3EAD-EBD8DB3E8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lesson: </a:t>
            </a:r>
            <a:r>
              <a:rPr lang="en-US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Arithmetic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A4A97C-6D95-3F37-1CD6-5CDF386305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5741" y="3723669"/>
            <a:ext cx="7253503" cy="496618"/>
          </a:xfrm>
        </p:spPr>
        <p:txBody>
          <a:bodyPr>
            <a:normAutofit/>
          </a:bodyPr>
          <a:lstStyle/>
          <a:p>
            <a:r>
              <a:rPr lang="en-US" sz="2400" dirty="0"/>
              <a:t>Seed Academy</a:t>
            </a:r>
          </a:p>
        </p:txBody>
      </p:sp>
    </p:spTree>
    <p:extLst>
      <p:ext uri="{BB962C8B-B14F-4D97-AF65-F5344CB8AC3E}">
        <p14:creationId xmlns:p14="http://schemas.microsoft.com/office/powerpoint/2010/main" val="332968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165594" y="2047726"/>
            <a:ext cx="3002624" cy="30289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FF7F00"/>
              </a:buClr>
              <a:buSzPct val="25000"/>
            </a:pPr>
            <a:r>
              <a:rPr lang="en-US" sz="2400" dirty="0">
                <a:latin typeface="Courier"/>
                <a:ea typeface="Courier"/>
                <a:cs typeface="Courier"/>
                <a:sym typeface="Courier New"/>
              </a:rPr>
              <a:t>x = 2</a:t>
            </a:r>
          </a:p>
          <a:p>
            <a:pPr>
              <a:lnSpc>
                <a:spcPct val="150000"/>
              </a:lnSpc>
              <a:buClr>
                <a:srgbClr val="FF7F00"/>
              </a:buClr>
              <a:buSzPct val="25000"/>
            </a:pPr>
            <a:r>
              <a:rPr lang="en-US" sz="2400" dirty="0">
                <a:latin typeface="Courier"/>
                <a:ea typeface="Courier"/>
                <a:cs typeface="Courier"/>
                <a:sym typeface="Courier New"/>
              </a:rPr>
              <a:t>x = x + 2</a:t>
            </a:r>
          </a:p>
          <a:p>
            <a:pPr>
              <a:lnSpc>
                <a:spcPct val="150000"/>
              </a:lnSpc>
              <a:buClr>
                <a:srgbClr val="FFFF00"/>
              </a:buClr>
              <a:buSzPct val="25000"/>
            </a:pPr>
            <a:r>
              <a:rPr lang="en-US" sz="2400" dirty="0">
                <a:latin typeface="Courier"/>
                <a:ea typeface="Courier"/>
                <a:cs typeface="Courier"/>
                <a:sym typeface="Courier New"/>
              </a:rPr>
              <a:t>print(x)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3750733" y="2047726"/>
            <a:ext cx="6605588" cy="30289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200000"/>
              </a:lnSpc>
              <a:buClr>
                <a:schemeClr val="lt1"/>
              </a:buClr>
              <a:buSzPct val="25000"/>
            </a:pPr>
            <a:r>
              <a:rPr lang="en-US" i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</a:p>
          <a:p>
            <a:pPr>
              <a:lnSpc>
                <a:spcPct val="200000"/>
              </a:lnSpc>
              <a:buClr>
                <a:schemeClr val="lt1"/>
              </a:buClr>
              <a:buSzPct val="25000"/>
            </a:pPr>
            <a:r>
              <a:rPr lang="en-US" i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>
              <a:lnSpc>
                <a:spcPct val="200000"/>
              </a:lnSpc>
              <a:buClr>
                <a:schemeClr val="lt1"/>
              </a:buClr>
              <a:buSzPct val="25000"/>
            </a:pPr>
            <a:r>
              <a:rPr lang="en-US" i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3981451" y="2914697"/>
            <a:ext cx="997649" cy="1304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4362451" y="3550547"/>
            <a:ext cx="700199" cy="585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6430B0-738D-EDD3-188E-8CE4D2E2489B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235743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assignment statement (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342900" indent="-342900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assignment statement consists of an expression on the </a:t>
            </a:r>
            <a:b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right-hand side and a variable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3189082" y="4600575"/>
            <a:ext cx="7559126" cy="6858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800" dirty="0">
                <a:latin typeface="Courier"/>
                <a:ea typeface="Courier"/>
                <a:cs typeface="Courier"/>
                <a:sym typeface="Courier New"/>
              </a:rPr>
              <a:t>x = 3.9 * x * ( 1 - x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92023-0DF3-E050-D418-1E5BC2583E51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4772025" y="2547861"/>
            <a:ext cx="6632971" cy="8620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000" dirty="0">
                <a:latin typeface="Courier" charset="0"/>
                <a:ea typeface="Courier" charset="0"/>
                <a:cs typeface="Courier" charset="0"/>
                <a:sym typeface="Cabin"/>
              </a:rPr>
              <a:t>x = 3.9 *  x  * ( 1  -  x 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435769" y="4765987"/>
            <a:ext cx="5793581" cy="1247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The right side is an expression. </a:t>
            </a:r>
            <a:b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 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067633" y="2314537"/>
            <a:ext cx="675000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9933544" y="2394009"/>
            <a:ext cx="797400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7575258" y="1596832"/>
            <a:ext cx="454819" cy="717704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8804494" y="1596834"/>
            <a:ext cx="1272466" cy="8606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9113044" y="3790951"/>
            <a:ext cx="797400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6063852" y="3343349"/>
            <a:ext cx="1795463" cy="15882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7491687" y="3343349"/>
            <a:ext cx="744776" cy="15882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7586663" y="4931569"/>
            <a:ext cx="1299600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9875044" y="3435010"/>
            <a:ext cx="364274" cy="36427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8927231" y="3343349"/>
            <a:ext cx="390600" cy="4952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435769" y="814388"/>
            <a:ext cx="4933949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8589894" y="4257599"/>
            <a:ext cx="806730" cy="67397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DC6A13-9CD4-493F-200D-5572AE5BA7A3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4772025" y="2547861"/>
            <a:ext cx="6632971" cy="8620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000" dirty="0">
                <a:latin typeface="Courier" charset="0"/>
                <a:ea typeface="Courier" charset="0"/>
                <a:cs typeface="Courier" charset="0"/>
                <a:sym typeface="Cabin"/>
              </a:rPr>
              <a:t>x = 3.9 *  x  * ( 1  -  x )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9113044" y="3790951"/>
            <a:ext cx="797400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8589894" y="4257599"/>
            <a:ext cx="806730" cy="67397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7586663" y="4931569"/>
            <a:ext cx="1299600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9875044" y="3435010"/>
            <a:ext cx="364274" cy="36427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8927231" y="3343349"/>
            <a:ext cx="390600" cy="4952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463768" y="4388606"/>
            <a:ext cx="5747897" cy="1552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The right side is an expression.  Once the expression is evaluated, 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435769" y="638175"/>
            <a:ext cx="5628083" cy="161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) with a new value (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  <p:sp>
        <p:nvSpPr>
          <p:cNvPr id="33" name="Shape 324"/>
          <p:cNvSpPr txBox="1"/>
          <p:nvPr/>
        </p:nvSpPr>
        <p:spPr>
          <a:xfrm>
            <a:off x="7067633" y="2314537"/>
            <a:ext cx="675000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9933544" y="2394009"/>
            <a:ext cx="797400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7575258" y="1596832"/>
            <a:ext cx="454819" cy="717704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8804494" y="1596834"/>
            <a:ext cx="1272466" cy="8606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6063852" y="3343349"/>
            <a:ext cx="1795463" cy="15882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7491687" y="3343349"/>
            <a:ext cx="744776" cy="15882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768797-9C82-8E7B-3780-7D30619D5337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Arithmetic Operators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6777038" cy="452556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than in math</a:t>
            </a:r>
          </a:p>
        </p:txBody>
      </p:sp>
      <p:graphicFrame>
        <p:nvGraphicFramePr>
          <p:cNvPr id="356" name="Shape 356"/>
          <p:cNvGraphicFramePr/>
          <p:nvPr/>
        </p:nvGraphicFramePr>
        <p:xfrm>
          <a:off x="7753350" y="1716882"/>
          <a:ext cx="3768937" cy="417545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8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49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49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49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49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49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49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49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D6C68D9-D93D-4329-E5E4-DCE6C21B9098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295401" y="1672618"/>
            <a:ext cx="3345749" cy="39813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xx = 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xx = xx + 2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print(xx)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>
              <a:buClr>
                <a:schemeClr val="lt1"/>
              </a:buClr>
              <a:buSzPct val="25000"/>
            </a:pPr>
            <a:endParaRPr lang="en-US" sz="2000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 = 440 *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>
              <a:buClr>
                <a:schemeClr val="lt1"/>
              </a:buClr>
              <a:buSzPct val="25000"/>
            </a:pPr>
            <a:endParaRPr lang="en-US" sz="2000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 /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5.28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5305425" y="1724026"/>
            <a:ext cx="3019950" cy="24194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 % 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>
              <a:buClr>
                <a:schemeClr val="lt1"/>
              </a:buClr>
              <a:buSzPct val="25000"/>
            </a:pPr>
            <a:endParaRPr lang="en-US" sz="2000" dirty="0"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print(4 ** 3)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8837906" y="2224088"/>
          <a:ext cx="2814000" cy="34170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0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1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8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800" b="0" i="0" u="none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1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1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1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1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1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1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Arithmetic Operators</a:t>
            </a:r>
            <a:endParaRPr lang="en-US" sz="4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B59BC-7889-9246-EF6B-D5821678E615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operators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2125133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2817019" y="4980676"/>
            <a:ext cx="6557963" cy="46664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800" dirty="0">
                <a:latin typeface="Courier" charset="0"/>
                <a:ea typeface="Courier" charset="0"/>
                <a:cs typeface="Courier" charset="0"/>
                <a:sym typeface="Cabin"/>
              </a:rPr>
              <a:t>x = </a:t>
            </a:r>
            <a:r>
              <a:rPr lang="en-US" sz="2800" dirty="0">
                <a:latin typeface="Courier"/>
                <a:ea typeface="Courier"/>
                <a:cs typeface="Courier"/>
                <a:sym typeface="Courier New"/>
              </a:rPr>
              <a:t>1 + 2 ** 3 / 4 *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4FC78F-529E-5691-DECE-8DB9179190E3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C5DB4-FD2B-4F11-7CD8-95DC0DC74E3A}"/>
              </a:ext>
            </a:extLst>
          </p:cNvPr>
          <p:cNvSpPr txBox="1"/>
          <p:nvPr/>
        </p:nvSpPr>
        <p:spPr>
          <a:xfrm>
            <a:off x="1083733" y="44396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18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Quiz: What is the value of x?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lvl="1" indent="-25927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are always respected</a:t>
            </a:r>
          </a:p>
          <a:p>
            <a:pPr lvl="1" indent="-25927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lvl="1" indent="-25927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lvl="1" indent="-25927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lvl="1" indent="-25927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FEC3A-2D94-44E2-BF6A-A654B524E792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730727" y="742951"/>
            <a:ext cx="3470673" cy="60007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  <a:sym typeface="Cabin"/>
              </a:rPr>
              <a:t>1 + 2 ** 3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8168877" y="1905001"/>
            <a:ext cx="3032523" cy="60007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  <a:sym typeface="Cabin"/>
              </a:rPr>
              <a:t>1 + 8 / 4 * 5</a:t>
            </a:r>
          </a:p>
        </p:txBody>
      </p:sp>
      <p:cxnSp>
        <p:nvCxnSpPr>
          <p:cNvPr id="398" name="Shape 398"/>
          <p:cNvCxnSpPr>
            <a:cxnSpLocks/>
          </p:cNvCxnSpPr>
          <p:nvPr/>
        </p:nvCxnSpPr>
        <p:spPr>
          <a:xfrm flipH="1" flipV="1">
            <a:off x="8938483" y="1264669"/>
            <a:ext cx="125744" cy="634355"/>
          </a:xfrm>
          <a:prstGeom prst="straightConnector1">
            <a:avLst/>
          </a:prstGeom>
          <a:noFill/>
          <a:ln w="635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8473677" y="3000376"/>
            <a:ext cx="2413398" cy="60007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  <a:sym typeface="Cabin"/>
              </a:rPr>
              <a:t>1 + 2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9241630" y="2511019"/>
            <a:ext cx="56064" cy="489356"/>
          </a:xfrm>
          <a:prstGeom prst="straightConnector1">
            <a:avLst/>
          </a:prstGeom>
          <a:noFill/>
          <a:ln w="635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8692752" y="4229101"/>
            <a:ext cx="1694261" cy="60007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9589143" y="3600450"/>
            <a:ext cx="91233" cy="647794"/>
          </a:xfrm>
          <a:prstGeom prst="straightConnector1">
            <a:avLst/>
          </a:prstGeom>
          <a:noFill/>
          <a:ln w="635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9064227" y="5200651"/>
            <a:ext cx="542925" cy="60007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9168956" y="4731562"/>
            <a:ext cx="72674" cy="531000"/>
          </a:xfrm>
          <a:prstGeom prst="straightConnector1">
            <a:avLst/>
          </a:prstGeom>
          <a:noFill/>
          <a:ln w="635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91793" y="982256"/>
            <a:ext cx="5513849" cy="1295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x = 1 + 2 ** 3 / 4 * 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11.0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1225280" y="3115583"/>
            <a:ext cx="1694261" cy="2265321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lIns="0" tIns="0" rIns="0" bIns="0" anchor="ctr" anchorCtr="0">
              <a:noAutofit/>
            </a:bodyPr>
            <a:lstStyle/>
            <a:p>
              <a:pPr>
                <a:lnSpc>
                  <a:spcPct val="150000"/>
                </a:lnSpc>
                <a:buClr>
                  <a:srgbClr val="FF00FF"/>
                </a:buClr>
                <a:buSzPct val="25000"/>
              </a:pPr>
              <a:r>
                <a:rPr lang="en-US" sz="1600" i="1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>
                <a:lnSpc>
                  <a:spcPct val="150000"/>
                </a:lnSpc>
                <a:buClr>
                  <a:srgbClr val="FF0000"/>
                </a:buClr>
                <a:buSzPct val="25000"/>
              </a:pPr>
              <a:r>
                <a:rPr lang="en-US" sz="1600" i="1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>
                <a:lnSpc>
                  <a:spcPct val="150000"/>
                </a:lnSpc>
                <a:buClr>
                  <a:srgbClr val="00FF00"/>
                </a:buClr>
                <a:buSzPct val="25000"/>
              </a:pPr>
              <a:r>
                <a:rPr lang="en-US" sz="1600" i="1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>
                <a:lnSpc>
                  <a:spcPct val="150000"/>
                </a:lnSpc>
                <a:buClr>
                  <a:srgbClr val="FF7F00"/>
                </a:buClr>
                <a:buSzPct val="25000"/>
              </a:pPr>
              <a:r>
                <a:rPr lang="en-US" sz="1600" i="1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>
                <a:lnSpc>
                  <a:spcPct val="150000"/>
                </a:lnSpc>
                <a:buClr>
                  <a:srgbClr val="FFFF00"/>
                </a:buClr>
                <a:buSzPct val="25000"/>
              </a:pPr>
              <a:r>
                <a:rPr lang="en-US" sz="1600" i="1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tx2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34CB14-D6CC-3018-4DD9-114A6393F091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722003-0628-0848-AD47-AC09460FC7A8}"/>
              </a:ext>
            </a:extLst>
          </p:cNvPr>
          <p:cNvSpPr/>
          <p:nvPr/>
        </p:nvSpPr>
        <p:spPr>
          <a:xfrm>
            <a:off x="8390467" y="567267"/>
            <a:ext cx="1371600" cy="842433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A80525-23EF-A8DD-327B-FDFD7C8F89EA}"/>
              </a:ext>
            </a:extLst>
          </p:cNvPr>
          <p:cNvSpPr/>
          <p:nvPr/>
        </p:nvSpPr>
        <p:spPr>
          <a:xfrm>
            <a:off x="8649889" y="1832349"/>
            <a:ext cx="1371600" cy="842433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C2BBF-F913-4AB5-6057-82E645579EC1}"/>
              </a:ext>
            </a:extLst>
          </p:cNvPr>
          <p:cNvSpPr/>
          <p:nvPr/>
        </p:nvSpPr>
        <p:spPr>
          <a:xfrm>
            <a:off x="8994576" y="2853639"/>
            <a:ext cx="1371600" cy="842433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EBA3EA-7280-D0B6-5858-51F85651915F}"/>
              </a:ext>
            </a:extLst>
          </p:cNvPr>
          <p:cNvSpPr/>
          <p:nvPr/>
        </p:nvSpPr>
        <p:spPr>
          <a:xfrm>
            <a:off x="8589651" y="4106987"/>
            <a:ext cx="1371600" cy="842433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79">
            <a:extLst>
              <a:ext uri="{FF2B5EF4-FFF2-40B4-BE49-F238E27FC236}">
                <a16:creationId xmlns:a16="http://schemas.microsoft.com/office/drawing/2014/main" id="{A829F3C9-DD2D-53BD-37FE-1C6D819C10DB}"/>
              </a:ext>
            </a:extLst>
          </p:cNvPr>
          <p:cNvSpPr txBox="1"/>
          <p:nvPr/>
        </p:nvSpPr>
        <p:spPr>
          <a:xfrm>
            <a:off x="2469886" y="1620322"/>
            <a:ext cx="6557963" cy="46664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800" dirty="0">
                <a:latin typeface="Courier" charset="0"/>
                <a:ea typeface="Courier" charset="0"/>
                <a:cs typeface="Courier" charset="0"/>
                <a:sym typeface="Cabin"/>
              </a:rPr>
              <a:t>x = 1 + 2 * 3 - 4 / 5 **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80956-5E71-4133-9773-F347767C3934}"/>
              </a:ext>
            </a:extLst>
          </p:cNvPr>
          <p:cNvSpPr txBox="1"/>
          <p:nvPr/>
        </p:nvSpPr>
        <p:spPr>
          <a:xfrm>
            <a:off x="711200" y="9598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Quiz: What is the value of x? </a:t>
            </a:r>
          </a:p>
        </p:txBody>
      </p:sp>
      <p:grpSp>
        <p:nvGrpSpPr>
          <p:cNvPr id="4" name="Shape 386">
            <a:extLst>
              <a:ext uri="{FF2B5EF4-FFF2-40B4-BE49-F238E27FC236}">
                <a16:creationId xmlns:a16="http://schemas.microsoft.com/office/drawing/2014/main" id="{481CA829-68D7-9830-2EBE-6B6701294C16}"/>
              </a:ext>
            </a:extLst>
          </p:cNvPr>
          <p:cNvGrpSpPr/>
          <p:nvPr/>
        </p:nvGrpSpPr>
        <p:grpSpPr>
          <a:xfrm>
            <a:off x="1225280" y="3115583"/>
            <a:ext cx="1694261" cy="2265321"/>
            <a:chOff x="0" y="-349272"/>
            <a:chExt cx="2522536" cy="3020428"/>
          </a:xfrm>
        </p:grpSpPr>
        <p:sp>
          <p:nvSpPr>
            <p:cNvPr id="5" name="Shape 387">
              <a:extLst>
                <a:ext uri="{FF2B5EF4-FFF2-40B4-BE49-F238E27FC236}">
                  <a16:creationId xmlns:a16="http://schemas.microsoft.com/office/drawing/2014/main" id="{E7E31B0C-948A-62A9-3F37-A6B644D5F9AE}"/>
                </a:ext>
              </a:extLst>
            </p:cNvPr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lIns="0" tIns="0" rIns="0" bIns="0" anchor="ctr" anchorCtr="0">
              <a:noAutofit/>
            </a:bodyPr>
            <a:lstStyle/>
            <a:p>
              <a:pPr>
                <a:lnSpc>
                  <a:spcPct val="150000"/>
                </a:lnSpc>
                <a:buClr>
                  <a:srgbClr val="FF00FF"/>
                </a:buClr>
                <a:buSzPct val="25000"/>
              </a:pPr>
              <a:r>
                <a:rPr lang="en-US" sz="1600" i="1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>
                <a:lnSpc>
                  <a:spcPct val="150000"/>
                </a:lnSpc>
                <a:buClr>
                  <a:srgbClr val="FF0000"/>
                </a:buClr>
                <a:buSzPct val="25000"/>
              </a:pPr>
              <a:r>
                <a:rPr lang="en-US" sz="1600" i="1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>
                <a:lnSpc>
                  <a:spcPct val="150000"/>
                </a:lnSpc>
                <a:buClr>
                  <a:srgbClr val="00FF00"/>
                </a:buClr>
                <a:buSzPct val="25000"/>
              </a:pPr>
              <a:r>
                <a:rPr lang="en-US" sz="1600" i="1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>
                <a:lnSpc>
                  <a:spcPct val="150000"/>
                </a:lnSpc>
                <a:buClr>
                  <a:srgbClr val="FF7F00"/>
                </a:buClr>
                <a:buSzPct val="25000"/>
              </a:pPr>
              <a:r>
                <a:rPr lang="en-US" sz="1600" i="1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>
                <a:lnSpc>
                  <a:spcPct val="150000"/>
                </a:lnSpc>
                <a:buClr>
                  <a:srgbClr val="FFFF00"/>
                </a:buClr>
                <a:buSzPct val="25000"/>
              </a:pPr>
              <a:r>
                <a:rPr lang="en-US" sz="1600" i="1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6" name="Shape 388">
              <a:extLst>
                <a:ext uri="{FF2B5EF4-FFF2-40B4-BE49-F238E27FC236}">
                  <a16:creationId xmlns:a16="http://schemas.microsoft.com/office/drawing/2014/main" id="{B4FCEF56-5622-8733-7551-59855C634995}"/>
                </a:ext>
              </a:extLst>
            </p:cNvPr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tx2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1018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Agenda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wk1. Installing Python, HelloWorld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wk2. Arithmetic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wk3. Data Types : Integer, Floating point, Boolean, String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wk4. Data Structures: List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wk5. Data Structures: Set, Tuples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wk6. Data Structures: Dictionary</a:t>
            </a:r>
          </a:p>
        </p:txBody>
      </p:sp>
    </p:spTree>
    <p:extLst>
      <p:ext uri="{BB962C8B-B14F-4D97-AF65-F5344CB8AC3E}">
        <p14:creationId xmlns:p14="http://schemas.microsoft.com/office/powerpoint/2010/main" val="1494236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ignored by Python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502730" lvl="1" indent="0">
              <a:lnSpc>
                <a:spcPct val="100000"/>
              </a:lnSpc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502730" lvl="1" indent="0">
              <a:lnSpc>
                <a:spcPct val="100000"/>
              </a:lnSpc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502730" lvl="1" indent="0">
              <a:lnSpc>
                <a:spcPct val="100000"/>
              </a:lnSpc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3FB0C-49C9-DA6A-8026-74F38CDFF4A7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904576" y="1649137"/>
            <a:ext cx="5098274" cy="443551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/>
              <a:t>These slides are Copyright 2010-  Charles R. Severance (</a:t>
            </a:r>
            <a:r>
              <a:rPr lang="en-US" sz="135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www.dr-chuck.com</a:t>
            </a:r>
            <a:r>
              <a:rPr lang="en-US" sz="1350" dirty="0"/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350" dirty="0"/>
          </a:p>
          <a:p>
            <a:r>
              <a:rPr lang="en-US" sz="1350" dirty="0"/>
              <a:t>Initial Development: Charles Severance, University of Michigan School of Information</a:t>
            </a:r>
          </a:p>
          <a:p>
            <a:endParaRPr sz="1350" dirty="0"/>
          </a:p>
          <a:p>
            <a:pPr>
              <a:buClr>
                <a:schemeClr val="dk2"/>
              </a:buClr>
              <a:buSzPct val="61111"/>
            </a:pPr>
            <a:r>
              <a:rPr lang="en-US" sz="1350" dirty="0"/>
              <a:t>Modification: Taehee Jeong, San Jose State University</a:t>
            </a:r>
          </a:p>
          <a:p>
            <a:endParaRPr sz="1350" dirty="0"/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3266" y="847480"/>
            <a:ext cx="1476449" cy="5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Agenda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wk7. Control flows: IF statement 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wk8. Loops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wk9. Function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wk10. Class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wk11.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0216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4F2E-FE84-4009-B628-CE0F1248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61CF6-4BBA-5B4B-2848-AF3198838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5104" indent="0">
              <a:buNone/>
            </a:pPr>
            <a:r>
              <a:rPr lang="en-US" dirty="0">
                <a:hlinkClick r:id="rId2"/>
              </a:rPr>
              <a:t>https://github.com/TaeheeJeong/seedacademy</a:t>
            </a:r>
            <a:endParaRPr lang="en-US" dirty="0"/>
          </a:p>
          <a:p>
            <a:pPr marL="455104" indent="0">
              <a:buNone/>
            </a:pPr>
            <a:r>
              <a:rPr lang="en-US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://github.com/TaeheeJeong/SummerCoding2023</a:t>
            </a:r>
            <a:endParaRPr lang="en-US" dirty="0"/>
          </a:p>
          <a:p>
            <a:pPr marL="45510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1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Today’s agenda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Constant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Variable assignment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Arithmetic operators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56391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609600" y="589360"/>
            <a:ext cx="10552970" cy="828674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marL="828675" indent="-452533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such as numbers, letters, and strings, are called </a:t>
            </a:r>
            <a:r>
              <a:rPr lang="en-US" sz="2000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their value does not change.</a:t>
            </a:r>
          </a:p>
          <a:p>
            <a:pPr marL="828675" indent="-452533">
              <a:lnSpc>
                <a:spcPct val="100000"/>
              </a:lnSpc>
              <a:spcBef>
                <a:spcPts val="1725"/>
              </a:spcBef>
              <a:buSzPct val="100000"/>
            </a:pPr>
            <a:endParaRPr lang="en-US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828675" indent="-452533">
              <a:lnSpc>
                <a:spcPct val="100000"/>
              </a:lnSpc>
              <a:spcBef>
                <a:spcPts val="1725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constants are as you expect</a:t>
            </a:r>
          </a:p>
          <a:p>
            <a:pPr marL="828675" indent="-452533">
              <a:lnSpc>
                <a:spcPct val="100000"/>
              </a:lnSpc>
              <a:spcBef>
                <a:spcPts val="1725"/>
              </a:spcBef>
              <a:buSzPct val="100000"/>
            </a:pPr>
            <a:endParaRPr lang="en-US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828675" indent="-452533">
              <a:lnSpc>
                <a:spcPct val="100000"/>
              </a:lnSpc>
              <a:spcBef>
                <a:spcPts val="1725"/>
              </a:spcBef>
              <a:buSzPct val="100000"/>
            </a:pPr>
            <a:endParaRPr lang="en-US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828675" indent="-452533">
              <a:lnSpc>
                <a:spcPct val="100000"/>
              </a:lnSpc>
              <a:spcBef>
                <a:spcPts val="1725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constants use single quotes (')</a:t>
            </a:r>
            <a:b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 quotes (")</a:t>
            </a:r>
            <a:b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6838553" y="3361266"/>
            <a:ext cx="4489847" cy="234434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print(123)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endParaRPr lang="en-US" sz="2000" dirty="0"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print(98.6)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endParaRPr lang="en-US" sz="2000" dirty="0"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print('Hello world')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049EA1-BD7B-99D2-F363-C26AF4879F92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09600" y="1896894"/>
            <a:ext cx="10972800" cy="890081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504825" indent="-3429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use reserved words as variable names / identifiers.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11B514-EE38-AD0E-5142-CB5119916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144213"/>
              </p:ext>
            </p:extLst>
          </p:nvPr>
        </p:nvGraphicFramePr>
        <p:xfrm>
          <a:off x="1214967" y="2910946"/>
          <a:ext cx="7531100" cy="2346855"/>
        </p:xfrm>
        <a:graphic>
          <a:graphicData uri="http://schemas.openxmlformats.org/drawingml/2006/table">
            <a:tbl>
              <a:tblPr/>
              <a:tblGrid>
                <a:gridCol w="1310852">
                  <a:extLst>
                    <a:ext uri="{9D8B030D-6E8A-4147-A177-3AD203B41FA5}">
                      <a16:colId xmlns:a16="http://schemas.microsoft.com/office/drawing/2014/main" val="3337396237"/>
                    </a:ext>
                  </a:extLst>
                </a:gridCol>
                <a:gridCol w="1361269">
                  <a:extLst>
                    <a:ext uri="{9D8B030D-6E8A-4147-A177-3AD203B41FA5}">
                      <a16:colId xmlns:a16="http://schemas.microsoft.com/office/drawing/2014/main" val="3230592783"/>
                    </a:ext>
                  </a:extLst>
                </a:gridCol>
                <a:gridCol w="1417991">
                  <a:extLst>
                    <a:ext uri="{9D8B030D-6E8A-4147-A177-3AD203B41FA5}">
                      <a16:colId xmlns:a16="http://schemas.microsoft.com/office/drawing/2014/main" val="3078172486"/>
                    </a:ext>
                  </a:extLst>
                </a:gridCol>
                <a:gridCol w="1417991">
                  <a:extLst>
                    <a:ext uri="{9D8B030D-6E8A-4147-A177-3AD203B41FA5}">
                      <a16:colId xmlns:a16="http://schemas.microsoft.com/office/drawing/2014/main" val="3318538422"/>
                    </a:ext>
                  </a:extLst>
                </a:gridCol>
                <a:gridCol w="2022997">
                  <a:extLst>
                    <a:ext uri="{9D8B030D-6E8A-4147-A177-3AD203B41FA5}">
                      <a16:colId xmlns:a16="http://schemas.microsoft.com/office/drawing/2014/main" val="885464527"/>
                    </a:ext>
                  </a:extLst>
                </a:gridCol>
              </a:tblGrid>
              <a:tr h="3352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False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class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return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is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finally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231986"/>
                  </a:ext>
                </a:extLst>
              </a:tr>
              <a:tr h="3352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None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for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lambda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continue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425930"/>
                  </a:ext>
                </a:extLst>
              </a:tr>
              <a:tr h="3352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True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def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from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while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nonlocal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101257"/>
                  </a:ext>
                </a:extLst>
              </a:tr>
              <a:tr h="3352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and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del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global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not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with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200102"/>
                  </a:ext>
                </a:extLst>
              </a:tr>
              <a:tr h="3352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as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elif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try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or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yield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977165"/>
                  </a:ext>
                </a:extLst>
              </a:tr>
              <a:tr h="3352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assert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else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import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629567"/>
                  </a:ext>
                </a:extLst>
              </a:tr>
              <a:tr h="3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break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except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in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raise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3321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4BCF257-759F-247A-72D9-509E324F7076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581025" y="576073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200620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A variable is a named place in the memory where a programmer can store data and later retrieve the data using the variable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name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”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Programmers get to choose the names of the variables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You can change the contents of a variable in a later statement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1968094" y="3977653"/>
            <a:ext cx="3029175" cy="12716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x = 12.2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y = 14</a:t>
            </a:r>
          </a:p>
          <a:p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x = 100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5DB666-1FF9-6CB4-43ED-752590E0BB61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2343150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712280" indent="-428625"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712280" indent="-428625"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712280" indent="-428625"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b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0319" y="4117051"/>
            <a:ext cx="6340197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Good:    spam    eggs   spam23    _speed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Bad:     23spam     #sign  var.12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Different:    spam   Spam   SPAM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8598E-A615-7C72-76C6-E20AE9BED055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97160964-428B-4AEA-8930-4D1E000D29AB}"/>
    </a:ext>
  </a:extLst>
</a:theme>
</file>

<file path=ppt/theme/theme2.xml><?xml version="1.0" encoding="utf-8"?>
<a:theme xmlns:a="http://schemas.openxmlformats.org/drawingml/2006/main" name="Section Header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8DDA0EE1-69CF-4F45-B9F9-786EF8B0A46B}"/>
    </a:ext>
  </a:extLst>
</a:theme>
</file>

<file path=ppt/theme/theme3.xml><?xml version="1.0" encoding="utf-8"?>
<a:theme xmlns:a="http://schemas.openxmlformats.org/drawingml/2006/main" name="White Content Slide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B6C483E6-C348-40AA-BD1B-B35888537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1170</Words>
  <Application>Microsoft Office PowerPoint</Application>
  <PresentationFormat>Widescreen</PresentationFormat>
  <Paragraphs>223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Cabin</vt:lpstr>
      <vt:lpstr>Courier</vt:lpstr>
      <vt:lpstr>Helvetica Neue</vt:lpstr>
      <vt:lpstr>SJSU Spartan Bold</vt:lpstr>
      <vt:lpstr>SJSU Spartan Regular</vt:lpstr>
      <vt:lpstr>Arial</vt:lpstr>
      <vt:lpstr>Calibri</vt:lpstr>
      <vt:lpstr>Title Slides</vt:lpstr>
      <vt:lpstr>Section Headers</vt:lpstr>
      <vt:lpstr>White Content Slides</vt:lpstr>
      <vt:lpstr>Python Coding Schools</vt:lpstr>
      <vt:lpstr>Agenda</vt:lpstr>
      <vt:lpstr>Agenda</vt:lpstr>
      <vt:lpstr>Class materials</vt:lpstr>
      <vt:lpstr>Today’s agenda</vt:lpstr>
      <vt:lpstr>Constants</vt:lpstr>
      <vt:lpstr>Reserved Words</vt:lpstr>
      <vt:lpstr>Variables</vt:lpstr>
      <vt:lpstr>Python Variable Name Rules</vt:lpstr>
      <vt:lpstr>Sentences or Lines</vt:lpstr>
      <vt:lpstr>Assignment Statements</vt:lpstr>
      <vt:lpstr>PowerPoint Presentation</vt:lpstr>
      <vt:lpstr>PowerPoint Presentation</vt:lpstr>
      <vt:lpstr>Arithmetic Operators</vt:lpstr>
      <vt:lpstr>Arithmetic Operators</vt:lpstr>
      <vt:lpstr>Order of operators</vt:lpstr>
      <vt:lpstr>Operator Precedence Rules</vt:lpstr>
      <vt:lpstr>PowerPoint Presentation</vt:lpstr>
      <vt:lpstr>PowerPoint Presentation</vt:lpstr>
      <vt:lpstr>Comments in Python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Coding School_2023</dc:title>
  <dc:creator>Taehee Jeong</dc:creator>
  <cp:lastModifiedBy>Taehee Jeong</cp:lastModifiedBy>
  <cp:revision>34</cp:revision>
  <dcterms:created xsi:type="dcterms:W3CDTF">2022-12-11T01:23:33Z</dcterms:created>
  <dcterms:modified xsi:type="dcterms:W3CDTF">2024-01-02T04:50:16Z</dcterms:modified>
</cp:coreProperties>
</file>