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7"/>
  </p:notesMasterIdLst>
  <p:sldIdLst>
    <p:sldId id="259" r:id="rId4"/>
    <p:sldId id="271" r:id="rId5"/>
    <p:sldId id="337" r:id="rId6"/>
    <p:sldId id="336" r:id="rId7"/>
    <p:sldId id="300" r:id="rId8"/>
    <p:sldId id="274" r:id="rId9"/>
    <p:sldId id="275" r:id="rId10"/>
    <p:sldId id="276" r:id="rId11"/>
    <p:sldId id="277" r:id="rId12"/>
    <p:sldId id="295" r:id="rId13"/>
    <p:sldId id="315" r:id="rId14"/>
    <p:sldId id="278" r:id="rId15"/>
    <p:sldId id="314" r:id="rId16"/>
    <p:sldId id="306" r:id="rId17"/>
    <p:sldId id="307" r:id="rId18"/>
    <p:sldId id="308" r:id="rId19"/>
    <p:sldId id="309" r:id="rId20"/>
    <p:sldId id="262" r:id="rId21"/>
    <p:sldId id="310" r:id="rId22"/>
    <p:sldId id="288" r:id="rId23"/>
    <p:sldId id="272" r:id="rId24"/>
    <p:sldId id="273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9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10449000" cy="127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33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lesson: 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Data Types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533400" y="528637"/>
            <a:ext cx="10343889" cy="8286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09600" y="1843087"/>
            <a:ext cx="6176963" cy="292893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6555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120432" y="1985963"/>
            <a:ext cx="4402701" cy="35147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print(10 / 2)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print(9 / 2)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print(99 / 100)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print(10.0 / 2.0)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print(99.0 / 100.0)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FF9BC-A1BD-07BB-CED2-6560861D021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608F-0D4F-9FAB-1869-6D3A5173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0239-1080-637F-1C72-9AC979F7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6900333" cy="1193799"/>
          </a:xfrm>
        </p:spPr>
        <p:txBody>
          <a:bodyPr>
            <a:norm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Logical value that indicates </a:t>
            </a:r>
            <a:r>
              <a:rPr lang="en-US" sz="2000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</a:rPr>
              <a:t>False</a:t>
            </a: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Important for control flow &amp; logic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AE184-5DD3-037A-B071-A6B46545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546" y="1909979"/>
            <a:ext cx="357237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609600" y="589359"/>
            <a:ext cx="5462588" cy="16252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09600" y="2328864"/>
            <a:ext cx="5462588" cy="73607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convert between strings and integer/float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597777" y="2099832"/>
            <a:ext cx="3341158" cy="265833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int(‘3’)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3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float(‘3’)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3.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str(3)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‘3’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F7532-FB48-C5B0-4156-2FDC18A7B6B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609600" y="589359"/>
            <a:ext cx="5462588" cy="16252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09600" y="2328863"/>
            <a:ext cx="5462588" cy="37969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convert between strings and integer/float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error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276975" y="1401961"/>
            <a:ext cx="5705475" cy="49037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endParaRPr lang="en-US" sz="16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1600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F7532-FB48-C5B0-4156-2FDC18A7B6B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7289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5562600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466160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49746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indent="-24974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2000" dirty="0">
                <a:solidFill>
                  <a:schemeClr val="tx1"/>
                </a:solidFill>
              </a:rPr>
              <a:t>"</a:t>
            </a:r>
          </a:p>
          <a:p>
            <a:pPr indent="-24974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24974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indent="-24974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into a string using str()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679009" y="540624"/>
            <a:ext cx="5219699" cy="560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str1 = "Hello"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str2 = 'there'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bob = str1 + str2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print(bob)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str3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str3 = str3 + 1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int(str3) + 1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‘123’ + str(1)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C1B28-4E5D-4EA3-98E9-57579214BCF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283E1-D4EB-B5F6-636D-1B09597BA229}"/>
              </a:ext>
            </a:extLst>
          </p:cNvPr>
          <p:cNvSpPr txBox="1"/>
          <p:nvPr/>
        </p:nvSpPr>
        <p:spPr>
          <a:xfrm>
            <a:off x="8898467" y="5537200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Quiz: What will be x?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88021-7DAE-DA0B-3807-DBF295A04E9F}"/>
              </a:ext>
            </a:extLst>
          </p:cNvPr>
          <p:cNvCxnSpPr/>
          <p:nvPr/>
        </p:nvCxnSpPr>
        <p:spPr>
          <a:xfrm flipH="1">
            <a:off x="8398933" y="5721866"/>
            <a:ext cx="499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271712" y="625288"/>
            <a:ext cx="9044063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6602016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 square brackets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924801" y="3388144"/>
            <a:ext cx="3659174" cy="28412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letter = fruit[1]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print(letter)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x = 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w = fruit[x - 1]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print(w)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924801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924801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486776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486776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067801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067801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629776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9629776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172701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0172701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734676" y="2752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0734676" y="2200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42095-0E41-26C8-FB3D-9CE633DEBA9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BADDE-D536-AC64-C041-8162917C6B35}"/>
              </a:ext>
            </a:extLst>
          </p:cNvPr>
          <p:cNvSpPr txBox="1"/>
          <p:nvPr/>
        </p:nvSpPr>
        <p:spPr>
          <a:xfrm>
            <a:off x="7951358" y="5860093"/>
            <a:ext cx="22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Quiz: What will be w?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66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4683919" cy="38912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python error if you attempt to index beyond the end of a string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448350" y="3106304"/>
            <a:ext cx="5134050" cy="158386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zot 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print(zot[5])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B9812-6E42-F9F9-1F33-0762DDDD707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539531" cy="9429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04825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built-in function 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460926" y="4171951"/>
            <a:ext cx="3748941" cy="1245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(fruit))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781926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781926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43901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343901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924926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924926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486901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486901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029826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0029826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0591801" y="3162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0591801" y="2609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D5DE1-5CA4-7F49-AC05-00EB2126E67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900113" y="1904926"/>
            <a:ext cx="4233825" cy="16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(fruit)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119687" y="4286843"/>
            <a:ext cx="2114550" cy="1387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3974305" y="49672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406252" y="4551759"/>
            <a:ext cx="1365647" cy="831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582025" y="4500563"/>
            <a:ext cx="176926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7260430" y="49291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bg2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7712869" y="2032892"/>
            <a:ext cx="3848174" cy="10189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600" i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function is some stored code that we use. A function takes some input and produces an output.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B7D66-3271-FA47-14CE-7B10A4C293BC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66776" y="625288"/>
            <a:ext cx="3794522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951810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68796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colon operator</a:t>
            </a:r>
          </a:p>
          <a:p>
            <a:pPr indent="-26879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268796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801820" y="2513878"/>
            <a:ext cx="4340313" cy="26338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s = 'Monty Python'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print(s[0:4])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print(s[6:7])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print(s[6:20])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297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5297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5859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859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440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440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7002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7002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75449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5449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81069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81069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8630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8630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9192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192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773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9773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335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35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08787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08787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14407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14407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F26A2-0921-44F3-896A-803CC572AC6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6801820" y="2746978"/>
            <a:ext cx="5147550" cy="29074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s = 'Monty Python'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print(s[:2])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print(s[8:])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thon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print(s[:])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66776" y="625288"/>
            <a:ext cx="3794522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4625064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61925" indent="0">
              <a:lnSpc>
                <a:spcPct val="150000"/>
              </a:lnSpc>
              <a:spcBef>
                <a:spcPts val="0"/>
              </a:spcBef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2" name="Shape 372">
            <a:extLst>
              <a:ext uri="{FF2B5EF4-FFF2-40B4-BE49-F238E27FC236}">
                <a16:creationId xmlns:a16="http://schemas.microsoft.com/office/drawing/2014/main" id="{9C750289-CA1F-102B-B004-F8E90A0DCC93}"/>
              </a:ext>
            </a:extLst>
          </p:cNvPr>
          <p:cNvSpPr txBox="1"/>
          <p:nvPr/>
        </p:nvSpPr>
        <p:spPr>
          <a:xfrm>
            <a:off x="5297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" name="Shape 373">
            <a:extLst>
              <a:ext uri="{FF2B5EF4-FFF2-40B4-BE49-F238E27FC236}">
                <a16:creationId xmlns:a16="http://schemas.microsoft.com/office/drawing/2014/main" id="{51E28862-D14C-47B6-70DC-7764B189B73E}"/>
              </a:ext>
            </a:extLst>
          </p:cNvPr>
          <p:cNvSpPr txBox="1"/>
          <p:nvPr/>
        </p:nvSpPr>
        <p:spPr>
          <a:xfrm>
            <a:off x="5297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4" name="Shape 374">
            <a:extLst>
              <a:ext uri="{FF2B5EF4-FFF2-40B4-BE49-F238E27FC236}">
                <a16:creationId xmlns:a16="http://schemas.microsoft.com/office/drawing/2014/main" id="{2E5953AB-26DF-3CA6-76B6-3F2504D83744}"/>
              </a:ext>
            </a:extLst>
          </p:cNvPr>
          <p:cNvSpPr txBox="1"/>
          <p:nvPr/>
        </p:nvSpPr>
        <p:spPr>
          <a:xfrm>
            <a:off x="5859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5" name="Shape 375">
            <a:extLst>
              <a:ext uri="{FF2B5EF4-FFF2-40B4-BE49-F238E27FC236}">
                <a16:creationId xmlns:a16="http://schemas.microsoft.com/office/drawing/2014/main" id="{9A54F5D6-80FC-1CB2-C016-6C8FB1613672}"/>
              </a:ext>
            </a:extLst>
          </p:cNvPr>
          <p:cNvSpPr txBox="1"/>
          <p:nvPr/>
        </p:nvSpPr>
        <p:spPr>
          <a:xfrm>
            <a:off x="5859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6" name="Shape 376">
            <a:extLst>
              <a:ext uri="{FF2B5EF4-FFF2-40B4-BE49-F238E27FC236}">
                <a16:creationId xmlns:a16="http://schemas.microsoft.com/office/drawing/2014/main" id="{B00BB746-A919-31EF-0F38-47DC7E33D136}"/>
              </a:ext>
            </a:extLst>
          </p:cNvPr>
          <p:cNvSpPr txBox="1"/>
          <p:nvPr/>
        </p:nvSpPr>
        <p:spPr>
          <a:xfrm>
            <a:off x="64400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7" name="Shape 377">
            <a:extLst>
              <a:ext uri="{FF2B5EF4-FFF2-40B4-BE49-F238E27FC236}">
                <a16:creationId xmlns:a16="http://schemas.microsoft.com/office/drawing/2014/main" id="{09FF0F4B-B95E-6C79-00CE-C4E19262B041}"/>
              </a:ext>
            </a:extLst>
          </p:cNvPr>
          <p:cNvSpPr txBox="1"/>
          <p:nvPr/>
        </p:nvSpPr>
        <p:spPr>
          <a:xfrm>
            <a:off x="64400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8" name="Shape 378">
            <a:extLst>
              <a:ext uri="{FF2B5EF4-FFF2-40B4-BE49-F238E27FC236}">
                <a16:creationId xmlns:a16="http://schemas.microsoft.com/office/drawing/2014/main" id="{7E4D5508-C89F-E43D-A5F4-E1CCFF8BED85}"/>
              </a:ext>
            </a:extLst>
          </p:cNvPr>
          <p:cNvSpPr txBox="1"/>
          <p:nvPr/>
        </p:nvSpPr>
        <p:spPr>
          <a:xfrm>
            <a:off x="70020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9" name="Shape 379">
            <a:extLst>
              <a:ext uri="{FF2B5EF4-FFF2-40B4-BE49-F238E27FC236}">
                <a16:creationId xmlns:a16="http://schemas.microsoft.com/office/drawing/2014/main" id="{D7E39B57-5520-7C59-0784-D379E0DC7E92}"/>
              </a:ext>
            </a:extLst>
          </p:cNvPr>
          <p:cNvSpPr txBox="1"/>
          <p:nvPr/>
        </p:nvSpPr>
        <p:spPr>
          <a:xfrm>
            <a:off x="70020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10" name="Shape 380">
            <a:extLst>
              <a:ext uri="{FF2B5EF4-FFF2-40B4-BE49-F238E27FC236}">
                <a16:creationId xmlns:a16="http://schemas.microsoft.com/office/drawing/2014/main" id="{C40F9E15-AE00-20C5-79AD-D493FCE74596}"/>
              </a:ext>
            </a:extLst>
          </p:cNvPr>
          <p:cNvSpPr txBox="1"/>
          <p:nvPr/>
        </p:nvSpPr>
        <p:spPr>
          <a:xfrm>
            <a:off x="754499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11" name="Shape 381">
            <a:extLst>
              <a:ext uri="{FF2B5EF4-FFF2-40B4-BE49-F238E27FC236}">
                <a16:creationId xmlns:a16="http://schemas.microsoft.com/office/drawing/2014/main" id="{C4EF7158-BA6B-93AD-2E47-CA96A7D457B2}"/>
              </a:ext>
            </a:extLst>
          </p:cNvPr>
          <p:cNvSpPr txBox="1"/>
          <p:nvPr/>
        </p:nvSpPr>
        <p:spPr>
          <a:xfrm>
            <a:off x="754499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12" name="Shape 382">
            <a:extLst>
              <a:ext uri="{FF2B5EF4-FFF2-40B4-BE49-F238E27FC236}">
                <a16:creationId xmlns:a16="http://schemas.microsoft.com/office/drawing/2014/main" id="{F1B8AA6E-8B5C-5217-9F9F-3F852CF94D9F}"/>
              </a:ext>
            </a:extLst>
          </p:cNvPr>
          <p:cNvSpPr txBox="1"/>
          <p:nvPr/>
        </p:nvSpPr>
        <p:spPr>
          <a:xfrm>
            <a:off x="810697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13" name="Shape 383">
            <a:extLst>
              <a:ext uri="{FF2B5EF4-FFF2-40B4-BE49-F238E27FC236}">
                <a16:creationId xmlns:a16="http://schemas.microsoft.com/office/drawing/2014/main" id="{DA9A7176-E1B5-DC44-A3C3-45C9536F0BFC}"/>
              </a:ext>
            </a:extLst>
          </p:cNvPr>
          <p:cNvSpPr txBox="1"/>
          <p:nvPr/>
        </p:nvSpPr>
        <p:spPr>
          <a:xfrm>
            <a:off x="810697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14" name="Shape 384">
            <a:extLst>
              <a:ext uri="{FF2B5EF4-FFF2-40B4-BE49-F238E27FC236}">
                <a16:creationId xmlns:a16="http://schemas.microsoft.com/office/drawing/2014/main" id="{483DAE2B-D743-FF2F-1395-13503F7D192B}"/>
              </a:ext>
            </a:extLst>
          </p:cNvPr>
          <p:cNvSpPr txBox="1"/>
          <p:nvPr/>
        </p:nvSpPr>
        <p:spPr>
          <a:xfrm>
            <a:off x="8630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15" name="Shape 385">
            <a:extLst>
              <a:ext uri="{FF2B5EF4-FFF2-40B4-BE49-F238E27FC236}">
                <a16:creationId xmlns:a16="http://schemas.microsoft.com/office/drawing/2014/main" id="{BF49BCD6-D200-24D9-C59D-5EC9CBA0D097}"/>
              </a:ext>
            </a:extLst>
          </p:cNvPr>
          <p:cNvSpPr txBox="1"/>
          <p:nvPr/>
        </p:nvSpPr>
        <p:spPr>
          <a:xfrm>
            <a:off x="8630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16" name="Shape 386">
            <a:extLst>
              <a:ext uri="{FF2B5EF4-FFF2-40B4-BE49-F238E27FC236}">
                <a16:creationId xmlns:a16="http://schemas.microsoft.com/office/drawing/2014/main" id="{40AC6267-A2C1-A959-DD8E-CAA75306A232}"/>
              </a:ext>
            </a:extLst>
          </p:cNvPr>
          <p:cNvSpPr txBox="1"/>
          <p:nvPr/>
        </p:nvSpPr>
        <p:spPr>
          <a:xfrm>
            <a:off x="9192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17" name="Shape 387">
            <a:extLst>
              <a:ext uri="{FF2B5EF4-FFF2-40B4-BE49-F238E27FC236}">
                <a16:creationId xmlns:a16="http://schemas.microsoft.com/office/drawing/2014/main" id="{6F7871C7-458F-291C-B77A-3ACF04ABD590}"/>
              </a:ext>
            </a:extLst>
          </p:cNvPr>
          <p:cNvSpPr txBox="1"/>
          <p:nvPr/>
        </p:nvSpPr>
        <p:spPr>
          <a:xfrm>
            <a:off x="9192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18" name="Shape 388">
            <a:extLst>
              <a:ext uri="{FF2B5EF4-FFF2-40B4-BE49-F238E27FC236}">
                <a16:creationId xmlns:a16="http://schemas.microsoft.com/office/drawing/2014/main" id="{3BCDB2D6-44C1-B59C-E009-A1147B94E9D7}"/>
              </a:ext>
            </a:extLst>
          </p:cNvPr>
          <p:cNvSpPr txBox="1"/>
          <p:nvPr/>
        </p:nvSpPr>
        <p:spPr>
          <a:xfrm>
            <a:off x="97738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19" name="Shape 389">
            <a:extLst>
              <a:ext uri="{FF2B5EF4-FFF2-40B4-BE49-F238E27FC236}">
                <a16:creationId xmlns:a16="http://schemas.microsoft.com/office/drawing/2014/main" id="{BF8D7F25-C79A-DE62-9F21-0F7BE911FB26}"/>
              </a:ext>
            </a:extLst>
          </p:cNvPr>
          <p:cNvSpPr txBox="1"/>
          <p:nvPr/>
        </p:nvSpPr>
        <p:spPr>
          <a:xfrm>
            <a:off x="97738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20" name="Shape 390">
            <a:extLst>
              <a:ext uri="{FF2B5EF4-FFF2-40B4-BE49-F238E27FC236}">
                <a16:creationId xmlns:a16="http://schemas.microsoft.com/office/drawing/2014/main" id="{B878010E-C9E3-1DAF-FA06-EFDE023C11AC}"/>
              </a:ext>
            </a:extLst>
          </p:cNvPr>
          <p:cNvSpPr txBox="1"/>
          <p:nvPr/>
        </p:nvSpPr>
        <p:spPr>
          <a:xfrm>
            <a:off x="103358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21" name="Shape 391">
            <a:extLst>
              <a:ext uri="{FF2B5EF4-FFF2-40B4-BE49-F238E27FC236}">
                <a16:creationId xmlns:a16="http://schemas.microsoft.com/office/drawing/2014/main" id="{391A3685-7C52-5745-65B9-FC2829394B96}"/>
              </a:ext>
            </a:extLst>
          </p:cNvPr>
          <p:cNvSpPr txBox="1"/>
          <p:nvPr/>
        </p:nvSpPr>
        <p:spPr>
          <a:xfrm>
            <a:off x="103358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22" name="Shape 392">
            <a:extLst>
              <a:ext uri="{FF2B5EF4-FFF2-40B4-BE49-F238E27FC236}">
                <a16:creationId xmlns:a16="http://schemas.microsoft.com/office/drawing/2014/main" id="{4F84E147-98AB-09EE-0613-9F95F031B9F7}"/>
              </a:ext>
            </a:extLst>
          </p:cNvPr>
          <p:cNvSpPr txBox="1"/>
          <p:nvPr/>
        </p:nvSpPr>
        <p:spPr>
          <a:xfrm>
            <a:off x="10878745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23" name="Shape 393">
            <a:extLst>
              <a:ext uri="{FF2B5EF4-FFF2-40B4-BE49-F238E27FC236}">
                <a16:creationId xmlns:a16="http://schemas.microsoft.com/office/drawing/2014/main" id="{16DA5369-6451-0A1A-902E-E6186CD49DAC}"/>
              </a:ext>
            </a:extLst>
          </p:cNvPr>
          <p:cNvSpPr txBox="1"/>
          <p:nvPr/>
        </p:nvSpPr>
        <p:spPr>
          <a:xfrm>
            <a:off x="10878745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24" name="Shape 394">
            <a:extLst>
              <a:ext uri="{FF2B5EF4-FFF2-40B4-BE49-F238E27FC236}">
                <a16:creationId xmlns:a16="http://schemas.microsoft.com/office/drawing/2014/main" id="{983D0F2E-718E-94F4-3F45-DF4325B71B00}"/>
              </a:ext>
            </a:extLst>
          </p:cNvPr>
          <p:cNvSpPr txBox="1"/>
          <p:nvPr/>
        </p:nvSpPr>
        <p:spPr>
          <a:xfrm>
            <a:off x="11440720" y="1496620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25" name="Shape 395">
            <a:extLst>
              <a:ext uri="{FF2B5EF4-FFF2-40B4-BE49-F238E27FC236}">
                <a16:creationId xmlns:a16="http://schemas.microsoft.com/office/drawing/2014/main" id="{FDAF2ACD-370F-D01B-38B4-6B0B54431D71}"/>
              </a:ext>
            </a:extLst>
          </p:cNvPr>
          <p:cNvSpPr txBox="1"/>
          <p:nvPr/>
        </p:nvSpPr>
        <p:spPr>
          <a:xfrm>
            <a:off x="11440720" y="944170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78D60-8E1C-A1FC-6F58-F9C4E8F30F4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544616" cy="35683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61925" indent="0">
              <a:lnSpc>
                <a:spcPct val="150000"/>
              </a:lnSpc>
              <a:spcBef>
                <a:spcPts val="0"/>
              </a:spcBef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operator is applied to strings, it means “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934675" y="2317847"/>
            <a:ext cx="5207458" cy="33241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a = 'Hello'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b = a + 'There'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print(b)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c = a + ' ' + 'There'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print(c)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DFA93-9309-2393-9778-F99965931F0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4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Logical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4994672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“in” another string</a:t>
            </a:r>
          </a:p>
          <a:p>
            <a:pPr indent="-400050">
              <a:lnSpc>
                <a:spcPct val="100000"/>
              </a:lnSpc>
              <a:buSzPct val="171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 expression is a logical expression that returns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 if 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797411" y="2409826"/>
            <a:ext cx="5041106" cy="369464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'n' in fruit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'm' in fruit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'nan' in fruit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if 'a' in fruit 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...     print('Found it!')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8B5C4-EB12-6919-A7CA-FF466CD2B23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topic: Data type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Tx/>
            </a:pPr>
            <a:r>
              <a:rPr lang="en-US" dirty="0"/>
              <a:t>Integer</a:t>
            </a:r>
          </a:p>
          <a:p>
            <a:pPr>
              <a:buClrTx/>
            </a:pPr>
            <a:r>
              <a:rPr lang="en-US" dirty="0"/>
              <a:t>Floating point</a:t>
            </a:r>
          </a:p>
          <a:p>
            <a:pPr>
              <a:buClrTx/>
            </a:pPr>
            <a:r>
              <a:rPr lang="en-US" dirty="0"/>
              <a:t>Strings</a:t>
            </a:r>
          </a:p>
          <a:p>
            <a:pPr>
              <a:buClrTx/>
            </a:pPr>
            <a:r>
              <a:rPr lang="en-US" dirty="0"/>
              <a:t>Booleans</a:t>
            </a:r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4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4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6405563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Python, variables and constants have a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endParaRPr lang="en-US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difference between an integer number and a string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means: </a:t>
            </a:r>
          </a:p>
          <a:p>
            <a:pPr lvl="1"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</a:t>
            </a:r>
          </a:p>
          <a:p>
            <a:pPr lvl="1"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7272338" y="2418718"/>
            <a:ext cx="4557599" cy="24194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0391B-5D11-6489-B9C5-02041CB475C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609601" y="589360"/>
            <a:ext cx="10367120" cy="8286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76863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indent="-278321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type()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6440084" y="1590676"/>
            <a:ext cx="5486400" cy="45350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’&gt;</a:t>
            </a:r>
          </a:p>
          <a:p>
            <a:pPr>
              <a:buClr>
                <a:srgbClr val="FFFF00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type('hello')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’&gt;</a:t>
            </a:r>
          </a:p>
          <a:p>
            <a:pPr>
              <a:buClr>
                <a:srgbClr val="FFFF00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type(1)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’&gt;</a:t>
            </a:r>
          </a:p>
          <a:p>
            <a:pPr>
              <a:buClr>
                <a:srgbClr val="FFFF00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D09A8-A429-5EDB-B0F2-6CFDD33F706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774267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626554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502730" lvl="1" indent="0">
              <a:lnSpc>
                <a:spcPct val="100000"/>
              </a:lnSpc>
              <a:buClrTx/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502730" lvl="1" indent="0">
              <a:lnSpc>
                <a:spcPct val="100000"/>
              </a:lnSpc>
              <a:buClrTx/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have  decimal parts:                                  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-2.5 , 0.0, 98.6, 14.0</a:t>
            </a:r>
          </a:p>
          <a:p>
            <a:pPr marL="626554" indent="-342900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types:</a:t>
            </a:r>
          </a:p>
          <a:p>
            <a:pPr marL="283654" indent="0">
              <a:lnSpc>
                <a:spcPct val="100000"/>
              </a:lnSpc>
              <a:buClrTx/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855443" y="2153013"/>
            <a:ext cx="3142758" cy="397275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xx =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type (xx)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&lt;class 'int’&gt;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temp = 98.6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type(temp)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’&gt;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type(1)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&lt;class 'int’&gt;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type(1.0)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0B1CF-36DF-4BA7-79B0-1FE5B259C7B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l"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191125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implicitly converted to a float</a:t>
            </a:r>
          </a:p>
          <a:p>
            <a:pPr indent="-400050">
              <a:lnSpc>
                <a:spcPct val="100000"/>
              </a:lnSpc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built-in functions 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744231" y="1888066"/>
            <a:ext cx="4914370" cy="394983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print(float(99) + 100)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’&gt;</a:t>
            </a:r>
          </a:p>
          <a:p>
            <a:pPr>
              <a:buClr>
                <a:schemeClr val="lt1"/>
              </a:buClr>
              <a:buSzPct val="25000"/>
            </a:pPr>
            <a:endParaRPr lang="en-US" sz="2000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f = float(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print(f)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&gt;&gt;&gt; type(f)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000" dirty="0" err="1"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5C46B-DCFA-05BD-E836-0AE6D79FC4F4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1800</Words>
  <Application>Microsoft Office PowerPoint</Application>
  <PresentationFormat>Widescreen</PresentationFormat>
  <Paragraphs>329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topic: Data type</vt:lpstr>
      <vt:lpstr>What Does “Type” Mean?</vt:lpstr>
      <vt:lpstr>Type Matters</vt:lpstr>
      <vt:lpstr>Several Types of Numbers</vt:lpstr>
      <vt:lpstr>Type Conversions</vt:lpstr>
      <vt:lpstr>Integer Division</vt:lpstr>
      <vt:lpstr>Booleans</vt:lpstr>
      <vt:lpstr>String Conversions</vt:lpstr>
      <vt:lpstr>String Conversions</vt:lpstr>
      <vt:lpstr>String Data Type</vt:lpstr>
      <vt:lpstr>Looking Inside Strings</vt:lpstr>
      <vt:lpstr>A Character Too Far</vt:lpstr>
      <vt:lpstr>Strings Have Length</vt:lpstr>
      <vt:lpstr>Len() Function</vt:lpstr>
      <vt:lpstr>Slicing Strings</vt:lpstr>
      <vt:lpstr>Slicing Strings</vt:lpstr>
      <vt:lpstr>String Concatenation</vt:lpstr>
      <vt:lpstr>Using in as a Logical Operator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35</cp:revision>
  <dcterms:created xsi:type="dcterms:W3CDTF">2022-12-11T01:23:33Z</dcterms:created>
  <dcterms:modified xsi:type="dcterms:W3CDTF">2024-01-02T04:50:34Z</dcterms:modified>
</cp:coreProperties>
</file>