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</p:sldMasterIdLst>
  <p:notesMasterIdLst>
    <p:notesMasterId r:id="rId25"/>
  </p:notesMasterIdLst>
  <p:sldIdLst>
    <p:sldId id="259" r:id="rId4"/>
    <p:sldId id="271" r:id="rId5"/>
    <p:sldId id="337" r:id="rId6"/>
    <p:sldId id="336" r:id="rId7"/>
    <p:sldId id="300" r:id="rId8"/>
    <p:sldId id="258" r:id="rId9"/>
    <p:sldId id="257" r:id="rId10"/>
    <p:sldId id="307" r:id="rId11"/>
    <p:sldId id="262" r:id="rId12"/>
    <p:sldId id="263" r:id="rId13"/>
    <p:sldId id="264" r:id="rId14"/>
    <p:sldId id="265" r:id="rId15"/>
    <p:sldId id="267" r:id="rId16"/>
    <p:sldId id="268" r:id="rId17"/>
    <p:sldId id="270" r:id="rId18"/>
    <p:sldId id="338" r:id="rId19"/>
    <p:sldId id="272" r:id="rId20"/>
    <p:sldId id="273" r:id="rId21"/>
    <p:sldId id="275" r:id="rId22"/>
    <p:sldId id="276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D0F-C262-4C9B-A6D5-F72A9E2912A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EC0-517B-4145-9263-A8CDE8A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32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98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734" y="1073294"/>
            <a:ext cx="7253982" cy="5005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JSU Spartan Bold" panose="02000000000000000000" pitchFamily="2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4212" y="1719640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6134" y="2352486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Month 00, 2015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76129" y="2972417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85741" y="3723669"/>
            <a:ext cx="7253503" cy="284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2020" y="4040945"/>
            <a:ext cx="7253503" cy="3468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22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40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2823411"/>
            <a:ext cx="3285952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06754" y="2821215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221578" y="2821214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 descr="SJSU Primary Mark" title="SJSU Primary Mark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9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0" y="589360"/>
            <a:ext cx="10972800" cy="828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242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1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5882" y="1616421"/>
            <a:ext cx="7251894" cy="3619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2800" baseline="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Agenda Line 1</a:t>
            </a:r>
            <a:br>
              <a:rPr lang="en-US" dirty="0"/>
            </a:br>
            <a:r>
              <a:rPr lang="en-US" dirty="0"/>
              <a:t>Agenda Line 2</a:t>
            </a:r>
            <a:br>
              <a:rPr lang="en-US" dirty="0"/>
            </a:br>
            <a:r>
              <a:rPr lang="en-US" dirty="0"/>
              <a:t>Agenda Line 3</a:t>
            </a:r>
            <a:br>
              <a:rPr lang="en-US" dirty="0"/>
            </a:br>
            <a:r>
              <a:rPr lang="en-US" dirty="0"/>
              <a:t>Agenda Line 4</a:t>
            </a:r>
          </a:p>
        </p:txBody>
      </p:sp>
      <p:sp>
        <p:nvSpPr>
          <p:cNvPr id="19" name="Text Placeholder 18" descr="SJSU Primary Mark" title="SJSU Primary Mark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9144000" y="6217920"/>
            <a:ext cx="2350008" cy="436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  <a:lvl2pPr marL="457200" indent="0" algn="l">
              <a:buFontTx/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2pPr>
          </a:lstStyle>
          <a:p>
            <a:pPr lvl="0"/>
            <a:r>
              <a:rPr lang="en-US" sz="1400" dirty="0">
                <a:latin typeface="SJSU Spartan Regular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48" y="4423778"/>
            <a:ext cx="10760242" cy="83803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6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6410"/>
            <a:ext cx="10515600" cy="918243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Section 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695575"/>
            <a:ext cx="10515600" cy="2262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 Subhead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012"/>
            <a:ext cx="10515600" cy="51719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Small Header (less important or imagery is used)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35016" y="2073318"/>
            <a:ext cx="5321968" cy="22621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in dui in,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5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9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rgbClr val="666666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5400" kern="1200">
          <a:solidFill>
            <a:schemeClr val="tx2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3061405"/>
            <a:ext cx="10515600" cy="27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eeJeong/SummerCoding2023" TargetMode="External"/><Relationship Id="rId2" Type="http://schemas.openxmlformats.org/officeDocument/2006/relationships/hyperlink" Target="https://github.com/TaeheeJeong/seedacademy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190A7-6FB3-F923-B955-06AC5AA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Coding Schools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C4C5-5E97-BE40-3EAD-EBD8DB3E8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lesson: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4A97C-6D95-3F37-1CD6-5CDF38630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741" y="3723669"/>
            <a:ext cx="7253503" cy="496618"/>
          </a:xfrm>
        </p:spPr>
        <p:txBody>
          <a:bodyPr>
            <a:normAutofit/>
          </a:bodyPr>
          <a:lstStyle/>
          <a:p>
            <a:r>
              <a:rPr lang="en-US" sz="2400" dirty="0"/>
              <a:t>Seed Academy</a:t>
            </a:r>
          </a:p>
        </p:txBody>
      </p:sp>
    </p:spTree>
    <p:extLst>
      <p:ext uri="{BB962C8B-B14F-4D97-AF65-F5344CB8AC3E}">
        <p14:creationId xmlns:p14="http://schemas.microsoft.com/office/powerpoint/2010/main" val="33296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866775" y="592282"/>
            <a:ext cx="10086975" cy="131271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5498306" cy="386715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33375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“immutable” </a:t>
            </a:r>
          </a:p>
          <a:p>
            <a:pPr marL="342900" indent="-333375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cannot change the contents of a string </a:t>
            </a:r>
          </a:p>
          <a:p>
            <a:pPr marL="342900" indent="-333375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must make a new string to make any change</a:t>
            </a:r>
          </a:p>
          <a:p>
            <a:pPr marL="342900" indent="-333375"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“mutable” </a:t>
            </a:r>
          </a:p>
          <a:p>
            <a:pPr marL="342900" indent="-333375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change an element of a list using the index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975326" y="1912745"/>
            <a:ext cx="4848299" cy="447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fruit = 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fruit[0] = 'b'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x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fruit.lower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lotto = 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print(lotto)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lotto[2]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print(lotto)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[2, 14, 28, 41, 63]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5E080-8F0B-9EC4-C4ED-86358D3A3EB2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866775" y="592282"/>
            <a:ext cx="9858375" cy="131271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5616179" cy="427672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33375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000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takes a list as a parameter and returns the number of elements in the list</a:t>
            </a:r>
          </a:p>
          <a:p>
            <a:pPr marL="352425" indent="-342900">
              <a:lnSpc>
                <a:spcPct val="100000"/>
              </a:lnSpc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2000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374996" y="2600325"/>
            <a:ext cx="3950229" cy="298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greet = 'Hello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(greet))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x = [ 1, 2, 'joe', 99]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(x))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algn="ctr"/>
            <a:endParaRPr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5B48D-FD17-6589-19CE-EB83F23FAE7F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range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4437460" cy="427672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33375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range function returns a list of numbers that range from zero to one less than the parameter</a:t>
            </a:r>
          </a:p>
          <a:p>
            <a:pPr marL="342900" indent="-333375">
              <a:lnSpc>
                <a:spcPct val="100000"/>
              </a:lnSpc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for and an integer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896251" y="2266951"/>
            <a:ext cx="5882849" cy="332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list(range(4))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friends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(friends))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list(range(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(friends)))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A8025-97D3-C929-8337-862C94E7B482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09600" y="567605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Lists Using 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333500" y="2200277"/>
            <a:ext cx="4057650" cy="195262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existing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285706" y="2035576"/>
            <a:ext cx="3724425" cy="2907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a = [1, 2, 3]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b = [4, 5, 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c = a +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print(c)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print(a)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CAFF7-66AB-7626-4F2E-3B0F99989210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Sliced Using 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7185" y="2249835"/>
            <a:ext cx="5206274" cy="3738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t = [9, 41, 12, 3, 74, 15]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t[1:3]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t[:4]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t[3:]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t[:]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F6C10-CCD4-F0DA-AB1A-09FA23E1DE0A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List from Scratch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866776" y="1952626"/>
            <a:ext cx="4726781" cy="427672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33375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list and then add elements using the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append()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342900" indent="-333375">
              <a:lnSpc>
                <a:spcPct val="100000"/>
              </a:lnSpc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list stays in order and new elements are added at the end of the 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519333" y="2319339"/>
            <a:ext cx="4805891" cy="332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stuff = list()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stuff.append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stuff.append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print(stuff)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stuff.append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print(stuff)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08BD0-D46C-1D24-591E-B3982EC8DBA8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4930379" cy="427672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33375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operators that let you check if an item is in a list</a:t>
            </a:r>
          </a:p>
          <a:p>
            <a:pPr marL="342900" indent="-333375">
              <a:lnSpc>
                <a:spcPct val="100000"/>
              </a:lnSpc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True or False</a:t>
            </a:r>
          </a:p>
          <a:p>
            <a:pPr marL="342900" indent="-333375">
              <a:lnSpc>
                <a:spcPct val="100000"/>
              </a:lnSpc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819929" y="2213505"/>
            <a:ext cx="4930379" cy="332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some = [1, 9, 21, 10, 16]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9 in some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15 in some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20 not in some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EF4E0-4C5A-176C-3202-7339279BBF7E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09600" y="2005204"/>
            <a:ext cx="4143375" cy="4276724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182880" indent="-9144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can hold many items and keeps those items in the order until we do something to change the order</a:t>
            </a:r>
          </a:p>
          <a:p>
            <a:pPr marL="182880" indent="-9144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can be sorted </a:t>
            </a:r>
            <a:b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82880" indent="-9144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0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sort()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“sort yourself”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222540" y="2280806"/>
            <a:ext cx="6359860" cy="3273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friends = [ 'Joseph', 'Glenn', 'Sally' 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friends.sort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print(friends)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print(friends[1])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6EA7E-CA1C-77D2-486E-194C365BC976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4351735" cy="370522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33375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functions built into Python that take lists as parameters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947201" y="1841888"/>
            <a:ext cx="5914349" cy="4155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print(max(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print(min(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print(sum(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print(sum(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FD2F6-FC24-901A-B8DF-B68DB379E052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6678083" y="2431484"/>
            <a:ext cx="5061825" cy="332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'With three words'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stuff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abc.split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print(stuff)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(stuff))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print(stuff[0])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print(stuff)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761018" y="2355253"/>
            <a:ext cx="4639733" cy="2276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Split breaks a string into parts and produces a list of strings.  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We think of these as words.  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We can access a particular word or loop through all the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0B636-9AE3-C22D-D366-0CC7C3337B00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wk1. Installing Python, HelloWorld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wk2. Arithmetic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wk3. Data Types : Integer, Floating point, Boolean, String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wk4. Data Structures: List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wk5. Data Structures: Set, Tuples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wk6. Data Structures: Dictionary</a:t>
            </a:r>
          </a:p>
        </p:txBody>
      </p:sp>
    </p:spTree>
    <p:extLst>
      <p:ext uri="{BB962C8B-B14F-4D97-AF65-F5344CB8AC3E}">
        <p14:creationId xmlns:p14="http://schemas.microsoft.com/office/powerpoint/2010/main" val="149423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923704" y="1418034"/>
            <a:ext cx="5880104" cy="4930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line = 'A lot               of spaces'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['A', 'lot', 'of', 'spaces’]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line = 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thing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print(thing)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(thing))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thing = 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(';')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print(thing)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dirty="0" err="1"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(thing))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533018" y="1675226"/>
            <a:ext cx="4867733" cy="3507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71475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When you do not specify a delimiter, multiple spaces are treated like one delimiter.</a:t>
            </a:r>
          </a:p>
          <a:p>
            <a:pPr marL="371475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71475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You can specify what delimiter character to use in the splitting.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56A21-76C0-C8E8-4CA7-418F12C21F0A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  <p:sp>
        <p:nvSpPr>
          <p:cNvPr id="3" name="Shape 312">
            <a:extLst>
              <a:ext uri="{FF2B5EF4-FFF2-40B4-BE49-F238E27FC236}">
                <a16:creationId xmlns:a16="http://schemas.microsoft.com/office/drawing/2014/main" id="{CA0D7359-8810-B935-F2C1-9AFEF1F98A4B}"/>
              </a:ext>
            </a:extLst>
          </p:cNvPr>
          <p:cNvSpPr txBox="1">
            <a:spLocks/>
          </p:cNvSpPr>
          <p:nvPr/>
        </p:nvSpPr>
        <p:spPr>
          <a:xfrm>
            <a:off x="609600" y="589360"/>
            <a:ext cx="10972800" cy="82867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SJSU Spartan Regular" panose="02000000000000000000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and Lists</a:t>
            </a:r>
            <a:endParaRPr lang="en-US" sz="44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/>
              <a:t>These slides are Copyright 2010-  Charles R. Severance (</a:t>
            </a:r>
            <a:r>
              <a:rPr lang="en-US" sz="135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www.dr-chuck.com</a:t>
            </a:r>
            <a:r>
              <a:rPr lang="en-US" sz="1350" dirty="0"/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/>
          </a:p>
          <a:p>
            <a:r>
              <a:rPr lang="en-US" sz="1350" dirty="0"/>
              <a:t>Initial Development: Charles Severance, University of Michigan School of Information</a:t>
            </a:r>
          </a:p>
          <a:p>
            <a:endParaRPr sz="1350" dirty="0"/>
          </a:p>
          <a:p>
            <a:pPr>
              <a:buClr>
                <a:schemeClr val="dk2"/>
              </a:buClr>
              <a:buSzPct val="61111"/>
            </a:pPr>
            <a:r>
              <a:rPr lang="en-US" sz="1350" dirty="0"/>
              <a:t>Modification: Taehee Jeong, San Jose State University</a:t>
            </a:r>
          </a:p>
          <a:p>
            <a:endParaRPr sz="1350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wk7. Control flows: IF statement 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wk8. Loops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wk9. Function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wk10. Class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wk11.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021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F2E-FE84-4009-B628-CE0F124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1CF6-4BBA-5B4B-2848-AF319883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5104" indent="0">
              <a:buNone/>
            </a:pPr>
            <a:r>
              <a:rPr lang="en-US" dirty="0">
                <a:hlinkClick r:id="rId2"/>
              </a:rPr>
              <a:t>https://github.com/TaeheeJeong/seedacademy</a:t>
            </a:r>
            <a:endParaRPr lang="en-US" dirty="0"/>
          </a:p>
          <a:p>
            <a:pPr marL="455104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://github.com/TaeheeJeong/SummerCoding2023</a:t>
            </a: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Today’s topic: List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9F5CB7-7203-EA15-FABB-6CEC40FA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379306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5639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4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4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8925" cy="199072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variables have one value in them.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put a new value in the variable, the old value is overwritten.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602544" y="4216003"/>
            <a:ext cx="9160706" cy="16930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$ python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x =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x = 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93A6D-9AF3-1D94-6FA4-E04EDD2BF536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66776" y="592282"/>
            <a:ext cx="8766572" cy="131271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8925" cy="264437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78321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collection allows us to put many values in a single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indent="-278321">
              <a:lnSpc>
                <a:spcPct val="100000"/>
              </a:lnSpc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collection is nice because we can carry all many values around in one convenient package.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501688" y="4500563"/>
            <a:ext cx="9144000" cy="16609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friends = [ 'Joseph', 'Glenn', 'Sally' ]</a:t>
            </a:r>
          </a:p>
          <a:p>
            <a:pPr algn="ctr"/>
            <a:endParaRPr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carryon = [ 'socks', 'shirt', 'perfume'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DAFD1-92A0-3A7C-FAD1-BB964501455D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98476" y="2126192"/>
            <a:ext cx="5498306" cy="363259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33375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 are surrounded by square brackets and the elements in the list are separated by commas</a:t>
            </a:r>
          </a:p>
          <a:p>
            <a:pPr marL="342900" indent="-333375">
              <a:lnSpc>
                <a:spcPct val="100000"/>
              </a:lnSpc>
              <a:spcAft>
                <a:spcPts val="750"/>
              </a:spcAft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element can be any Python object - even another list</a:t>
            </a:r>
          </a:p>
          <a:p>
            <a:pPr marL="342900" indent="-333375">
              <a:lnSpc>
                <a:spcPct val="100000"/>
              </a:lnSpc>
              <a:spcAft>
                <a:spcPts val="750"/>
              </a:spcAft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can be empty([ ])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580585" y="1924438"/>
            <a:ext cx="5371790" cy="4155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print([1, 24, 76])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print(['red', 'yellow', 'blue'])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['red', 'yellow', 'blue’]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print(['red', 24, 98.6])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print([ 1, [5, 6], 7])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print([])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FB02E-2F34-BC97-2ECA-FA93F1B15887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8925" cy="23145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 square brackets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295401" y="478155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66776" y="4238626"/>
            <a:ext cx="140969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572125" y="3799276"/>
            <a:ext cx="6117300" cy="1289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friends = [ 'Joseph', 'Glenn', 'Sally' 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&gt;&gt;&gt; print(friends[1])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705101" y="478155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276476" y="4238626"/>
            <a:ext cx="140969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114801" y="478155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686176" y="4238626"/>
            <a:ext cx="140969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1A0881-1D55-97EE-0F73-C802A1D5B713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97160964-428B-4AEA-8930-4D1E000D29AB}"/>
    </a:ext>
  </a:extLst>
</a:theme>
</file>

<file path=ppt/theme/theme2.xml><?xml version="1.0" encoding="utf-8"?>
<a:theme xmlns:a="http://schemas.openxmlformats.org/drawingml/2006/main" name="Section Header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8DDA0EE1-69CF-4F45-B9F9-786EF8B0A46B}"/>
    </a:ext>
  </a:extLst>
</a:theme>
</file>

<file path=ppt/theme/theme3.xml><?xml version="1.0" encoding="utf-8"?>
<a:theme xmlns:a="http://schemas.openxmlformats.org/drawingml/2006/main" name="White Content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B6C483E6-C348-40AA-BD1B-B35888537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1679</Words>
  <Application>Microsoft Office PowerPoint</Application>
  <PresentationFormat>Widescreen</PresentationFormat>
  <Paragraphs>227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Cabin</vt:lpstr>
      <vt:lpstr>Courier</vt:lpstr>
      <vt:lpstr>Helvetica Neue</vt:lpstr>
      <vt:lpstr>SJSU Spartan Bold</vt:lpstr>
      <vt:lpstr>SJSU Spartan Regular</vt:lpstr>
      <vt:lpstr>Arial</vt:lpstr>
      <vt:lpstr>Calibri</vt:lpstr>
      <vt:lpstr>Wingdings</vt:lpstr>
      <vt:lpstr>Title Slides</vt:lpstr>
      <vt:lpstr>Section Headers</vt:lpstr>
      <vt:lpstr>White Content Slides</vt:lpstr>
      <vt:lpstr>Python Coding Schools</vt:lpstr>
      <vt:lpstr>Agenda</vt:lpstr>
      <vt:lpstr>Agenda</vt:lpstr>
      <vt:lpstr>Class materials</vt:lpstr>
      <vt:lpstr>Today’s topic: List</vt:lpstr>
      <vt:lpstr>What is Not a “Collection”?</vt:lpstr>
      <vt:lpstr>A List is a Kind of Collection</vt:lpstr>
      <vt:lpstr>List Constants</vt:lpstr>
      <vt:lpstr>Looking Inside Lists</vt:lpstr>
      <vt:lpstr>Lists are Mutable</vt:lpstr>
      <vt:lpstr>How Long is a List?</vt:lpstr>
      <vt:lpstr>Using the range Function</vt:lpstr>
      <vt:lpstr>Concatenating Lists Using +</vt:lpstr>
      <vt:lpstr>Lists Can Be Sliced Using :</vt:lpstr>
      <vt:lpstr>Building a List from Scratch</vt:lpstr>
      <vt:lpstr>Is Something in a List?</vt:lpstr>
      <vt:lpstr>Lists are in Order</vt:lpstr>
      <vt:lpstr>Built-in Functions and Lists</vt:lpstr>
      <vt:lpstr>Strings and Lists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Coding School_2023</dc:title>
  <dc:creator>Taehee Jeong</dc:creator>
  <cp:lastModifiedBy>Taehee Jeong</cp:lastModifiedBy>
  <cp:revision>39</cp:revision>
  <dcterms:created xsi:type="dcterms:W3CDTF">2022-12-11T01:23:33Z</dcterms:created>
  <dcterms:modified xsi:type="dcterms:W3CDTF">2024-01-02T04:50:52Z</dcterms:modified>
</cp:coreProperties>
</file>