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7" r:id="rId3"/>
  </p:sldMasterIdLst>
  <p:notesMasterIdLst>
    <p:notesMasterId r:id="rId26"/>
  </p:notesMasterIdLst>
  <p:sldIdLst>
    <p:sldId id="259" r:id="rId4"/>
    <p:sldId id="271" r:id="rId5"/>
    <p:sldId id="337" r:id="rId6"/>
    <p:sldId id="336" r:id="rId7"/>
    <p:sldId id="300" r:id="rId8"/>
    <p:sldId id="308" r:id="rId9"/>
    <p:sldId id="309" r:id="rId10"/>
    <p:sldId id="310" r:id="rId11"/>
    <p:sldId id="311" r:id="rId12"/>
    <p:sldId id="312" r:id="rId13"/>
    <p:sldId id="338" r:id="rId14"/>
    <p:sldId id="342" r:id="rId15"/>
    <p:sldId id="330" r:id="rId16"/>
    <p:sldId id="331" r:id="rId17"/>
    <p:sldId id="332" r:id="rId18"/>
    <p:sldId id="333" r:id="rId19"/>
    <p:sldId id="334" r:id="rId20"/>
    <p:sldId id="335" r:id="rId21"/>
    <p:sldId id="339" r:id="rId22"/>
    <p:sldId id="340" r:id="rId23"/>
    <p:sldId id="341" r:id="rId24"/>
    <p:sldId id="3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CD0F-C262-4C9B-A6D5-F72A9E2912AC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EEC0-517B-4145-9263-A8CDE8A6E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32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8627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7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98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3734" y="1073294"/>
            <a:ext cx="7253982" cy="500507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SJSU Spartan Bold" panose="02000000000000000000" pitchFamily="2" charset="0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94212" y="1719640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Subtitle of Presentation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476134" y="2352486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Month 00, 2015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76129" y="2972417"/>
            <a:ext cx="7253503" cy="4966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485741" y="3723669"/>
            <a:ext cx="7253503" cy="2848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82020" y="4040945"/>
            <a:ext cx="7253503" cy="34680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Helvetica Neue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23" name="Text Placeholder 22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40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2823411"/>
            <a:ext cx="3285952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06754" y="2821215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8221578" y="2821214"/>
            <a:ext cx="3132221" cy="31923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 descr="SJSU Primary Mark" title="SJSU Primary Mark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032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09600" y="576072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61975" lvl="0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781050" lvl="1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000125" lvl="2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228725" lvl="3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447800" lvl="4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790700" lvl="5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133600" lvl="6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2476500" lvl="7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819400" lvl="8" indent="-106871" algn="l" rtl="0">
              <a:spcBef>
                <a:spcPts val="2625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89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09600" y="589360"/>
            <a:ext cx="10972800" cy="828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9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8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6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242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5882" y="1616421"/>
            <a:ext cx="7251894" cy="36194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Tx/>
              <a:buNone/>
              <a:defRPr sz="2800" baseline="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  <a:lvl2pPr marL="4572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2pPr>
            <a:lvl3pPr marL="9144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3pPr>
            <a:lvl4pPr marL="13716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4pPr>
            <a:lvl5pPr marL="1828800" indent="0">
              <a:buFontTx/>
              <a:buNone/>
              <a:defRPr sz="2800">
                <a:solidFill>
                  <a:schemeClr val="bg2"/>
                </a:solidFill>
                <a:latin typeface="SJSU Spartan Regular" panose="02000000000000000000" pitchFamily="2" charset="0"/>
              </a:defRPr>
            </a:lvl5pPr>
          </a:lstStyle>
          <a:p>
            <a:pPr lvl="0"/>
            <a:r>
              <a:rPr lang="en-US" dirty="0"/>
              <a:t>Agenda Line 1</a:t>
            </a:r>
            <a:br>
              <a:rPr lang="en-US" dirty="0"/>
            </a:br>
            <a:r>
              <a:rPr lang="en-US" dirty="0"/>
              <a:t>Agenda Line 2</a:t>
            </a:r>
            <a:br>
              <a:rPr lang="en-US" dirty="0"/>
            </a:br>
            <a:r>
              <a:rPr lang="en-US" dirty="0"/>
              <a:t>Agenda Line 3</a:t>
            </a:r>
            <a:br>
              <a:rPr lang="en-US" dirty="0"/>
            </a:br>
            <a:r>
              <a:rPr lang="en-US" dirty="0"/>
              <a:t>Agenda Line 4</a:t>
            </a:r>
          </a:p>
        </p:txBody>
      </p:sp>
      <p:sp>
        <p:nvSpPr>
          <p:cNvPr id="19" name="Text Placeholder 18" descr="SJSU Primary Mark" title="SJSU Primary Mark"/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9144000" y="6217920"/>
            <a:ext cx="2350008" cy="4361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  <a:lvl2pPr marL="457200" indent="0" algn="l">
              <a:buFontTx/>
              <a:buNone/>
              <a:defRPr sz="1400">
                <a:solidFill>
                  <a:schemeClr val="tx2"/>
                </a:solidFill>
                <a:latin typeface="SJSU Spartan Regular" panose="02000000000000000000" pitchFamily="2" charset="0"/>
              </a:defRPr>
            </a:lvl2pPr>
          </a:lstStyle>
          <a:p>
            <a:pPr lvl="0"/>
            <a:r>
              <a:rPr lang="en-US" sz="1400" dirty="0">
                <a:latin typeface="SJSU Spartan Regular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0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48" y="4423778"/>
            <a:ext cx="10760242" cy="838033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6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6410"/>
            <a:ext cx="10515600" cy="918243"/>
          </a:xfr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dirty="0"/>
              <a:t>Section Head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695575"/>
            <a:ext cx="10515600" cy="22621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Section Subhead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02012"/>
            <a:ext cx="10515600" cy="517190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Small Header (less important or imagery is used)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435016" y="2073318"/>
            <a:ext cx="5321968" cy="226218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in dui in,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36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4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One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3061846"/>
            <a:ext cx="10515600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Text Placeholder 3" descr="SJSU Primary Mark" title="SJSU Primary Mark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5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One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04367"/>
            <a:ext cx="10515600" cy="886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1733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29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wo Column - Two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199" y="3061846"/>
            <a:ext cx="5097379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272463" y="3061846"/>
            <a:ext cx="5081336" cy="27549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1pPr>
            <a:lvl2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2pPr>
            <a:lvl3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3pPr>
            <a:lvl4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4pPr>
            <a:lvl5pPr>
              <a:defRPr>
                <a:solidFill>
                  <a:srgbClr val="666666"/>
                </a:solidFill>
                <a:latin typeface="Helvetica Neue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93558"/>
            <a:ext cx="10515600" cy="1701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 </a:t>
            </a:r>
            <a:br>
              <a:rPr lang="en-US" dirty="0"/>
            </a:br>
            <a:r>
              <a:rPr lang="en-US" dirty="0"/>
              <a:t>Headline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57962"/>
            <a:ext cx="10515600" cy="512763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SJSU Spartan Regular" panose="02000000000000000000" pitchFamily="2" charset="0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9" name="Text Placeholder 3" descr="SJSU Primary Mark" title="SJSU Primary Mark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9144000" y="6217920"/>
            <a:ext cx="2350008" cy="438912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0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JSU Spartan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Section 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Section Subhead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rgbClr val="666666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5400" kern="1200">
          <a:solidFill>
            <a:schemeClr val="tx2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04367"/>
            <a:ext cx="10515600" cy="886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619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66666"/>
                </a:solidFill>
                <a:latin typeface="SJSU Spartan Regular" panose="02000000000000000000" pitchFamily="2" charset="0"/>
              </a:defRPr>
            </a:lvl1pPr>
          </a:lstStyle>
          <a:p>
            <a:r>
              <a:rPr lang="en-US" dirty="0"/>
              <a:t>DATE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217920"/>
            <a:ext cx="63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666666"/>
                </a:solidFill>
              </a:defRPr>
            </a:lvl1pPr>
          </a:lstStyle>
          <a:p>
            <a:fld id="{BF6D30ED-1F8A-41DD-9284-B7BE1E179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3061405"/>
            <a:ext cx="10515600" cy="27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2"/>
          </a:solidFill>
          <a:latin typeface="SJSU Spartan Regular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666666"/>
          </a:solidFill>
          <a:latin typeface="Helvetica Neue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eeJeong/SummerCoding2023" TargetMode="External"/><Relationship Id="rId2" Type="http://schemas.openxmlformats.org/officeDocument/2006/relationships/hyperlink" Target="https://github.com/TaeheeJeong/seedacademy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190A7-6FB3-F923-B955-06AC5AA9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Coding Schools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0C4C5-5E97-BE40-3EAD-EBD8DB3E82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lesson: </a:t>
            </a:r>
            <a:r>
              <a:rPr lang="en-US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Set, Tuples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A4A97C-6D95-3F37-1CD6-5CDF38630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741" y="3723669"/>
            <a:ext cx="7253503" cy="496618"/>
          </a:xfrm>
        </p:spPr>
        <p:txBody>
          <a:bodyPr>
            <a:normAutofit/>
          </a:bodyPr>
          <a:lstStyle/>
          <a:p>
            <a:r>
              <a:rPr lang="en-US" sz="2400" dirty="0"/>
              <a:t>Seed Academy</a:t>
            </a:r>
          </a:p>
        </p:txBody>
      </p:sp>
    </p:spTree>
    <p:extLst>
      <p:ext uri="{BB962C8B-B14F-4D97-AF65-F5344CB8AC3E}">
        <p14:creationId xmlns:p14="http://schemas.microsoft.com/office/powerpoint/2010/main" val="332968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1497806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75" indent="-45720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tuple on the left-hand side of an assignment statement</a:t>
            </a:r>
          </a:p>
          <a:p>
            <a:pPr marL="828675" indent="-457200">
              <a:lnSpc>
                <a:spcPct val="100000"/>
              </a:lnSpc>
              <a:spcBef>
                <a:spcPts val="1725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726392" y="3585368"/>
            <a:ext cx="3995208" cy="2190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(x, y) = (4, '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dirty="0"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(a, b) = 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print(a)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9CFEB7-05C3-1CAA-D1C7-887F8BBDF3CA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884779" y="2252133"/>
            <a:ext cx="3908425" cy="3626908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581025" indent="-342900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operators work with tuples and other sequences. </a:t>
            </a:r>
          </a:p>
          <a:p>
            <a:pPr marL="581025" indent="-342900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endParaRPr 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81025" indent="-342900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400751" y="2327738"/>
            <a:ext cx="6360979" cy="2584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(0, 1, 2) &lt; (5, 1, 2)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(0, 1, 2000000) &lt; (0, 3, 4)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( 'Jones', 'Sally' ) &lt; ('Jones', 'Sam')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( 'Jones', 'Sally') &gt; ('Adams', 'Sam')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FF591-FD31-A014-E0DF-91FDBB4E9E39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Lists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1165622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581025" indent="-342900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convenient to use and used in most cases compared to Tuples.</a:t>
            </a:r>
          </a:p>
          <a:p>
            <a:pPr marL="581025" indent="-342900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used in a specific case because of its efficiency.</a:t>
            </a:r>
          </a:p>
        </p:txBody>
      </p:sp>
    </p:spTree>
    <p:extLst>
      <p:ext uri="{BB962C8B-B14F-4D97-AF65-F5344CB8AC3E}">
        <p14:creationId xmlns:p14="http://schemas.microsoft.com/office/powerpoint/2010/main" val="136833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0E11-CB51-4082-24AE-F19C68A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5FFEB-E26F-1376-AD72-01042A992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56363"/>
            <a:ext cx="10972800" cy="4525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Lists and tuples store values in a sequence. </a:t>
            </a:r>
          </a:p>
          <a:p>
            <a:pPr>
              <a:lnSpc>
                <a:spcPct val="150000"/>
              </a:lnSpc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Sets are another data type that also store values. </a:t>
            </a:r>
          </a:p>
          <a:p>
            <a:pPr>
              <a:lnSpc>
                <a:spcPct val="150000"/>
              </a:lnSpc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Sets are a mutable collection of distinct (unique) immutable values that are unordered.</a:t>
            </a:r>
          </a:p>
          <a:p>
            <a:pPr>
              <a:lnSpc>
                <a:spcPct val="150000"/>
              </a:lnSpc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major difference is that sets, unlike lists or tuples, cannot have multiple occurrences of the same element and store unordered values.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689C-4E9A-399E-735A-99820F8D2222}"/>
              </a:ext>
            </a:extLst>
          </p:cNvPr>
          <p:cNvSpPr txBox="1"/>
          <p:nvPr/>
        </p:nvSpPr>
        <p:spPr>
          <a:xfrm>
            <a:off x="277233" y="6530975"/>
            <a:ext cx="3323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https://www.datacamp.com/tutorial/sets-in-python</a:t>
            </a:r>
          </a:p>
        </p:txBody>
      </p:sp>
    </p:spTree>
    <p:extLst>
      <p:ext uri="{BB962C8B-B14F-4D97-AF65-F5344CB8AC3E}">
        <p14:creationId xmlns:p14="http://schemas.microsoft.com/office/powerpoint/2010/main" val="412341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A18D-EDF4-17E9-69EA-D92800D5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Advantage of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15DEF-42A6-96D4-602A-309953C57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sets cannot have multiple occurrences of the same element, </a:t>
            </a:r>
          </a:p>
          <a:p>
            <a:pPr>
              <a:lnSpc>
                <a:spcPct val="150000"/>
              </a:lnSpc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can efficiently remove duplicate values from a list or tuple. </a:t>
            </a:r>
          </a:p>
          <a:p>
            <a:pPr>
              <a:lnSpc>
                <a:spcPct val="150000"/>
              </a:lnSpc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can perform unions and intersections.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DB69C-2619-54FB-1B62-6BF06671F2A8}"/>
              </a:ext>
            </a:extLst>
          </p:cNvPr>
          <p:cNvSpPr txBox="1"/>
          <p:nvPr/>
        </p:nvSpPr>
        <p:spPr>
          <a:xfrm>
            <a:off x="277233" y="6530975"/>
            <a:ext cx="3323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https://www.datacamp.com/tutorial/sets-in-python</a:t>
            </a:r>
          </a:p>
        </p:txBody>
      </p:sp>
    </p:spTree>
    <p:extLst>
      <p:ext uri="{BB962C8B-B14F-4D97-AF65-F5344CB8AC3E}">
        <p14:creationId xmlns:p14="http://schemas.microsoft.com/office/powerpoint/2010/main" val="226410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D029-4C01-FFF5-9D81-81832CDB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F3848-1684-6C2A-421B-75C7B153D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initialize an empty set by using set().</a:t>
            </a:r>
          </a:p>
          <a:p>
            <a:pPr marL="455104" indent="0">
              <a:buClrTx/>
              <a:buNone/>
            </a:pPr>
            <a:r>
              <a:rPr lang="en-US" sz="1800" dirty="0">
                <a:latin typeface="Courier"/>
              </a:rPr>
              <a:t>&gt;&gt;&gt; </a:t>
            </a:r>
            <a:r>
              <a:rPr lang="en-US" sz="1800" dirty="0" err="1">
                <a:latin typeface="Courier"/>
              </a:rPr>
              <a:t>emptySet</a:t>
            </a:r>
            <a:r>
              <a:rPr lang="en-US" sz="1800" dirty="0">
                <a:latin typeface="Courier"/>
              </a:rPr>
              <a:t> = set()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initialize a set with values, you can pass in a list to set().</a:t>
            </a:r>
          </a:p>
          <a:p>
            <a:pPr marL="455104" indent="0">
              <a:buClrTx/>
              <a:buNone/>
            </a:pPr>
            <a:r>
              <a:rPr lang="en-US" sz="1800" dirty="0">
                <a:latin typeface="Courier"/>
              </a:rPr>
              <a:t>&gt;&gt;&gt; </a:t>
            </a:r>
            <a:r>
              <a:rPr lang="en-US" sz="1800" dirty="0" err="1">
                <a:latin typeface="Courier"/>
              </a:rPr>
              <a:t>dataScientist</a:t>
            </a:r>
            <a:r>
              <a:rPr lang="en-US" sz="1800" dirty="0">
                <a:latin typeface="Courier"/>
              </a:rPr>
              <a:t> = set(['Python', 'R', 'SQL', 'Git', 'Tableau', 'SAS’])</a:t>
            </a:r>
          </a:p>
          <a:p>
            <a:pPr marL="455104" indent="0">
              <a:buClrTx/>
              <a:buNone/>
            </a:pPr>
            <a:r>
              <a:rPr lang="en-US" sz="1800" dirty="0">
                <a:latin typeface="Courier"/>
              </a:rPr>
              <a:t>&gt;&gt;&gt; </a:t>
            </a:r>
            <a:r>
              <a:rPr lang="en-US" sz="1800" dirty="0" err="1">
                <a:latin typeface="Courier"/>
              </a:rPr>
              <a:t>dataEngineer</a:t>
            </a:r>
            <a:r>
              <a:rPr lang="en-US" sz="1800" dirty="0">
                <a:latin typeface="Courier"/>
              </a:rPr>
              <a:t> = set(['Python', 'Java', 'Scala', 'Git', 'SQL', 'Hadoop'])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E10EF-1666-4F8A-FF87-BD68D3DB881B}"/>
              </a:ext>
            </a:extLst>
          </p:cNvPr>
          <p:cNvSpPr txBox="1"/>
          <p:nvPr/>
        </p:nvSpPr>
        <p:spPr>
          <a:xfrm>
            <a:off x="277233" y="6530975"/>
            <a:ext cx="3323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https://www.datacamp.com/tutorial/sets-in-python</a:t>
            </a:r>
          </a:p>
        </p:txBody>
      </p:sp>
    </p:spTree>
    <p:extLst>
      <p:ext uri="{BB962C8B-B14F-4D97-AF65-F5344CB8AC3E}">
        <p14:creationId xmlns:p14="http://schemas.microsoft.com/office/powerpoint/2010/main" val="246289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F592-786A-FE66-08F2-084AC81A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C961-CA49-1707-C9A8-6C065A97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3520439"/>
          </a:xfrm>
        </p:spPr>
        <p:txBody>
          <a:bodyPr/>
          <a:lstStyle/>
          <a:p>
            <a:pPr>
              <a:buClr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Sets containing values can also be initialized by using curly braces.</a:t>
            </a:r>
          </a:p>
          <a:p>
            <a:r>
              <a:rPr lang="en-US" sz="1800" dirty="0">
                <a:latin typeface="Courier"/>
              </a:rPr>
              <a:t>&gt;&gt;&gt; </a:t>
            </a:r>
            <a:r>
              <a:rPr lang="en-US" sz="1800" dirty="0" err="1">
                <a:latin typeface="Courier"/>
              </a:rPr>
              <a:t>dataScientist</a:t>
            </a:r>
            <a:r>
              <a:rPr lang="en-US" sz="1800" dirty="0">
                <a:latin typeface="Courier"/>
              </a:rPr>
              <a:t> = {'Python', 'R', 'SQL', 'Git', 'Tableau', 'SAS’}</a:t>
            </a:r>
          </a:p>
          <a:p>
            <a:endParaRPr lang="en-US" dirty="0"/>
          </a:p>
          <a:p>
            <a:pPr>
              <a:buClr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Curly-braces {} can only be used to initialize a set containing values. </a:t>
            </a:r>
          </a:p>
          <a:p>
            <a:pPr>
              <a:buClr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curly-braces without values is one of the ways to initialize a dictionary and not a set.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19A72-FB87-0065-7E2A-4EE2F0168FD9}"/>
              </a:ext>
            </a:extLst>
          </p:cNvPr>
          <p:cNvSpPr txBox="1"/>
          <p:nvPr/>
        </p:nvSpPr>
        <p:spPr>
          <a:xfrm>
            <a:off x="1653137" y="5345048"/>
            <a:ext cx="3164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&gt;&gt;&gt; </a:t>
            </a:r>
            <a:r>
              <a:rPr lang="en-US" dirty="0" err="1">
                <a:latin typeface="Courier"/>
              </a:rPr>
              <a:t>emptySet</a:t>
            </a:r>
            <a:r>
              <a:rPr lang="en-US" dirty="0">
                <a:latin typeface="Courier"/>
              </a:rPr>
              <a:t> = set()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C2787-D83A-FF97-C5EC-8BDD50107F5C}"/>
              </a:ext>
            </a:extLst>
          </p:cNvPr>
          <p:cNvSpPr txBox="1"/>
          <p:nvPr/>
        </p:nvSpPr>
        <p:spPr>
          <a:xfrm>
            <a:off x="6339036" y="5345048"/>
            <a:ext cx="39225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&gt;&gt;&gt; </a:t>
            </a:r>
            <a:r>
              <a:rPr lang="en-US" dirty="0" err="1">
                <a:latin typeface="Courier"/>
              </a:rPr>
              <a:t>emptyDict</a:t>
            </a:r>
            <a:r>
              <a:rPr lang="en-US" dirty="0">
                <a:latin typeface="Courier"/>
              </a:rPr>
              <a:t> = </a:t>
            </a:r>
            <a:r>
              <a:rPr lang="en-US" dirty="0" err="1">
                <a:latin typeface="Courier"/>
              </a:rPr>
              <a:t>dict</a:t>
            </a:r>
            <a:r>
              <a:rPr lang="en-US" dirty="0">
                <a:latin typeface="Courier"/>
              </a:rPr>
              <a:t>()</a:t>
            </a:r>
          </a:p>
          <a:p>
            <a:r>
              <a:rPr lang="en-US" dirty="0">
                <a:latin typeface="Courier"/>
              </a:rPr>
              <a:t>&gt;&gt;&gt; </a:t>
            </a:r>
            <a:r>
              <a:rPr lang="en-US" dirty="0" err="1">
                <a:latin typeface="Courier"/>
              </a:rPr>
              <a:t>emptyDict</a:t>
            </a:r>
            <a:r>
              <a:rPr lang="en-US" dirty="0">
                <a:latin typeface="Courier"/>
              </a:rPr>
              <a:t> = {}</a:t>
            </a:r>
          </a:p>
          <a:p>
            <a:endParaRPr lang="en-US" dirty="0">
              <a:latin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61207-C8A8-0B13-B0B2-AE943E852658}"/>
              </a:ext>
            </a:extLst>
          </p:cNvPr>
          <p:cNvSpPr txBox="1"/>
          <p:nvPr/>
        </p:nvSpPr>
        <p:spPr>
          <a:xfrm>
            <a:off x="277233" y="6530975"/>
            <a:ext cx="3323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https://www.datacamp.com/tutorial/sets-in-python</a:t>
            </a:r>
          </a:p>
        </p:txBody>
      </p:sp>
    </p:spTree>
    <p:extLst>
      <p:ext uri="{BB962C8B-B14F-4D97-AF65-F5344CB8AC3E}">
        <p14:creationId xmlns:p14="http://schemas.microsoft.com/office/powerpoint/2010/main" val="890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8B43-4D97-09E4-BC35-CD81ABE0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 Values from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4A2B-EF7A-D361-A706-F6E7FC7B5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Initialize set with values.</a:t>
            </a:r>
          </a:p>
          <a:p>
            <a:r>
              <a:rPr lang="en-US" sz="2000" dirty="0">
                <a:latin typeface="Courier"/>
              </a:rPr>
              <a:t>&gt;&gt;&gt; </a:t>
            </a:r>
            <a:r>
              <a:rPr lang="en-US" sz="2000" dirty="0" err="1">
                <a:latin typeface="Courier"/>
              </a:rPr>
              <a:t>graphicDesigner</a:t>
            </a:r>
            <a:r>
              <a:rPr lang="en-US" sz="2000" dirty="0">
                <a:latin typeface="Courier"/>
              </a:rPr>
              <a:t> = {'InDesign', 'Photoshop', 'Acrobat', 'Premiere', 'Bridge’}</a:t>
            </a:r>
          </a:p>
          <a:p>
            <a:endParaRPr lang="en-US" sz="2800" dirty="0"/>
          </a:p>
          <a:p>
            <a:pPr>
              <a:buClr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the method add to add a value to a set.</a:t>
            </a:r>
          </a:p>
          <a:p>
            <a:r>
              <a:rPr lang="en-US" sz="2000" dirty="0">
                <a:latin typeface="Courier"/>
              </a:rPr>
              <a:t>&gt;&gt;&gt; </a:t>
            </a:r>
            <a:r>
              <a:rPr lang="en-US" sz="2000" dirty="0" err="1">
                <a:latin typeface="Courier"/>
              </a:rPr>
              <a:t>graphicDesigner.add</a:t>
            </a:r>
            <a:r>
              <a:rPr lang="en-US" sz="2000" dirty="0">
                <a:latin typeface="Courier"/>
              </a:rPr>
              <a:t>('Illustrator')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F5E70-C790-C5F9-1441-2F55AE0D16AA}"/>
              </a:ext>
            </a:extLst>
          </p:cNvPr>
          <p:cNvSpPr txBox="1"/>
          <p:nvPr/>
        </p:nvSpPr>
        <p:spPr>
          <a:xfrm>
            <a:off x="277233" y="6530975"/>
            <a:ext cx="3323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https://www.datacamp.com/tutorial/sets-in-python</a:t>
            </a:r>
          </a:p>
        </p:txBody>
      </p:sp>
    </p:spTree>
    <p:extLst>
      <p:ext uri="{BB962C8B-B14F-4D97-AF65-F5344CB8AC3E}">
        <p14:creationId xmlns:p14="http://schemas.microsoft.com/office/powerpoint/2010/main" val="1212249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8B43-4D97-09E4-BC35-CD81ABE0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Remove Values from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4A2B-EF7A-D361-A706-F6E7FC7B5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Option 1: remove method removes a value from a set.</a:t>
            </a:r>
          </a:p>
          <a:p>
            <a:r>
              <a:rPr lang="en-US" sz="1800" dirty="0">
                <a:latin typeface="Courier"/>
              </a:rPr>
              <a:t>&gt;&gt;&gt; </a:t>
            </a:r>
            <a:r>
              <a:rPr lang="en-US" sz="1800" dirty="0" err="1">
                <a:latin typeface="Courier"/>
              </a:rPr>
              <a:t>graphicDesigner.remove</a:t>
            </a:r>
            <a:r>
              <a:rPr lang="en-US" sz="1800" dirty="0">
                <a:latin typeface="Courier"/>
              </a:rPr>
              <a:t>('Illustrator’)</a:t>
            </a:r>
          </a:p>
          <a:p>
            <a:pPr>
              <a:buClr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Option 2: discard method removes a value from a set. There is no error message even though the value is not in the set.</a:t>
            </a:r>
          </a:p>
          <a:p>
            <a:r>
              <a:rPr lang="en-US" sz="1800" dirty="0">
                <a:latin typeface="Courier"/>
              </a:rPr>
              <a:t>&gt;&gt;&gt; </a:t>
            </a:r>
            <a:r>
              <a:rPr lang="en-US" sz="1800" dirty="0" err="1">
                <a:latin typeface="Courier"/>
              </a:rPr>
              <a:t>graphicDesigner.discard</a:t>
            </a:r>
            <a:r>
              <a:rPr lang="en-US" sz="1800" dirty="0">
                <a:latin typeface="Courier"/>
              </a:rPr>
              <a:t>('Premiere’)</a:t>
            </a:r>
          </a:p>
          <a:p>
            <a:pPr>
              <a:buClr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Option 3: pop method removes and returns an arbitrary value from a set.</a:t>
            </a:r>
          </a:p>
          <a:p>
            <a:r>
              <a:rPr lang="en-US" sz="1800" dirty="0">
                <a:latin typeface="Courier"/>
              </a:rPr>
              <a:t>&gt;&gt;&gt; </a:t>
            </a:r>
            <a:r>
              <a:rPr lang="en-US" sz="1800" dirty="0" err="1">
                <a:latin typeface="Courier"/>
              </a:rPr>
              <a:t>graphicDesigner.pop</a:t>
            </a:r>
            <a:r>
              <a:rPr lang="en-US" sz="1800" dirty="0">
                <a:latin typeface="Courier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E5B90-6EDA-F551-3767-ED421236FE42}"/>
              </a:ext>
            </a:extLst>
          </p:cNvPr>
          <p:cNvSpPr txBox="1"/>
          <p:nvPr/>
        </p:nvSpPr>
        <p:spPr>
          <a:xfrm>
            <a:off x="277233" y="6530975"/>
            <a:ext cx="3323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https://www.datacamp.com/tutorial/sets-in-python</a:t>
            </a:r>
          </a:p>
        </p:txBody>
      </p:sp>
    </p:spTree>
    <p:extLst>
      <p:ext uri="{BB962C8B-B14F-4D97-AF65-F5344CB8AC3E}">
        <p14:creationId xmlns:p14="http://schemas.microsoft.com/office/powerpoint/2010/main" val="349379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58A9-2E8E-7F1D-C80D-C43F5438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Remove Duplicates from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D181-B644-99F3-0E3C-9FBECC32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85779"/>
            <a:ext cx="10972800" cy="45719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Courier"/>
              </a:rPr>
              <a:t>&gt;&gt;&gt; list(set([1, 2, 3, 1, 7]))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A250D-BBDE-773A-20E1-9EDA764D3C3A}"/>
              </a:ext>
            </a:extLst>
          </p:cNvPr>
          <p:cNvSpPr txBox="1"/>
          <p:nvPr/>
        </p:nvSpPr>
        <p:spPr>
          <a:xfrm>
            <a:off x="277233" y="6530975"/>
            <a:ext cx="3323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https://www.datacamp.com/tutorial/sets-in-python</a:t>
            </a:r>
          </a:p>
        </p:txBody>
      </p:sp>
    </p:spTree>
    <p:extLst>
      <p:ext uri="{BB962C8B-B14F-4D97-AF65-F5344CB8AC3E}">
        <p14:creationId xmlns:p14="http://schemas.microsoft.com/office/powerpoint/2010/main" val="399729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wk1. Installing Python, HelloWorld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wk2. Arithmetic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  <a:sym typeface="Cabin"/>
            </a:endParaRP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wk3. Data Types : Integer, Floating point, Boolean, String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wk4. Data Structures: List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wk5. Data Structures: Set, Tuples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wk6. Data Structures: Dictionary</a:t>
            </a:r>
          </a:p>
        </p:txBody>
      </p:sp>
    </p:spTree>
    <p:extLst>
      <p:ext uri="{BB962C8B-B14F-4D97-AF65-F5344CB8AC3E}">
        <p14:creationId xmlns:p14="http://schemas.microsoft.com/office/powerpoint/2010/main" val="149423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6A2B-C758-1691-BD03-8D67E3DD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Set Operations</a:t>
            </a:r>
          </a:p>
        </p:txBody>
      </p:sp>
      <p:pic>
        <p:nvPicPr>
          <p:cNvPr id="1028" name="Picture 4" descr="Set Operation Methods">
            <a:extLst>
              <a:ext uri="{FF2B5EF4-FFF2-40B4-BE49-F238E27FC236}">
                <a16:creationId xmlns:a16="http://schemas.microsoft.com/office/drawing/2014/main" id="{45A855BA-F323-ACA6-EA3C-A5853D71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51" y="1925639"/>
            <a:ext cx="3631665" cy="44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E607ED-3EB0-3ED3-AC20-DA00A19E98CB}"/>
              </a:ext>
            </a:extLst>
          </p:cNvPr>
          <p:cNvSpPr txBox="1"/>
          <p:nvPr/>
        </p:nvSpPr>
        <p:spPr>
          <a:xfrm>
            <a:off x="277233" y="6530975"/>
            <a:ext cx="3323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https://www.datacamp.com/tutorial/sets-in-python</a:t>
            </a:r>
          </a:p>
        </p:txBody>
      </p:sp>
    </p:spTree>
    <p:extLst>
      <p:ext uri="{BB962C8B-B14F-4D97-AF65-F5344CB8AC3E}">
        <p14:creationId xmlns:p14="http://schemas.microsoft.com/office/powerpoint/2010/main" val="178599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F9E16-5178-A768-502E-5F6FD1725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latin typeface="Courier"/>
              </a:rPr>
              <a:t>dataScientist</a:t>
            </a:r>
            <a:r>
              <a:rPr lang="en-US" sz="1800" dirty="0">
                <a:latin typeface="Courier"/>
              </a:rPr>
              <a:t> = set(['Python', 'R', 'SQL', 'Git', 'Tableau', 'SAS'])</a:t>
            </a:r>
          </a:p>
          <a:p>
            <a:r>
              <a:rPr lang="en-US" sz="1800" dirty="0" err="1">
                <a:latin typeface="Courier"/>
              </a:rPr>
              <a:t>dataEngineer</a:t>
            </a:r>
            <a:r>
              <a:rPr lang="en-US" sz="1800" dirty="0">
                <a:latin typeface="Courier"/>
              </a:rPr>
              <a:t> = set(['Python', 'Java', 'Scala', 'Git', 'SQL', 'Hadoop’])</a:t>
            </a:r>
          </a:p>
          <a:p>
            <a:r>
              <a:rPr lang="en-US" sz="1800" dirty="0" err="1">
                <a:latin typeface="Courier"/>
              </a:rPr>
              <a:t>dataScientist.union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dataEngineer</a:t>
            </a:r>
            <a:r>
              <a:rPr lang="en-US" sz="1800" dirty="0">
                <a:latin typeface="Courier"/>
              </a:rPr>
              <a:t>)</a:t>
            </a:r>
          </a:p>
          <a:p>
            <a:r>
              <a:rPr lang="en-US" sz="1800" dirty="0" err="1">
                <a:latin typeface="Courier"/>
              </a:rPr>
              <a:t>dataScientist.intersection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dataEngineer</a:t>
            </a:r>
            <a:r>
              <a:rPr lang="en-US" sz="1800" dirty="0">
                <a:latin typeface="Courier"/>
              </a:rPr>
              <a:t>)</a:t>
            </a:r>
          </a:p>
          <a:p>
            <a:r>
              <a:rPr lang="en-US" sz="1800" dirty="0" err="1">
                <a:latin typeface="Courier"/>
              </a:rPr>
              <a:t>dataScientist.difference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dataEngineer</a:t>
            </a:r>
            <a:r>
              <a:rPr lang="en-US" sz="1800" dirty="0">
                <a:latin typeface="Courier"/>
              </a:rPr>
              <a:t>)</a:t>
            </a:r>
          </a:p>
          <a:p>
            <a:r>
              <a:rPr lang="en-US" sz="1800" dirty="0" err="1">
                <a:latin typeface="Courier"/>
              </a:rPr>
              <a:t>dataScientist.symmetric_difference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dataEngineer</a:t>
            </a:r>
            <a:r>
              <a:rPr lang="en-US" sz="1800" dirty="0">
                <a:latin typeface="Courier"/>
              </a:rPr>
              <a:t>)</a:t>
            </a:r>
          </a:p>
          <a:p>
            <a:endParaRPr lang="en-US" sz="1800" dirty="0">
              <a:latin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F45ED-85FF-92E1-9D4F-D14A5174C895}"/>
              </a:ext>
            </a:extLst>
          </p:cNvPr>
          <p:cNvSpPr txBox="1"/>
          <p:nvPr/>
        </p:nvSpPr>
        <p:spPr>
          <a:xfrm>
            <a:off x="277233" y="6530975"/>
            <a:ext cx="3323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https://www.datacamp.com/tutorial/sets-in-python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220D68-96ED-A835-2F51-377F08C1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6263"/>
            <a:ext cx="10972800" cy="1023937"/>
          </a:xfrm>
        </p:spPr>
        <p:txBody>
          <a:bodyPr>
            <a:normAutofit/>
          </a:bodyPr>
          <a:lstStyle/>
          <a:p>
            <a:r>
              <a:rPr lang="en-US" sz="4400" dirty="0"/>
              <a:t>Set Operations</a:t>
            </a:r>
          </a:p>
        </p:txBody>
      </p:sp>
    </p:spTree>
    <p:extLst>
      <p:ext uri="{BB962C8B-B14F-4D97-AF65-F5344CB8AC3E}">
        <p14:creationId xmlns:p14="http://schemas.microsoft.com/office/powerpoint/2010/main" val="17733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/>
              <a:t>These slides are Copyright 2010-  Charles R. Severance (</a:t>
            </a:r>
            <a:r>
              <a:rPr lang="en-US" sz="135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www.dr-chuck.com</a:t>
            </a:r>
            <a:r>
              <a:rPr lang="en-US" sz="1350" dirty="0"/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/>
          </a:p>
          <a:p>
            <a:r>
              <a:rPr lang="en-US" sz="1350" dirty="0"/>
              <a:t>Initial Development: Charles Severance, University of Michigan School of Information</a:t>
            </a:r>
          </a:p>
          <a:p>
            <a:endParaRPr sz="1350" dirty="0"/>
          </a:p>
          <a:p>
            <a:pPr>
              <a:buClr>
                <a:schemeClr val="dk2"/>
              </a:buClr>
              <a:buSzPct val="61111"/>
            </a:pPr>
            <a:r>
              <a:rPr lang="en-US" sz="1350" dirty="0"/>
              <a:t>Modification: Taehee Jeong, San Jose State University</a:t>
            </a:r>
          </a:p>
          <a:p>
            <a:endParaRPr sz="1350" dirty="0"/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Agenda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wk7. Control flows: IF statement 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wk8. Loops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wk9. Function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wk10. Class</a:t>
            </a:r>
          </a:p>
          <a:p>
            <a:pPr indent="-259271">
              <a:lnSpc>
                <a:spcPct val="150000"/>
              </a:lnSpc>
              <a:spcBef>
                <a:spcPts val="0"/>
              </a:spcBef>
              <a:buClrTx/>
              <a:buSzPct val="100000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  <a:sym typeface="Cabin"/>
              </a:rPr>
              <a:t>wk11.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0216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4F2E-FE84-4009-B628-CE0F1248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1CF6-4BBA-5B4B-2848-AF319883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5104" indent="0">
              <a:buNone/>
            </a:pPr>
            <a:r>
              <a:rPr lang="en-US" dirty="0">
                <a:hlinkClick r:id="rId2"/>
              </a:rPr>
              <a:t>https://github.com/TaeheeJeong/seedacademy</a:t>
            </a:r>
            <a:endParaRPr lang="en-US" dirty="0"/>
          </a:p>
          <a:p>
            <a:pPr marL="455104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://github.com/TaeheeJeong/SummerCoding2023</a:t>
            </a:r>
            <a:endParaRPr lang="en-US" dirty="0"/>
          </a:p>
          <a:p>
            <a:pPr marL="45510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7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Today’s topic: Tuples &amp; Set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9F5CB7-7203-EA15-FABB-6CEC40FA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56446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structure 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56391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09600" y="2095538"/>
            <a:ext cx="5123517" cy="2247027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714375" indent="-3429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</a:t>
            </a:r>
          </a:p>
          <a:p>
            <a:pPr marL="714375" indent="-342900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684460" y="2366471"/>
            <a:ext cx="5194273" cy="2666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x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print(x[2])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y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print(max(y))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8BB19-BFF5-A055-F300-C491729EC84E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561975" y="542205"/>
            <a:ext cx="10972800" cy="1024128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00FF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66775" y="1952626"/>
            <a:ext cx="10449000" cy="994172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238125" indent="0">
              <a:lnSpc>
                <a:spcPct val="100000"/>
              </a:lnSpc>
              <a:spcBef>
                <a:spcPts val="0"/>
              </a:spcBef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tuple, you cannot alter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61976" y="3682592"/>
            <a:ext cx="3112557" cy="1828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x = [9, 8,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x[2]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print(x)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334374" y="3673717"/>
            <a:ext cx="3295650" cy="2185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y = 'ABC'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y[2] = 'D'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not support item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156604" y="3673718"/>
            <a:ext cx="3695699" cy="2194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z = (5, 4, 3)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z[2] = 0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not support item 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DB136-D3F6-BAA1-D9A8-A266FD946411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329BA-4726-DD3D-F4DF-76468F396DEC}"/>
              </a:ext>
            </a:extLst>
          </p:cNvPr>
          <p:cNvSpPr txBox="1"/>
          <p:nvPr/>
        </p:nvSpPr>
        <p:spPr>
          <a:xfrm>
            <a:off x="1601825" y="3225753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DD085-D9DB-058A-1EC7-D1ED1AFA1AD2}"/>
              </a:ext>
            </a:extLst>
          </p:cNvPr>
          <p:cNvSpPr txBox="1"/>
          <p:nvPr/>
        </p:nvSpPr>
        <p:spPr>
          <a:xfrm>
            <a:off x="9500488" y="3225753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8E242-63B0-CD1F-D03E-83D195D5A21D}"/>
              </a:ext>
            </a:extLst>
          </p:cNvPr>
          <p:cNvSpPr txBox="1"/>
          <p:nvPr/>
        </p:nvSpPr>
        <p:spPr>
          <a:xfrm>
            <a:off x="5548238" y="3225753"/>
            <a:ext cx="86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Tuple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 not 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065000" y="2047876"/>
            <a:ext cx="10062000" cy="3777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x = (3, 2, 1)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x.sort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: 'tuple' object has no attribute 'sort’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x.append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: 'tuple' object has no attribute 'append’</a:t>
            </a:r>
          </a:p>
          <a:p>
            <a:pPr>
              <a:buClr>
                <a:schemeClr val="lt1"/>
              </a:buClr>
              <a:buSzPct val="25000"/>
            </a:pPr>
            <a:endParaRPr lang="en-US" dirty="0"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x.reverse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>
              <a:buClr>
                <a:srgbClr val="FF66FF"/>
              </a:buClr>
              <a:buSzPct val="25000"/>
            </a:pPr>
            <a:r>
              <a:rPr lang="en-US" dirty="0" err="1"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dirty="0"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855F2-8858-35EF-EA26-873EC5DE1B1B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866775" y="592282"/>
            <a:ext cx="9991725" cy="1312643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FF00"/>
              </a:buClr>
              <a:buSzPct val="25000"/>
            </a:pPr>
            <a:r>
              <a:rPr lang="en-US" sz="4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10449000" cy="3698672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ctr" anchorCtr="0">
            <a:noAutofit/>
          </a:bodyPr>
          <a:lstStyle/>
          <a:p>
            <a:pPr marL="828675" indent="-457200">
              <a:lnSpc>
                <a:spcPct val="100000"/>
              </a:lnSpc>
              <a:spcBef>
                <a:spcPts val="0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</a:t>
            </a:r>
            <a:r>
              <a:rPr 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simpler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more </a:t>
            </a:r>
            <a:r>
              <a:rPr lang="en-US" sz="20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efficient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terms of memory use and performance than lists.</a:t>
            </a:r>
          </a:p>
          <a:p>
            <a:pPr marL="828675" indent="-457200">
              <a:lnSpc>
                <a:spcPct val="100000"/>
              </a:lnSpc>
              <a:spcBef>
                <a:spcPts val="1725"/>
              </a:spcBef>
              <a:buClrTx/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are making “temporary variables” we prefer tuples over lists.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E3FE4-A9AF-38AF-1379-CD33145D9C93}"/>
              </a:ext>
            </a:extLst>
          </p:cNvPr>
          <p:cNvSpPr txBox="1"/>
          <p:nvPr/>
        </p:nvSpPr>
        <p:spPr>
          <a:xfrm>
            <a:off x="277233" y="6530975"/>
            <a:ext cx="5123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none" strike="noStrike" cap="none" dirty="0">
                <a:ea typeface="Arial" charset="0"/>
                <a:cs typeface="Arial" charset="0"/>
                <a:sym typeface="Cabin"/>
              </a:rPr>
              <a:t>Source: Python for Everybody, Charles Severance, University of Michigan School of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97160964-428B-4AEA-8930-4D1E000D29AB}"/>
    </a:ext>
  </a:extLst>
</a:theme>
</file>

<file path=ppt/theme/theme2.xml><?xml version="1.0" encoding="utf-8"?>
<a:theme xmlns:a="http://schemas.openxmlformats.org/drawingml/2006/main" name="Section Header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8DDA0EE1-69CF-4F45-B9F9-786EF8B0A46B}"/>
    </a:ext>
  </a:extLst>
</a:theme>
</file>

<file path=ppt/theme/theme3.xml><?xml version="1.0" encoding="utf-8"?>
<a:theme xmlns:a="http://schemas.openxmlformats.org/drawingml/2006/main" name="White Content Slides">
  <a:themeElements>
    <a:clrScheme name="SJSU">
      <a:dk1>
        <a:sysClr val="windowText" lastClr="000000"/>
      </a:dk1>
      <a:lt1>
        <a:sysClr val="window" lastClr="FFFFFF"/>
      </a:lt1>
      <a:dk2>
        <a:srgbClr val="0055A2"/>
      </a:dk2>
      <a:lt2>
        <a:srgbClr val="666666"/>
      </a:lt2>
      <a:accent1>
        <a:srgbClr val="0055A2"/>
      </a:accent1>
      <a:accent2>
        <a:srgbClr val="E5A823"/>
      </a:accent2>
      <a:accent3>
        <a:srgbClr val="818485"/>
      </a:accent3>
      <a:accent4>
        <a:srgbClr val="FFC000"/>
      </a:accent4>
      <a:accent5>
        <a:srgbClr val="4472C4"/>
      </a:accent5>
      <a:accent6>
        <a:srgbClr val="70AD47"/>
      </a:accent6>
      <a:hlink>
        <a:srgbClr val="E5A82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SU - Widescreen - Draft 5.potx" id="{4E797262-1B57-46B4-8805-7A525393AC05}" vid="{B6C483E6-C348-40AA-BD1B-B35888537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1351</Words>
  <Application>Microsoft Office PowerPoint</Application>
  <PresentationFormat>Widescreen</PresentationFormat>
  <Paragraphs>166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Cabin</vt:lpstr>
      <vt:lpstr>Courier</vt:lpstr>
      <vt:lpstr>Helvetica Neue</vt:lpstr>
      <vt:lpstr>SJSU Spartan Bold</vt:lpstr>
      <vt:lpstr>SJSU Spartan Regular</vt:lpstr>
      <vt:lpstr>Arial</vt:lpstr>
      <vt:lpstr>Calibri</vt:lpstr>
      <vt:lpstr>Wingdings</vt:lpstr>
      <vt:lpstr>Title Slides</vt:lpstr>
      <vt:lpstr>Section Headers</vt:lpstr>
      <vt:lpstr>White Content Slides</vt:lpstr>
      <vt:lpstr>Python Coding Schools</vt:lpstr>
      <vt:lpstr>Agenda</vt:lpstr>
      <vt:lpstr>Agenda</vt:lpstr>
      <vt:lpstr>Class materials</vt:lpstr>
      <vt:lpstr>Today’s topic: Tuples &amp; Set</vt:lpstr>
      <vt:lpstr>Tuples Are Like Lists</vt:lpstr>
      <vt:lpstr>but... Tuples are “immutable”</vt:lpstr>
      <vt:lpstr>Things not to do With Tuples</vt:lpstr>
      <vt:lpstr>Tuples are More Efficient</vt:lpstr>
      <vt:lpstr>Tuples and Assignment</vt:lpstr>
      <vt:lpstr>Tuples are Comparable</vt:lpstr>
      <vt:lpstr>Tuples and Lists</vt:lpstr>
      <vt:lpstr>Set</vt:lpstr>
      <vt:lpstr>Advantage of Set</vt:lpstr>
      <vt:lpstr>Create a Set</vt:lpstr>
      <vt:lpstr>Create a Set</vt:lpstr>
      <vt:lpstr>Add Values from Sets</vt:lpstr>
      <vt:lpstr>Remove Values from Sets</vt:lpstr>
      <vt:lpstr>Remove Duplicates from a List</vt:lpstr>
      <vt:lpstr>Set Operations</vt:lpstr>
      <vt:lpstr>Set Operations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Coding School_2023</dc:title>
  <dc:creator>Taehee Jeong</dc:creator>
  <cp:lastModifiedBy>Taehee Jeong</cp:lastModifiedBy>
  <cp:revision>40</cp:revision>
  <dcterms:created xsi:type="dcterms:W3CDTF">2022-12-11T01:23:33Z</dcterms:created>
  <dcterms:modified xsi:type="dcterms:W3CDTF">2024-01-02T04:51:09Z</dcterms:modified>
</cp:coreProperties>
</file>