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7" r:id="rId3"/>
  </p:sldMasterIdLst>
  <p:notesMasterIdLst>
    <p:notesMasterId r:id="rId26"/>
  </p:notesMasterIdLst>
  <p:sldIdLst>
    <p:sldId id="259" r:id="rId4"/>
    <p:sldId id="271" r:id="rId5"/>
    <p:sldId id="337" r:id="rId6"/>
    <p:sldId id="336" r:id="rId7"/>
    <p:sldId id="300" r:id="rId8"/>
    <p:sldId id="288" r:id="rId9"/>
    <p:sldId id="330" r:id="rId10"/>
    <p:sldId id="331" r:id="rId11"/>
    <p:sldId id="332" r:id="rId12"/>
    <p:sldId id="289" r:id="rId13"/>
    <p:sldId id="266" r:id="rId14"/>
    <p:sldId id="267" r:id="rId15"/>
    <p:sldId id="290" r:id="rId16"/>
    <p:sldId id="291" r:id="rId17"/>
    <p:sldId id="270" r:id="rId18"/>
    <p:sldId id="292" r:id="rId19"/>
    <p:sldId id="293" r:id="rId20"/>
    <p:sldId id="294" r:id="rId21"/>
    <p:sldId id="274" r:id="rId22"/>
    <p:sldId id="275" r:id="rId23"/>
    <p:sldId id="338" r:id="rId24"/>
    <p:sldId id="31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0CD0F-C262-4C9B-A6D5-F72A9E2912A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3EEC0-517B-4145-9263-A8CDE8A6E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32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475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3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98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3734" y="1073294"/>
            <a:ext cx="7253982" cy="50050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SJSU Spartan Bold" panose="02000000000000000000" pitchFamily="2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94212" y="1719640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Subtitle of Presentation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76134" y="2352486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Month 00, 2015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76129" y="2972417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485741" y="3723669"/>
            <a:ext cx="7253503" cy="2848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482020" y="4040945"/>
            <a:ext cx="7253503" cy="34680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22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408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2823411"/>
            <a:ext cx="3285952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606754" y="2821215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221578" y="2821214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 descr="SJSU Primary Mark" title="SJSU Primary Mark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32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09600" y="576072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61975" lvl="0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781050" lvl="1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000125" lvl="2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228725" lvl="3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447800" lvl="4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790700" lvl="5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133600" lvl="6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2476500" lvl="7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819400" lvl="8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89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09600" y="589360"/>
            <a:ext cx="10972800" cy="828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242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14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05882" y="1616421"/>
            <a:ext cx="7251894" cy="36194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2800" baseline="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Agenda Line 1</a:t>
            </a:r>
            <a:br>
              <a:rPr lang="en-US" dirty="0"/>
            </a:br>
            <a:r>
              <a:rPr lang="en-US" dirty="0"/>
              <a:t>Agenda Line 2</a:t>
            </a:r>
            <a:br>
              <a:rPr lang="en-US" dirty="0"/>
            </a:br>
            <a:r>
              <a:rPr lang="en-US" dirty="0"/>
              <a:t>Agenda Line 3</a:t>
            </a:r>
            <a:br>
              <a:rPr lang="en-US" dirty="0"/>
            </a:br>
            <a:r>
              <a:rPr lang="en-US" dirty="0"/>
              <a:t>Agenda Line 4</a:t>
            </a:r>
          </a:p>
        </p:txBody>
      </p:sp>
      <p:sp>
        <p:nvSpPr>
          <p:cNvPr id="19" name="Text Placeholder 18" descr="SJSU Primary Mark" title="SJSU Primary Mark"/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9144000" y="6217920"/>
            <a:ext cx="2350008" cy="4361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  <a:lvl2pPr marL="457200" indent="0" algn="l">
              <a:buFontTx/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2pPr>
          </a:lstStyle>
          <a:p>
            <a:pPr lvl="0"/>
            <a:r>
              <a:rPr lang="en-US" sz="1400" dirty="0">
                <a:latin typeface="SJSU Spartan Regular" panose="02000000000000000000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0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1948" y="4423778"/>
            <a:ext cx="10760242" cy="838033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6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6410"/>
            <a:ext cx="10515600" cy="918243"/>
          </a:xfr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/>
              <a:t>Section Head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695575"/>
            <a:ext cx="10515600" cy="2262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Section Subhead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02012"/>
            <a:ext cx="10515600" cy="51719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Small Header (less important or imagery is used)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435016" y="2073318"/>
            <a:ext cx="5321968" cy="226218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in dui in,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364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47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59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29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2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0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Section Head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kern="1200">
          <a:solidFill>
            <a:srgbClr val="666666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5400" kern="1200">
          <a:solidFill>
            <a:schemeClr val="tx2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04367"/>
            <a:ext cx="10515600" cy="88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3061405"/>
            <a:ext cx="10515600" cy="27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2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eheeJeong/SummerCoding2023" TargetMode="External"/><Relationship Id="rId2" Type="http://schemas.openxmlformats.org/officeDocument/2006/relationships/hyperlink" Target="https://github.com/TaeheeJeong/seedacademy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190A7-6FB3-F923-B955-06AC5AA9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Coding Schools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0C4C5-5E97-BE40-3EAD-EBD8DB3E8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lesson: </a:t>
            </a:r>
            <a:r>
              <a:rPr lang="en-US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IF statement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A4A97C-6D95-3F37-1CD6-5CDF386305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5741" y="3723669"/>
            <a:ext cx="7253503" cy="496618"/>
          </a:xfrm>
        </p:spPr>
        <p:txBody>
          <a:bodyPr>
            <a:normAutofit/>
          </a:bodyPr>
          <a:lstStyle/>
          <a:p>
            <a:r>
              <a:rPr lang="en-US" sz="2400" dirty="0"/>
              <a:t>Seed Academy</a:t>
            </a:r>
          </a:p>
        </p:txBody>
      </p:sp>
    </p:spTree>
    <p:extLst>
      <p:ext uri="{BB962C8B-B14F-4D97-AF65-F5344CB8AC3E}">
        <p14:creationId xmlns:p14="http://schemas.microsoft.com/office/powerpoint/2010/main" val="332968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2925177" y="2468076"/>
            <a:ext cx="5938753" cy="1921848"/>
          </a:xfrm>
          <a:prstGeom prst="rect">
            <a:avLst/>
          </a:prstGeom>
          <a:noFill/>
          <a:ln w="12700" cap="rnd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7432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27432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274320"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    print('Bigger than 2')</a:t>
            </a:r>
          </a:p>
          <a:p>
            <a:pPr marL="274320"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    print('Still bigger')</a:t>
            </a:r>
          </a:p>
          <a:p>
            <a:pPr marL="274320"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print('Done with 2')</a:t>
            </a:r>
          </a:p>
          <a:p>
            <a:pPr marL="274320" algn="ctr"/>
            <a:endParaRPr sz="2000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1610607" y="393492"/>
            <a:ext cx="9033581" cy="11210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begin/end Blocks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2EBF7-D768-8307-0AC3-34582B734585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05">
            <a:extLst>
              <a:ext uri="{FF2B5EF4-FFF2-40B4-BE49-F238E27FC236}">
                <a16:creationId xmlns:a16="http://schemas.microsoft.com/office/drawing/2014/main" id="{85A5EF55-DE1F-827B-35F9-6D1E72B42987}"/>
              </a:ext>
            </a:extLst>
          </p:cNvPr>
          <p:cNvSpPr txBox="1"/>
          <p:nvPr/>
        </p:nvSpPr>
        <p:spPr>
          <a:xfrm>
            <a:off x="5902401" y="17299"/>
            <a:ext cx="2382038" cy="663131"/>
          </a:xfrm>
          <a:prstGeom prst="rect">
            <a:avLst/>
          </a:prstGeom>
          <a:noFill/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x = 42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598106" y="2407838"/>
            <a:ext cx="5215364" cy="2499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27432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27432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marL="274320" lvl="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print('More than one')</a:t>
            </a:r>
          </a:p>
          <a:p>
            <a:pPr marL="27432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if x &lt; 100 : </a:t>
            </a:r>
          </a:p>
          <a:p>
            <a:pPr marL="274320" lvl="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    print('Less than 100') </a:t>
            </a:r>
          </a:p>
          <a:p>
            <a:pPr marL="274320" lvl="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876300" y="517162"/>
            <a:ext cx="4424903" cy="1625963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4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7088446" y="622596"/>
            <a:ext cx="9949" cy="30617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5989814" y="887047"/>
            <a:ext cx="2225108" cy="9218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50" dirty="0"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7690433" y="1824772"/>
            <a:ext cx="2616488" cy="794681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50" dirty="0"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7690432" y="2897591"/>
            <a:ext cx="2598608" cy="921830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50" dirty="0"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9477532" y="3787635"/>
            <a:ext cx="2495861" cy="794681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50"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1950" dirty="0"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1950"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195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6013655" y="5321369"/>
            <a:ext cx="2169479" cy="794618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50" dirty="0"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8199029" y="1336958"/>
            <a:ext cx="845303" cy="206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9037417" y="1336871"/>
            <a:ext cx="6946" cy="47399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7075546" y="1799937"/>
            <a:ext cx="22847" cy="351348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0273147" y="3342613"/>
            <a:ext cx="457935" cy="894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0706248" y="3382643"/>
            <a:ext cx="5069" cy="40697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8989737" y="2619452"/>
            <a:ext cx="8941" cy="27813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7122235" y="4963763"/>
            <a:ext cx="356215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8518888" y="922808"/>
            <a:ext cx="688823" cy="3496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306921" y="2941298"/>
            <a:ext cx="688367" cy="3496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9002649" y="3842268"/>
            <a:ext cx="0" cy="112149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8402740" y="3799554"/>
            <a:ext cx="475739" cy="3496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6417733" y="1908213"/>
            <a:ext cx="521808" cy="3496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0706248" y="4622346"/>
            <a:ext cx="5069" cy="40697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99FD83-37A0-9581-3F6D-C8C1EEB2BA21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866776" y="559191"/>
            <a:ext cx="5818583" cy="1238653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Two-way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866776" y="1952626"/>
            <a:ext cx="4406015" cy="423012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one or the other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7485405" y="2430835"/>
            <a:ext cx="2443117" cy="1012148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9588232" y="3460435"/>
            <a:ext cx="2382038" cy="872542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9911072" y="2919459"/>
            <a:ext cx="958704" cy="8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0831603" y="2932547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8728778" y="4660179"/>
            <a:ext cx="2117004" cy="218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0262270" y="2470100"/>
            <a:ext cx="607506" cy="3839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7170199" y="2470100"/>
            <a:ext cx="371921" cy="3839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0826150" y="4324251"/>
            <a:ext cx="6544" cy="3173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8716780" y="1986929"/>
            <a:ext cx="3272" cy="472263"/>
          </a:xfrm>
          <a:prstGeom prst="straightConnector1">
            <a:avLst/>
          </a:prstGeom>
          <a:noFill/>
          <a:ln w="6350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7546484" y="1313983"/>
            <a:ext cx="2382038" cy="663131"/>
          </a:xfrm>
          <a:prstGeom prst="rect">
            <a:avLst/>
          </a:prstGeom>
          <a:noFill/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6604138" y="2932547"/>
            <a:ext cx="907444" cy="436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6591050" y="2932547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5312689" y="3451710"/>
            <a:ext cx="2545436" cy="872542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6587777" y="4666724"/>
            <a:ext cx="2142089" cy="2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6568145" y="4332977"/>
            <a:ext cx="6544" cy="31738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8737503" y="4712532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7511582" y="5205519"/>
            <a:ext cx="2382038" cy="66313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 dirty="0"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BEC2A-6945-A68A-64EE-E9B7752340EB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866776" y="844538"/>
            <a:ext cx="5818583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Two-way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7485405" y="2430835"/>
            <a:ext cx="2443117" cy="1012148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9588232" y="3460435"/>
            <a:ext cx="2382038" cy="872542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9911072" y="2919459"/>
            <a:ext cx="958704" cy="8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0831603" y="2932547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8728778" y="4660179"/>
            <a:ext cx="2117004" cy="218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0262270" y="2470100"/>
            <a:ext cx="607506" cy="3839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7170199" y="2470100"/>
            <a:ext cx="371921" cy="3839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0826150" y="4324251"/>
            <a:ext cx="6544" cy="3173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8716780" y="1986929"/>
            <a:ext cx="3272" cy="472263"/>
          </a:xfrm>
          <a:prstGeom prst="straightConnector1">
            <a:avLst/>
          </a:prstGeom>
          <a:noFill/>
          <a:ln w="6350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7546484" y="1313983"/>
            <a:ext cx="2382038" cy="663131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6604138" y="2936910"/>
            <a:ext cx="958704" cy="87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6591050" y="2932547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6587777" y="4666724"/>
            <a:ext cx="2142089" cy="2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6568145" y="4332977"/>
            <a:ext cx="6544" cy="31738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8737503" y="4712532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7511582" y="5205519"/>
            <a:ext cx="2382038" cy="66313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 dirty="0"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831840" y="2662059"/>
            <a:ext cx="3610574" cy="3007249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7432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274320" algn="ctr"/>
            <a:endParaRPr dirty="0">
              <a:latin typeface="Courier"/>
              <a:ea typeface="Courier"/>
              <a:cs typeface="Courier"/>
              <a:sym typeface="Courier New"/>
            </a:endParaRPr>
          </a:p>
          <a:p>
            <a:pPr marL="27432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27432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27432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27432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274320" algn="ctr"/>
            <a:endParaRPr dirty="0">
              <a:latin typeface="Courier"/>
              <a:ea typeface="Courier"/>
              <a:cs typeface="Courier"/>
              <a:sym typeface="Courier New"/>
            </a:endParaRPr>
          </a:p>
          <a:p>
            <a:pPr marL="27432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5312689" y="3451710"/>
            <a:ext cx="2545436" cy="872542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47977-17A0-FE51-D151-FFF6B95C621F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716926" y="3429000"/>
            <a:ext cx="3544889" cy="1373179"/>
          </a:xfrm>
          <a:prstGeom prst="rect">
            <a:avLst/>
          </a:prstGeom>
          <a:noFill/>
          <a:ln w="50800" cap="rnd" cmpd="sng">
            <a:solidFill>
              <a:schemeClr val="bg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866776" y="559191"/>
            <a:ext cx="5818583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684083" y="2659328"/>
            <a:ext cx="3610574" cy="3007249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7432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274320" algn="ctr"/>
            <a:endParaRPr dirty="0">
              <a:latin typeface="Courier"/>
              <a:ea typeface="Courier"/>
              <a:cs typeface="Courier"/>
              <a:sym typeface="Courier New"/>
            </a:endParaRPr>
          </a:p>
          <a:p>
            <a:pPr marL="27432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27432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27432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27432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274320" algn="ctr"/>
            <a:endParaRPr dirty="0">
              <a:latin typeface="Courier"/>
              <a:ea typeface="Courier"/>
              <a:cs typeface="Courier"/>
              <a:sym typeface="Courier New"/>
            </a:endParaRPr>
          </a:p>
          <a:p>
            <a:pPr marL="27432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5168665" y="2268529"/>
            <a:ext cx="6891899" cy="2533650"/>
          </a:xfrm>
          <a:prstGeom prst="rect">
            <a:avLst/>
          </a:prstGeom>
          <a:noFill/>
          <a:ln w="50800" cap="rnd" cmpd="sng">
            <a:solidFill>
              <a:schemeClr val="bg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24" name="Shape 396"/>
          <p:cNvSpPr/>
          <p:nvPr/>
        </p:nvSpPr>
        <p:spPr>
          <a:xfrm>
            <a:off x="7485405" y="2430835"/>
            <a:ext cx="2443117" cy="1012148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9588232" y="3460435"/>
            <a:ext cx="2382038" cy="872542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9911072" y="2919459"/>
            <a:ext cx="958704" cy="8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0831603" y="2932547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8728778" y="4660179"/>
            <a:ext cx="2117004" cy="218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0262270" y="2470100"/>
            <a:ext cx="607506" cy="3839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7170199" y="2470100"/>
            <a:ext cx="371921" cy="3839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0826150" y="4324251"/>
            <a:ext cx="6544" cy="3173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8716780" y="1986929"/>
            <a:ext cx="3272" cy="472263"/>
          </a:xfrm>
          <a:prstGeom prst="straightConnector1">
            <a:avLst/>
          </a:prstGeom>
          <a:noFill/>
          <a:ln w="6350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7546484" y="1313983"/>
            <a:ext cx="2382038" cy="663131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6604138" y="2936910"/>
            <a:ext cx="958704" cy="87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6591050" y="2932547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6587777" y="4666724"/>
            <a:ext cx="2142089" cy="2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6568145" y="4332977"/>
            <a:ext cx="6544" cy="31738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8737503" y="4712532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7511582" y="5205519"/>
            <a:ext cx="2382038" cy="66313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 dirty="0"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0" name="Shape 408"/>
          <p:cNvSpPr txBox="1"/>
          <p:nvPr/>
        </p:nvSpPr>
        <p:spPr>
          <a:xfrm>
            <a:off x="5312689" y="3451710"/>
            <a:ext cx="2545436" cy="872542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136AA-395E-6AE9-510A-CF0FCE289674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838418" y="550399"/>
            <a:ext cx="4319522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767449" y="2363218"/>
            <a:ext cx="3827024" cy="2690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274320">
              <a:buClr>
                <a:srgbClr val="FFFF00"/>
              </a:buClr>
              <a:buSzPct val="25000"/>
            </a:pPr>
            <a:endParaRPr lang="en-US" b="1" dirty="0">
              <a:latin typeface="Courier"/>
              <a:ea typeface="Courier"/>
              <a:cs typeface="Courier"/>
              <a:sym typeface="Courier New"/>
            </a:endParaRPr>
          </a:p>
          <a:p>
            <a:pPr marL="27432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marL="274320"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print('small')</a:t>
            </a:r>
          </a:p>
          <a:p>
            <a:pPr marL="274320">
              <a:buClr>
                <a:srgbClr val="FFF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marL="274320"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print('Medium')</a:t>
            </a:r>
          </a:p>
          <a:p>
            <a:pPr marL="27432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274320"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print('LARGE')</a:t>
            </a:r>
          </a:p>
          <a:p>
            <a:pPr marL="27432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467" name="Shape 467"/>
          <p:cNvSpPr/>
          <p:nvPr/>
        </p:nvSpPr>
        <p:spPr>
          <a:xfrm>
            <a:off x="5847310" y="1715033"/>
            <a:ext cx="2354567" cy="975557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75" dirty="0"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8664460" y="1782308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print('small')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8239776" y="2204880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7070877" y="5170239"/>
            <a:ext cx="4296147" cy="6833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7791984" y="1651963"/>
            <a:ext cx="52144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6493781" y="2627454"/>
            <a:ext cx="35835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1354419" y="2216459"/>
            <a:ext cx="25228" cy="29664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7034061" y="1287261"/>
            <a:ext cx="3178" cy="4551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7037239" y="5057788"/>
            <a:ext cx="12515" cy="4940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5855719" y="5532903"/>
            <a:ext cx="2295767" cy="63904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 dirty="0"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5838900" y="3001672"/>
            <a:ext cx="2354567" cy="975557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75" dirty="0"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8656051" y="3068947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8231367" y="3491519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7892896" y="2980648"/>
            <a:ext cx="579797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0989653" y="2204880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0964424" y="3483110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7003659" y="2684125"/>
            <a:ext cx="993" cy="37325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5864128" y="4212627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7038291" y="3971956"/>
            <a:ext cx="3178" cy="27115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6359231" y="3804771"/>
            <a:ext cx="35835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415D0-D541-040A-4D02-43AE75E6E64F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866776" y="559191"/>
            <a:ext cx="4319522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780581" y="2207221"/>
            <a:ext cx="3827024" cy="2960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274320">
              <a:buClr>
                <a:srgbClr val="FFFF00"/>
              </a:buClr>
              <a:buSzPct val="25000"/>
            </a:pPr>
            <a:r>
              <a:rPr lang="en-US" b="1" dirty="0">
                <a:solidFill>
                  <a:schemeClr val="tx2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27432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marL="274320"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print('small')</a:t>
            </a:r>
          </a:p>
          <a:p>
            <a:pPr marL="274320">
              <a:buClr>
                <a:srgbClr val="FFF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marL="274320"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print('Medium')</a:t>
            </a:r>
          </a:p>
          <a:p>
            <a:pPr marL="27432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274320"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print('LARGE')</a:t>
            </a:r>
          </a:p>
          <a:p>
            <a:pPr marL="27432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467" name="Shape 467"/>
          <p:cNvSpPr/>
          <p:nvPr/>
        </p:nvSpPr>
        <p:spPr>
          <a:xfrm>
            <a:off x="5845737" y="1712563"/>
            <a:ext cx="2354567" cy="975557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75" dirty="0"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8662888" y="1779838"/>
            <a:ext cx="2295767" cy="840874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print('small')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8238204" y="2202410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7069304" y="5167769"/>
            <a:ext cx="4296147" cy="68335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7790412" y="1649493"/>
            <a:ext cx="52144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6492208" y="2624984"/>
            <a:ext cx="35835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1352846" y="2213989"/>
            <a:ext cx="25228" cy="29664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7032489" y="1284791"/>
            <a:ext cx="3178" cy="4551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7035667" y="5055318"/>
            <a:ext cx="12515" cy="4940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5854146" y="5530434"/>
            <a:ext cx="2295767" cy="639049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 dirty="0"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5837327" y="2999203"/>
            <a:ext cx="2354567" cy="975557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75" dirty="0"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8654479" y="3066477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8229794" y="3489050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7891324" y="2978179"/>
            <a:ext cx="579797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0988080" y="2202410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0962852" y="3480641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7002086" y="2681655"/>
            <a:ext cx="993" cy="37325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5862556" y="4210157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7036718" y="3969487"/>
            <a:ext cx="3178" cy="27115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6357658" y="3802301"/>
            <a:ext cx="35835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5701867" y="729646"/>
            <a:ext cx="2600324" cy="518297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700" dirty="0">
                <a:latin typeface="Arial" charset="0"/>
                <a:ea typeface="Arial" charset="0"/>
                <a:cs typeface="Arial" charset="0"/>
                <a:sym typeface="Cabin"/>
              </a:rPr>
              <a:t>x =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F559A-D394-EF0A-C837-552248A30614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866776" y="559191"/>
            <a:ext cx="4319522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09514" y="2334416"/>
            <a:ext cx="3827024" cy="2715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274320">
              <a:buClr>
                <a:srgbClr val="FFFF00"/>
              </a:buClr>
              <a:buSzPct val="25000"/>
            </a:pPr>
            <a:r>
              <a:rPr lang="en-US" b="1" dirty="0">
                <a:solidFill>
                  <a:schemeClr val="tx2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</a:p>
          <a:p>
            <a:pPr marL="27432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marL="274320"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print('small')</a:t>
            </a:r>
          </a:p>
          <a:p>
            <a:pPr marL="274320">
              <a:buClr>
                <a:srgbClr val="FFF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marL="274320"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print('Medium')</a:t>
            </a:r>
          </a:p>
          <a:p>
            <a:pPr marL="27432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274320"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print('LARGE')</a:t>
            </a:r>
          </a:p>
          <a:p>
            <a:pPr marL="27432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467" name="Shape 467"/>
          <p:cNvSpPr/>
          <p:nvPr/>
        </p:nvSpPr>
        <p:spPr>
          <a:xfrm>
            <a:off x="5841028" y="1707632"/>
            <a:ext cx="2354567" cy="975557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75" dirty="0"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8658178" y="1774907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print('small')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8233494" y="2197479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7064595" y="5162838"/>
            <a:ext cx="4296147" cy="68335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7785702" y="1644562"/>
            <a:ext cx="52144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6487499" y="2620053"/>
            <a:ext cx="35835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1348137" y="2209058"/>
            <a:ext cx="25228" cy="29664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7027779" y="1279860"/>
            <a:ext cx="3178" cy="4551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7030957" y="5050387"/>
            <a:ext cx="12515" cy="4940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5849437" y="5525502"/>
            <a:ext cx="2295767" cy="639049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 dirty="0"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5832618" y="2994271"/>
            <a:ext cx="2354567" cy="975557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75" dirty="0"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8649769" y="3061546"/>
            <a:ext cx="2295767" cy="840874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8225085" y="3484118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7886614" y="2973247"/>
            <a:ext cx="579797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0983371" y="2197479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0958142" y="3475709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6997377" y="2676724"/>
            <a:ext cx="993" cy="373259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5857846" y="4205226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7032009" y="3964555"/>
            <a:ext cx="3178" cy="27115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6352949" y="3797370"/>
            <a:ext cx="35835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5697157" y="724715"/>
            <a:ext cx="2600324" cy="518297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700" dirty="0"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A3E77-CF5C-1E4F-DD6F-4467DFAB4D83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866776" y="559191"/>
            <a:ext cx="4319522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766651" y="2122464"/>
            <a:ext cx="3827024" cy="2708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274320">
              <a:buClr>
                <a:srgbClr val="FFFF00"/>
              </a:buClr>
              <a:buSzPct val="25000"/>
            </a:pPr>
            <a:r>
              <a:rPr lang="en-US" b="1" dirty="0">
                <a:solidFill>
                  <a:schemeClr val="tx2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</a:p>
          <a:p>
            <a:pPr marL="27432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marL="274320"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print('small')</a:t>
            </a:r>
          </a:p>
          <a:p>
            <a:pPr marL="274320">
              <a:buClr>
                <a:srgbClr val="FFF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marL="274320"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print('Medium')</a:t>
            </a:r>
          </a:p>
          <a:p>
            <a:pPr marL="27432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274320"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print('LARGE')</a:t>
            </a:r>
          </a:p>
          <a:p>
            <a:pPr marL="27432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print('All done'</a:t>
            </a:r>
            <a:r>
              <a:rPr lang="en-US" b="1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67" name="Shape 467"/>
          <p:cNvSpPr/>
          <p:nvPr/>
        </p:nvSpPr>
        <p:spPr>
          <a:xfrm>
            <a:off x="5832706" y="1700323"/>
            <a:ext cx="2354567" cy="975557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75" dirty="0"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8649857" y="1767597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print('small')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8225173" y="2190170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7056274" y="5155528"/>
            <a:ext cx="4296147" cy="6833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7777381" y="1637252"/>
            <a:ext cx="52144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6479177" y="2612743"/>
            <a:ext cx="35835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1339816" y="2201748"/>
            <a:ext cx="25228" cy="29664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7019458" y="1272550"/>
            <a:ext cx="3178" cy="4551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7022636" y="5043077"/>
            <a:ext cx="12515" cy="494036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5841115" y="5518193"/>
            <a:ext cx="2295767" cy="639049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 dirty="0"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5824297" y="2986962"/>
            <a:ext cx="2354567" cy="975557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75" dirty="0"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8641448" y="3054237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8216763" y="3476809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7878293" y="2965938"/>
            <a:ext cx="579797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0975050" y="2190170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0949821" y="3468400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6989056" y="2669414"/>
            <a:ext cx="993" cy="373259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5849525" y="4197916"/>
            <a:ext cx="2295767" cy="840874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7023687" y="3957246"/>
            <a:ext cx="3178" cy="27115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6344627" y="3790060"/>
            <a:ext cx="35835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5688836" y="717406"/>
            <a:ext cx="2600324" cy="518297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700" dirty="0">
                <a:latin typeface="Arial" charset="0"/>
                <a:ea typeface="Arial" charset="0"/>
                <a:cs typeface="Arial" charset="0"/>
                <a:sym typeface="Cabin"/>
              </a:rPr>
              <a:t>x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CA0BF-4CF6-6E91-953A-3BEB59D27DA2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795338" y="559191"/>
            <a:ext cx="4450986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932704" y="2341397"/>
            <a:ext cx="3983849" cy="31402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7F00"/>
              </a:buClr>
              <a:buSzPct val="25000"/>
            </a:pPr>
            <a:r>
              <a:rPr lang="en-US" b="1" dirty="0">
                <a:solidFill>
                  <a:schemeClr val="tx2"/>
                </a:solidFill>
                <a:latin typeface="Courier"/>
                <a:ea typeface="Courier"/>
                <a:cs typeface="Courier"/>
                <a:sym typeface="Courier New"/>
              </a:rPr>
              <a:t># Without else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marL="182880" lvl="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print('Small')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marL="182880" lvl="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print('Medium')</a:t>
            </a:r>
          </a:p>
          <a:p>
            <a:pPr marL="182880" algn="ctr"/>
            <a:endParaRPr dirty="0">
              <a:latin typeface="Courier"/>
              <a:ea typeface="Courier"/>
              <a:cs typeface="Courier"/>
              <a:sym typeface="Courier New"/>
            </a:endParaRPr>
          </a:p>
          <a:p>
            <a:pPr marL="18288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6568387" y="1339986"/>
            <a:ext cx="4828275" cy="417802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FF00"/>
              </a:buClr>
              <a:buSzPct val="25000"/>
            </a:pPr>
            <a:r>
              <a:rPr lang="en-US" b="1" dirty="0">
                <a:solidFill>
                  <a:schemeClr val="tx2"/>
                </a:solidFill>
                <a:latin typeface="Courier"/>
                <a:ea typeface="Courier"/>
                <a:cs typeface="Courier"/>
                <a:sym typeface="Courier New"/>
              </a:rPr>
              <a:t># With else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marL="18288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print('Small')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marL="18288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print('Medium')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marL="18288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print('Big')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marL="18288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print('Large')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marL="18288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print('Huge')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18288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print('Ginormous')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50DC9-2ADD-5129-9922-D452D43E0D95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wk1. Installing Python, HelloWorld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wk2. Arithmetic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wk3. Data Types : Integer, Floating point, Boolean, String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wk4. Data Structures: List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wk5. Data Structures: Set, Tuples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wk6. Data Structures: Dictionary</a:t>
            </a:r>
          </a:p>
        </p:txBody>
      </p:sp>
    </p:spTree>
    <p:extLst>
      <p:ext uri="{BB962C8B-B14F-4D97-AF65-F5344CB8AC3E}">
        <p14:creationId xmlns:p14="http://schemas.microsoft.com/office/powerpoint/2010/main" val="149423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866776" y="559191"/>
            <a:ext cx="9908381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6490167" y="2959370"/>
            <a:ext cx="4808024" cy="30348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marL="18288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print('Below 2')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marL="18288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print('Below 20')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marL="18288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print('Below 10')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18288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print('Something else')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1053694" y="3372050"/>
            <a:ext cx="4347057" cy="241568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marL="18288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print('Below Two')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x &gt; 2 : </a:t>
            </a:r>
          </a:p>
          <a:p>
            <a:pPr marL="18288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print(‘More than Two')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18288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print('Something else'</a:t>
            </a:r>
            <a:r>
              <a:rPr lang="en-US" b="1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5021055" y="2073510"/>
            <a:ext cx="6621262" cy="726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Quiz: Which will never print regardless of the value for x?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4B313-8096-7B00-6BA8-D114085DA033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866776" y="650374"/>
            <a:ext cx="9902825" cy="130225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Recap: IF/Else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9C970-ECE2-2BE4-FC47-72C90AC0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64" y="2171525"/>
            <a:ext cx="4940455" cy="2312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A1031C-D24F-412C-3B9A-E8E5C7ACE89E}"/>
              </a:ext>
            </a:extLst>
          </p:cNvPr>
          <p:cNvSpPr txBox="1"/>
          <p:nvPr/>
        </p:nvSpPr>
        <p:spPr>
          <a:xfrm>
            <a:off x="8543926" y="2171525"/>
            <a:ext cx="240249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Output</a:t>
            </a:r>
          </a:p>
          <a:p>
            <a:r>
              <a:rPr lang="en-US" sz="2400" dirty="0">
                <a:solidFill>
                  <a:schemeClr val="bg2"/>
                </a:solidFill>
              </a:rPr>
              <a:t>It is true!</a:t>
            </a:r>
          </a:p>
          <a:p>
            <a:r>
              <a:rPr lang="en-US" sz="2400" dirty="0">
                <a:solidFill>
                  <a:schemeClr val="bg2"/>
                </a:solidFill>
              </a:rPr>
              <a:t>Also print this</a:t>
            </a:r>
          </a:p>
          <a:p>
            <a:r>
              <a:rPr lang="en-US" sz="2400" dirty="0">
                <a:solidFill>
                  <a:schemeClr val="bg2"/>
                </a:solidFill>
              </a:rPr>
              <a:t>Always print this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04576" y="1649137"/>
            <a:ext cx="5098274" cy="443551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/>
              <a:t>These slides are Copyright 2010-  Charles R. Severance (</a:t>
            </a:r>
            <a:r>
              <a:rPr lang="en-US" sz="135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www.dr-chuck.com</a:t>
            </a:r>
            <a:r>
              <a:rPr lang="en-US" sz="1350" dirty="0"/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/>
          </a:p>
          <a:p>
            <a:r>
              <a:rPr lang="en-US" sz="1350" dirty="0"/>
              <a:t>Initial Development: Charles Severance, University of Michigan School of Information</a:t>
            </a:r>
          </a:p>
          <a:p>
            <a:endParaRPr sz="1350" dirty="0"/>
          </a:p>
          <a:p>
            <a:pPr>
              <a:buClr>
                <a:schemeClr val="dk2"/>
              </a:buClr>
              <a:buSzPct val="61111"/>
            </a:pPr>
            <a:r>
              <a:rPr lang="en-US" sz="1350" dirty="0"/>
              <a:t>Modification: Taehee Jeong, San Jose State University</a:t>
            </a:r>
          </a:p>
          <a:p>
            <a:endParaRPr sz="1350" dirty="0"/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3266" y="847480"/>
            <a:ext cx="1476449" cy="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wk7. Control flows: IF statement 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wk8. Loops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wk9. Function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wk10. Class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wk11.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0216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4F2E-FE84-4009-B628-CE0F1248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1CF6-4BBA-5B4B-2848-AF3198838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5104" indent="0">
              <a:buNone/>
            </a:pPr>
            <a:r>
              <a:rPr lang="en-US" dirty="0">
                <a:hlinkClick r:id="rId2"/>
              </a:rPr>
              <a:t>https://github.com/TaeheeJeong/seedacademy</a:t>
            </a:r>
            <a:endParaRPr lang="en-US" dirty="0"/>
          </a:p>
          <a:p>
            <a:pPr marL="455104" indent="0">
              <a:buNone/>
            </a:pPr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://github.com/TaeheeJeong/SummerCoding2023</a:t>
            </a:r>
            <a:endParaRPr lang="en-US" dirty="0"/>
          </a:p>
          <a:p>
            <a:pPr marL="45510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1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Today’s topic: Control flows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9F5CB7-7203-EA15-FABB-6CEC40FA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06600"/>
            <a:ext cx="10972800" cy="364913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3200" dirty="0"/>
              <a:t>Conditional: IF statement</a:t>
            </a:r>
          </a:p>
          <a:p>
            <a:pPr>
              <a:buClrTx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While Loop</a:t>
            </a:r>
          </a:p>
          <a:p>
            <a:pPr>
              <a:buClrTx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56391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4391026" y="576072"/>
            <a:ext cx="7191374" cy="102412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5963219" y="2047875"/>
            <a:ext cx="3401465" cy="38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algn="ctr"/>
            <a:endParaRPr sz="2700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74320">
              <a:buClr>
                <a:srgbClr val="FF7F00"/>
              </a:buClr>
              <a:buSzPct val="25000"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274320">
              <a:buClr>
                <a:srgbClr val="FFFF00"/>
              </a:buClr>
              <a:buSzPct val="25000"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Cabin"/>
              </a:rPr>
              <a:t>if x &lt; 10:</a:t>
            </a:r>
          </a:p>
          <a:p>
            <a:pPr marL="274320" lvl="0">
              <a:buClr>
                <a:srgbClr val="FF7F00"/>
              </a:buClr>
              <a:buSzPct val="25000"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Cabin"/>
              </a:rPr>
              <a:t>    print('Smaller')</a:t>
            </a:r>
          </a:p>
          <a:p>
            <a:pPr marL="274320">
              <a:buClr>
                <a:srgbClr val="FFFF00"/>
              </a:buClr>
              <a:buSzPct val="25000"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Cabin"/>
              </a:rPr>
              <a:t>if x &gt; 20:</a:t>
            </a:r>
          </a:p>
          <a:p>
            <a:pPr marL="274320" lvl="0">
              <a:buClr>
                <a:srgbClr val="FF7F00"/>
              </a:buClr>
              <a:buSzPct val="25000"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Cabin"/>
              </a:rPr>
              <a:t>    print('Bigger')</a:t>
            </a:r>
          </a:p>
          <a:p>
            <a:pPr marL="274320" algn="ctr"/>
            <a:endParaRPr dirty="0"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274320" lvl="0">
              <a:buClr>
                <a:srgbClr val="FFFF00"/>
              </a:buClr>
              <a:buSzPct val="25000"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Cabin"/>
              </a:rPr>
              <a:t>print('Finish')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933451" y="733425"/>
            <a:ext cx="2057399" cy="447750"/>
          </a:xfrm>
          <a:prstGeom prst="rect">
            <a:avLst/>
          </a:prstGeom>
          <a:noFill/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1947862" y="1170384"/>
            <a:ext cx="10715" cy="425052"/>
          </a:xfrm>
          <a:prstGeom prst="straightConnector1">
            <a:avLst/>
          </a:prstGeom>
          <a:noFill/>
          <a:ln w="28575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885825" y="1590675"/>
            <a:ext cx="2152650" cy="952500"/>
          </a:xfrm>
          <a:prstGeom prst="diamond">
            <a:avLst/>
          </a:prstGeom>
          <a:noFill/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>
                <a:latin typeface="Arial" charset="0"/>
                <a:ea typeface="Arial" charset="0"/>
                <a:cs typeface="Arial" charset="0"/>
                <a:sym typeface="Cabin"/>
              </a:rPr>
              <a:t>x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1947863" y="2503884"/>
            <a:ext cx="14287" cy="1207294"/>
          </a:xfrm>
          <a:prstGeom prst="straightConnector1">
            <a:avLst/>
          </a:prstGeom>
          <a:noFill/>
          <a:ln w="28575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2495550" y="2514601"/>
            <a:ext cx="2190750" cy="561974"/>
          </a:xfrm>
          <a:prstGeom prst="rect">
            <a:avLst/>
          </a:prstGeom>
          <a:noFill/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250" dirty="0">
                <a:latin typeface="Arial" charset="0"/>
                <a:ea typeface="Arial" charset="0"/>
                <a:cs typeface="Arial" charset="0"/>
                <a:sym typeface="Cabin"/>
              </a:rPr>
              <a:t>print('Smaller')</a:t>
            </a: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3028950" y="2062162"/>
            <a:ext cx="583406" cy="11906"/>
          </a:xfrm>
          <a:prstGeom prst="straightConnector1">
            <a:avLst/>
          </a:prstGeom>
          <a:noFill/>
          <a:ln w="28575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3587353" y="2062163"/>
            <a:ext cx="11906" cy="483393"/>
          </a:xfrm>
          <a:prstGeom prst="straightConnector1">
            <a:avLst/>
          </a:prstGeom>
          <a:noFill/>
          <a:ln w="28575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3587353" y="3065859"/>
            <a:ext cx="11906" cy="235743"/>
          </a:xfrm>
          <a:prstGeom prst="straightConnector1">
            <a:avLst/>
          </a:prstGeom>
          <a:noFill/>
          <a:ln w="28575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1987152" y="3314700"/>
            <a:ext cx="1612106" cy="0"/>
          </a:xfrm>
          <a:prstGeom prst="straightConnector1">
            <a:avLst/>
          </a:prstGeom>
          <a:noFill/>
          <a:ln w="28575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885825" y="3648075"/>
            <a:ext cx="2152650" cy="952500"/>
          </a:xfrm>
          <a:prstGeom prst="diamond">
            <a:avLst/>
          </a:prstGeom>
          <a:noFill/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>
                <a:latin typeface="Arial" charset="0"/>
                <a:ea typeface="Arial" charset="0"/>
                <a:cs typeface="Arial" charset="0"/>
                <a:sym typeface="Cabin"/>
              </a:rPr>
              <a:t>x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1947863" y="4561284"/>
            <a:ext cx="14287" cy="1207294"/>
          </a:xfrm>
          <a:prstGeom prst="straightConnector1">
            <a:avLst/>
          </a:prstGeom>
          <a:noFill/>
          <a:ln w="28575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2495550" y="4572001"/>
            <a:ext cx="2190750" cy="561974"/>
          </a:xfrm>
          <a:prstGeom prst="rect">
            <a:avLst/>
          </a:prstGeom>
          <a:noFill/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250" dirty="0"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3028950" y="4119562"/>
            <a:ext cx="583406" cy="11906"/>
          </a:xfrm>
          <a:prstGeom prst="straightConnector1">
            <a:avLst/>
          </a:prstGeom>
          <a:noFill/>
          <a:ln w="28575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3587353" y="4119563"/>
            <a:ext cx="11906" cy="483393"/>
          </a:xfrm>
          <a:prstGeom prst="straightConnector1">
            <a:avLst/>
          </a:prstGeom>
          <a:noFill/>
          <a:ln w="28575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3587353" y="5123258"/>
            <a:ext cx="11906" cy="235743"/>
          </a:xfrm>
          <a:prstGeom prst="straightConnector1">
            <a:avLst/>
          </a:prstGeom>
          <a:noFill/>
          <a:ln w="28575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1987152" y="5372100"/>
            <a:ext cx="1612106" cy="0"/>
          </a:xfrm>
          <a:prstGeom prst="straightConnector1">
            <a:avLst/>
          </a:prstGeom>
          <a:noFill/>
          <a:ln w="28575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8573691" y="4131469"/>
            <a:ext cx="1581986" cy="1240631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933451" y="5743575"/>
            <a:ext cx="2057399" cy="447675"/>
          </a:xfrm>
          <a:prstGeom prst="rect">
            <a:avLst/>
          </a:prstGeom>
          <a:noFill/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250" dirty="0">
                <a:latin typeface="Arial" charset="0"/>
                <a:ea typeface="Arial" charset="0"/>
                <a:cs typeface="Arial" charset="0"/>
                <a:sym typeface="Cabin"/>
              </a:rPr>
              <a:t>print('Finish')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3311128" y="1581151"/>
            <a:ext cx="544115" cy="466724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 dirty="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4310906" y="2088788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1350"/>
          </a:p>
        </p:txBody>
      </p:sp>
      <p:sp>
        <p:nvSpPr>
          <p:cNvPr id="591" name="Shape 591"/>
          <p:cNvSpPr txBox="1"/>
          <p:nvPr/>
        </p:nvSpPr>
        <p:spPr>
          <a:xfrm>
            <a:off x="1161947" y="4573190"/>
            <a:ext cx="544049" cy="395822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3327202" y="3574258"/>
            <a:ext cx="544115" cy="466724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 dirty="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192903" y="2545558"/>
            <a:ext cx="544049" cy="531017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CD93D-8D67-DEA8-759A-C31B970A4170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09600" y="499634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4833235" cy="386901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ask a question and produce a Yes or No result which we use to control program flow</a:t>
            </a:r>
          </a:p>
          <a:p>
            <a:pPr indent="-259271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using comparison operators evaluate to True / False or Yes / No</a:t>
            </a:r>
          </a:p>
          <a:p>
            <a:pPr indent="-259271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6627726" y="5706645"/>
            <a:ext cx="4582142" cy="361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1400" u="sng" dirty="0">
                <a:latin typeface="Arial" charset="0"/>
                <a:ea typeface="Arial" charset="0"/>
                <a:cs typeface="Arial" charset="0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563797" y="5188078"/>
            <a:ext cx="5095673" cy="3849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225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25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225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25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50161826"/>
              </p:ext>
            </p:extLst>
          </p:nvPr>
        </p:nvGraphicFramePr>
        <p:xfrm>
          <a:off x="6330332" y="1897693"/>
          <a:ext cx="5329138" cy="29048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56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9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9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D9B7C5E-4835-B45D-549E-199AEAB3CAD4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866775" y="2167467"/>
            <a:ext cx="6598327" cy="3892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27432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27432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marL="274320" lvl="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print('Equals 5')</a:t>
            </a:r>
          </a:p>
          <a:p>
            <a:pPr marL="27432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marL="274320" lvl="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print('Greater than 4')</a:t>
            </a:r>
          </a:p>
          <a:p>
            <a:pPr marL="27432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marL="274320" lvl="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print('Greater than or Equals 5')</a:t>
            </a:r>
          </a:p>
          <a:p>
            <a:pPr marL="274320" lvl="0">
              <a:buClr>
                <a:srgbClr val="FF00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x &lt; 6 : print('Less than 6') </a:t>
            </a:r>
          </a:p>
          <a:p>
            <a:pPr marL="27432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marL="274320" lvl="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print('Less than or Equals 5')</a:t>
            </a:r>
          </a:p>
          <a:p>
            <a:pPr marL="274320">
              <a:buClr>
                <a:srgbClr val="00FF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marL="274320" lvl="0">
              <a:buClr>
                <a:srgbClr val="00FF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print('Not equal 6')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3C9C8-BEF5-66D1-1377-3E4F9B4FC219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545306" y="559191"/>
            <a:ext cx="10134600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709892" y="1944222"/>
            <a:ext cx="10701884" cy="423012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indent after an if statement or for statement (after : )</a:t>
            </a:r>
          </a:p>
          <a:p>
            <a:pPr indent="-259271">
              <a:lnSpc>
                <a:spcPct val="100000"/>
              </a:lnSpc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 to indicate the scope of the block (which lines are affected by the if/for)</a:t>
            </a:r>
          </a:p>
          <a:p>
            <a:pPr indent="-259271">
              <a:lnSpc>
                <a:spcPct val="100000"/>
              </a:lnSpc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 back to the level of the if statement or for statement to indicate the end of the block</a:t>
            </a:r>
          </a:p>
          <a:p>
            <a:pPr indent="-259271">
              <a:lnSpc>
                <a:spcPct val="100000"/>
              </a:lnSpc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 are ignored - they do not affect indentation</a:t>
            </a:r>
          </a:p>
          <a:p>
            <a:pPr indent="-259271">
              <a:lnSpc>
                <a:spcPct val="100000"/>
              </a:lnSpc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on a line by themselves are ignored with regard to indentation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3B208-CD73-DF4C-A49C-62B45F77058C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97160964-428B-4AEA-8930-4D1E000D29AB}"/>
    </a:ext>
  </a:extLst>
</a:theme>
</file>

<file path=ppt/theme/theme2.xml><?xml version="1.0" encoding="utf-8"?>
<a:theme xmlns:a="http://schemas.openxmlformats.org/drawingml/2006/main" name="Section Header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8DDA0EE1-69CF-4F45-B9F9-786EF8B0A46B}"/>
    </a:ext>
  </a:extLst>
</a:theme>
</file>

<file path=ppt/theme/theme3.xml><?xml version="1.0" encoding="utf-8"?>
<a:theme xmlns:a="http://schemas.openxmlformats.org/drawingml/2006/main" name="White Content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B6C483E6-C348-40AA-BD1B-B35888537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1465</Words>
  <Application>Microsoft Office PowerPoint</Application>
  <PresentationFormat>Widescreen</PresentationFormat>
  <Paragraphs>290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Cabin</vt:lpstr>
      <vt:lpstr>Courier</vt:lpstr>
      <vt:lpstr>Helvetica Neue</vt:lpstr>
      <vt:lpstr>SJSU Spartan Bold</vt:lpstr>
      <vt:lpstr>SJSU Spartan Regular</vt:lpstr>
      <vt:lpstr>Arial</vt:lpstr>
      <vt:lpstr>Calibri</vt:lpstr>
      <vt:lpstr>Title Slides</vt:lpstr>
      <vt:lpstr>Section Headers</vt:lpstr>
      <vt:lpstr>White Content Slides</vt:lpstr>
      <vt:lpstr>Python Coding Schools</vt:lpstr>
      <vt:lpstr>Agenda</vt:lpstr>
      <vt:lpstr>Agenda</vt:lpstr>
      <vt:lpstr>Class materials</vt:lpstr>
      <vt:lpstr>Today’s topic: Control flows</vt:lpstr>
      <vt:lpstr>Conditional Steps</vt:lpstr>
      <vt:lpstr>Comparison Operators</vt:lpstr>
      <vt:lpstr>Comparison Operators</vt:lpstr>
      <vt:lpstr>Indentation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Multi-way</vt:lpstr>
      <vt:lpstr>Multi-way</vt:lpstr>
      <vt:lpstr>Multi-way</vt:lpstr>
      <vt:lpstr>Multi-way</vt:lpstr>
      <vt:lpstr>Multi-way</vt:lpstr>
      <vt:lpstr>Multi-way Puzzles</vt:lpstr>
      <vt:lpstr>Recap: IF/Else statement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Coding School_2023</dc:title>
  <dc:creator>Taehee Jeong</dc:creator>
  <cp:lastModifiedBy>Taehee Jeong</cp:lastModifiedBy>
  <cp:revision>43</cp:revision>
  <dcterms:created xsi:type="dcterms:W3CDTF">2022-12-11T01:23:33Z</dcterms:created>
  <dcterms:modified xsi:type="dcterms:W3CDTF">2024-01-02T04:51:44Z</dcterms:modified>
</cp:coreProperties>
</file>