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  <p:sldMasterId id="2147483667" r:id="rId3"/>
  </p:sldMasterIdLst>
  <p:notesMasterIdLst>
    <p:notesMasterId r:id="rId26"/>
  </p:notesMasterIdLst>
  <p:sldIdLst>
    <p:sldId id="259" r:id="rId4"/>
    <p:sldId id="271" r:id="rId5"/>
    <p:sldId id="337" r:id="rId6"/>
    <p:sldId id="336" r:id="rId7"/>
    <p:sldId id="257" r:id="rId8"/>
    <p:sldId id="345" r:id="rId9"/>
    <p:sldId id="258" r:id="rId10"/>
    <p:sldId id="343" r:id="rId11"/>
    <p:sldId id="342" r:id="rId12"/>
    <p:sldId id="265" r:id="rId13"/>
    <p:sldId id="267" r:id="rId14"/>
    <p:sldId id="269" r:id="rId15"/>
    <p:sldId id="270" r:id="rId16"/>
    <p:sldId id="344" r:id="rId17"/>
    <p:sldId id="272" r:id="rId18"/>
    <p:sldId id="274" r:id="rId19"/>
    <p:sldId id="275" r:id="rId20"/>
    <p:sldId id="276" r:id="rId21"/>
    <p:sldId id="373" r:id="rId22"/>
    <p:sldId id="374" r:id="rId23"/>
    <p:sldId id="375" r:id="rId24"/>
    <p:sldId id="31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B0CD0F-C262-4C9B-A6D5-F72A9E2912AC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13EEC0-517B-4145-9263-A8CDE8A6E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47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7326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92187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79751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01522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4148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76427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31634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96977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56099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4148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7642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94754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Shape 6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1231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4120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3692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5387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8055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7912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3741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8469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Blu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93734" y="1073294"/>
            <a:ext cx="7253982" cy="500507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SJSU Spartan Bold" panose="02000000000000000000" pitchFamily="2" charset="0"/>
              </a:defRPr>
            </a:lvl1pPr>
          </a:lstStyle>
          <a:p>
            <a:r>
              <a:rPr lang="en-US" dirty="0"/>
              <a:t>Title of Presentation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94212" y="1719640"/>
            <a:ext cx="7253503" cy="49661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5pPr>
          </a:lstStyle>
          <a:p>
            <a:pPr lvl="0"/>
            <a:r>
              <a:rPr lang="en-US" dirty="0"/>
              <a:t>Subtitle of Presentation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476134" y="2352486"/>
            <a:ext cx="7253503" cy="49661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5pPr>
          </a:lstStyle>
          <a:p>
            <a:pPr lvl="0"/>
            <a:r>
              <a:rPr lang="en-US" dirty="0"/>
              <a:t>Month 00, 2015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476129" y="2972417"/>
            <a:ext cx="7253503" cy="49661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5pPr>
          </a:lstStyle>
          <a:p>
            <a:pPr lvl="0"/>
            <a:r>
              <a:rPr lang="en-US" dirty="0"/>
              <a:t>Location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485741" y="3723669"/>
            <a:ext cx="7253503" cy="28481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bg1"/>
                </a:solidFill>
                <a:latin typeface="Helvetica Neue" panose="020B0604020202020204" pitchFamily="34" charset="0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5pPr>
          </a:lstStyle>
          <a:p>
            <a:pPr lvl="0"/>
            <a:r>
              <a:rPr lang="en-US" dirty="0"/>
              <a:t>Presenter’s Name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482020" y="4040945"/>
            <a:ext cx="7253503" cy="34680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 b="1">
                <a:solidFill>
                  <a:schemeClr val="bg1"/>
                </a:solidFill>
                <a:latin typeface="Helvetica Neue" panose="020B0604020202020204" pitchFamily="34" charset="0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5pPr>
          </a:lstStyle>
          <a:p>
            <a:pPr lvl="0"/>
            <a:r>
              <a:rPr lang="en-US" dirty="0"/>
              <a:t>Presenter’s Title</a:t>
            </a:r>
          </a:p>
        </p:txBody>
      </p:sp>
      <p:sp>
        <p:nvSpPr>
          <p:cNvPr id="23" name="Text Placeholder 22" descr="SJSU Primary Mark" title="SJSU Primary Mark"/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9144000" y="6217920"/>
            <a:ext cx="2350008" cy="43891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bg1"/>
                </a:solidFill>
                <a:latin typeface="SJSU Spartan Regular" panose="02000000000000000000" pitchFamily="2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74082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204367"/>
            <a:ext cx="10515600" cy="88615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ln>
            <a:noFill/>
          </a:ln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DATE /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6D30ED-1F8A-41DD-9284-B7BE1E179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838200" y="2823411"/>
            <a:ext cx="3285952" cy="319237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1pPr>
            <a:lvl2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2pPr>
            <a:lvl3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3pPr>
            <a:lvl4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4pPr>
            <a:lvl5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117332"/>
            <a:ext cx="10515600" cy="512763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2"/>
                </a:solidFill>
                <a:latin typeface="SJSU Spartan Regular" panose="02000000000000000000" pitchFamily="2" charset="0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4606754" y="2821215"/>
            <a:ext cx="3132221" cy="319237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1pPr>
            <a:lvl2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2pPr>
            <a:lvl3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3pPr>
            <a:lvl4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4pPr>
            <a:lvl5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/>
          </p:nvPr>
        </p:nvSpPr>
        <p:spPr>
          <a:xfrm>
            <a:off x="8221578" y="2821214"/>
            <a:ext cx="3132221" cy="319237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1pPr>
            <a:lvl2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2pPr>
            <a:lvl3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3pPr>
            <a:lvl4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4pPr>
            <a:lvl5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3" descr="SJSU Primary Mark" title="SJSU Primary Mark"/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9144000" y="6217920"/>
            <a:ext cx="2350008" cy="438912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0320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609600" y="576072"/>
            <a:ext cx="10972800" cy="10241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3429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6858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0287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3716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5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561975" lvl="0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781050" lvl="1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000125" lvl="2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228725" lvl="3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447800" lvl="4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1790700" lvl="5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133600" lvl="6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2476500" lvl="7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2819400" lvl="8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70891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609600" y="589360"/>
            <a:ext cx="10972800" cy="8286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3429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6858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0287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3716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24235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866775" y="602673"/>
            <a:ext cx="10449000" cy="13022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3429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6858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0287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3716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54131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A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505882" y="1616421"/>
            <a:ext cx="7251894" cy="361945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FontTx/>
              <a:buNone/>
              <a:defRPr sz="2800" baseline="0">
                <a:solidFill>
                  <a:srgbClr val="666666"/>
                </a:solidFill>
                <a:latin typeface="SJSU Spartan Regular" panose="02000000000000000000" pitchFamily="2" charset="0"/>
              </a:defRPr>
            </a:lvl1pPr>
            <a:lvl2pPr marL="457200" indent="0">
              <a:buFontTx/>
              <a:buNone/>
              <a:defRPr sz="2800">
                <a:solidFill>
                  <a:schemeClr val="bg2"/>
                </a:solidFill>
                <a:latin typeface="SJSU Spartan Regular" panose="02000000000000000000" pitchFamily="2" charset="0"/>
              </a:defRPr>
            </a:lvl2pPr>
            <a:lvl3pPr marL="914400" indent="0">
              <a:buFontTx/>
              <a:buNone/>
              <a:defRPr sz="2800">
                <a:solidFill>
                  <a:schemeClr val="bg2"/>
                </a:solidFill>
                <a:latin typeface="SJSU Spartan Regular" panose="02000000000000000000" pitchFamily="2" charset="0"/>
              </a:defRPr>
            </a:lvl3pPr>
            <a:lvl4pPr marL="1371600" indent="0">
              <a:buFontTx/>
              <a:buNone/>
              <a:defRPr sz="2800">
                <a:solidFill>
                  <a:schemeClr val="bg2"/>
                </a:solidFill>
                <a:latin typeface="SJSU Spartan Regular" panose="02000000000000000000" pitchFamily="2" charset="0"/>
              </a:defRPr>
            </a:lvl4pPr>
            <a:lvl5pPr marL="1828800" indent="0">
              <a:buFontTx/>
              <a:buNone/>
              <a:defRPr sz="2800">
                <a:solidFill>
                  <a:schemeClr val="bg2"/>
                </a:solidFill>
                <a:latin typeface="SJSU Spartan Regular" panose="02000000000000000000" pitchFamily="2" charset="0"/>
              </a:defRPr>
            </a:lvl5pPr>
          </a:lstStyle>
          <a:p>
            <a:pPr lvl="0"/>
            <a:r>
              <a:rPr lang="en-US" dirty="0"/>
              <a:t>Agenda Line 1</a:t>
            </a:r>
            <a:br>
              <a:rPr lang="en-US" dirty="0"/>
            </a:br>
            <a:r>
              <a:rPr lang="en-US" dirty="0"/>
              <a:t>Agenda Line 2</a:t>
            </a:r>
            <a:br>
              <a:rPr lang="en-US" dirty="0"/>
            </a:br>
            <a:r>
              <a:rPr lang="en-US" dirty="0"/>
              <a:t>Agenda Line 3</a:t>
            </a:r>
            <a:br>
              <a:rPr lang="en-US" dirty="0"/>
            </a:br>
            <a:r>
              <a:rPr lang="en-US" dirty="0"/>
              <a:t>Agenda Line 4</a:t>
            </a:r>
          </a:p>
        </p:txBody>
      </p:sp>
      <p:sp>
        <p:nvSpPr>
          <p:cNvPr id="19" name="Text Placeholder 18" descr="SJSU Primary Mark" title="SJSU Primary Mark"/>
          <p:cNvSpPr>
            <a:spLocks noGrp="1" noChangeAspect="1"/>
          </p:cNvSpPr>
          <p:nvPr>
            <p:ph type="body" sz="quarter" idx="11" hasCustomPrompt="1"/>
          </p:nvPr>
        </p:nvSpPr>
        <p:spPr>
          <a:xfrm>
            <a:off x="9144000" y="6217920"/>
            <a:ext cx="2350008" cy="43613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  <a:latin typeface="SJSU Spartan Regular" panose="02000000000000000000" pitchFamily="2" charset="0"/>
              </a:defRPr>
            </a:lvl1pPr>
            <a:lvl2pPr marL="457200" indent="0" algn="l">
              <a:buFontTx/>
              <a:buNone/>
              <a:defRPr sz="1400">
                <a:solidFill>
                  <a:schemeClr val="tx2"/>
                </a:solidFill>
                <a:latin typeface="SJSU Spartan Regular" panose="02000000000000000000" pitchFamily="2" charset="0"/>
              </a:defRPr>
            </a:lvl2pPr>
          </a:lstStyle>
          <a:p>
            <a:pPr lvl="0"/>
            <a:r>
              <a:rPr lang="en-US" sz="1400" dirty="0">
                <a:latin typeface="SJSU Spartan Regular" panose="02000000000000000000" pitchFamily="2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250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Blu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1948" y="4423778"/>
            <a:ext cx="10760242" cy="838033"/>
          </a:xfrm>
        </p:spPr>
        <p:txBody>
          <a:bodyPr>
            <a:noAutofit/>
          </a:bodyPr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Heading</a:t>
            </a:r>
          </a:p>
        </p:txBody>
      </p:sp>
      <p:sp>
        <p:nvSpPr>
          <p:cNvPr id="6" name="Text Placeholder 3" descr="SJSU Primary Mark" title="SJSU Primary Mark"/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9144000" y="6217920"/>
            <a:ext cx="2350008" cy="438912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343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616410"/>
            <a:ext cx="10515600" cy="918243"/>
          </a:xfr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r>
              <a:rPr lang="en-US" dirty="0"/>
              <a:t>Section Head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DATE /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6D30ED-1F8A-41DD-9284-B7BE1E179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695575"/>
            <a:ext cx="10515600" cy="22621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Section Subhead</a:t>
            </a:r>
          </a:p>
        </p:txBody>
      </p:sp>
      <p:sp>
        <p:nvSpPr>
          <p:cNvPr id="9" name="Text Placeholder 3" descr="SJSU Primary Mark" title="SJSU Primary Mark"/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9144000" y="6217920"/>
            <a:ext cx="2350008" cy="438912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8961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702012"/>
            <a:ext cx="10515600" cy="517190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Small Header (less important or imagery is used)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DATE /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6D30ED-1F8A-41DD-9284-B7BE1E179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435016" y="2073318"/>
            <a:ext cx="5321968" cy="2262188"/>
          </a:xfrm>
        </p:spPr>
        <p:txBody>
          <a:bodyPr>
            <a:normAutofit/>
          </a:bodyPr>
          <a:lstStyle>
            <a:lvl1pPr>
              <a:defRPr sz="2800">
                <a:solidFill>
                  <a:srgbClr val="666666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, </a:t>
            </a:r>
            <a:r>
              <a:rPr lang="en-US" dirty="0" err="1"/>
              <a:t>fringilla</a:t>
            </a:r>
            <a:r>
              <a:rPr lang="en-US" dirty="0"/>
              <a:t> in dui in,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. </a:t>
            </a:r>
          </a:p>
        </p:txBody>
      </p:sp>
      <p:sp>
        <p:nvSpPr>
          <p:cNvPr id="9" name="Text Placeholder 3" descr="SJSU Primary Mark" title="SJSU Primary Mark"/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9144000" y="6217920"/>
            <a:ext cx="2350008" cy="438912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3644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One Column - One-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204367"/>
            <a:ext cx="10515600" cy="88615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/>
              <a:t>DATE /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6D30ED-1F8A-41DD-9284-B7BE1E179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838200" y="3061846"/>
            <a:ext cx="10515600" cy="27549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1pPr>
            <a:lvl2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2pPr>
            <a:lvl3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3pPr>
            <a:lvl4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4pPr>
            <a:lvl5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117332"/>
            <a:ext cx="10515600" cy="512763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2"/>
                </a:solidFill>
                <a:latin typeface="SJSU Spartan Regular" panose="02000000000000000000" pitchFamily="2" charset="0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8" name="Text Placeholder 3" descr="SJSU Primary Mark" title="SJSU Primary Mark"/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9144000" y="6217920"/>
            <a:ext cx="2350008" cy="438912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3473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One Column - Two-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93558"/>
            <a:ext cx="10515600" cy="170161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Two Line </a:t>
            </a:r>
            <a:br>
              <a:rPr lang="en-US" dirty="0"/>
            </a:br>
            <a:r>
              <a:rPr lang="en-US" dirty="0"/>
              <a:t>Headline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ln>
            <a:noFill/>
          </a:ln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DATE /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6D30ED-1F8A-41DD-9284-B7BE1E179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838200" y="3061846"/>
            <a:ext cx="10515600" cy="27549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1pPr>
            <a:lvl2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2pPr>
            <a:lvl3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3pPr>
            <a:lvl4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4pPr>
            <a:lvl5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357962"/>
            <a:ext cx="10515600" cy="512763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2"/>
                </a:solidFill>
                <a:latin typeface="SJSU Spartan Regular" panose="02000000000000000000" pitchFamily="2" charset="0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8" name="Text Placeholder 3" descr="SJSU Primary Mark" title="SJSU Primary Mark"/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9144000" y="6217920"/>
            <a:ext cx="2350008" cy="438912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3593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Two Column - One-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204367"/>
            <a:ext cx="10515600" cy="88615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ln>
            <a:noFill/>
          </a:ln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DATE /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6D30ED-1F8A-41DD-9284-B7BE1E179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838199" y="3061846"/>
            <a:ext cx="5097379" cy="27549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1pPr>
            <a:lvl2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2pPr>
            <a:lvl3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3pPr>
            <a:lvl4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4pPr>
            <a:lvl5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117332"/>
            <a:ext cx="10515600" cy="512763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2"/>
                </a:solidFill>
                <a:latin typeface="SJSU Spartan Regular" panose="02000000000000000000" pitchFamily="2" charset="0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6272463" y="3061846"/>
            <a:ext cx="5081336" cy="27549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1pPr>
            <a:lvl2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2pPr>
            <a:lvl3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3pPr>
            <a:lvl4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4pPr>
            <a:lvl5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 descr="SJSU Primary Mark" title="SJSU Primary Mark"/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9144000" y="6217920"/>
            <a:ext cx="2350008" cy="438912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4291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Two Column - Two-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ln>
            <a:noFill/>
          </a:ln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DATE /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6D30ED-1F8A-41DD-9284-B7BE1E179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838199" y="3061846"/>
            <a:ext cx="5097379" cy="27549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1pPr>
            <a:lvl2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2pPr>
            <a:lvl3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3pPr>
            <a:lvl4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4pPr>
            <a:lvl5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6272463" y="3061846"/>
            <a:ext cx="5081336" cy="27549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1pPr>
            <a:lvl2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2pPr>
            <a:lvl3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3pPr>
            <a:lvl4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4pPr>
            <a:lvl5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93558"/>
            <a:ext cx="10515600" cy="170161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Two Line </a:t>
            </a:r>
            <a:br>
              <a:rPr lang="en-US" dirty="0"/>
            </a:br>
            <a:r>
              <a:rPr lang="en-US" dirty="0"/>
              <a:t>Headline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357962"/>
            <a:ext cx="10515600" cy="512763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2"/>
                </a:solidFill>
                <a:latin typeface="SJSU Spartan Regular" panose="02000000000000000000" pitchFamily="2" charset="0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9" name="Text Placeholder 3" descr="SJSU Primary Mark" title="SJSU Primary Mark"/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9144000" y="6217920"/>
            <a:ext cx="2350008" cy="438912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62753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2087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JSU Spartan Regular" panose="02000000000000000000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>
          <a:solidFill>
            <a:schemeClr val="tx1"/>
          </a:solidFill>
          <a:latin typeface="SJSU Spartan Regular" panose="02000000000000000000" pitchFamily="2" charset="0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400" kern="1200">
          <a:solidFill>
            <a:schemeClr val="tx1"/>
          </a:solidFill>
          <a:latin typeface="SJSU Spartan Regular" panose="02000000000000000000" pitchFamily="2" charset="0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tx1"/>
          </a:solidFill>
          <a:latin typeface="SJSU Spartan Regular" panose="02000000000000000000" pitchFamily="2" charset="0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SJSU Spartan Regular" panose="02000000000000000000" pitchFamily="2" charset="0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SJSU Spartan Regular" panose="020000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Section Head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917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Section Subhead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619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666666"/>
                </a:solidFill>
                <a:latin typeface="SJSU Spartan Regular" panose="02000000000000000000" pitchFamily="2" charset="0"/>
              </a:defRPr>
            </a:lvl1pPr>
          </a:lstStyle>
          <a:p>
            <a:r>
              <a:rPr lang="en-US" dirty="0"/>
              <a:t>DATE /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217920"/>
            <a:ext cx="6315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666666"/>
                </a:solidFill>
              </a:defRPr>
            </a:lvl1pPr>
          </a:lstStyle>
          <a:p>
            <a:fld id="{BF6D30ED-1F8A-41DD-9284-B7BE1E179D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809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7200" kern="1200">
          <a:solidFill>
            <a:srgbClr val="666666"/>
          </a:solidFill>
          <a:latin typeface="SJSU Spartan Regular" panose="02000000000000000000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5400" kern="1200">
          <a:solidFill>
            <a:schemeClr val="tx2"/>
          </a:solidFill>
          <a:latin typeface="Helvetica Neue" panose="020B0604020202020204" pitchFamily="34" charset="0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204367"/>
            <a:ext cx="10515600" cy="886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Headline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619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666666"/>
                </a:solidFill>
                <a:latin typeface="SJSU Spartan Regular" panose="02000000000000000000" pitchFamily="2" charset="0"/>
              </a:defRPr>
            </a:lvl1pPr>
          </a:lstStyle>
          <a:p>
            <a:r>
              <a:rPr lang="en-US" dirty="0"/>
              <a:t>DATE /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217920"/>
            <a:ext cx="6315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666666"/>
                </a:solidFill>
              </a:defRPr>
            </a:lvl1pPr>
          </a:lstStyle>
          <a:p>
            <a:fld id="{BF6D30ED-1F8A-41DD-9284-B7BE1E179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3061405"/>
            <a:ext cx="10515600" cy="2793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896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2"/>
          </a:solidFill>
          <a:latin typeface="SJSU Spartan Regular" panose="02000000000000000000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400" kern="1200">
          <a:solidFill>
            <a:srgbClr val="666666"/>
          </a:solidFill>
          <a:latin typeface="Helvetica Neue" panose="020B0604020202020204" pitchFamily="34" charset="0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400" kern="1200">
          <a:solidFill>
            <a:srgbClr val="666666"/>
          </a:solidFill>
          <a:latin typeface="Helvetica Neue" panose="020B0604020202020204" pitchFamily="34" charset="0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rgbClr val="666666"/>
          </a:solidFill>
          <a:latin typeface="Helvetica Neue" panose="020B0604020202020204" pitchFamily="34" charset="0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rgbClr val="666666"/>
          </a:solidFill>
          <a:latin typeface="Helvetica Neue" panose="020B0604020202020204" pitchFamily="34" charset="0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rgbClr val="666666"/>
          </a:solidFill>
          <a:latin typeface="Helvetica Neue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www.dr-chuck.com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eheeJeong/SummerCoding2023" TargetMode="External"/><Relationship Id="rId2" Type="http://schemas.openxmlformats.org/officeDocument/2006/relationships/hyperlink" Target="https://github.com/TaeheeJeong/seedacademy" TargetMode="Externa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3190A7-6FB3-F923-B955-06AC5AA95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Coding Schools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00C4C5-5E97-BE40-3EAD-EBD8DB3E82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9</a:t>
            </a:r>
            <a:r>
              <a:rPr lang="en-US" baseline="30000" dirty="0"/>
              <a:t>th</a:t>
            </a:r>
            <a:r>
              <a:rPr lang="en-US" dirty="0"/>
              <a:t> Lesson: Function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A4A97C-6D95-3F37-1CD6-5CDF386305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5741" y="3723669"/>
            <a:ext cx="7253503" cy="496618"/>
          </a:xfrm>
        </p:spPr>
        <p:txBody>
          <a:bodyPr>
            <a:normAutofit/>
          </a:bodyPr>
          <a:lstStyle/>
          <a:p>
            <a:r>
              <a:rPr lang="en-US" sz="2400" dirty="0"/>
              <a:t>Seed Academy</a:t>
            </a:r>
          </a:p>
        </p:txBody>
      </p:sp>
    </p:spTree>
    <p:extLst>
      <p:ext uri="{BB962C8B-B14F-4D97-AF65-F5344CB8AC3E}">
        <p14:creationId xmlns:p14="http://schemas.microsoft.com/office/powerpoint/2010/main" val="3329684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FF00FF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Building our Own Functions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866775" y="1952626"/>
            <a:ext cx="10449000" cy="2794397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indent="-278321">
              <a:lnSpc>
                <a:spcPct val="100000"/>
              </a:lnSpc>
              <a:spcBef>
                <a:spcPts val="0"/>
              </a:spcBef>
              <a:buClrTx/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create a new function using the 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keyword followed by optional parameters in parentheses</a:t>
            </a:r>
          </a:p>
          <a:p>
            <a:pPr indent="-278321">
              <a:lnSpc>
                <a:spcPct val="100000"/>
              </a:lnSpc>
              <a:buClrTx/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</a:t>
            </a:r>
            <a:r>
              <a:rPr lang="en-US" sz="20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body of the function</a:t>
            </a:r>
          </a:p>
          <a:p>
            <a:pPr indent="-278321">
              <a:lnSpc>
                <a:spcPct val="100000"/>
              </a:lnSpc>
              <a:buClrTx/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defines the function but does not execute the body of the function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2364375" y="4747023"/>
            <a:ext cx="7453799" cy="1245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/>
          <a:p>
            <a:pPr marL="182880">
              <a:buClr>
                <a:srgbClr val="FFFF00"/>
              </a:buClr>
              <a:buSzPct val="25000"/>
            </a:pP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marL="182880"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   print("I'm a lumberjack, and I'm okay.")</a:t>
            </a:r>
          </a:p>
          <a:p>
            <a:pPr marL="182880"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   print('I sleep all night and I work all day.')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32D482-387B-571E-9208-32194C5A856F}"/>
              </a:ext>
            </a:extLst>
          </p:cNvPr>
          <p:cNvSpPr txBox="1"/>
          <p:nvPr/>
        </p:nvSpPr>
        <p:spPr>
          <a:xfrm>
            <a:off x="277233" y="6530975"/>
            <a:ext cx="5123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strike="noStrike" cap="none" dirty="0">
                <a:ea typeface="Arial" charset="0"/>
                <a:cs typeface="Arial" charset="0"/>
                <a:sym typeface="Cabin"/>
              </a:rPr>
              <a:t>Source: Python for Everybody, Charles Severance, University of Michigan School of Information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FF00FF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Definitions and Uses</a:t>
            </a:r>
          </a:p>
        </p:txBody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866775" y="1861690"/>
            <a:ext cx="10449000" cy="2937404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indent="-278321">
              <a:lnSpc>
                <a:spcPct val="115000"/>
              </a:lnSpc>
              <a:spcBef>
                <a:spcPts val="0"/>
              </a:spcBef>
              <a:buClrTx/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Once we have defined a function, we can call (or invoke) it as many times as we like</a:t>
            </a:r>
          </a:p>
          <a:p>
            <a:pPr indent="-278321">
              <a:lnSpc>
                <a:spcPct val="115000"/>
              </a:lnSpc>
              <a:buClrTx/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the store and reuse pattern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3B37E6-9E7B-7C66-F3A9-CEBDC59742FD}"/>
              </a:ext>
            </a:extLst>
          </p:cNvPr>
          <p:cNvSpPr txBox="1"/>
          <p:nvPr/>
        </p:nvSpPr>
        <p:spPr>
          <a:xfrm>
            <a:off x="277233" y="6530975"/>
            <a:ext cx="5123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strike="noStrike" cap="none" dirty="0">
                <a:ea typeface="Arial" charset="0"/>
                <a:cs typeface="Arial" charset="0"/>
                <a:sym typeface="Cabin"/>
              </a:rPr>
              <a:t>Source: Python for Everybody, Charles Severance, University of Michigan School of Information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title"/>
          </p:nvPr>
        </p:nvSpPr>
        <p:spPr>
          <a:xfrm>
            <a:off x="866775" y="602673"/>
            <a:ext cx="10220325" cy="1302252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FF7F00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</a:p>
        </p:txBody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866775" y="1962150"/>
            <a:ext cx="10449000" cy="2933700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indent="-278321">
              <a:lnSpc>
                <a:spcPct val="100000"/>
              </a:lnSpc>
              <a:spcBef>
                <a:spcPts val="0"/>
              </a:spcBef>
              <a:buClrTx/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argument is a value we pass into the function as its input when we call the function</a:t>
            </a:r>
          </a:p>
          <a:p>
            <a:pPr indent="-278321">
              <a:lnSpc>
                <a:spcPct val="100000"/>
              </a:lnSpc>
              <a:buClrTx/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arguments so we can direct the function to do different kinds of work when we call it at different times</a:t>
            </a:r>
          </a:p>
          <a:p>
            <a:pPr indent="-278321">
              <a:lnSpc>
                <a:spcPct val="100000"/>
              </a:lnSpc>
              <a:buClrTx/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put the arguments in parentheses after the name of the function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3476625" y="5038723"/>
            <a:ext cx="5685235" cy="6095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/>
          <a:p>
            <a:pPr marL="182880">
              <a:buClr>
                <a:srgbClr val="00FF00"/>
              </a:buClr>
              <a:buSzPct val="25000"/>
            </a:pPr>
            <a:r>
              <a:rPr lang="en-US" sz="2400" dirty="0">
                <a:latin typeface="Courier"/>
                <a:ea typeface="Arial" charset="0"/>
                <a:cs typeface="Arial" charset="0"/>
                <a:sym typeface="Cabin"/>
              </a:rPr>
              <a:t>big = max('Hello world')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7694829" y="5937737"/>
            <a:ext cx="1834754" cy="4667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20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</a:p>
        </p:txBody>
      </p:sp>
      <p:cxnSp>
        <p:nvCxnSpPr>
          <p:cNvPr id="333" name="Shape 333"/>
          <p:cNvCxnSpPr/>
          <p:nvPr/>
        </p:nvCxnSpPr>
        <p:spPr>
          <a:xfrm>
            <a:off x="6728229" y="5627773"/>
            <a:ext cx="966600" cy="479249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0D5F8E6-36E4-E170-9A66-E4B653438A67}"/>
              </a:ext>
            </a:extLst>
          </p:cNvPr>
          <p:cNvSpPr txBox="1"/>
          <p:nvPr/>
        </p:nvSpPr>
        <p:spPr>
          <a:xfrm>
            <a:off x="277233" y="6530975"/>
            <a:ext cx="5123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strike="noStrike" cap="none" dirty="0">
                <a:ea typeface="Arial" charset="0"/>
                <a:cs typeface="Arial" charset="0"/>
                <a:sym typeface="Cabin"/>
              </a:rPr>
              <a:t>Source: Python for Everybody, Charles Severance, University of Michigan School of Information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866776" y="650374"/>
            <a:ext cx="9902825" cy="1302252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00FFFF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866776" y="1952626"/>
            <a:ext cx="5241131" cy="3787775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Tx/>
            </a:pPr>
            <a:endParaRPr sz="2000" dirty="0">
              <a:solidFill>
                <a:schemeClr val="tx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  <a:sym typeface="Cabin"/>
            </a:endParaRPr>
          </a:p>
          <a:p>
            <a:pPr marL="504825" indent="-342900">
              <a:lnSpc>
                <a:spcPct val="115000"/>
              </a:lnSpc>
              <a:spcBef>
                <a:spcPts val="0"/>
              </a:spcBef>
              <a:buClrTx/>
              <a:buSzPct val="171000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A parameter is a variable which we use in the function definition.  </a:t>
            </a:r>
          </a:p>
          <a:p>
            <a:pPr marL="504825" indent="-342900">
              <a:lnSpc>
                <a:spcPct val="115000"/>
              </a:lnSpc>
              <a:spcBef>
                <a:spcPts val="0"/>
              </a:spcBef>
              <a:buClrTx/>
              <a:buSzPct val="171000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It is a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handle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 that allows the code in the function to access the arguments for a particular function invocation.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Tx/>
            </a:pPr>
            <a:endParaRPr sz="2000" dirty="0">
              <a:solidFill>
                <a:schemeClr val="tx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  <a:sym typeface="Cabin"/>
            </a:endParaRPr>
          </a:p>
        </p:txBody>
      </p:sp>
      <p:sp>
        <p:nvSpPr>
          <p:cNvPr id="340" name="Shape 340"/>
          <p:cNvSpPr txBox="1"/>
          <p:nvPr/>
        </p:nvSpPr>
        <p:spPr>
          <a:xfrm>
            <a:off x="7392025" y="2252841"/>
            <a:ext cx="4285350" cy="39547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greet(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...     if 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== '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es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':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...        print('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Hola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== '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fr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':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...        print('Bonjour')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...     else: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...        print('Hello')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... 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greet('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en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Hello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greet('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es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Hola</a:t>
            </a:r>
            <a:endParaRPr lang="en-US" dirty="0"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greet('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fr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Bonjour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9994B2-4166-ECD0-3F40-149869DDE018}"/>
              </a:ext>
            </a:extLst>
          </p:cNvPr>
          <p:cNvSpPr txBox="1"/>
          <p:nvPr/>
        </p:nvSpPr>
        <p:spPr>
          <a:xfrm>
            <a:off x="277233" y="6530975"/>
            <a:ext cx="5123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strike="noStrike" cap="none" dirty="0">
                <a:ea typeface="Arial" charset="0"/>
                <a:cs typeface="Arial" charset="0"/>
                <a:sym typeface="Cabin"/>
              </a:rPr>
              <a:t>Source: Python for Everybody, Charles Severance, University of Michigan School of Information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FF7F00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 Values</a:t>
            </a:r>
          </a:p>
        </p:txBody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866775" y="1952626"/>
            <a:ext cx="10449000" cy="1690688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Often a function will take its arguments, do some computation, and return a value to be used as the value of the function call in the calling expression.  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2141659" y="3995740"/>
            <a:ext cx="4243185" cy="212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/>
          <a:p>
            <a:pPr marL="182880">
              <a:buClr>
                <a:srgbClr val="FFFF00"/>
              </a:buClr>
              <a:buSzPct val="25000"/>
            </a:pP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greet():</a:t>
            </a:r>
          </a:p>
          <a:p>
            <a:pPr marL="182880">
              <a:buClr>
                <a:srgbClr val="FF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   return "Hello"</a:t>
            </a:r>
          </a:p>
          <a:p>
            <a:pPr marL="182880" algn="ctr"/>
            <a:endParaRPr b="1" dirty="0">
              <a:latin typeface="Courier"/>
              <a:ea typeface="Courier"/>
              <a:cs typeface="Courier"/>
              <a:sym typeface="Courier New"/>
            </a:endParaRPr>
          </a:p>
          <a:p>
            <a:pPr marL="182880">
              <a:buClr>
                <a:srgbClr val="FF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print(greet(), "Glenn")</a:t>
            </a:r>
          </a:p>
          <a:p>
            <a:pPr marL="182880">
              <a:buClr>
                <a:srgbClr val="FF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print(greet(), "Sally")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6887283" y="5089884"/>
            <a:ext cx="3000375" cy="895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/>
          <a:p>
            <a:pPr marL="182880">
              <a:buClr>
                <a:srgbClr val="00FF00"/>
              </a:buClr>
              <a:buSzPct val="25000"/>
            </a:pPr>
            <a:r>
              <a:rPr lang="en-US" sz="2000" dirty="0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 New"/>
              </a:rPr>
              <a:t>Output</a:t>
            </a:r>
          </a:p>
          <a:p>
            <a:pPr marL="182880">
              <a:buClr>
                <a:srgbClr val="00FF00"/>
              </a:buClr>
              <a:buSzPct val="25000"/>
            </a:pP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Hello Glenn</a:t>
            </a:r>
          </a:p>
          <a:p>
            <a:pPr marL="182880">
              <a:buClr>
                <a:srgbClr val="00FF00"/>
              </a:buClr>
              <a:buSzPct val="25000"/>
            </a:pP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Hello Sally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A9D44E-D84F-CDB5-C621-B0B70B31F92D}"/>
              </a:ext>
            </a:extLst>
          </p:cNvPr>
          <p:cNvSpPr txBox="1"/>
          <p:nvPr/>
        </p:nvSpPr>
        <p:spPr>
          <a:xfrm>
            <a:off x="277233" y="6530975"/>
            <a:ext cx="5123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strike="noStrike" cap="none" dirty="0">
                <a:ea typeface="Arial" charset="0"/>
                <a:cs typeface="Arial" charset="0"/>
                <a:sym typeface="Cabin"/>
              </a:rPr>
              <a:t>Source: Python for Everybody, Charles Severance, University of Michigan School of Information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title"/>
          </p:nvPr>
        </p:nvSpPr>
        <p:spPr>
          <a:xfrm>
            <a:off x="866775" y="602673"/>
            <a:ext cx="10156825" cy="1302252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FF00FF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 Value</a:t>
            </a:r>
          </a:p>
        </p:txBody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866775" y="2308226"/>
            <a:ext cx="4962525" cy="2509307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indent="-278321">
              <a:lnSpc>
                <a:spcPct val="100000"/>
              </a:lnSpc>
              <a:spcBef>
                <a:spcPts val="0"/>
              </a:spcBef>
              <a:buClrTx/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20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fruitful</a:t>
            </a:r>
            <a:r>
              <a:rPr lang="en-US" sz="20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is one that produces a result (or return value)</a:t>
            </a:r>
          </a:p>
          <a:p>
            <a:pPr indent="-278321">
              <a:lnSpc>
                <a:spcPct val="100000"/>
              </a:lnSpc>
              <a:buClrTx/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return statement ends the function execution and </a:t>
            </a:r>
            <a:r>
              <a:rPr lang="en-US" sz="20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sends back</a:t>
            </a:r>
            <a:r>
              <a:rPr lang="en-US" sz="20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result of the function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6717803" y="1904925"/>
            <a:ext cx="5041799" cy="4480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greet(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...     if 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== '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es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':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...         return '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Hola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== '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fr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':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...         return 'Bonjour'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...     else: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...         return 'Hello'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... </a:t>
            </a:r>
          </a:p>
          <a:p>
            <a:pPr>
              <a:buClr>
                <a:schemeClr val="lt1"/>
              </a:buClr>
              <a:buSzPct val="25000"/>
            </a:pPr>
            <a:endParaRPr lang="en-US" dirty="0"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print(greet('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en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'),'Glenn')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Hello Glenn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print(greet('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es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'),'Sally')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Hola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Sally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print(greet('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fr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'),'Michael')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Bonjour Michael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6A6CAE-115F-8A87-D5FF-E7AABA59E65B}"/>
              </a:ext>
            </a:extLst>
          </p:cNvPr>
          <p:cNvSpPr txBox="1"/>
          <p:nvPr/>
        </p:nvSpPr>
        <p:spPr>
          <a:xfrm>
            <a:off x="277233" y="6530975"/>
            <a:ext cx="5123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strike="noStrike" cap="none" dirty="0">
                <a:ea typeface="Arial" charset="0"/>
                <a:cs typeface="Arial" charset="0"/>
                <a:sym typeface="Cabin"/>
              </a:rPr>
              <a:t>Source: Python for Everybody, Charles Severance, University of Michigan School of Information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chemeClr val="lt1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Multiple Parameters / Arguments</a:t>
            </a:r>
          </a:p>
        </p:txBody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866775" y="1952625"/>
            <a:ext cx="5691188" cy="3940969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indent="-278321">
              <a:lnSpc>
                <a:spcPct val="100000"/>
              </a:lnSpc>
              <a:spcBef>
                <a:spcPts val="0"/>
              </a:spcBef>
              <a:buClrTx/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define more than one parameter in the function definition</a:t>
            </a:r>
          </a:p>
          <a:p>
            <a:pPr indent="-278321">
              <a:lnSpc>
                <a:spcPct val="100000"/>
              </a:lnSpc>
              <a:buClrTx/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simply add more arguments when we call the function</a:t>
            </a:r>
          </a:p>
          <a:p>
            <a:pPr indent="-278321">
              <a:lnSpc>
                <a:spcPct val="100000"/>
              </a:lnSpc>
              <a:buClrTx/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match the number and order of arguments and parameters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7559242" y="2535499"/>
            <a:ext cx="3201892" cy="24175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def 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addtwo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(a, b):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   added = a + b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   return added</a:t>
            </a:r>
          </a:p>
          <a:p>
            <a:pPr>
              <a:buClr>
                <a:schemeClr val="lt1"/>
              </a:buClr>
            </a:pPr>
            <a:endParaRPr dirty="0"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x = 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addtwo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(3, 5)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print(x)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74C639-9CB1-8DD3-A50F-00656CFE7849}"/>
              </a:ext>
            </a:extLst>
          </p:cNvPr>
          <p:cNvSpPr txBox="1"/>
          <p:nvPr/>
        </p:nvSpPr>
        <p:spPr>
          <a:xfrm>
            <a:off x="277233" y="6530975"/>
            <a:ext cx="5123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strike="noStrike" cap="none" dirty="0">
                <a:ea typeface="Arial" charset="0"/>
                <a:cs typeface="Arial" charset="0"/>
                <a:sym typeface="Cabin"/>
              </a:rPr>
              <a:t>Source: Python for Everybody, Charles Severance, University of Michigan School of Information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9A9A9A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 (non-fruitful) Functions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728133" y="1981200"/>
            <a:ext cx="10972800" cy="2146433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indent="-400050">
              <a:lnSpc>
                <a:spcPct val="100000"/>
              </a:lnSpc>
              <a:spcBef>
                <a:spcPts val="0"/>
              </a:spcBef>
              <a:buClrTx/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a function does not return a value, we call it a “void” function</a:t>
            </a:r>
          </a:p>
          <a:p>
            <a:pPr indent="-400050">
              <a:lnSpc>
                <a:spcPct val="100000"/>
              </a:lnSpc>
              <a:buClrTx/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 that return values are “fruitful” functions</a:t>
            </a:r>
          </a:p>
          <a:p>
            <a:pPr indent="-400050">
              <a:lnSpc>
                <a:spcPct val="100000"/>
              </a:lnSpc>
              <a:buClrTx/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 functions are “not fruitful”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EE28E9-8C1C-7F4E-6835-39306B0F1668}"/>
              </a:ext>
            </a:extLst>
          </p:cNvPr>
          <p:cNvSpPr txBox="1"/>
          <p:nvPr/>
        </p:nvSpPr>
        <p:spPr>
          <a:xfrm>
            <a:off x="277233" y="6530975"/>
            <a:ext cx="5123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strike="noStrike" cap="none" dirty="0">
                <a:ea typeface="Arial" charset="0"/>
                <a:cs typeface="Arial" charset="0"/>
                <a:sym typeface="Cabin"/>
              </a:rPr>
              <a:t>Source: Python for Everybody, Charles Severance, University of Michigan School of Information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xfrm>
            <a:off x="609600" y="576073"/>
            <a:ext cx="10972800" cy="1024128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00FF00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function or not to function...</a:t>
            </a:r>
          </a:p>
        </p:txBody>
      </p:sp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09600" y="1837267"/>
            <a:ext cx="10972800" cy="3416433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indent="-278321">
              <a:lnSpc>
                <a:spcPct val="100000"/>
              </a:lnSpc>
              <a:spcBef>
                <a:spcPts val="0"/>
              </a:spcBef>
              <a:buClrTx/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Organize your code into </a:t>
            </a:r>
            <a:r>
              <a:rPr lang="en-US" sz="20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paragraphs</a:t>
            </a:r>
            <a:r>
              <a:rPr lang="en-US" sz="20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capture a complete thought and </a:t>
            </a:r>
            <a:r>
              <a:rPr lang="en-US" sz="20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 it</a:t>
            </a:r>
            <a:r>
              <a:rPr lang="en-US" sz="20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indent="-278321">
              <a:lnSpc>
                <a:spcPct val="100000"/>
              </a:lnSpc>
              <a:buClrTx/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</a:t>
            </a:r>
            <a:r>
              <a:rPr lang="en-US" sz="20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 repeat yourself - make it work once and then reuse it</a:t>
            </a:r>
          </a:p>
          <a:p>
            <a:pPr indent="-278321">
              <a:lnSpc>
                <a:spcPct val="100000"/>
              </a:lnSpc>
              <a:buClrTx/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something gets too long or complex, break it up into logical chunks and put those chunks in functions</a:t>
            </a:r>
          </a:p>
          <a:p>
            <a:pPr indent="-278321">
              <a:lnSpc>
                <a:spcPct val="100000"/>
              </a:lnSpc>
              <a:buClrTx/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Make a library of common stuff that you do over and over - perhaps share this with your friends...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7BDF63-92B1-D2E9-1F14-40C19DCF7AB2}"/>
              </a:ext>
            </a:extLst>
          </p:cNvPr>
          <p:cNvSpPr txBox="1"/>
          <p:nvPr/>
        </p:nvSpPr>
        <p:spPr>
          <a:xfrm>
            <a:off x="277233" y="6530975"/>
            <a:ext cx="5123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strike="noStrike" cap="none" dirty="0">
                <a:ea typeface="Arial" charset="0"/>
                <a:cs typeface="Arial" charset="0"/>
                <a:sym typeface="Cabin"/>
              </a:rPr>
              <a:t>Source: Python for Everybody, Charles Severance, University of Michigan School of Information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866776" y="650374"/>
            <a:ext cx="9902825" cy="1302252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00FFFF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Recap: Functions with ‘def’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866776" y="1952626"/>
            <a:ext cx="5241131" cy="3787775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Tx/>
            </a:pPr>
            <a:endParaRPr sz="2000" dirty="0">
              <a:solidFill>
                <a:schemeClr val="tx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  <a:sym typeface="Cabin"/>
            </a:endParaRPr>
          </a:p>
          <a:p>
            <a:pPr marL="504825" indent="-342900">
              <a:lnSpc>
                <a:spcPct val="115000"/>
              </a:lnSpc>
              <a:spcBef>
                <a:spcPts val="0"/>
              </a:spcBef>
              <a:buClrTx/>
              <a:buSzPct val="171000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Function can be defined with ‘def’</a:t>
            </a:r>
          </a:p>
          <a:p>
            <a:pPr marL="504825" indent="-342900">
              <a:lnSpc>
                <a:spcPct val="115000"/>
              </a:lnSpc>
              <a:spcBef>
                <a:spcPts val="0"/>
              </a:spcBef>
              <a:buClrTx/>
              <a:buSzPct val="171000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Function name</a:t>
            </a:r>
          </a:p>
          <a:p>
            <a:pPr marL="504825" indent="-342900">
              <a:lnSpc>
                <a:spcPct val="115000"/>
              </a:lnSpc>
              <a:spcBef>
                <a:spcPts val="0"/>
              </a:spcBef>
              <a:buClrTx/>
              <a:buSzPct val="171000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Function argument or parameter</a:t>
            </a:r>
          </a:p>
          <a:p>
            <a:pPr marL="504825" indent="-342900">
              <a:lnSpc>
                <a:spcPct val="115000"/>
              </a:lnSpc>
              <a:spcBef>
                <a:spcPts val="0"/>
              </a:spcBef>
              <a:buClrTx/>
              <a:buSzPct val="171000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indent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sz="2000" dirty="0">
              <a:solidFill>
                <a:schemeClr val="tx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  <a:sym typeface="Cabin"/>
            </a:endParaRPr>
          </a:p>
        </p:txBody>
      </p:sp>
      <p:sp>
        <p:nvSpPr>
          <p:cNvPr id="340" name="Shape 340"/>
          <p:cNvSpPr txBox="1"/>
          <p:nvPr/>
        </p:nvSpPr>
        <p:spPr>
          <a:xfrm>
            <a:off x="7383559" y="2396066"/>
            <a:ext cx="4285350" cy="41302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greet(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...     if 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== '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es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':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...        print('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Hola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== '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fr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':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...        print('Bonjour')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...     else: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...        print('Hello')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... 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greet('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en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Hello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greet('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es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Hola</a:t>
            </a:r>
            <a:endParaRPr lang="en-US" dirty="0"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greet('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fr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Bonjour</a:t>
            </a:r>
          </a:p>
        </p:txBody>
      </p:sp>
    </p:spTree>
    <p:extLst>
      <p:ext uri="{BB962C8B-B14F-4D97-AF65-F5344CB8AC3E}">
        <p14:creationId xmlns:p14="http://schemas.microsoft.com/office/powerpoint/2010/main" val="296240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FF7F00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Agenda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wk1. Installing Python, HelloWorld</a:t>
            </a:r>
          </a:p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wk2. Arithmetic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  <a:sym typeface="Cabin"/>
            </a:endParaRPr>
          </a:p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wk3. Data Types : Integer, Floating point, Boolean, String</a:t>
            </a:r>
          </a:p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wk4. Data Structures: List</a:t>
            </a:r>
          </a:p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wk5. Data Structures: Set, Tuples</a:t>
            </a:r>
          </a:p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wk6. Data Structures: Dictionary</a:t>
            </a:r>
          </a:p>
        </p:txBody>
      </p:sp>
    </p:spTree>
    <p:extLst>
      <p:ext uri="{BB962C8B-B14F-4D97-AF65-F5344CB8AC3E}">
        <p14:creationId xmlns:p14="http://schemas.microsoft.com/office/powerpoint/2010/main" val="1494236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title"/>
          </p:nvPr>
        </p:nvSpPr>
        <p:spPr>
          <a:xfrm>
            <a:off x="866775" y="602673"/>
            <a:ext cx="10156825" cy="1302252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FF00FF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Recap: Return Value</a:t>
            </a:r>
          </a:p>
        </p:txBody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866775" y="1952626"/>
            <a:ext cx="4962525" cy="4276799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indent="-278321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20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fruitful</a:t>
            </a:r>
            <a:r>
              <a:rPr lang="en-US" sz="20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is one that produces a result (or return value)</a:t>
            </a:r>
          </a:p>
          <a:p>
            <a:pPr indent="-278321">
              <a:lnSpc>
                <a:spcPct val="100000"/>
              </a:lnSpc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return statement ends the function execution and </a:t>
            </a:r>
            <a:r>
              <a:rPr lang="en-US" sz="20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sends back</a:t>
            </a:r>
            <a:r>
              <a:rPr lang="en-US" sz="20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result of the function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6717803" y="2181439"/>
            <a:ext cx="5041799" cy="4047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greet(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...     if 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== '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es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':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...         return '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Hola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== '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fr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':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...         return 'Bonjour'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...     else: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...         return 'Hello'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... 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print(greet('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en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'),'Glenn')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Hello Glenn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print(greet('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es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'),'Sally')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Hola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Sally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print(greet('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fr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'),'Michael')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Bonjour Michael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6A6CAE-115F-8A87-D5FF-E7AABA59E65B}"/>
              </a:ext>
            </a:extLst>
          </p:cNvPr>
          <p:cNvSpPr txBox="1"/>
          <p:nvPr/>
        </p:nvSpPr>
        <p:spPr>
          <a:xfrm>
            <a:off x="277233" y="6530975"/>
            <a:ext cx="5123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strike="noStrike" cap="none" dirty="0">
                <a:ea typeface="Arial" charset="0"/>
                <a:cs typeface="Arial" charset="0"/>
                <a:sym typeface="Cabin"/>
              </a:rPr>
              <a:t>Source: Python for Everybody, Charles Severance, University of Michigan School of Information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chemeClr val="lt1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Recap: Multiple Parameters / Arguments</a:t>
            </a:r>
          </a:p>
        </p:txBody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866775" y="1952625"/>
            <a:ext cx="5691188" cy="3940969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indent="-278321">
              <a:lnSpc>
                <a:spcPct val="100000"/>
              </a:lnSpc>
              <a:spcBef>
                <a:spcPts val="0"/>
              </a:spcBef>
              <a:buClrTx/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define more than one parameter in the function definition</a:t>
            </a:r>
          </a:p>
          <a:p>
            <a:pPr indent="-278321">
              <a:lnSpc>
                <a:spcPct val="100000"/>
              </a:lnSpc>
              <a:buClrTx/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simply add more arguments when we call the function</a:t>
            </a:r>
          </a:p>
          <a:p>
            <a:pPr indent="-278321">
              <a:lnSpc>
                <a:spcPct val="100000"/>
              </a:lnSpc>
              <a:buClrTx/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match the number and order of arguments and parameters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7471650" y="2658533"/>
            <a:ext cx="4110750" cy="2269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def 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addtwo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(a, b):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   added = a + b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   return added</a:t>
            </a:r>
          </a:p>
          <a:p>
            <a:pPr>
              <a:buClr>
                <a:schemeClr val="lt1"/>
              </a:buClr>
            </a:pPr>
            <a:endParaRPr dirty="0"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x = 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addtwo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(3, 5)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print(x)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74C639-9CB1-8DD3-A50F-00656CFE7849}"/>
              </a:ext>
            </a:extLst>
          </p:cNvPr>
          <p:cNvSpPr txBox="1"/>
          <p:nvPr/>
        </p:nvSpPr>
        <p:spPr>
          <a:xfrm>
            <a:off x="277233" y="6530975"/>
            <a:ext cx="5123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strike="noStrike" cap="none" dirty="0">
                <a:ea typeface="Arial" charset="0"/>
                <a:cs typeface="Arial" charset="0"/>
                <a:sym typeface="Cabin"/>
              </a:rPr>
              <a:t>Source: Python for Everybody, Charles Severance, University of Michigan School of Information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68569" tIns="68569" rIns="68569" bIns="68569" rtlCol="0" anchor="ctr" anchorCtr="0">
            <a:noAutofit/>
          </a:bodyPr>
          <a:lstStyle/>
          <a:p>
            <a:r>
              <a:rPr lang="en-US" sz="2700" dirty="0">
                <a:solidFill>
                  <a:schemeClr val="tx1"/>
                </a:solidFill>
              </a:rPr>
              <a:t>Acknowledgements / Contributions</a:t>
            </a:r>
          </a:p>
        </p:txBody>
      </p:sp>
      <p:sp>
        <p:nvSpPr>
          <p:cNvPr id="647" name="Shape 647"/>
          <p:cNvSpPr txBox="1"/>
          <p:nvPr/>
        </p:nvSpPr>
        <p:spPr>
          <a:xfrm>
            <a:off x="904576" y="1649137"/>
            <a:ext cx="5098274" cy="4435515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r>
              <a:rPr lang="en-US" sz="1350" dirty="0"/>
              <a:t>These slides are Copyright 2010-  Charles R. Severance (</a:t>
            </a:r>
            <a:r>
              <a:rPr lang="en-US" sz="1350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www.dr-chuck.com</a:t>
            </a:r>
            <a:r>
              <a:rPr lang="en-US" sz="1350" dirty="0"/>
              <a:t>) of the University of Michigan School of Information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endParaRPr sz="1350" dirty="0"/>
          </a:p>
          <a:p>
            <a:r>
              <a:rPr lang="en-US" sz="1350" dirty="0"/>
              <a:t>Initial Development: Charles Severance, University of Michigan School of Information</a:t>
            </a:r>
          </a:p>
          <a:p>
            <a:endParaRPr sz="1350" dirty="0"/>
          </a:p>
          <a:p>
            <a:pPr>
              <a:buClr>
                <a:schemeClr val="dk2"/>
              </a:buClr>
              <a:buSzPct val="61111"/>
            </a:pPr>
            <a:r>
              <a:rPr lang="en-US" sz="1350" dirty="0"/>
              <a:t>Modification: Taehee Jeong, San Jose State University</a:t>
            </a:r>
          </a:p>
          <a:p>
            <a:endParaRPr sz="1350" dirty="0"/>
          </a:p>
        </p:txBody>
      </p:sp>
      <p:pic>
        <p:nvPicPr>
          <p:cNvPr id="649" name="Shape 6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23266" y="847480"/>
            <a:ext cx="1476449" cy="50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FF7F00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Agenda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wk7. Control flows : IF statement </a:t>
            </a:r>
          </a:p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wk8. Loops: While, For</a:t>
            </a:r>
          </a:p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bg2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wk9. Function</a:t>
            </a:r>
          </a:p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wk10. Class</a:t>
            </a:r>
          </a:p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wk11. 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502162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D4F2E-FE84-4009-B628-CE0F12489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materials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61CF6-4BBA-5B4B-2848-AF31988385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5104" indent="0">
              <a:buNone/>
            </a:pPr>
            <a:r>
              <a:rPr lang="en-US" dirty="0">
                <a:hlinkClick r:id="rId2"/>
              </a:rPr>
              <a:t>https://github.com/TaeheeJeong/seedacademy</a:t>
            </a:r>
            <a:endParaRPr lang="en-US" dirty="0"/>
          </a:p>
          <a:p>
            <a:pPr marL="455104" indent="0">
              <a:buNone/>
            </a:pPr>
            <a:r>
              <a:rPr lang="en-US">
                <a:hlinkClick r:id="rId3"/>
              </a:rPr>
              <a:t>https</a:t>
            </a:r>
            <a:r>
              <a:rPr lang="en-US" dirty="0">
                <a:hlinkClick r:id="rId3"/>
              </a:rPr>
              <a:t>://github.com/TaeheeJeong/SummerCoding2023</a:t>
            </a:r>
            <a:endParaRPr lang="en-US" dirty="0"/>
          </a:p>
          <a:p>
            <a:pPr marL="455104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513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chemeClr val="lt1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Stored (and reused) Steps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5546063" y="3248640"/>
            <a:ext cx="2371725" cy="2809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/>
          <a:p>
            <a:pPr marL="182880">
              <a:buClr>
                <a:schemeClr val="lt1"/>
              </a:buClr>
              <a:buSzPct val="25000"/>
            </a:pPr>
            <a:r>
              <a:rPr lang="en-US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Output:</a:t>
            </a:r>
          </a:p>
          <a:p>
            <a:pPr marL="182880" algn="ctr"/>
            <a:endParaRPr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182880">
              <a:buClr>
                <a:srgbClr val="FF00FF"/>
              </a:buClr>
              <a:buSzPct val="25000"/>
            </a:pPr>
            <a:r>
              <a:rPr lang="en-US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 marL="182880">
              <a:buClr>
                <a:srgbClr val="FF00FF"/>
              </a:buClr>
              <a:buSzPct val="25000"/>
            </a:pPr>
            <a:r>
              <a:rPr lang="en-US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</a:t>
            </a:r>
          </a:p>
          <a:p>
            <a:pPr marL="182880">
              <a:buClr>
                <a:srgbClr val="FF7F00"/>
              </a:buClr>
              <a:buSzPct val="25000"/>
            </a:pPr>
            <a:r>
              <a:rPr lang="en-US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Zip</a:t>
            </a:r>
          </a:p>
          <a:p>
            <a:pPr marL="182880">
              <a:buClr>
                <a:srgbClr val="FF0000"/>
              </a:buClr>
              <a:buSzPct val="25000"/>
            </a:pPr>
            <a:r>
              <a:rPr lang="en-US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 marL="182880">
              <a:buClr>
                <a:srgbClr val="FF0000"/>
              </a:buClr>
              <a:buSzPct val="25000"/>
            </a:pPr>
            <a:r>
              <a:rPr lang="en-US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1818217" y="2686664"/>
            <a:ext cx="2689621" cy="28503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/>
          <a:p>
            <a:pPr marL="182880">
              <a:buClr>
                <a:schemeClr val="lt1"/>
              </a:buClr>
              <a:buSzPct val="25000"/>
            </a:pPr>
            <a:r>
              <a:rPr lang="en-US" sz="2700" dirty="0"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182880" algn="ctr"/>
            <a:endParaRPr sz="2700" dirty="0"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182880">
              <a:buClr>
                <a:srgbClr val="FFFF00"/>
              </a:buClr>
              <a:buSzPct val="25000"/>
            </a:pP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thing():</a:t>
            </a:r>
          </a:p>
          <a:p>
            <a:pPr marL="182880">
              <a:buClr>
                <a:srgbClr val="FF7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   print('Hello')</a:t>
            </a:r>
          </a:p>
          <a:p>
            <a:pPr marL="182880">
              <a:buClr>
                <a:srgbClr val="FF7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   print('Fun')</a:t>
            </a:r>
          </a:p>
          <a:p>
            <a:pPr marL="182880">
              <a:buClr>
                <a:srgbClr val="FF7F00"/>
              </a:buClr>
              <a:buSzPct val="25000"/>
            </a:pPr>
            <a:r>
              <a:rPr lang="en-US" b="1" dirty="0"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182880">
              <a:buClr>
                <a:srgbClr val="FF7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thing()</a:t>
            </a:r>
          </a:p>
          <a:p>
            <a:pPr marL="182880">
              <a:buClr>
                <a:srgbClr val="FF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print('Zip')</a:t>
            </a:r>
          </a:p>
          <a:p>
            <a:pPr marL="182880">
              <a:buClr>
                <a:srgbClr val="FF7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thing()</a:t>
            </a:r>
          </a:p>
        </p:txBody>
      </p:sp>
      <p:cxnSp>
        <p:nvCxnSpPr>
          <p:cNvPr id="218" name="Shape 218"/>
          <p:cNvCxnSpPr/>
          <p:nvPr/>
        </p:nvCxnSpPr>
        <p:spPr>
          <a:xfrm flipH="1">
            <a:off x="3087687" y="4524990"/>
            <a:ext cx="2565797" cy="257174"/>
          </a:xfrm>
          <a:prstGeom prst="straightConnector1">
            <a:avLst/>
          </a:prstGeom>
          <a:noFill/>
          <a:ln w="19050" cap="rnd" cmpd="sng">
            <a:solidFill>
              <a:srgbClr val="00B0F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9" name="Shape 219"/>
          <p:cNvCxnSpPr>
            <a:cxnSpLocks/>
          </p:cNvCxnSpPr>
          <p:nvPr/>
        </p:nvCxnSpPr>
        <p:spPr>
          <a:xfrm flipH="1">
            <a:off x="3163027" y="5369539"/>
            <a:ext cx="2500876" cy="0"/>
          </a:xfrm>
          <a:prstGeom prst="straightConnector1">
            <a:avLst/>
          </a:prstGeom>
          <a:noFill/>
          <a:ln w="19050" cap="rnd" cmpd="sng">
            <a:solidFill>
              <a:schemeClr val="tx2">
                <a:lumMod val="60000"/>
                <a:lumOff val="40000"/>
              </a:schemeClr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6" name="Shape 226"/>
          <p:cNvSpPr txBox="1"/>
          <p:nvPr/>
        </p:nvSpPr>
        <p:spPr>
          <a:xfrm>
            <a:off x="983022" y="1910737"/>
            <a:ext cx="6602017" cy="4666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000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We call these reusable pieces of code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“</a:t>
            </a:r>
            <a:r>
              <a:rPr lang="en-US" sz="2000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functions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C1CB17-C5AD-BF97-CA6C-C5BEFDBF8AEC}"/>
              </a:ext>
            </a:extLst>
          </p:cNvPr>
          <p:cNvSpPr txBox="1"/>
          <p:nvPr/>
        </p:nvSpPr>
        <p:spPr>
          <a:xfrm>
            <a:off x="277233" y="6530975"/>
            <a:ext cx="5123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strike="noStrike" cap="none" dirty="0">
                <a:ea typeface="Arial" charset="0"/>
                <a:cs typeface="Arial" charset="0"/>
                <a:sym typeface="Cabin"/>
              </a:rPr>
              <a:t>Source: Python for Everybody, Charles Severance, University of Michigan School of Information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chemeClr val="lt1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Stored (and reused) Steps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571501" y="2047875"/>
            <a:ext cx="2057399" cy="447675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-US" sz="2625"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</a:p>
        </p:txBody>
      </p:sp>
      <p:cxnSp>
        <p:nvCxnSpPr>
          <p:cNvPr id="217" name="Shape 217"/>
          <p:cNvCxnSpPr/>
          <p:nvPr/>
        </p:nvCxnSpPr>
        <p:spPr>
          <a:xfrm rot="10800000">
            <a:off x="1585913" y="2484833"/>
            <a:ext cx="4762" cy="1387077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0" name="Shape 220"/>
          <p:cNvSpPr txBox="1"/>
          <p:nvPr/>
        </p:nvSpPr>
        <p:spPr>
          <a:xfrm>
            <a:off x="3322388" y="2706281"/>
            <a:ext cx="2057399" cy="83655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625" dirty="0">
                <a:latin typeface="Arial" charset="0"/>
                <a:ea typeface="Arial" charset="0"/>
                <a:cs typeface="Arial" charset="0"/>
                <a:sym typeface="Cabin"/>
              </a:rPr>
              <a:t>  print('Hello')</a:t>
            </a:r>
          </a:p>
          <a:p>
            <a:pPr lvl="0" algn="ctr">
              <a:buClr>
                <a:schemeClr val="lt1"/>
              </a:buClr>
              <a:buSzPct val="25000"/>
            </a:pPr>
            <a:r>
              <a:rPr lang="en-US" sz="2625" dirty="0">
                <a:latin typeface="Arial" charset="0"/>
                <a:ea typeface="Arial" charset="0"/>
                <a:cs typeface="Arial" charset="0"/>
                <a:sym typeface="Cabin"/>
              </a:rPr>
              <a:t>print('Fun')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571501" y="3819525"/>
            <a:ext cx="2057399" cy="447675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625">
                <a:latin typeface="Arial" charset="0"/>
                <a:ea typeface="Arial" charset="0"/>
                <a:cs typeface="Arial" charset="0"/>
                <a:sym typeface="Cabin"/>
              </a:rPr>
              <a:t>thing()</a:t>
            </a:r>
          </a:p>
        </p:txBody>
      </p:sp>
      <p:cxnSp>
        <p:nvCxnSpPr>
          <p:cNvPr id="222" name="Shape 222"/>
          <p:cNvCxnSpPr/>
          <p:nvPr/>
        </p:nvCxnSpPr>
        <p:spPr>
          <a:xfrm rot="10800000">
            <a:off x="1585912" y="4285058"/>
            <a:ext cx="10715" cy="425052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3" name="Shape 223"/>
          <p:cNvCxnSpPr/>
          <p:nvPr/>
        </p:nvCxnSpPr>
        <p:spPr>
          <a:xfrm flipH="1">
            <a:off x="2618775" y="3074288"/>
            <a:ext cx="642375" cy="7683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 rot="10800000" flipH="1">
            <a:off x="2645569" y="3542728"/>
            <a:ext cx="1575225" cy="6702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5" name="Shape 225"/>
          <p:cNvCxnSpPr>
            <a:endCxn id="216" idx="3"/>
          </p:cNvCxnSpPr>
          <p:nvPr/>
        </p:nvCxnSpPr>
        <p:spPr>
          <a:xfrm rot="10800000">
            <a:off x="2628899" y="2271713"/>
            <a:ext cx="713925" cy="4347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7" name="Shape 227"/>
          <p:cNvSpPr txBox="1"/>
          <p:nvPr/>
        </p:nvSpPr>
        <p:spPr>
          <a:xfrm>
            <a:off x="3779043" y="2247901"/>
            <a:ext cx="1325905" cy="4667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700">
                <a:latin typeface="Arial" charset="0"/>
                <a:ea typeface="Arial" charset="0"/>
                <a:cs typeface="Arial" charset="0"/>
                <a:sym typeface="Cabin"/>
              </a:rPr>
              <a:t>thing():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571501" y="5476875"/>
            <a:ext cx="2057399" cy="447675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625">
                <a:latin typeface="Arial" charset="0"/>
                <a:ea typeface="Arial" charset="0"/>
                <a:cs typeface="Arial" charset="0"/>
                <a:sym typeface="Cabin"/>
              </a:rPr>
              <a:t>thing()</a:t>
            </a:r>
          </a:p>
        </p:txBody>
      </p:sp>
      <p:cxnSp>
        <p:nvCxnSpPr>
          <p:cNvPr id="229" name="Shape 229"/>
          <p:cNvCxnSpPr/>
          <p:nvPr/>
        </p:nvCxnSpPr>
        <p:spPr>
          <a:xfrm rot="10800000">
            <a:off x="1585912" y="5047059"/>
            <a:ext cx="10715" cy="425052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30" name="Shape 230"/>
          <p:cNvSpPr txBox="1"/>
          <p:nvPr/>
        </p:nvSpPr>
        <p:spPr>
          <a:xfrm>
            <a:off x="571501" y="4667250"/>
            <a:ext cx="2057399" cy="447675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-US" sz="2625" dirty="0">
                <a:latin typeface="Arial" charset="0"/>
                <a:ea typeface="Arial" charset="0"/>
                <a:cs typeface="Arial" charset="0"/>
                <a:sym typeface="Cabin"/>
              </a:rPr>
              <a:t>print('Zip')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C1CB17-C5AD-BF97-CA6C-C5BEFDBF8AEC}"/>
              </a:ext>
            </a:extLst>
          </p:cNvPr>
          <p:cNvSpPr txBox="1"/>
          <p:nvPr/>
        </p:nvSpPr>
        <p:spPr>
          <a:xfrm>
            <a:off x="277233" y="6530975"/>
            <a:ext cx="5123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strike="noStrike" cap="none" dirty="0">
                <a:ea typeface="Arial" charset="0"/>
                <a:cs typeface="Arial" charset="0"/>
                <a:sym typeface="Cabin"/>
              </a:rPr>
              <a:t>Source: Python for Everybody, Charles Severance, University of Michigan School of Information</a:t>
            </a:r>
          </a:p>
        </p:txBody>
      </p:sp>
      <p:sp>
        <p:nvSpPr>
          <p:cNvPr id="3" name="Shape 215">
            <a:extLst>
              <a:ext uri="{FF2B5EF4-FFF2-40B4-BE49-F238E27FC236}">
                <a16:creationId xmlns:a16="http://schemas.microsoft.com/office/drawing/2014/main" id="{6EDABF1C-B738-10EF-1982-FCA277756A80}"/>
              </a:ext>
            </a:extLst>
          </p:cNvPr>
          <p:cNvSpPr txBox="1"/>
          <p:nvPr/>
        </p:nvSpPr>
        <p:spPr>
          <a:xfrm>
            <a:off x="7025217" y="2706281"/>
            <a:ext cx="2689621" cy="28503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/>
          <a:p>
            <a:pPr marL="182880">
              <a:buClr>
                <a:schemeClr val="lt1"/>
              </a:buClr>
              <a:buSzPct val="25000"/>
            </a:pPr>
            <a:r>
              <a:rPr lang="en-US" sz="2700" dirty="0"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182880" algn="ctr"/>
            <a:endParaRPr sz="2700" dirty="0"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182880">
              <a:buClr>
                <a:srgbClr val="FFFF00"/>
              </a:buClr>
              <a:buSzPct val="25000"/>
            </a:pP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thing():</a:t>
            </a:r>
          </a:p>
          <a:p>
            <a:pPr marL="182880">
              <a:buClr>
                <a:srgbClr val="FF7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   print('Hello')</a:t>
            </a:r>
          </a:p>
          <a:p>
            <a:pPr marL="182880">
              <a:buClr>
                <a:srgbClr val="FF7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   print('Fun')</a:t>
            </a:r>
          </a:p>
          <a:p>
            <a:pPr marL="182880">
              <a:buClr>
                <a:srgbClr val="FF7F00"/>
              </a:buClr>
              <a:buSzPct val="25000"/>
            </a:pPr>
            <a:r>
              <a:rPr lang="en-US" b="1" dirty="0"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182880">
              <a:buClr>
                <a:srgbClr val="FF7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thing()</a:t>
            </a:r>
          </a:p>
          <a:p>
            <a:pPr marL="182880">
              <a:buClr>
                <a:srgbClr val="FF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print('Zip')</a:t>
            </a:r>
          </a:p>
          <a:p>
            <a:pPr marL="182880">
              <a:buClr>
                <a:srgbClr val="FF7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thing()</a:t>
            </a:r>
          </a:p>
        </p:txBody>
      </p:sp>
    </p:spTree>
    <p:extLst>
      <p:ext uri="{BB962C8B-B14F-4D97-AF65-F5344CB8AC3E}">
        <p14:creationId xmlns:p14="http://schemas.microsoft.com/office/powerpoint/2010/main" val="324834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609600" y="576073"/>
            <a:ext cx="10972800" cy="1024128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chemeClr val="lt1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Functions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indent="-278321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are two kinds of functions in Python.</a:t>
            </a:r>
          </a:p>
          <a:p>
            <a:pPr marL="502730" lvl="1" indent="0">
              <a:lnSpc>
                <a:spcPct val="100000"/>
              </a:lnSpc>
              <a:buClr>
                <a:srgbClr val="00FF00"/>
              </a:buClr>
              <a:buSzPct val="100000"/>
              <a:buNone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Built-in functions that are provided as part of Python - print(), input(), type(), float(), 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...</a:t>
            </a:r>
          </a:p>
          <a:p>
            <a:pPr marL="502730" lvl="1" indent="0">
              <a:lnSpc>
                <a:spcPct val="100000"/>
              </a:lnSpc>
              <a:buClr>
                <a:srgbClr val="00FF00"/>
              </a:buClr>
              <a:buSzPct val="100000"/>
              <a:buNone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Functions that we define ourselves and then use</a:t>
            </a:r>
          </a:p>
          <a:p>
            <a:pPr indent="-278321">
              <a:lnSpc>
                <a:spcPct val="100000"/>
              </a:lnSpc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treat the built-in function names as “new” reserved words </a:t>
            </a:r>
            <a:b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(i.e., we avoid them as variable names)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E1CE2B-896D-2E93-8DB3-6628AF67CCDB}"/>
              </a:ext>
            </a:extLst>
          </p:cNvPr>
          <p:cNvSpPr txBox="1"/>
          <p:nvPr/>
        </p:nvSpPr>
        <p:spPr>
          <a:xfrm>
            <a:off x="277233" y="6530975"/>
            <a:ext cx="5123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strike="noStrike" cap="none" dirty="0">
                <a:ea typeface="Arial" charset="0"/>
                <a:cs typeface="Arial" charset="0"/>
                <a:sym typeface="Cabin"/>
              </a:rPr>
              <a:t>Source: Python for Everybody, Charles Severance, University of Michigan School of Information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FF00FF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Built-in function: max()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900113" y="1962150"/>
            <a:ext cx="5349149" cy="1247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big = max('Hello world')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print(big)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w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5445919" y="3792056"/>
            <a:ext cx="1802606" cy="1674098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Cabin"/>
              </a:rPr>
              <a:t>max()</a:t>
            </a:r>
          </a:p>
          <a:p>
            <a:pPr algn="ctr">
              <a:buClr>
                <a:schemeClr val="lt1"/>
              </a:buClr>
              <a:buSzPct val="25000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cxnSp>
        <p:nvCxnSpPr>
          <p:cNvPr id="264" name="Shape 264"/>
          <p:cNvCxnSpPr/>
          <p:nvPr/>
        </p:nvCxnSpPr>
        <p:spPr>
          <a:xfrm flipH="1">
            <a:off x="3974305" y="4442217"/>
            <a:ext cx="1119188" cy="13096"/>
          </a:xfrm>
          <a:prstGeom prst="straightConnector1">
            <a:avLst/>
          </a:prstGeom>
          <a:noFill/>
          <a:ln w="88900" cap="rnd" cmpd="sng">
            <a:solidFill>
              <a:schemeClr val="tx2">
                <a:lumMod val="60000"/>
                <a:lumOff val="40000"/>
              </a:schemeClr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5" name="Shape 265"/>
          <p:cNvSpPr txBox="1"/>
          <p:nvPr/>
        </p:nvSpPr>
        <p:spPr>
          <a:xfrm>
            <a:off x="1962150" y="4013591"/>
            <a:ext cx="2137172" cy="8572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2700"/>
              <a:t>'</a:t>
            </a:r>
            <a:r>
              <a:rPr lang="en-US" sz="2700">
                <a:latin typeface="Arial" charset="0"/>
                <a:ea typeface="Arial" charset="0"/>
                <a:cs typeface="Arial" charset="0"/>
                <a:sym typeface="Cabin"/>
              </a:rPr>
              <a:t>Hello world</a:t>
            </a:r>
            <a:r>
              <a:rPr lang="en-US" sz="2700"/>
              <a:t>'</a:t>
            </a:r>
            <a:r>
              <a:rPr lang="en-US" sz="2700"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algn="ctr">
              <a:buClr>
                <a:srgbClr val="FF7F00"/>
              </a:buClr>
              <a:buSzPct val="25000"/>
            </a:pPr>
            <a:r>
              <a:rPr lang="en-US" sz="2700"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8732044" y="3975491"/>
            <a:ext cx="1640681" cy="8572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2700"/>
              <a:t>'</a:t>
            </a:r>
            <a:r>
              <a:rPr lang="en-US" sz="2700"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en-US" sz="2700"/>
              <a:t>'</a:t>
            </a:r>
          </a:p>
          <a:p>
            <a:pPr algn="ctr">
              <a:buClr>
                <a:srgbClr val="00FF00"/>
              </a:buClr>
              <a:buSzPct val="25000"/>
            </a:pPr>
            <a:r>
              <a:rPr lang="en-US" sz="2700" dirty="0"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cxnSp>
        <p:nvCxnSpPr>
          <p:cNvPr id="267" name="Shape 267"/>
          <p:cNvCxnSpPr/>
          <p:nvPr/>
        </p:nvCxnSpPr>
        <p:spPr>
          <a:xfrm flipH="1">
            <a:off x="7260430" y="4404117"/>
            <a:ext cx="1119188" cy="13096"/>
          </a:xfrm>
          <a:prstGeom prst="straightConnector1">
            <a:avLst/>
          </a:prstGeom>
          <a:noFill/>
          <a:ln w="88900" cap="rnd" cmpd="sng">
            <a:solidFill>
              <a:schemeClr val="tx2">
                <a:lumMod val="60000"/>
                <a:lumOff val="40000"/>
              </a:schemeClr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8" name="Shape 268"/>
          <p:cNvSpPr txBox="1"/>
          <p:nvPr/>
        </p:nvSpPr>
        <p:spPr>
          <a:xfrm>
            <a:off x="7855743" y="1698915"/>
            <a:ext cx="3943533" cy="1976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000" i="1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function is some stored code that we use. A function takes some input and produces an output.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DC078B-4D65-AD4E-0BD8-8AF7F8378414}"/>
              </a:ext>
            </a:extLst>
          </p:cNvPr>
          <p:cNvSpPr txBox="1"/>
          <p:nvPr/>
        </p:nvSpPr>
        <p:spPr>
          <a:xfrm>
            <a:off x="277233" y="6530975"/>
            <a:ext cx="5123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strike="noStrike" cap="none" dirty="0">
                <a:ea typeface="Arial" charset="0"/>
                <a:cs typeface="Arial" charset="0"/>
                <a:sym typeface="Cabin"/>
              </a:rPr>
              <a:t>Source: Python for Everybody, Charles Severance, University of Michigan School of Information</a:t>
            </a:r>
          </a:p>
        </p:txBody>
      </p:sp>
    </p:spTree>
    <p:extLst>
      <p:ext uri="{BB962C8B-B14F-4D97-AF65-F5344CB8AC3E}">
        <p14:creationId xmlns:p14="http://schemas.microsoft.com/office/powerpoint/2010/main" val="1928662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FF00FF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 Definition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indent="-278321">
              <a:lnSpc>
                <a:spcPct val="115000"/>
              </a:lnSpc>
              <a:spcBef>
                <a:spcPts val="0"/>
              </a:spcBef>
              <a:buClrTx/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Python a function is some reusable code that takes arguments(s) as input, does some computation, and then returns a result or results</a:t>
            </a:r>
          </a:p>
          <a:p>
            <a:pPr indent="-278321">
              <a:lnSpc>
                <a:spcPct val="115000"/>
              </a:lnSpc>
              <a:buClrTx/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define a function using the </a:t>
            </a:r>
            <a:r>
              <a:rPr lang="en-US" sz="20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reserved word</a:t>
            </a:r>
          </a:p>
          <a:p>
            <a:pPr indent="-278321">
              <a:lnSpc>
                <a:spcPct val="115000"/>
              </a:lnSpc>
              <a:buClrTx/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call/invoke the function by using the function name, parentheses, and arguments in an expression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0BAF80-4E5B-2F75-74DA-472E8C43DA48}"/>
              </a:ext>
            </a:extLst>
          </p:cNvPr>
          <p:cNvSpPr txBox="1"/>
          <p:nvPr/>
        </p:nvSpPr>
        <p:spPr>
          <a:xfrm>
            <a:off x="277233" y="6530975"/>
            <a:ext cx="5123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strike="noStrike" cap="none" dirty="0">
                <a:ea typeface="Arial" charset="0"/>
                <a:cs typeface="Arial" charset="0"/>
                <a:sym typeface="Cabin"/>
              </a:rPr>
              <a:t>Source: Python for Everybody, Charles Severance, University of Michigan School of Information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Slides">
  <a:themeElements>
    <a:clrScheme name="SJSU">
      <a:dk1>
        <a:sysClr val="windowText" lastClr="000000"/>
      </a:dk1>
      <a:lt1>
        <a:sysClr val="window" lastClr="FFFFFF"/>
      </a:lt1>
      <a:dk2>
        <a:srgbClr val="0055A2"/>
      </a:dk2>
      <a:lt2>
        <a:srgbClr val="666666"/>
      </a:lt2>
      <a:accent1>
        <a:srgbClr val="0055A2"/>
      </a:accent1>
      <a:accent2>
        <a:srgbClr val="E5A823"/>
      </a:accent2>
      <a:accent3>
        <a:srgbClr val="818485"/>
      </a:accent3>
      <a:accent4>
        <a:srgbClr val="FFC000"/>
      </a:accent4>
      <a:accent5>
        <a:srgbClr val="4472C4"/>
      </a:accent5>
      <a:accent6>
        <a:srgbClr val="70AD47"/>
      </a:accent6>
      <a:hlink>
        <a:srgbClr val="E5A823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JSU - Widescreen - Draft 5.potx" id="{4E797262-1B57-46B4-8805-7A525393AC05}" vid="{97160964-428B-4AEA-8930-4D1E000D29AB}"/>
    </a:ext>
  </a:extLst>
</a:theme>
</file>

<file path=ppt/theme/theme2.xml><?xml version="1.0" encoding="utf-8"?>
<a:theme xmlns:a="http://schemas.openxmlformats.org/drawingml/2006/main" name="Section Headers">
  <a:themeElements>
    <a:clrScheme name="SJSU">
      <a:dk1>
        <a:sysClr val="windowText" lastClr="000000"/>
      </a:dk1>
      <a:lt1>
        <a:sysClr val="window" lastClr="FFFFFF"/>
      </a:lt1>
      <a:dk2>
        <a:srgbClr val="0055A2"/>
      </a:dk2>
      <a:lt2>
        <a:srgbClr val="666666"/>
      </a:lt2>
      <a:accent1>
        <a:srgbClr val="0055A2"/>
      </a:accent1>
      <a:accent2>
        <a:srgbClr val="E5A823"/>
      </a:accent2>
      <a:accent3>
        <a:srgbClr val="818485"/>
      </a:accent3>
      <a:accent4>
        <a:srgbClr val="FFC000"/>
      </a:accent4>
      <a:accent5>
        <a:srgbClr val="4472C4"/>
      </a:accent5>
      <a:accent6>
        <a:srgbClr val="70AD47"/>
      </a:accent6>
      <a:hlink>
        <a:srgbClr val="E5A823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JSU - Widescreen - Draft 5.potx" id="{4E797262-1B57-46B4-8805-7A525393AC05}" vid="{8DDA0EE1-69CF-4F45-B9F9-786EF8B0A46B}"/>
    </a:ext>
  </a:extLst>
</a:theme>
</file>

<file path=ppt/theme/theme3.xml><?xml version="1.0" encoding="utf-8"?>
<a:theme xmlns:a="http://schemas.openxmlformats.org/drawingml/2006/main" name="White Content Slides">
  <a:themeElements>
    <a:clrScheme name="SJSU">
      <a:dk1>
        <a:sysClr val="windowText" lastClr="000000"/>
      </a:dk1>
      <a:lt1>
        <a:sysClr val="window" lastClr="FFFFFF"/>
      </a:lt1>
      <a:dk2>
        <a:srgbClr val="0055A2"/>
      </a:dk2>
      <a:lt2>
        <a:srgbClr val="666666"/>
      </a:lt2>
      <a:accent1>
        <a:srgbClr val="0055A2"/>
      </a:accent1>
      <a:accent2>
        <a:srgbClr val="E5A823"/>
      </a:accent2>
      <a:accent3>
        <a:srgbClr val="818485"/>
      </a:accent3>
      <a:accent4>
        <a:srgbClr val="FFC000"/>
      </a:accent4>
      <a:accent5>
        <a:srgbClr val="4472C4"/>
      </a:accent5>
      <a:accent6>
        <a:srgbClr val="70AD47"/>
      </a:accent6>
      <a:hlink>
        <a:srgbClr val="E5A823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JSU - Widescreen - Draft 5.potx" id="{4E797262-1B57-46B4-8805-7A525393AC05}" vid="{B6C483E6-C348-40AA-BD1B-B35888537C4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2639</TotalTime>
  <Words>1570</Words>
  <Application>Microsoft Office PowerPoint</Application>
  <PresentationFormat>Widescreen</PresentationFormat>
  <Paragraphs>226</Paragraphs>
  <Slides>22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Cabin</vt:lpstr>
      <vt:lpstr>Courier</vt:lpstr>
      <vt:lpstr>Helvetica Neue</vt:lpstr>
      <vt:lpstr>SJSU Spartan Bold</vt:lpstr>
      <vt:lpstr>SJSU Spartan Regular</vt:lpstr>
      <vt:lpstr>Arial</vt:lpstr>
      <vt:lpstr>Calibri</vt:lpstr>
      <vt:lpstr>Title Slides</vt:lpstr>
      <vt:lpstr>Section Headers</vt:lpstr>
      <vt:lpstr>White Content Slides</vt:lpstr>
      <vt:lpstr>Python Coding Schools</vt:lpstr>
      <vt:lpstr>Agenda</vt:lpstr>
      <vt:lpstr>Agenda</vt:lpstr>
      <vt:lpstr>Class materials</vt:lpstr>
      <vt:lpstr>Stored (and reused) Steps</vt:lpstr>
      <vt:lpstr>Stored (and reused) Steps</vt:lpstr>
      <vt:lpstr>Python Functions</vt:lpstr>
      <vt:lpstr>Built-in function: max()</vt:lpstr>
      <vt:lpstr>Function Definition</vt:lpstr>
      <vt:lpstr>Building our Own Functions</vt:lpstr>
      <vt:lpstr>Definitions and Uses</vt:lpstr>
      <vt:lpstr>Arguments</vt:lpstr>
      <vt:lpstr>Parameters</vt:lpstr>
      <vt:lpstr>Return Values</vt:lpstr>
      <vt:lpstr>Return Value</vt:lpstr>
      <vt:lpstr>Multiple Parameters / Arguments</vt:lpstr>
      <vt:lpstr>Void (non-fruitful) Functions</vt:lpstr>
      <vt:lpstr>To function or not to function...</vt:lpstr>
      <vt:lpstr>Recap: Functions with ‘def’</vt:lpstr>
      <vt:lpstr>Recap: Return Value</vt:lpstr>
      <vt:lpstr>Recap: Multiple Parameters / Arguments</vt:lpstr>
      <vt:lpstr>Acknowledgements / 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Coding School_2023</dc:title>
  <dc:creator>Taehee Jeong</dc:creator>
  <cp:lastModifiedBy>Taehee Jeong</cp:lastModifiedBy>
  <cp:revision>45</cp:revision>
  <dcterms:created xsi:type="dcterms:W3CDTF">2022-12-11T01:23:33Z</dcterms:created>
  <dcterms:modified xsi:type="dcterms:W3CDTF">2024-01-02T04:52:18Z</dcterms:modified>
</cp:coreProperties>
</file>