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
  </p:notesMasterIdLst>
  <p:sldIdLst>
    <p:sldId id="256" r:id="rId2"/>
    <p:sldId id="257" r:id="rId3"/>
    <p:sldId id="258" r:id="rId4"/>
    <p:sldId id="270" r:id="rId5"/>
    <p:sldId id="272" r:id="rId6"/>
    <p:sldId id="273" r:id="rId7"/>
    <p:sldId id="271" r:id="rId8"/>
  </p:sldIdLst>
  <p:sldSz cx="9144000" cy="5143500" type="screen16x9"/>
  <p:notesSz cx="6858000" cy="9144000"/>
  <p:embeddedFontLst>
    <p:embeddedFont>
      <p:font typeface="Frank Ruhl Libre" pitchFamily="2" charset="-79"/>
      <p:regular r:id="rId10"/>
      <p:bold r:id="rId11"/>
    </p:embeddedFont>
    <p:embeddedFont>
      <p:font typeface="Montserrat" pitchFamily="2" charset="77"/>
      <p:regular r:id="rId12"/>
      <p:bold r:id="rId13"/>
      <p:italic r:id="rId14"/>
      <p:boldItalic r:id="rId15"/>
    </p:embeddedFont>
    <p:embeddedFont>
      <p:font typeface="Montserrat ExtraBold" panose="020F0502020204030204" pitchFamily="34" charset="0"/>
      <p:bold r:id="rId16"/>
      <p:italic r:id="rId17"/>
      <p:boldItalic r:id="rId18"/>
    </p:embeddedFont>
    <p:embeddedFont>
      <p:font typeface="Montserrat SemiBold"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94694"/>
  </p:normalViewPr>
  <p:slideViewPr>
    <p:cSldViewPr snapToGrid="0">
      <p:cViewPr varScale="1">
        <p:scale>
          <a:sx n="161" d="100"/>
          <a:sy n="161" d="100"/>
        </p:scale>
        <p:origin x="776"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06743487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06743487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67434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674348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67434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674348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77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67434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674348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84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67434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674348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509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06743487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06743487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625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20337"/>
        </a:solidFill>
        <a:effectLst/>
      </p:bgPr>
    </p:bg>
    <p:spTree>
      <p:nvGrpSpPr>
        <p:cNvPr id="1" name="Shape 8"/>
        <p:cNvGrpSpPr/>
        <p:nvPr/>
      </p:nvGrpSpPr>
      <p:grpSpPr>
        <a:xfrm>
          <a:off x="0" y="0"/>
          <a:ext cx="0" cy="0"/>
          <a:chOff x="0" y="0"/>
          <a:chExt cx="0" cy="0"/>
        </a:xfrm>
      </p:grpSpPr>
      <p:pic>
        <p:nvPicPr>
          <p:cNvPr id="9" name="Google Shape;9;p2" descr="Washington Square Arch in autumn."/>
          <p:cNvPicPr preferRelativeResize="0"/>
          <p:nvPr/>
        </p:nvPicPr>
        <p:blipFill rotWithShape="1">
          <a:blip r:embed="rId2">
            <a:alphaModFix amt="22000"/>
          </a:blip>
          <a:srcRect t="15647"/>
          <a:stretch/>
        </p:blipFill>
        <p:spPr>
          <a:xfrm>
            <a:off x="0" y="0"/>
            <a:ext cx="9144000" cy="5143500"/>
          </a:xfrm>
          <a:prstGeom prst="rect">
            <a:avLst/>
          </a:prstGeom>
          <a:noFill/>
          <a:ln>
            <a:noFill/>
          </a:ln>
        </p:spPr>
      </p:pic>
      <p:pic>
        <p:nvPicPr>
          <p:cNvPr id="10" name="Google Shape;10;p2" descr="New York University logo"/>
          <p:cNvPicPr preferRelativeResize="0"/>
          <p:nvPr/>
        </p:nvPicPr>
        <p:blipFill rotWithShape="1">
          <a:blip r:embed="rId3">
            <a:alphaModFix/>
          </a:blip>
          <a:srcRect/>
          <a:stretch/>
        </p:blipFill>
        <p:spPr>
          <a:xfrm>
            <a:off x="4047363" y="427947"/>
            <a:ext cx="1049175" cy="356100"/>
          </a:xfrm>
          <a:prstGeom prst="rect">
            <a:avLst/>
          </a:prstGeom>
          <a:noFill/>
          <a:ln>
            <a:noFill/>
          </a:ln>
        </p:spPr>
      </p:pic>
      <p:sp>
        <p:nvSpPr>
          <p:cNvPr id="11" name="Google Shape;11;p2"/>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None/>
              <a:defRPr sz="72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12" name="Google Shape;12;p2"/>
          <p:cNvSpPr txBox="1">
            <a:spLocks noGrp="1"/>
          </p:cNvSpPr>
          <p:nvPr>
            <p:ph type="subTitle" idx="1"/>
          </p:nvPr>
        </p:nvSpPr>
        <p:spPr>
          <a:xfrm>
            <a:off x="2496200" y="3103614"/>
            <a:ext cx="4151400" cy="700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13" name="Google Shape;13;p2"/>
          <p:cNvSpPr txBox="1">
            <a:spLocks noGrp="1"/>
          </p:cNvSpPr>
          <p:nvPr>
            <p:ph type="body" idx="2"/>
          </p:nvPr>
        </p:nvSpPr>
        <p:spPr>
          <a:xfrm>
            <a:off x="2496200" y="4155404"/>
            <a:ext cx="4151400" cy="304500"/>
          </a:xfrm>
          <a:prstGeom prst="rect">
            <a:avLst/>
          </a:prstGeom>
        </p:spPr>
        <p:txBody>
          <a:bodyPr spcFirstLastPara="1" wrap="square" lIns="91425" tIns="91425" rIns="91425" bIns="91425" anchor="t" anchorCtr="0">
            <a:noAutofit/>
          </a:bodyPr>
          <a:lstStyle>
            <a:lvl1pPr marL="457200" lvl="0"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marL="914400" lvl="1"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marL="1371600" lvl="2"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marL="1828800" lvl="3"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marL="2286000" lvl="4"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marL="2743200" lvl="5"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marL="3200400" lvl="6"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marL="3657600" lvl="7"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marL="4114800" lvl="8"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None/>
              <a:defRPr sz="6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a:endParaRPr/>
          </a:p>
        </p:txBody>
      </p:sp>
      <p:sp>
        <p:nvSpPr>
          <p:cNvPr id="16" name="Google Shape;16;p3"/>
          <p:cNvSpPr txBox="1">
            <a:spLocks noGrp="1"/>
          </p:cNvSpPr>
          <p:nvPr>
            <p:ph type="subTitle" idx="1"/>
          </p:nvPr>
        </p:nvSpPr>
        <p:spPr>
          <a:xfrm>
            <a:off x="2462575" y="2959018"/>
            <a:ext cx="4218600" cy="734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19" name="Google Shape;19;p4"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20" name="Google Shape;20;p4"/>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lvl1pPr marL="457200" lvl="0" indent="-342900">
              <a:lnSpc>
                <a:spcPct val="125000"/>
              </a:lnSpc>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587970"/>
            <a:ext cx="4945500" cy="1137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2467949"/>
            <a:ext cx="3999900" cy="1807800"/>
          </a:xfrm>
          <a:prstGeom prst="rect">
            <a:avLst/>
          </a:prstGeom>
        </p:spPr>
        <p:txBody>
          <a:bodyPr spcFirstLastPara="1" wrap="square" lIns="91425" tIns="91425" rIns="91425" bIns="91425" anchor="t" anchorCtr="0">
            <a:noAutofit/>
          </a:bodyPr>
          <a:lstStyle>
            <a:lvl1pPr marL="457200" lvl="0" indent="-304800">
              <a:lnSpc>
                <a:spcPct val="125000"/>
              </a:lnSpc>
              <a:spcBef>
                <a:spcPts val="0"/>
              </a:spcBef>
              <a:spcAft>
                <a:spcPts val="0"/>
              </a:spcAft>
              <a:buSzPts val="1200"/>
              <a:buChar char="●"/>
              <a:defRPr sz="1200"/>
            </a:lvl1pPr>
            <a:lvl2pPr marL="914400" lvl="1" indent="-304800">
              <a:lnSpc>
                <a:spcPct val="125000"/>
              </a:lnSpc>
              <a:spcBef>
                <a:spcPts val="800"/>
              </a:spcBef>
              <a:spcAft>
                <a:spcPts val="0"/>
              </a:spcAft>
              <a:buSzPts val="1200"/>
              <a:buChar char="○"/>
              <a:defRPr sz="1200"/>
            </a:lvl2pPr>
            <a:lvl3pPr marL="1371600" lvl="2" indent="-304800">
              <a:lnSpc>
                <a:spcPct val="125000"/>
              </a:lnSpc>
              <a:spcBef>
                <a:spcPts val="800"/>
              </a:spcBef>
              <a:spcAft>
                <a:spcPts val="0"/>
              </a:spcAft>
              <a:buSzPts val="1200"/>
              <a:buChar char="■"/>
              <a:defRPr sz="1200"/>
            </a:lvl3pPr>
            <a:lvl4pPr marL="1828800" lvl="3" indent="-304800">
              <a:lnSpc>
                <a:spcPct val="125000"/>
              </a:lnSpc>
              <a:spcBef>
                <a:spcPts val="800"/>
              </a:spcBef>
              <a:spcAft>
                <a:spcPts val="0"/>
              </a:spcAft>
              <a:buSzPts val="1200"/>
              <a:buChar char="●"/>
              <a:defRPr sz="1200"/>
            </a:lvl4pPr>
            <a:lvl5pPr marL="2286000" lvl="4" indent="-304800">
              <a:lnSpc>
                <a:spcPct val="125000"/>
              </a:lnSpc>
              <a:spcBef>
                <a:spcPts val="800"/>
              </a:spcBef>
              <a:spcAft>
                <a:spcPts val="0"/>
              </a:spcAft>
              <a:buSzPts val="1200"/>
              <a:buChar char="○"/>
              <a:defRPr sz="1200"/>
            </a:lvl5pPr>
            <a:lvl6pPr marL="2743200" lvl="5" indent="-304800">
              <a:lnSpc>
                <a:spcPct val="125000"/>
              </a:lnSpc>
              <a:spcBef>
                <a:spcPts val="800"/>
              </a:spcBef>
              <a:spcAft>
                <a:spcPts val="0"/>
              </a:spcAft>
              <a:buSzPts val="1200"/>
              <a:buChar char="■"/>
              <a:defRPr sz="1200"/>
            </a:lvl6pPr>
            <a:lvl7pPr marL="3200400" lvl="6" indent="-304800">
              <a:lnSpc>
                <a:spcPct val="125000"/>
              </a:lnSpc>
              <a:spcBef>
                <a:spcPts val="800"/>
              </a:spcBef>
              <a:spcAft>
                <a:spcPts val="0"/>
              </a:spcAft>
              <a:buSzPts val="1200"/>
              <a:buChar char="●"/>
              <a:defRPr sz="1200"/>
            </a:lvl7pPr>
            <a:lvl8pPr marL="3657600" lvl="7" indent="-304800">
              <a:lnSpc>
                <a:spcPct val="125000"/>
              </a:lnSpc>
              <a:spcBef>
                <a:spcPts val="800"/>
              </a:spcBef>
              <a:spcAft>
                <a:spcPts val="0"/>
              </a:spcAft>
              <a:buSzPts val="1200"/>
              <a:buChar char="○"/>
              <a:defRPr sz="1200"/>
            </a:lvl8pPr>
            <a:lvl9pPr marL="4114800" lvl="8" indent="-304800">
              <a:lnSpc>
                <a:spcPct val="125000"/>
              </a:lnSpc>
              <a:spcBef>
                <a:spcPts val="800"/>
              </a:spcBef>
              <a:spcAft>
                <a:spcPts val="800"/>
              </a:spcAft>
              <a:buSzPts val="1200"/>
              <a:buChar char="■"/>
              <a:defRPr sz="1200"/>
            </a:lvl9pPr>
          </a:lstStyle>
          <a:p>
            <a:endParaRPr/>
          </a:p>
        </p:txBody>
      </p:sp>
      <p:sp>
        <p:nvSpPr>
          <p:cNvPr id="25" name="Google Shape;25;p5"/>
          <p:cNvSpPr txBox="1">
            <a:spLocks noGrp="1"/>
          </p:cNvSpPr>
          <p:nvPr>
            <p:ph type="body" idx="2"/>
          </p:nvPr>
        </p:nvSpPr>
        <p:spPr>
          <a:xfrm>
            <a:off x="4619925" y="2467949"/>
            <a:ext cx="3999900" cy="1807800"/>
          </a:xfrm>
          <a:prstGeom prst="rect">
            <a:avLst/>
          </a:prstGeom>
        </p:spPr>
        <p:txBody>
          <a:bodyPr spcFirstLastPara="1" wrap="square" lIns="91425" tIns="91425" rIns="91425" bIns="91425" anchor="t" anchorCtr="0">
            <a:noAutofit/>
          </a:bodyPr>
          <a:lstStyle>
            <a:lvl1pPr marL="457200" lvl="0" indent="-304800">
              <a:lnSpc>
                <a:spcPct val="125000"/>
              </a:lnSpc>
              <a:spcBef>
                <a:spcPts val="0"/>
              </a:spcBef>
              <a:spcAft>
                <a:spcPts val="0"/>
              </a:spcAft>
              <a:buSzPts val="1200"/>
              <a:buChar char="●"/>
              <a:defRPr sz="1200"/>
            </a:lvl1pPr>
            <a:lvl2pPr marL="914400" lvl="1" indent="-304800">
              <a:lnSpc>
                <a:spcPct val="125000"/>
              </a:lnSpc>
              <a:spcBef>
                <a:spcPts val="800"/>
              </a:spcBef>
              <a:spcAft>
                <a:spcPts val="0"/>
              </a:spcAft>
              <a:buSzPts val="1200"/>
              <a:buChar char="○"/>
              <a:defRPr sz="1200"/>
            </a:lvl2pPr>
            <a:lvl3pPr marL="1371600" lvl="2" indent="-304800">
              <a:lnSpc>
                <a:spcPct val="125000"/>
              </a:lnSpc>
              <a:spcBef>
                <a:spcPts val="800"/>
              </a:spcBef>
              <a:spcAft>
                <a:spcPts val="0"/>
              </a:spcAft>
              <a:buSzPts val="1200"/>
              <a:buChar char="■"/>
              <a:defRPr sz="1200"/>
            </a:lvl3pPr>
            <a:lvl4pPr marL="1828800" lvl="3" indent="-304800">
              <a:lnSpc>
                <a:spcPct val="125000"/>
              </a:lnSpc>
              <a:spcBef>
                <a:spcPts val="800"/>
              </a:spcBef>
              <a:spcAft>
                <a:spcPts val="0"/>
              </a:spcAft>
              <a:buSzPts val="1200"/>
              <a:buChar char="●"/>
              <a:defRPr sz="1200"/>
            </a:lvl4pPr>
            <a:lvl5pPr marL="2286000" lvl="4" indent="-304800">
              <a:lnSpc>
                <a:spcPct val="125000"/>
              </a:lnSpc>
              <a:spcBef>
                <a:spcPts val="800"/>
              </a:spcBef>
              <a:spcAft>
                <a:spcPts val="0"/>
              </a:spcAft>
              <a:buSzPts val="1200"/>
              <a:buChar char="○"/>
              <a:defRPr sz="1200"/>
            </a:lvl5pPr>
            <a:lvl6pPr marL="2743200" lvl="5" indent="-304800">
              <a:lnSpc>
                <a:spcPct val="125000"/>
              </a:lnSpc>
              <a:spcBef>
                <a:spcPts val="800"/>
              </a:spcBef>
              <a:spcAft>
                <a:spcPts val="0"/>
              </a:spcAft>
              <a:buSzPts val="1200"/>
              <a:buChar char="■"/>
              <a:defRPr sz="1200"/>
            </a:lvl6pPr>
            <a:lvl7pPr marL="3200400" lvl="6" indent="-304800">
              <a:lnSpc>
                <a:spcPct val="125000"/>
              </a:lnSpc>
              <a:spcBef>
                <a:spcPts val="800"/>
              </a:spcBef>
              <a:spcAft>
                <a:spcPts val="0"/>
              </a:spcAft>
              <a:buSzPts val="1200"/>
              <a:buChar char="●"/>
              <a:defRPr sz="1200"/>
            </a:lvl7pPr>
            <a:lvl8pPr marL="3657600" lvl="7" indent="-304800">
              <a:lnSpc>
                <a:spcPct val="125000"/>
              </a:lnSpc>
              <a:spcBef>
                <a:spcPts val="800"/>
              </a:spcBef>
              <a:spcAft>
                <a:spcPts val="0"/>
              </a:spcAft>
              <a:buSzPts val="1200"/>
              <a:buChar char="○"/>
              <a:defRPr sz="1200"/>
            </a:lvl8pPr>
            <a:lvl9pPr marL="4114800" lvl="8" indent="-304800">
              <a:lnSpc>
                <a:spcPct val="125000"/>
              </a:lnSpc>
              <a:spcBef>
                <a:spcPts val="800"/>
              </a:spcBef>
              <a:spcAft>
                <a:spcPts val="800"/>
              </a:spcAft>
              <a:buSzPts val="1200"/>
              <a:buChar char="■"/>
              <a:defRPr sz="1200"/>
            </a:lvl9pPr>
          </a:lstStyle>
          <a:p>
            <a:endParaRPr/>
          </a:p>
        </p:txBody>
      </p:sp>
      <p:pic>
        <p:nvPicPr>
          <p:cNvPr id="26" name="Google Shape;26;p5"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27" name="Google Shape;27;p5"/>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28" name="Google Shape;28;p5"/>
          <p:cNvSpPr txBox="1">
            <a:spLocks noGrp="1"/>
          </p:cNvSpPr>
          <p:nvPr>
            <p:ph type="subTitle" idx="3"/>
          </p:nvPr>
        </p:nvSpPr>
        <p:spPr>
          <a:xfrm>
            <a:off x="311700" y="2054620"/>
            <a:ext cx="3999900" cy="411600"/>
          </a:xfrm>
          <a:prstGeom prst="rect">
            <a:avLst/>
          </a:prstGeom>
        </p:spPr>
        <p:txBody>
          <a:bodyPr spcFirstLastPara="1" wrap="square" lIns="91425" tIns="91425" rIns="91425" bIns="91425" anchor="t" anchorCtr="0">
            <a:noAutofit/>
          </a:bodyPr>
          <a:lstStyle>
            <a:lvl1pPr lvl="0">
              <a:spcBef>
                <a:spcPts val="0"/>
              </a:spcBef>
              <a:spcAft>
                <a:spcPts val="0"/>
              </a:spcAft>
              <a:buNone/>
              <a:defRPr sz="1400" b="1">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29" name="Google Shape;29;p5"/>
          <p:cNvSpPr txBox="1">
            <a:spLocks noGrp="1"/>
          </p:cNvSpPr>
          <p:nvPr>
            <p:ph type="subTitle" idx="4"/>
          </p:nvPr>
        </p:nvSpPr>
        <p:spPr>
          <a:xfrm>
            <a:off x="4619925" y="2054620"/>
            <a:ext cx="39999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descr=" "/>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94375" y="1233175"/>
            <a:ext cx="4079100" cy="148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7" name="Google Shape;47;p9"/>
          <p:cNvSpPr txBox="1">
            <a:spLocks noGrp="1"/>
          </p:cNvSpPr>
          <p:nvPr>
            <p:ph type="subTitle" idx="1"/>
          </p:nvPr>
        </p:nvSpPr>
        <p:spPr>
          <a:xfrm>
            <a:off x="294375" y="2803075"/>
            <a:ext cx="36168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075"/>
            <a:ext cx="3837000" cy="35517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pic>
        <p:nvPicPr>
          <p:cNvPr id="49" name="Google Shape;49;p9"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0" name="Google Shape;50;p9"/>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folio" type="blank">
  <p:cSld name="BLANK">
    <p:spTree>
      <p:nvGrpSpPr>
        <p:cNvPr id="1" name="Shape 87"/>
        <p:cNvGrpSpPr/>
        <p:nvPr/>
      </p:nvGrpSpPr>
      <p:grpSpPr>
        <a:xfrm>
          <a:off x="0" y="0"/>
          <a:ext cx="0" cy="0"/>
          <a:chOff x="0" y="0"/>
          <a:chExt cx="0" cy="0"/>
        </a:xfrm>
      </p:grpSpPr>
      <p:pic>
        <p:nvPicPr>
          <p:cNvPr id="88" name="Google Shape;88;p16"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9" name="Google Shape;89;p1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9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68825"/>
            <a:ext cx="8424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57068C"/>
              </a:buClr>
              <a:buSzPts val="3600"/>
              <a:buFont typeface="Frank Ruhl Libre"/>
              <a:buNone/>
              <a:defRPr sz="3600" b="1">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424900" cy="3123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marL="914400" lvl="1"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marL="1371600" lvl="2"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marL="1828800" lvl="3"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marL="2286000" lvl="4"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marL="2743200" lvl="5"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marL="3200400" lvl="6"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marL="3657600" lvl="7"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marL="4114800" lvl="8" indent="-3175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62"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Practicum in Statistical Computing</a:t>
            </a:r>
            <a:endParaRPr sz="5400" dirty="0"/>
          </a:p>
        </p:txBody>
      </p:sp>
      <p:sp>
        <p:nvSpPr>
          <p:cNvPr id="96" name="Google Shape;96;p18"/>
          <p:cNvSpPr txBox="1">
            <a:spLocks noGrp="1"/>
          </p:cNvSpPr>
          <p:nvPr>
            <p:ph type="subTitle" idx="1"/>
          </p:nvPr>
        </p:nvSpPr>
        <p:spPr>
          <a:xfrm>
            <a:off x="2496200" y="3103614"/>
            <a:ext cx="4151400" cy="700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dirty="0"/>
              <a:t>2021 Fall / APSTA-GE.2352</a:t>
            </a:r>
          </a:p>
          <a:p>
            <a:pPr marL="0" lvl="0" indent="0" algn="ctr" rtl="0">
              <a:lnSpc>
                <a:spcPct val="100000"/>
              </a:lnSpc>
              <a:spcBef>
                <a:spcPts val="0"/>
              </a:spcBef>
              <a:spcAft>
                <a:spcPts val="1600"/>
              </a:spcAft>
              <a:buNone/>
            </a:pPr>
            <a:r>
              <a:rPr lang="en" dirty="0"/>
              <a:t>Lab week 1</a:t>
            </a:r>
          </a:p>
          <a:p>
            <a:pPr marL="0" lvl="0" indent="0" algn="ctr" rtl="0">
              <a:lnSpc>
                <a:spcPct val="100000"/>
              </a:lnSpc>
              <a:spcBef>
                <a:spcPts val="0"/>
              </a:spcBef>
              <a:spcAft>
                <a:spcPts val="1600"/>
              </a:spcAft>
              <a:buNone/>
            </a:pPr>
            <a:r>
              <a:rPr lang="en" dirty="0"/>
              <a:t>Kwan Bo Shim </a:t>
            </a:r>
          </a:p>
          <a:p>
            <a:pPr marL="0" lvl="0" indent="0" algn="ctr" rtl="0">
              <a:lnSpc>
                <a:spcPct val="100000"/>
              </a:lnSpc>
              <a:spcBef>
                <a:spcPts val="0"/>
              </a:spcBef>
              <a:spcAft>
                <a:spcPts val="1600"/>
              </a:spcAft>
              <a:buNone/>
            </a:pPr>
            <a:endParaRPr dirty="0"/>
          </a:p>
        </p:txBody>
      </p:sp>
      <p:sp>
        <p:nvSpPr>
          <p:cNvPr id="97" name="Google Shape;97;p18"/>
          <p:cNvSpPr txBox="1">
            <a:spLocks noGrp="1"/>
          </p:cNvSpPr>
          <p:nvPr>
            <p:ph type="body" idx="2"/>
          </p:nvPr>
        </p:nvSpPr>
        <p:spPr>
          <a:xfrm>
            <a:off x="2496200" y="4521164"/>
            <a:ext cx="4151400" cy="30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Sep 6, 2021</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a:t>
            </a:r>
            <a:endParaRPr dirty="0"/>
          </a:p>
        </p:txBody>
      </p:sp>
      <p:sp>
        <p:nvSpPr>
          <p:cNvPr id="104" name="Google Shape;104;p19"/>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rgbClr val="57068C"/>
                </a:solidFill>
                <a:latin typeface="Montserrat ExtraBold"/>
                <a:ea typeface="Montserrat ExtraBold"/>
                <a:cs typeface="Montserrat ExtraBold"/>
                <a:sym typeface="Montserrat ExtraBold"/>
              </a:rPr>
              <a:t>P A R T   0 1</a:t>
            </a:r>
            <a:endParaRPr sz="900">
              <a:solidFill>
                <a:srgbClr val="57068C"/>
              </a:solidFill>
              <a:latin typeface="Montserrat ExtraBold"/>
              <a:ea typeface="Montserrat ExtraBold"/>
              <a:cs typeface="Montserrat ExtraBold"/>
              <a:sym typeface="Montserrat ExtraBold"/>
            </a:endParaRPr>
          </a:p>
        </p:txBody>
      </p:sp>
      <p:cxnSp>
        <p:nvCxnSpPr>
          <p:cNvPr id="105" name="Google Shape;105;p19"/>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General Information</a:t>
            </a:r>
            <a:endParaRPr dirty="0"/>
          </a:p>
        </p:txBody>
      </p:sp>
      <p:sp>
        <p:nvSpPr>
          <p:cNvPr id="111" name="Google Shape;111;p20"/>
          <p:cNvSpPr txBox="1">
            <a:spLocks noGrp="1"/>
          </p:cNvSpPr>
          <p:nvPr>
            <p:ph type="body" idx="1"/>
          </p:nvPr>
        </p:nvSpPr>
        <p:spPr>
          <a:xfrm>
            <a:off x="468350" y="1448400"/>
            <a:ext cx="6394449" cy="2246700"/>
          </a:xfrm>
          <a:prstGeom prst="rect">
            <a:avLst/>
          </a:prstGeom>
        </p:spPr>
        <p:txBody>
          <a:bodyPr spcFirstLastPara="1" wrap="square" lIns="91425" tIns="91425" rIns="91425" bIns="91425" anchor="t" anchorCtr="0">
            <a:noAutofit/>
          </a:bodyPr>
          <a:lstStyle/>
          <a:p>
            <a:pPr marL="0" indent="0">
              <a:spcAft>
                <a:spcPts val="1000"/>
              </a:spcAft>
              <a:buNone/>
            </a:pPr>
            <a:r>
              <a:rPr lang="en-US" sz="1600" dirty="0"/>
              <a:t>Lecture: </a:t>
            </a:r>
            <a:r>
              <a:rPr lang="en-US" sz="1600" b="1" dirty="0"/>
              <a:t>Tuesday (4:55-5:45 PM)</a:t>
            </a:r>
          </a:p>
          <a:p>
            <a:pPr marL="0" lvl="0" indent="0" algn="l" rtl="0">
              <a:spcBef>
                <a:spcPts val="0"/>
              </a:spcBef>
              <a:spcAft>
                <a:spcPts val="1000"/>
              </a:spcAft>
              <a:buNone/>
            </a:pPr>
            <a:r>
              <a:rPr lang="en-US" sz="1600" u="sng" dirty="0"/>
              <a:t>Lab: </a:t>
            </a:r>
            <a:r>
              <a:rPr lang="en-US" sz="1600" b="1" u="sng" dirty="0"/>
              <a:t>Tuesday (8-9AM)</a:t>
            </a:r>
          </a:p>
          <a:p>
            <a:pPr marL="0" lvl="0" indent="0" algn="l" rtl="0">
              <a:spcBef>
                <a:spcPts val="0"/>
              </a:spcBef>
              <a:spcAft>
                <a:spcPts val="1000"/>
              </a:spcAft>
              <a:buNone/>
            </a:pPr>
            <a:r>
              <a:rPr lang="en-US" sz="1600" u="sng" dirty="0"/>
              <a:t>Office hour: </a:t>
            </a:r>
            <a:r>
              <a:rPr lang="en-US" sz="1600" b="1" u="sng" dirty="0"/>
              <a:t>Tuesday (9-10AM, same link)</a:t>
            </a:r>
            <a:r>
              <a:rPr lang="en-US" sz="1600" dirty="0"/>
              <a:t>, Friday (1-2PM)</a:t>
            </a:r>
          </a:p>
          <a:p>
            <a:pPr marL="0" indent="0">
              <a:spcAft>
                <a:spcPts val="1000"/>
              </a:spcAft>
              <a:buNone/>
            </a:pPr>
            <a:r>
              <a:rPr lang="en-US" sz="1600" dirty="0"/>
              <a:t>Email: Kwan Bo &lt;ks6017@nyu.edu&gt;</a:t>
            </a:r>
            <a:br>
              <a:rPr lang="en-US" sz="1600" dirty="0"/>
            </a:br>
            <a:endParaRPr lang="en-US" sz="1600" dirty="0"/>
          </a:p>
          <a:p>
            <a:pPr marL="0" lvl="0" indent="0" algn="l" rtl="0">
              <a:spcBef>
                <a:spcPts val="0"/>
              </a:spcBef>
              <a:spcAft>
                <a:spcPts val="1000"/>
              </a:spcAft>
              <a:buNone/>
            </a:pPr>
            <a:endParaRPr lang="en-US" sz="1600" dirty="0"/>
          </a:p>
        </p:txBody>
      </p:sp>
      <p:sp>
        <p:nvSpPr>
          <p:cNvPr id="112" name="Google Shape;112;p20"/>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General Information</a:t>
            </a:r>
            <a:endParaRPr dirty="0"/>
          </a:p>
        </p:txBody>
      </p:sp>
      <p:sp>
        <p:nvSpPr>
          <p:cNvPr id="112" name="Google Shape;112;p20"/>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7" name="Google Shape;118;p21">
            <a:extLst>
              <a:ext uri="{FF2B5EF4-FFF2-40B4-BE49-F238E27FC236}">
                <a16:creationId xmlns:a16="http://schemas.microsoft.com/office/drawing/2014/main" id="{12D253F5-32E1-2347-BC73-D4D22EC36EF7}"/>
              </a:ext>
            </a:extLst>
          </p:cNvPr>
          <p:cNvSpPr txBox="1">
            <a:spLocks/>
          </p:cNvSpPr>
          <p:nvPr/>
        </p:nvSpPr>
        <p:spPr>
          <a:xfrm>
            <a:off x="387020" y="1245875"/>
            <a:ext cx="7603094" cy="2977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25000"/>
              </a:lnSpc>
              <a:spcBef>
                <a:spcPts val="0"/>
              </a:spcBef>
              <a:spcAft>
                <a:spcPts val="0"/>
              </a:spcAft>
              <a:buClr>
                <a:srgbClr val="57068C"/>
              </a:buClr>
              <a:buSzPts val="1800"/>
              <a:buFont typeface="Montserrat"/>
              <a:buChar char="●"/>
              <a:defRPr sz="1800" b="0" i="0" u="none" strike="noStrike" cap="none">
                <a:solidFill>
                  <a:srgbClr val="333333"/>
                </a:solidFill>
                <a:latin typeface="Montserrat"/>
                <a:ea typeface="Montserrat"/>
                <a:cs typeface="Montserrat"/>
                <a:sym typeface="Montserrat"/>
              </a:defRPr>
            </a:lvl1pPr>
            <a:lvl2pPr marL="914400" marR="0" lvl="1"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2pPr>
            <a:lvl3pPr marL="1371600" marR="0" lvl="2"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3pPr>
            <a:lvl4pPr marL="1828800" marR="0" lvl="3"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4pPr>
            <a:lvl5pPr marL="2286000" marR="0" lvl="4"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5pPr>
            <a:lvl6pPr marL="2743200" marR="0" lvl="5"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6pPr>
            <a:lvl7pPr marL="3200400" marR="0" lvl="6"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7pPr>
            <a:lvl8pPr marL="3657600" marR="0" lvl="7"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8pPr>
            <a:lvl9pPr marL="4114800" marR="0" lvl="8" indent="-317500" algn="l" rtl="0">
              <a:lnSpc>
                <a:spcPct val="115000"/>
              </a:lnSpc>
              <a:spcBef>
                <a:spcPts val="1000"/>
              </a:spcBef>
              <a:spcAft>
                <a:spcPts val="100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9pPr>
          </a:lstStyle>
          <a:p>
            <a:r>
              <a:rPr lang="en-US" sz="1600" dirty="0"/>
              <a:t>Lab is </a:t>
            </a:r>
            <a:r>
              <a:rPr lang="en-US" sz="1600" b="1" dirty="0"/>
              <a:t>synchronous</a:t>
            </a:r>
            <a:r>
              <a:rPr lang="en-US" sz="1600" dirty="0"/>
              <a:t> / </a:t>
            </a:r>
            <a:r>
              <a:rPr lang="en-US" sz="1600" b="1" dirty="0"/>
              <a:t>attendance</a:t>
            </a:r>
            <a:r>
              <a:rPr lang="en-US" sz="1600" dirty="0"/>
              <a:t> is taken </a:t>
            </a:r>
          </a:p>
          <a:p>
            <a:r>
              <a:rPr lang="en-US" sz="1600" b="1" u="sng" dirty="0"/>
              <a:t>Code snippets from the book </a:t>
            </a:r>
            <a:r>
              <a:rPr lang="en-US" sz="1600" dirty="0"/>
              <a:t>and some supplemental material; you are expected to </a:t>
            </a:r>
            <a:r>
              <a:rPr lang="en-US" sz="1600" b="1" u="sng" dirty="0"/>
              <a:t>review the text </a:t>
            </a:r>
            <a:r>
              <a:rPr lang="en-US" sz="1600" dirty="0"/>
              <a:t>and concept portion of the </a:t>
            </a:r>
            <a:r>
              <a:rPr lang="en-US" sz="1600" b="1" u="sng" dirty="0"/>
              <a:t>R-shiny apps </a:t>
            </a:r>
            <a:r>
              <a:rPr lang="en-US" sz="1600" dirty="0"/>
              <a:t>posted on Brightspace before lab. </a:t>
            </a:r>
          </a:p>
          <a:p>
            <a:r>
              <a:rPr lang="en-US" sz="1600" b="1" dirty="0"/>
              <a:t>Lab assignment</a:t>
            </a:r>
            <a:r>
              <a:rPr lang="en-US" sz="1600" dirty="0"/>
              <a:t>. These build the skills for all </a:t>
            </a:r>
            <a:r>
              <a:rPr lang="en-US" sz="1600" dirty="0" err="1"/>
              <a:t>homeworks</a:t>
            </a:r>
            <a:r>
              <a:rPr lang="en-US" sz="1600" dirty="0"/>
              <a:t> and projects. Several will be turned in (syllabus has due dates). Review before lab. </a:t>
            </a:r>
          </a:p>
          <a:p>
            <a:r>
              <a:rPr lang="en-US" sz="1600" dirty="0"/>
              <a:t>First HW1 (</a:t>
            </a:r>
            <a:r>
              <a:rPr lang="en-US" sz="1600" dirty="0" err="1"/>
              <a:t>Datacamp</a:t>
            </a:r>
            <a:r>
              <a:rPr lang="en-US" sz="1600" dirty="0"/>
              <a:t>) due next Tuesday</a:t>
            </a:r>
          </a:p>
          <a:p>
            <a:endParaRPr lang="en-US" sz="1400" dirty="0"/>
          </a:p>
        </p:txBody>
      </p:sp>
    </p:spTree>
    <p:extLst>
      <p:ext uri="{BB962C8B-B14F-4D97-AF65-F5344CB8AC3E}">
        <p14:creationId xmlns:p14="http://schemas.microsoft.com/office/powerpoint/2010/main" val="330537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General Information</a:t>
            </a:r>
            <a:endParaRPr dirty="0"/>
          </a:p>
        </p:txBody>
      </p:sp>
      <p:sp>
        <p:nvSpPr>
          <p:cNvPr id="112" name="Google Shape;112;p20"/>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7" name="Google Shape;118;p21">
            <a:extLst>
              <a:ext uri="{FF2B5EF4-FFF2-40B4-BE49-F238E27FC236}">
                <a16:creationId xmlns:a16="http://schemas.microsoft.com/office/drawing/2014/main" id="{12D253F5-32E1-2347-BC73-D4D22EC36EF7}"/>
              </a:ext>
            </a:extLst>
          </p:cNvPr>
          <p:cNvSpPr txBox="1">
            <a:spLocks/>
          </p:cNvSpPr>
          <p:nvPr/>
        </p:nvSpPr>
        <p:spPr>
          <a:xfrm>
            <a:off x="387020" y="1245875"/>
            <a:ext cx="7603094" cy="2977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25000"/>
              </a:lnSpc>
              <a:spcBef>
                <a:spcPts val="0"/>
              </a:spcBef>
              <a:spcAft>
                <a:spcPts val="0"/>
              </a:spcAft>
              <a:buClr>
                <a:srgbClr val="57068C"/>
              </a:buClr>
              <a:buSzPts val="1800"/>
              <a:buFont typeface="Montserrat"/>
              <a:buChar char="●"/>
              <a:defRPr sz="1800" b="0" i="0" u="none" strike="noStrike" cap="none">
                <a:solidFill>
                  <a:srgbClr val="333333"/>
                </a:solidFill>
                <a:latin typeface="Montserrat"/>
                <a:ea typeface="Montserrat"/>
                <a:cs typeface="Montserrat"/>
                <a:sym typeface="Montserrat"/>
              </a:defRPr>
            </a:lvl1pPr>
            <a:lvl2pPr marL="914400" marR="0" lvl="1"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2pPr>
            <a:lvl3pPr marL="1371600" marR="0" lvl="2"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3pPr>
            <a:lvl4pPr marL="1828800" marR="0" lvl="3"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4pPr>
            <a:lvl5pPr marL="2286000" marR="0" lvl="4"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5pPr>
            <a:lvl6pPr marL="2743200" marR="0" lvl="5"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6pPr>
            <a:lvl7pPr marL="3200400" marR="0" lvl="6"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7pPr>
            <a:lvl8pPr marL="3657600" marR="0" lvl="7"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8pPr>
            <a:lvl9pPr marL="4114800" marR="0" lvl="8" indent="-317500" algn="l" rtl="0">
              <a:lnSpc>
                <a:spcPct val="115000"/>
              </a:lnSpc>
              <a:spcBef>
                <a:spcPts val="1000"/>
              </a:spcBef>
              <a:spcAft>
                <a:spcPts val="100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9pPr>
          </a:lstStyle>
          <a:p>
            <a:pPr marL="114300" indent="0">
              <a:buNone/>
            </a:pPr>
            <a:r>
              <a:rPr lang="en-US" sz="1400" b="1" dirty="0"/>
              <a:t>Course Description: </a:t>
            </a:r>
            <a:endParaRPr lang="en-US" sz="1200" dirty="0"/>
          </a:p>
          <a:p>
            <a:r>
              <a:rPr lang="en-US" sz="1400" dirty="0"/>
              <a:t>This course will introduce the student to modern statistical programming and simulation using the language R. The core skills are oriented around first </a:t>
            </a:r>
            <a:r>
              <a:rPr lang="en-US" sz="1400" u="sng" dirty="0"/>
              <a:t>understanding variables</a:t>
            </a:r>
            <a:r>
              <a:rPr lang="en-US" sz="1400" dirty="0"/>
              <a:t>, </a:t>
            </a:r>
            <a:r>
              <a:rPr lang="en-US" sz="1400" u="sng" dirty="0"/>
              <a:t>data structures</a:t>
            </a:r>
            <a:r>
              <a:rPr lang="en-US" sz="1400" dirty="0"/>
              <a:t>, </a:t>
            </a:r>
            <a:r>
              <a:rPr lang="en-US" sz="1400" u="sng" dirty="0"/>
              <a:t>program flow </a:t>
            </a:r>
            <a:r>
              <a:rPr lang="en-US" sz="1400" dirty="0"/>
              <a:t>(e.g., conditional execution, looping) and </a:t>
            </a:r>
            <a:r>
              <a:rPr lang="en-US" sz="1400" u="sng" dirty="0"/>
              <a:t>functional programming</a:t>
            </a:r>
            <a:r>
              <a:rPr lang="en-US" sz="1400" dirty="0"/>
              <a:t>, then applying these skills to </a:t>
            </a:r>
            <a:r>
              <a:rPr lang="en-US" sz="1400" u="sng" dirty="0"/>
              <a:t>answer interesting statistical questions</a:t>
            </a:r>
            <a:r>
              <a:rPr lang="en-US" sz="1400" dirty="0"/>
              <a:t> involving the comparison of groups, which is core to statistical practice. Most statistical analysis will be motivated via simulations, rather than mathematical theory. The course content (programming and data analysis) requires significant outside reading and programming. </a:t>
            </a:r>
            <a:endParaRPr lang="en-US" sz="1200" dirty="0"/>
          </a:p>
          <a:p>
            <a:endParaRPr lang="en-US" sz="1100" dirty="0"/>
          </a:p>
        </p:txBody>
      </p:sp>
    </p:spTree>
    <p:extLst>
      <p:ext uri="{BB962C8B-B14F-4D97-AF65-F5344CB8AC3E}">
        <p14:creationId xmlns:p14="http://schemas.microsoft.com/office/powerpoint/2010/main" val="170822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General Information</a:t>
            </a:r>
            <a:endParaRPr dirty="0"/>
          </a:p>
        </p:txBody>
      </p:sp>
      <p:sp>
        <p:nvSpPr>
          <p:cNvPr id="112" name="Google Shape;112;p20"/>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7" name="Google Shape;118;p21">
            <a:extLst>
              <a:ext uri="{FF2B5EF4-FFF2-40B4-BE49-F238E27FC236}">
                <a16:creationId xmlns:a16="http://schemas.microsoft.com/office/drawing/2014/main" id="{12D253F5-32E1-2347-BC73-D4D22EC36EF7}"/>
              </a:ext>
            </a:extLst>
          </p:cNvPr>
          <p:cNvSpPr txBox="1">
            <a:spLocks/>
          </p:cNvSpPr>
          <p:nvPr/>
        </p:nvSpPr>
        <p:spPr>
          <a:xfrm>
            <a:off x="387020" y="1245875"/>
            <a:ext cx="7603094" cy="2977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25000"/>
              </a:lnSpc>
              <a:spcBef>
                <a:spcPts val="0"/>
              </a:spcBef>
              <a:spcAft>
                <a:spcPts val="0"/>
              </a:spcAft>
              <a:buClr>
                <a:srgbClr val="57068C"/>
              </a:buClr>
              <a:buSzPts val="1800"/>
              <a:buFont typeface="Montserrat"/>
              <a:buChar char="●"/>
              <a:defRPr sz="1800" b="0" i="0" u="none" strike="noStrike" cap="none">
                <a:solidFill>
                  <a:srgbClr val="333333"/>
                </a:solidFill>
                <a:latin typeface="Montserrat"/>
                <a:ea typeface="Montserrat"/>
                <a:cs typeface="Montserrat"/>
                <a:sym typeface="Montserrat"/>
              </a:defRPr>
            </a:lvl1pPr>
            <a:lvl2pPr marL="914400" marR="0" lvl="1"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2pPr>
            <a:lvl3pPr marL="1371600" marR="0" lvl="2"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3pPr>
            <a:lvl4pPr marL="1828800" marR="0" lvl="3"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4pPr>
            <a:lvl5pPr marL="2286000" marR="0" lvl="4"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5pPr>
            <a:lvl6pPr marL="2743200" marR="0" lvl="5"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6pPr>
            <a:lvl7pPr marL="3200400" marR="0" lvl="6"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7pPr>
            <a:lvl8pPr marL="3657600" marR="0" lvl="7" indent="-317500" algn="l" rtl="0">
              <a:lnSpc>
                <a:spcPct val="115000"/>
              </a:lnSpc>
              <a:spcBef>
                <a:spcPts val="10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8pPr>
            <a:lvl9pPr marL="4114800" marR="0" lvl="8" indent="-317500" algn="l" rtl="0">
              <a:lnSpc>
                <a:spcPct val="115000"/>
              </a:lnSpc>
              <a:spcBef>
                <a:spcPts val="1000"/>
              </a:spcBef>
              <a:spcAft>
                <a:spcPts val="100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9pPr>
          </a:lstStyle>
          <a:p>
            <a:r>
              <a:rPr lang="en-US" sz="1600" b="1" dirty="0"/>
              <a:t>Expectations: </a:t>
            </a:r>
            <a:endParaRPr lang="en-US" sz="1600" dirty="0"/>
          </a:p>
          <a:p>
            <a:r>
              <a:rPr lang="en-US" sz="1600" dirty="0"/>
              <a:t>Programming, and particularly debugging, </a:t>
            </a:r>
            <a:r>
              <a:rPr lang="en-US" sz="1600" u="sng" dirty="0"/>
              <a:t>requires substantial persistence, creative exploration and problem solving skills</a:t>
            </a:r>
            <a:r>
              <a:rPr lang="en-US" sz="1600" dirty="0"/>
              <a:t>. For the student who is new to this type of work, we suggest </a:t>
            </a:r>
            <a:r>
              <a:rPr lang="en-US" sz="1600" u="sng" dirty="0"/>
              <a:t>spending some time prior to the first class exploring basic programming</a:t>
            </a:r>
            <a:r>
              <a:rPr lang="en-US" sz="1600" dirty="0"/>
              <a:t> (any language) with online tutorials such as those developed by the Khan Academy. </a:t>
            </a:r>
          </a:p>
          <a:p>
            <a:r>
              <a:rPr lang="en-US" sz="1600" dirty="0"/>
              <a:t>Be open to making mistakes! Programming requires many attempts, </a:t>
            </a:r>
            <a:r>
              <a:rPr lang="en-US" sz="1600" u="sng" dirty="0"/>
              <a:t>patience and perseverance</a:t>
            </a:r>
            <a:r>
              <a:rPr lang="en-US" sz="1600" dirty="0"/>
              <a:t>. </a:t>
            </a:r>
          </a:p>
          <a:p>
            <a:endParaRPr lang="en-US" sz="1050" dirty="0"/>
          </a:p>
        </p:txBody>
      </p:sp>
    </p:spTree>
    <p:extLst>
      <p:ext uri="{BB962C8B-B14F-4D97-AF65-F5344CB8AC3E}">
        <p14:creationId xmlns:p14="http://schemas.microsoft.com/office/powerpoint/2010/main" val="6138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587970"/>
            <a:ext cx="4945500" cy="11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Week 1</a:t>
            </a:r>
            <a:endParaRPr dirty="0"/>
          </a:p>
        </p:txBody>
      </p:sp>
      <p:sp>
        <p:nvSpPr>
          <p:cNvPr id="120" name="Google Shape;120;p21"/>
          <p:cNvSpPr txBox="1">
            <a:spLocks noGrp="1"/>
          </p:cNvSpPr>
          <p:nvPr>
            <p:ph type="subTitle" idx="3"/>
          </p:nvPr>
        </p:nvSpPr>
        <p:spPr>
          <a:xfrm>
            <a:off x="970879" y="1521718"/>
            <a:ext cx="39999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1. Basic mathematical computation</a:t>
            </a:r>
          </a:p>
          <a:p>
            <a:pPr marL="0" lvl="0" indent="0" algn="l" rtl="0">
              <a:spcBef>
                <a:spcPts val="0"/>
              </a:spcBef>
              <a:spcAft>
                <a:spcPts val="1600"/>
              </a:spcAft>
              <a:buNone/>
            </a:pPr>
            <a:endParaRPr dirty="0"/>
          </a:p>
        </p:txBody>
      </p:sp>
      <p:sp>
        <p:nvSpPr>
          <p:cNvPr id="122" name="Google Shape;122;p21"/>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10" name="Google Shape;120;p21">
            <a:extLst>
              <a:ext uri="{FF2B5EF4-FFF2-40B4-BE49-F238E27FC236}">
                <a16:creationId xmlns:a16="http://schemas.microsoft.com/office/drawing/2014/main" id="{8AE4693B-F69F-064E-A098-FE657C4E4AAF}"/>
              </a:ext>
            </a:extLst>
          </p:cNvPr>
          <p:cNvSpPr txBox="1">
            <a:spLocks/>
          </p:cNvSpPr>
          <p:nvPr/>
        </p:nvSpPr>
        <p:spPr>
          <a:xfrm>
            <a:off x="970879" y="2022493"/>
            <a:ext cx="3999900" cy="41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57068C"/>
              </a:buClr>
              <a:buSzPts val="1800"/>
              <a:buFont typeface="Montserrat"/>
              <a:buNone/>
              <a:defRPr sz="1400" b="1"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9pPr>
          </a:lstStyle>
          <a:p>
            <a:pPr marL="0" indent="0">
              <a:spcAft>
                <a:spcPts val="1600"/>
              </a:spcAft>
            </a:pPr>
            <a:r>
              <a:rPr lang="en-US" dirty="0"/>
              <a:t>2. Intro to vector, and computation</a:t>
            </a:r>
          </a:p>
          <a:p>
            <a:pPr marL="0" indent="0">
              <a:spcAft>
                <a:spcPts val="1600"/>
              </a:spcAft>
            </a:pPr>
            <a:endParaRPr lang="en-US" dirty="0"/>
          </a:p>
        </p:txBody>
      </p:sp>
      <p:sp>
        <p:nvSpPr>
          <p:cNvPr id="11" name="Google Shape;120;p21">
            <a:extLst>
              <a:ext uri="{FF2B5EF4-FFF2-40B4-BE49-F238E27FC236}">
                <a16:creationId xmlns:a16="http://schemas.microsoft.com/office/drawing/2014/main" id="{F660C47D-8CE7-F241-A47F-954EE928B7FC}"/>
              </a:ext>
            </a:extLst>
          </p:cNvPr>
          <p:cNvSpPr txBox="1">
            <a:spLocks/>
          </p:cNvSpPr>
          <p:nvPr/>
        </p:nvSpPr>
        <p:spPr>
          <a:xfrm>
            <a:off x="970879" y="2539623"/>
            <a:ext cx="3999900" cy="41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57068C"/>
              </a:buClr>
              <a:buSzPts val="1800"/>
              <a:buFont typeface="Montserrat"/>
              <a:buNone/>
              <a:defRPr sz="1400" b="1"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9pPr>
          </a:lstStyle>
          <a:p>
            <a:pPr marL="0" indent="0">
              <a:spcAft>
                <a:spcPts val="1600"/>
              </a:spcAft>
            </a:pPr>
            <a:r>
              <a:rPr lang="en-US" dirty="0"/>
              <a:t>3. Intro to matrix, and computation</a:t>
            </a:r>
          </a:p>
          <a:p>
            <a:pPr marL="0" indent="0">
              <a:spcAft>
                <a:spcPts val="1600"/>
              </a:spcAft>
            </a:pPr>
            <a:endParaRPr lang="en-US" dirty="0"/>
          </a:p>
          <a:p>
            <a:pPr marL="0" indent="0">
              <a:spcAft>
                <a:spcPts val="1600"/>
              </a:spcAft>
            </a:pPr>
            <a:endParaRPr lang="en-US" dirty="0"/>
          </a:p>
        </p:txBody>
      </p:sp>
      <p:sp>
        <p:nvSpPr>
          <p:cNvPr id="16" name="Google Shape;120;p21">
            <a:extLst>
              <a:ext uri="{FF2B5EF4-FFF2-40B4-BE49-F238E27FC236}">
                <a16:creationId xmlns:a16="http://schemas.microsoft.com/office/drawing/2014/main" id="{83E7CD3E-9A18-0047-83FE-753D01A3C30F}"/>
              </a:ext>
            </a:extLst>
          </p:cNvPr>
          <p:cNvSpPr txBox="1">
            <a:spLocks/>
          </p:cNvSpPr>
          <p:nvPr/>
        </p:nvSpPr>
        <p:spPr>
          <a:xfrm>
            <a:off x="970879" y="3034451"/>
            <a:ext cx="3999900" cy="41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57068C"/>
              </a:buClr>
              <a:buSzPts val="1800"/>
              <a:buFont typeface="Montserrat"/>
              <a:buNone/>
              <a:defRPr sz="1400" b="1"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rgbClr val="57068C"/>
              </a:buClr>
              <a:buSzPts val="1400"/>
              <a:buFont typeface="Montserrat"/>
              <a:buNone/>
              <a:defRPr sz="1400" b="0" i="0" u="none" strike="noStrike" cap="none">
                <a:solidFill>
                  <a:srgbClr val="333333"/>
                </a:solidFill>
                <a:latin typeface="Montserrat"/>
                <a:ea typeface="Montserrat"/>
                <a:cs typeface="Montserrat"/>
                <a:sym typeface="Montserrat"/>
              </a:defRPr>
            </a:lvl9pPr>
          </a:lstStyle>
          <a:p>
            <a:pPr marL="0" indent="0">
              <a:spcAft>
                <a:spcPts val="1600"/>
              </a:spcAft>
            </a:pPr>
            <a:r>
              <a:rPr lang="en-US" dirty="0"/>
              <a:t>4. Some more useful functions</a:t>
            </a:r>
          </a:p>
          <a:p>
            <a:pPr marL="0" indent="0">
              <a:spcAft>
                <a:spcPts val="1600"/>
              </a:spcAft>
            </a:pPr>
            <a:endParaRPr lang="en-US" dirty="0"/>
          </a:p>
          <a:p>
            <a:pPr marL="0" indent="0">
              <a:spcAft>
                <a:spcPts val="1600"/>
              </a:spcAft>
            </a:pPr>
            <a:endParaRPr lang="en-US" dirty="0"/>
          </a:p>
        </p:txBody>
      </p:sp>
    </p:spTree>
    <p:extLst>
      <p:ext uri="{BB962C8B-B14F-4D97-AF65-F5344CB8AC3E}">
        <p14:creationId xmlns:p14="http://schemas.microsoft.com/office/powerpoint/2010/main" val="2318141820"/>
      </p:ext>
    </p:extLst>
  </p:cSld>
  <p:clrMapOvr>
    <a:masterClrMapping/>
  </p:clrMapOvr>
</p:sld>
</file>

<file path=ppt/theme/theme1.xml><?xml version="1.0" encoding="utf-8"?>
<a:theme xmlns:a="http://schemas.openxmlformats.org/drawingml/2006/main" name="NYU Elegant">
  <a:themeElements>
    <a:clrScheme name="Simple Light">
      <a:dk1>
        <a:srgbClr val="57068C"/>
      </a:dk1>
      <a:lt1>
        <a:srgbClr val="FFFFFF"/>
      </a:lt1>
      <a:dk2>
        <a:srgbClr val="333333"/>
      </a:dk2>
      <a:lt2>
        <a:srgbClr val="E3DFE9"/>
      </a:lt2>
      <a:accent1>
        <a:srgbClr val="9A6ABA"/>
      </a:accent1>
      <a:accent2>
        <a:srgbClr val="6D6D6D"/>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382</Words>
  <Application>Microsoft Macintosh PowerPoint</Application>
  <PresentationFormat>On-screen Show (16:9)</PresentationFormat>
  <Paragraphs>34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Montserrat</vt:lpstr>
      <vt:lpstr>Montserrat ExtraBold</vt:lpstr>
      <vt:lpstr>Frank Ruhl Libre</vt:lpstr>
      <vt:lpstr>Arial</vt:lpstr>
      <vt:lpstr>Montserrat SemiBold</vt:lpstr>
      <vt:lpstr>NYU Elegant</vt:lpstr>
      <vt:lpstr>Practicum in Statistical Computing</vt:lpstr>
      <vt:lpstr>Intro</vt:lpstr>
      <vt:lpstr>General Information</vt:lpstr>
      <vt:lpstr>General Information</vt:lpstr>
      <vt:lpstr>General Information</vt:lpstr>
      <vt:lpstr>General Information</vt:lpstr>
      <vt:lpstr>Week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Practicum in Statistical Computing</dc:title>
  <cp:lastModifiedBy>Kwan Bo Shim</cp:lastModifiedBy>
  <cp:revision>2</cp:revision>
  <dcterms:modified xsi:type="dcterms:W3CDTF">2021-10-18T01:34:24Z</dcterms:modified>
</cp:coreProperties>
</file>