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910" r:id="rId2"/>
    <p:sldId id="913" r:id="rId3"/>
    <p:sldId id="993" r:id="rId4"/>
    <p:sldId id="1005" r:id="rId5"/>
    <p:sldId id="995" r:id="rId6"/>
    <p:sldId id="996" r:id="rId7"/>
    <p:sldId id="994" r:id="rId8"/>
    <p:sldId id="934" r:id="rId9"/>
    <p:sldId id="935" r:id="rId10"/>
    <p:sldId id="998" r:id="rId11"/>
    <p:sldId id="1003" r:id="rId12"/>
    <p:sldId id="1000" r:id="rId13"/>
    <p:sldId id="1004" r:id="rId14"/>
    <p:sldId id="1001" r:id="rId15"/>
    <p:sldId id="1002" r:id="rId16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EBEBEB"/>
    <a:srgbClr val="E3E3E3"/>
    <a:srgbClr val="F2F2F2"/>
    <a:srgbClr val="C0C0C0"/>
    <a:srgbClr val="EAEAE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86" autoAdjust="0"/>
  </p:normalViewPr>
  <p:slideViewPr>
    <p:cSldViewPr snapToGrid="0" snapToObjects="1">
      <p:cViewPr varScale="1">
        <p:scale>
          <a:sx n="101" d="100"/>
          <a:sy n="101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C41535-BB11-4A8B-944F-6C78E08581C0}" type="datetime1">
              <a:rPr lang="en-US" altLang="en-US"/>
              <a:pPr>
                <a:defRPr/>
              </a:pPr>
              <a:t>9/15/16</a:t>
            </a:fld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43963"/>
            <a:ext cx="302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FB86E6-A1B3-4ADB-91FF-5D4C2DDC1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08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2270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73050" y="3927475"/>
            <a:ext cx="64008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6" tIns="45739" rIns="91476" bIns="457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E639A2-3FAC-4EBB-A070-D668385A6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8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Helvetica" panose="020B0604020202020204" pitchFamily="34" charset="0"/>
              </a:rPr>
              <a:t>IBM Big Data &amp; Analytics</a:t>
            </a:r>
            <a:r>
              <a:rPr lang="en-US" altLang="en-US" sz="1300">
                <a:latin typeface="Helvetica" panose="020B0604020202020204" pitchFamily="34" charset="0"/>
              </a:rPr>
              <a:t/>
            </a:r>
            <a:br>
              <a:rPr lang="en-US" altLang="en-US" sz="1300">
                <a:latin typeface="Helvetica" panose="020B0604020202020204" pitchFamily="34" charset="0"/>
              </a:rPr>
            </a:br>
            <a:r>
              <a:rPr lang="en-US" altLang="en-US">
                <a:latin typeface="Helvetica" panose="020B0604020202020204" pitchFamily="34" charset="0"/>
              </a:rPr>
              <a:t>© 2013 IBM Corporation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0E453D-6841-42C5-9D29-9F3B9BFD66C7}" type="slidenum">
              <a:rPr lang="en-US" altLang="en-US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1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ts val="363"/>
              </a:spcAft>
              <a:buFontTx/>
              <a:buNone/>
            </a:pPr>
            <a:endParaRPr lang="en-US" altLang="en-US" sz="1300" dirty="0">
              <a:latin typeface="Segoe UI Light" panose="020B0502040204020203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6BB845-C00B-4A31-8D83-240345D790E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7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639A2-3FAC-4EBB-A070-D668385A60B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26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5" descr="DB2_LUW_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3025775"/>
            <a:ext cx="86121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460500"/>
            <a:ext cx="7772400" cy="1470025"/>
          </a:xfrm>
        </p:spPr>
        <p:txBody>
          <a:bodyPr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216525"/>
            <a:ext cx="8661400" cy="1362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22386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604838"/>
            <a:ext cx="2038350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604838"/>
            <a:ext cx="5964238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2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2090738"/>
            <a:ext cx="7940675" cy="40925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85866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604838"/>
            <a:ext cx="8154988" cy="557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95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2090738"/>
            <a:ext cx="3894138" cy="1970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213225"/>
            <a:ext cx="3894138" cy="197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30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6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8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3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9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9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84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38163"/>
            <a:ext cx="8805863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– should be all initial caps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236663"/>
            <a:ext cx="8805863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10" descr="R120_G137_B251-2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31"/>
          <p:cNvSpPr>
            <a:spLocks noChangeArrowheads="1"/>
          </p:cNvSpPr>
          <p:nvPr/>
        </p:nvSpPr>
        <p:spPr bwMode="black">
          <a:xfrm>
            <a:off x="165100" y="6654800"/>
            <a:ext cx="3952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D6CA7DB8-5028-4314-B186-65A41A643677}" type="slidenum">
              <a:rPr lang="en-US" altLang="en-US" sz="800" smtClean="0"/>
              <a:pPr eaLnBrk="1" hangingPunct="1">
                <a:defRPr/>
              </a:pPr>
              <a:t>‹#›</a:t>
            </a:fld>
            <a:endParaRPr lang="en-US" altLang="en-US" sz="800"/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800" dirty="0"/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  <p:sldLayoutId id="2147484253" r:id="rId13"/>
    <p:sldLayoutId id="2147484254" r:id="rId14"/>
    <p:sldLayoutId id="2147484255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MS PGothic" panose="020B0600070205080204" pitchFamily="34" charset="-128"/>
          <a:cs typeface="Arial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715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&gt;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327025" y="1660779"/>
            <a:ext cx="8435975" cy="714375"/>
          </a:xfrm>
        </p:spPr>
        <p:txBody>
          <a:bodyPr anchor="t"/>
          <a:lstStyle/>
          <a:p>
            <a:pPr algn="ctr" eaLnBrk="1" hangingPunct="1">
              <a:tabLst>
                <a:tab pos="914400" algn="l"/>
              </a:tabLst>
            </a:pPr>
            <a:r>
              <a:rPr lang="en-US" altLang="en-US" sz="3600" dirty="0">
                <a:latin typeface="Helvetica" panose="020B0604020202020204" pitchFamily="34" charset="0"/>
              </a:rPr>
              <a:t>Lab 3 – Machine Learning</a:t>
            </a:r>
            <a:br>
              <a:rPr lang="en-US" altLang="en-US" sz="3600" dirty="0">
                <a:latin typeface="Helvetica" panose="020B0604020202020204" pitchFamily="34" charset="0"/>
              </a:rPr>
            </a:br>
            <a:endParaRPr lang="en-US" altLang="en-US" sz="3600" dirty="0">
              <a:latin typeface="Helvetica" panose="020B0604020202020204" pitchFamily="34" charset="0"/>
            </a:endParaRPr>
          </a:p>
        </p:txBody>
      </p:sp>
      <p:pic>
        <p:nvPicPr>
          <p:cNvPr id="5125" name="Picture 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8675"/>
            <a:ext cx="2286000" cy="121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Seek to </a:t>
            </a:r>
            <a:r>
              <a:rPr lang="en-US" dirty="0"/>
              <a:t>predict the rating (or preference) that a user would give to an item</a:t>
            </a:r>
          </a:p>
          <a:p>
            <a:endParaRPr lang="en-US" dirty="0"/>
          </a:p>
          <a:p>
            <a:r>
              <a:rPr lang="en-US" dirty="0" err="1" smtClean="0"/>
              <a:t>Attept</a:t>
            </a:r>
            <a:r>
              <a:rPr lang="en-US" dirty="0" smtClean="0"/>
              <a:t> to  </a:t>
            </a:r>
            <a:r>
              <a:rPr lang="en-US" dirty="0"/>
              <a:t>improve customer experience through personalized recommendations based on prior user feedback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Common </a:t>
            </a:r>
            <a:r>
              <a:rPr lang="en-US" dirty="0"/>
              <a:t>in recent </a:t>
            </a:r>
            <a:r>
              <a:rPr lang="en-US" dirty="0" smtClean="0"/>
              <a:t>years with many </a:t>
            </a:r>
            <a:r>
              <a:rPr lang="en-US" dirty="0"/>
              <a:t>applications</a:t>
            </a:r>
          </a:p>
          <a:p>
            <a:pPr lvl="1"/>
            <a:r>
              <a:rPr lang="en-US" dirty="0"/>
              <a:t>movies, music, news, books, research articles, search queries, social tags, …</a:t>
            </a:r>
          </a:p>
          <a:p>
            <a:pPr lvl="1"/>
            <a:r>
              <a:rPr lang="en-US" dirty="0"/>
              <a:t>products in general</a:t>
            </a:r>
          </a:p>
          <a:p>
            <a:endParaRPr lang="en-US" dirty="0"/>
          </a:p>
          <a:p>
            <a:r>
              <a:rPr lang="en-US" dirty="0"/>
              <a:t>Collaborative filtering is a technique that is commonly used for recommender systems</a:t>
            </a:r>
          </a:p>
          <a:p>
            <a:pPr lvl="1"/>
            <a:r>
              <a:rPr lang="en-US" dirty="0"/>
              <a:t>employs a form of wisdom of the crowd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1" y="5300662"/>
            <a:ext cx="1985963" cy="12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with Spark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065213"/>
            <a:ext cx="8805863" cy="5167312"/>
          </a:xfrm>
        </p:spPr>
        <p:txBody>
          <a:bodyPr/>
          <a:lstStyle/>
          <a:p>
            <a:r>
              <a:rPr lang="en-US" dirty="0"/>
              <a:t>Forms of Collaborative Filtering</a:t>
            </a:r>
          </a:p>
          <a:p>
            <a:pPr lvl="1"/>
            <a:r>
              <a:rPr lang="en-US" dirty="0"/>
              <a:t>Explicit matrix factorization - preferences provided by users themselves are utilized</a:t>
            </a:r>
          </a:p>
          <a:p>
            <a:pPr lvl="1"/>
            <a:r>
              <a:rPr lang="en-US" dirty="0"/>
              <a:t>Implicit matrix factorization -  only implicit feedback (e.g. views, clicks, purchases, likes, shares etc.) is utilized </a:t>
            </a:r>
          </a:p>
          <a:p>
            <a:pPr lvl="1"/>
            <a:endParaRPr lang="en-US" dirty="0"/>
          </a:p>
          <a:p>
            <a:r>
              <a:rPr lang="en-US" dirty="0"/>
              <a:t>Spark ML supports an implementation of matrix factorization for collaborative filtering</a:t>
            </a:r>
          </a:p>
          <a:p>
            <a:pPr lvl="1"/>
            <a:r>
              <a:rPr lang="en-US" dirty="0"/>
              <a:t>Matrix factorization models have consistently shown to perform extremely well for collaborative filtering</a:t>
            </a:r>
          </a:p>
          <a:p>
            <a:endParaRPr lang="en-US" dirty="0"/>
          </a:p>
          <a:p>
            <a:r>
              <a:rPr lang="en-US" dirty="0"/>
              <a:t>Collaborative filtering aims to fill in the missing entries of a user-item association matrix in which users and items are described by a small set of latent factors that can be used to predict missing entries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Least Squares (ALS)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198563"/>
            <a:ext cx="8805863" cy="5167312"/>
          </a:xfrm>
        </p:spPr>
        <p:txBody>
          <a:bodyPr/>
          <a:lstStyle/>
          <a:p>
            <a:r>
              <a:rPr lang="en-US" dirty="0"/>
              <a:t>Spark ML uses the Alternating Least Squares (ALS) algorithm to learn the latent factors for the matrix factorization problem</a:t>
            </a:r>
          </a:p>
          <a:p>
            <a:endParaRPr lang="en-US" dirty="0"/>
          </a:p>
          <a:p>
            <a:r>
              <a:rPr lang="en-US" dirty="0"/>
              <a:t>ALS works by iteratively solving a series of least square regression problems to derive a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900362"/>
            <a:ext cx="561975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Spark ML Model -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36663"/>
            <a:ext cx="4416425" cy="5167312"/>
          </a:xfrm>
        </p:spPr>
        <p:txBody>
          <a:bodyPr/>
          <a:lstStyle/>
          <a:p>
            <a:r>
              <a:rPr lang="en-US" dirty="0"/>
              <a:t>Spark ML algorithms provide many </a:t>
            </a:r>
            <a:r>
              <a:rPr lang="en-US" dirty="0" err="1"/>
              <a:t>hyperparameters</a:t>
            </a:r>
            <a:r>
              <a:rPr lang="en-US" dirty="0"/>
              <a:t> for tuning models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dirty="0" err="1"/>
              <a:t>hyperparameters</a:t>
            </a:r>
            <a:r>
              <a:rPr lang="en-US" dirty="0"/>
              <a:t> are distinct from the model parameters being optimized by ML itself</a:t>
            </a:r>
          </a:p>
          <a:p>
            <a:endParaRPr lang="en-US" dirty="0"/>
          </a:p>
          <a:p>
            <a:r>
              <a:rPr lang="en-US" dirty="0" err="1"/>
              <a:t>Hyperparameter</a:t>
            </a:r>
            <a:r>
              <a:rPr lang="en-US" dirty="0"/>
              <a:t> tuning is accomplished by choosing the best set of parameters based on model performance on test data that the model was not trained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236663"/>
            <a:ext cx="3810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17613"/>
            <a:ext cx="8805863" cy="51673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compressed CSV data and load into an RDD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/>
              <a:t>Prepare the data</a:t>
            </a:r>
          </a:p>
          <a:p>
            <a:pPr lvl="1"/>
            <a:r>
              <a:rPr lang="en-US" dirty="0"/>
              <a:t>Remove header</a:t>
            </a:r>
          </a:p>
          <a:p>
            <a:pPr lvl="1"/>
            <a:r>
              <a:rPr lang="en-US" dirty="0"/>
              <a:t>Only keep rows that have</a:t>
            </a:r>
          </a:p>
          <a:p>
            <a:pPr lvl="2"/>
            <a:r>
              <a:rPr lang="en-US" dirty="0"/>
              <a:t>a purchase quantity greater than 0</a:t>
            </a:r>
          </a:p>
          <a:p>
            <a:pPr lvl="2"/>
            <a:r>
              <a:rPr lang="en-US" dirty="0"/>
              <a:t>a non blank customer ID</a:t>
            </a:r>
          </a:p>
          <a:p>
            <a:pPr lvl="2"/>
            <a:r>
              <a:rPr lang="en-US" dirty="0"/>
              <a:t>a non blank stock code after removing non-numeric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 Create a </a:t>
            </a:r>
            <a:r>
              <a:rPr lang="en-US" dirty="0" err="1"/>
              <a:t>DataFrame</a:t>
            </a:r>
            <a:r>
              <a:rPr lang="en-US" dirty="0"/>
              <a:t> from the resulting RDD</a:t>
            </a:r>
          </a:p>
          <a:p>
            <a:pPr lvl="1"/>
            <a:r>
              <a:rPr lang="en-US" dirty="0"/>
              <a:t>Add a label column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  Split the dataset</a:t>
            </a:r>
          </a:p>
          <a:p>
            <a:pPr lvl="1"/>
            <a:r>
              <a:rPr lang="en-US" dirty="0"/>
              <a:t>80% for training</a:t>
            </a:r>
          </a:p>
          <a:p>
            <a:pPr lvl="1"/>
            <a:r>
              <a:rPr lang="en-US" dirty="0"/>
              <a:t>10% for testing</a:t>
            </a:r>
          </a:p>
          <a:p>
            <a:pPr lvl="1"/>
            <a:r>
              <a:rPr lang="en-US" dirty="0"/>
              <a:t>10% for cross validation</a:t>
            </a:r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08" y="1712566"/>
            <a:ext cx="7689246" cy="67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54" y="2651745"/>
            <a:ext cx="971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en-US" dirty="0"/>
              <a:t>Build a recommendation model using the training dataset</a:t>
            </a:r>
          </a:p>
          <a:p>
            <a:pPr lvl="1"/>
            <a:r>
              <a:rPr lang="en-US" dirty="0"/>
              <a:t>Two models using different </a:t>
            </a:r>
            <a:r>
              <a:rPr lang="en-US" dirty="0" err="1"/>
              <a:t>hyperparameters</a:t>
            </a:r>
            <a:endParaRPr lang="en-US" dirty="0"/>
          </a:p>
          <a:p>
            <a:pPr lvl="2"/>
            <a:r>
              <a:rPr lang="en-US" dirty="0"/>
              <a:t>rank</a:t>
            </a:r>
          </a:p>
          <a:p>
            <a:pPr lvl="2"/>
            <a:r>
              <a:rPr lang="en-US" dirty="0" err="1"/>
              <a:t>maxIter</a:t>
            </a:r>
            <a:endParaRPr lang="en-US" dirty="0"/>
          </a:p>
          <a:p>
            <a:pPr marL="457200" indent="-457200">
              <a:buAutoNum type="arabicPeriod" startAt="5"/>
            </a:pPr>
            <a:endParaRPr lang="en-US" dirty="0"/>
          </a:p>
          <a:p>
            <a:pPr marL="457200" indent="-457200">
              <a:buAutoNum type="arabicPeriod" startAt="5"/>
            </a:pPr>
            <a:r>
              <a:rPr lang="en-US" dirty="0"/>
              <a:t>Test the two models using the cross validation dataset</a:t>
            </a:r>
          </a:p>
          <a:p>
            <a:pPr marL="457200" indent="-457200">
              <a:buAutoNum type="arabicPeriod" startAt="5"/>
            </a:pPr>
            <a:endParaRPr lang="en-US" dirty="0"/>
          </a:p>
          <a:p>
            <a:pPr marL="457200" indent="-457200">
              <a:buAutoNum type="arabicPeriod" startAt="5"/>
            </a:pPr>
            <a:r>
              <a:rPr lang="en-US" dirty="0"/>
              <a:t>Evaluate the two models using mean squared error</a:t>
            </a:r>
          </a:p>
          <a:p>
            <a:pPr lvl="1"/>
            <a:r>
              <a:rPr lang="en-US" dirty="0"/>
              <a:t>Confirm “best” model against the test dataset</a:t>
            </a:r>
          </a:p>
          <a:p>
            <a:pPr lvl="1"/>
            <a:endParaRPr lang="en-US" dirty="0"/>
          </a:p>
          <a:p>
            <a:pPr marL="457200" indent="-457200">
              <a:buAutoNum type="arabicPeriod" startAt="8"/>
            </a:pPr>
            <a:r>
              <a:rPr lang="en-US" dirty="0"/>
              <a:t>Use the “best” model to make predictions for a particular user</a:t>
            </a:r>
          </a:p>
          <a:p>
            <a:pPr lvl="1"/>
            <a:r>
              <a:rPr lang="en-US" dirty="0"/>
              <a:t>Top 5 recommendations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7" y="4817702"/>
            <a:ext cx="3177815" cy="975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6" y="4817702"/>
            <a:ext cx="2143125" cy="14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Spark Capabilities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3" name="TextBox 13"/>
          <p:cNvSpPr txBox="1">
            <a:spLocks noChangeArrowheads="1"/>
          </p:cNvSpPr>
          <p:nvPr/>
        </p:nvSpPr>
        <p:spPr bwMode="auto">
          <a:xfrm>
            <a:off x="6146800" y="4684713"/>
            <a:ext cx="20780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02" tIns="120481" rIns="150602" bIns="120481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Aft>
                <a:spcPts val="500"/>
              </a:spcAft>
              <a:buClrTx/>
              <a:buFontTx/>
              <a:buNone/>
            </a:pPr>
            <a:r>
              <a:rPr lang="en-US" altLang="en-US" sz="1600" b="0">
                <a:solidFill>
                  <a:schemeClr val="bg1"/>
                </a:solidFill>
                <a:latin typeface="Helvetica" panose="020B0604020202020204" pitchFamily="34" charset="0"/>
              </a:rPr>
              <a:t>Log processing</a:t>
            </a:r>
          </a:p>
        </p:txBody>
      </p:sp>
      <p:sp>
        <p:nvSpPr>
          <p:cNvPr id="20484" name="TextBox 15"/>
          <p:cNvSpPr txBox="1">
            <a:spLocks noChangeArrowheads="1"/>
          </p:cNvSpPr>
          <p:nvPr/>
        </p:nvSpPr>
        <p:spPr bwMode="auto">
          <a:xfrm>
            <a:off x="6711950" y="4695825"/>
            <a:ext cx="25701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0602" tIns="120481" rIns="150602" bIns="120481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Aft>
                <a:spcPts val="500"/>
              </a:spcAft>
              <a:buClrTx/>
              <a:buFontTx/>
              <a:buNone/>
            </a:pPr>
            <a:r>
              <a:rPr lang="en-US" altLang="en-US" sz="1600" b="0">
                <a:solidFill>
                  <a:schemeClr val="bg1"/>
                </a:solidFill>
                <a:latin typeface="Helvetica" panose="020B0604020202020204" pitchFamily="34" charset="0"/>
              </a:rPr>
              <a:t>TBD</a:t>
            </a:r>
          </a:p>
        </p:txBody>
      </p:sp>
      <p:grpSp>
        <p:nvGrpSpPr>
          <p:cNvPr id="20485" name="Group 18"/>
          <p:cNvGrpSpPr>
            <a:grpSpLocks/>
          </p:cNvGrpSpPr>
          <p:nvPr/>
        </p:nvGrpSpPr>
        <p:grpSpPr bwMode="auto">
          <a:xfrm>
            <a:off x="2044700" y="1268413"/>
            <a:ext cx="2921000" cy="5184775"/>
            <a:chOff x="2045153" y="1268470"/>
            <a:chExt cx="2920235" cy="5184278"/>
          </a:xfrm>
        </p:grpSpPr>
        <p:grpSp>
          <p:nvGrpSpPr>
            <p:cNvPr id="20496" name="Group 14"/>
            <p:cNvGrpSpPr>
              <a:grpSpLocks/>
            </p:cNvGrpSpPr>
            <p:nvPr/>
          </p:nvGrpSpPr>
          <p:grpSpPr bwMode="auto">
            <a:xfrm>
              <a:off x="2153075" y="5217791"/>
              <a:ext cx="2797012" cy="1234957"/>
              <a:chOff x="1217248" y="5217791"/>
              <a:chExt cx="2797012" cy="1234957"/>
            </a:xfrm>
          </p:grpSpPr>
          <p:sp>
            <p:nvSpPr>
              <p:cNvPr id="7" name="Text Placeholder 1"/>
              <p:cNvSpPr txBox="1">
                <a:spLocks/>
              </p:cNvSpPr>
              <p:nvPr/>
            </p:nvSpPr>
            <p:spPr bwMode="auto">
              <a:xfrm>
                <a:off x="1217248" y="5217791"/>
                <a:ext cx="2753591" cy="1214321"/>
              </a:xfrm>
              <a:prstGeom prst="rect">
                <a:avLst/>
              </a:prstGeom>
              <a:solidFill>
                <a:srgbClr val="F39128">
                  <a:alpha val="50000"/>
                </a:srgbClr>
              </a:solidFill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Graph Analytics</a:t>
                </a:r>
              </a:p>
            </p:txBody>
          </p:sp>
          <p:sp>
            <p:nvSpPr>
              <p:cNvPr id="20507" name="TextBox 8"/>
              <p:cNvSpPr txBox="1">
                <a:spLocks noChangeArrowheads="1"/>
              </p:cNvSpPr>
              <p:nvPr/>
            </p:nvSpPr>
            <p:spPr bwMode="auto">
              <a:xfrm>
                <a:off x="1543695" y="5706218"/>
                <a:ext cx="2470565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Fast and integrated graph computation</a:t>
                </a:r>
              </a:p>
            </p:txBody>
          </p:sp>
        </p:grpSp>
        <p:grpSp>
          <p:nvGrpSpPr>
            <p:cNvPr id="20497" name="Group 2"/>
            <p:cNvGrpSpPr>
              <a:grpSpLocks/>
            </p:cNvGrpSpPr>
            <p:nvPr/>
          </p:nvGrpSpPr>
          <p:grpSpPr bwMode="auto">
            <a:xfrm>
              <a:off x="2153603" y="1268470"/>
              <a:ext cx="2811785" cy="1269301"/>
              <a:chOff x="1217776" y="1268470"/>
              <a:chExt cx="2811785" cy="1269301"/>
            </a:xfrm>
          </p:grpSpPr>
          <p:sp>
            <p:nvSpPr>
              <p:cNvPr id="4" name="Text Placeholder 1"/>
              <p:cNvSpPr txBox="1">
                <a:spLocks/>
              </p:cNvSpPr>
              <p:nvPr/>
            </p:nvSpPr>
            <p:spPr>
              <a:xfrm>
                <a:off x="1217248" y="1268470"/>
                <a:ext cx="2753591" cy="1214320"/>
              </a:xfrm>
              <a:prstGeom prst="rect">
                <a:avLst/>
              </a:prstGeom>
              <a:solidFill>
                <a:srgbClr val="003F69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Stream Processing		</a:t>
                </a:r>
              </a:p>
            </p:txBody>
          </p:sp>
          <p:sp>
            <p:nvSpPr>
              <p:cNvPr id="20505" name="TextBox 10"/>
              <p:cNvSpPr txBox="1">
                <a:spLocks noChangeArrowheads="1"/>
              </p:cNvSpPr>
              <p:nvPr/>
            </p:nvSpPr>
            <p:spPr bwMode="auto">
              <a:xfrm>
                <a:off x="1359258" y="1791241"/>
                <a:ext cx="2670303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Near real-time data processing &amp; analytics</a:t>
                </a:r>
              </a:p>
            </p:txBody>
          </p:sp>
        </p:grpSp>
        <p:grpSp>
          <p:nvGrpSpPr>
            <p:cNvPr id="20498" name="Group 9"/>
            <p:cNvGrpSpPr>
              <a:grpSpLocks/>
            </p:cNvGrpSpPr>
            <p:nvPr/>
          </p:nvGrpSpPr>
          <p:grpSpPr bwMode="auto">
            <a:xfrm>
              <a:off x="2045153" y="2585303"/>
              <a:ext cx="2920235" cy="1290086"/>
              <a:chOff x="1109326" y="2585303"/>
              <a:chExt cx="2920235" cy="1290086"/>
            </a:xfrm>
          </p:grpSpPr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1217248" y="2585969"/>
                <a:ext cx="2753592" cy="1211146"/>
              </a:xfrm>
              <a:prstGeom prst="rect">
                <a:avLst/>
              </a:prstGeom>
              <a:solidFill>
                <a:srgbClr val="0E7BA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Machine Learning	</a:t>
                </a:r>
              </a:p>
            </p:txBody>
          </p:sp>
          <p:sp>
            <p:nvSpPr>
              <p:cNvPr id="20503" name="TextBox 11"/>
              <p:cNvSpPr txBox="1">
                <a:spLocks noChangeArrowheads="1"/>
              </p:cNvSpPr>
              <p:nvPr/>
            </p:nvSpPr>
            <p:spPr bwMode="auto">
              <a:xfrm>
                <a:off x="1109326" y="3128859"/>
                <a:ext cx="2920235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Incredibly fast, easy to deploy algorithms</a:t>
                </a:r>
              </a:p>
            </p:txBody>
          </p:sp>
        </p:grpSp>
        <p:grpSp>
          <p:nvGrpSpPr>
            <p:cNvPr id="20499" name="Group 12"/>
            <p:cNvGrpSpPr>
              <a:grpSpLocks/>
            </p:cNvGrpSpPr>
            <p:nvPr/>
          </p:nvGrpSpPr>
          <p:grpSpPr bwMode="auto">
            <a:xfrm>
              <a:off x="2153603" y="3901434"/>
              <a:ext cx="2811785" cy="1287545"/>
              <a:chOff x="1217776" y="3901434"/>
              <a:chExt cx="2811785" cy="1287545"/>
            </a:xfrm>
          </p:grpSpPr>
          <p:sp>
            <p:nvSpPr>
              <p:cNvPr id="6" name="Text Placeholder 3"/>
              <p:cNvSpPr txBox="1">
                <a:spLocks/>
              </p:cNvSpPr>
              <p:nvPr/>
            </p:nvSpPr>
            <p:spPr>
              <a:xfrm>
                <a:off x="1217248" y="3901880"/>
                <a:ext cx="2753591" cy="1212734"/>
              </a:xfrm>
              <a:prstGeom prst="rect">
                <a:avLst/>
              </a:prstGeom>
              <a:solidFill>
                <a:srgbClr val="00B2EF">
                  <a:alpha val="5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Unified Data Access</a:t>
                </a:r>
              </a:p>
            </p:txBody>
          </p:sp>
          <p:sp>
            <p:nvSpPr>
              <p:cNvPr id="20501" name="TextBox 16"/>
              <p:cNvSpPr txBox="1">
                <a:spLocks noChangeArrowheads="1"/>
              </p:cNvSpPr>
              <p:nvPr/>
            </p:nvSpPr>
            <p:spPr bwMode="auto">
              <a:xfrm>
                <a:off x="1217776" y="4442449"/>
                <a:ext cx="2811785" cy="746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0602" tIns="120481" rIns="150602" bIns="120481">
                <a:spAutoFit/>
              </a:bodyPr>
              <a:lstStyle>
                <a:lvl1pPr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q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panose="020B0604020202020204" pitchFamily="34" charset="0"/>
                  <a:buChar char="&gt;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Aft>
                    <a:spcPts val="500"/>
                  </a:spcAft>
                  <a:buClrTx/>
                  <a:buFontTx/>
                  <a:buNone/>
                </a:pPr>
                <a:r>
                  <a:rPr lang="en-US" altLang="en-US" sz="1600" b="0">
                    <a:solidFill>
                      <a:schemeClr val="bg1"/>
                    </a:solidFill>
                    <a:latin typeface="Helvetica" panose="020B0604020202020204" pitchFamily="34" charset="0"/>
                  </a:rPr>
                  <a:t>Fast, familiar query language for all data</a:t>
                </a:r>
              </a:p>
            </p:txBody>
          </p:sp>
        </p:grpSp>
      </p:grpSp>
      <p:sp>
        <p:nvSpPr>
          <p:cNvPr id="20486" name="TextBox 17"/>
          <p:cNvSpPr txBox="1">
            <a:spLocks noChangeArrowheads="1"/>
          </p:cNvSpPr>
          <p:nvPr/>
        </p:nvSpPr>
        <p:spPr bwMode="auto">
          <a:xfrm>
            <a:off x="4949825" y="1206500"/>
            <a:ext cx="37353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0000"/>
                </a:solidFill>
              </a:rPr>
              <a:t>Micro-batch event processing </a:t>
            </a:r>
            <a:r>
              <a:rPr lang="en-US" altLang="en-US" sz="1400" b="0">
                <a:solidFill>
                  <a:srgbClr val="000000"/>
                </a:solidFill>
              </a:rPr>
              <a:t>for near real-time analytics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>
                <a:solidFill>
                  <a:srgbClr val="000000"/>
                </a:solidFill>
                <a:latin typeface="Helvetica" panose="020B0604020202020204" pitchFamily="34" charset="0"/>
              </a:rPr>
              <a:t>Process live streams of data (IoT, Twitter, Kafka)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>
                <a:solidFill>
                  <a:srgbClr val="000000"/>
                </a:solidFill>
                <a:latin typeface="Helvetica" panose="020B0604020202020204" pitchFamily="34" charset="0"/>
              </a:rPr>
              <a:t>No multi-threading or parallel processing required</a:t>
            </a:r>
            <a:endParaRPr lang="en-US" altLang="en-US" sz="1400" b="0">
              <a:solidFill>
                <a:srgbClr val="000000"/>
              </a:solidFill>
            </a:endParaRPr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4927600" y="2724150"/>
            <a:ext cx="3590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/>
              <a:t>Predictive and prescriptive analytics</a:t>
            </a:r>
            <a:r>
              <a:rPr lang="en-US" altLang="en-US" sz="1400" b="0"/>
              <a:t>, and smart application design, from statistical and algorithmic models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Algorithms are pre-built  </a:t>
            </a:r>
          </a:p>
        </p:txBody>
      </p:sp>
      <p:sp>
        <p:nvSpPr>
          <p:cNvPr id="20488" name="TextBox 21"/>
          <p:cNvSpPr txBox="1">
            <a:spLocks noChangeArrowheads="1"/>
          </p:cNvSpPr>
          <p:nvPr/>
        </p:nvSpPr>
        <p:spPr bwMode="auto">
          <a:xfrm>
            <a:off x="4989513" y="4030663"/>
            <a:ext cx="35512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/>
              <a:t>Query your structured data sets </a:t>
            </a:r>
            <a:r>
              <a:rPr lang="en-US" altLang="en-US" sz="1400" b="0"/>
              <a:t>with SQL or other dataframe APIs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Data mining, BI, and insight discovery 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Get results faster due to performance</a:t>
            </a:r>
          </a:p>
        </p:txBody>
      </p:sp>
      <p:sp>
        <p:nvSpPr>
          <p:cNvPr id="20489" name="TextBox 22"/>
          <p:cNvSpPr txBox="1">
            <a:spLocks noChangeArrowheads="1"/>
          </p:cNvSpPr>
          <p:nvPr/>
        </p:nvSpPr>
        <p:spPr bwMode="auto">
          <a:xfrm>
            <a:off x="4989513" y="5272088"/>
            <a:ext cx="39036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/>
              <a:t>Represent data in a graph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Represent/analyze systems represented by nodes and interconnections between them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1400" b="0"/>
              <a:t>Transportation, person to person relationships, etc.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endParaRPr lang="en-US" altLang="en-US" sz="1400" b="0"/>
          </a:p>
        </p:txBody>
      </p:sp>
      <p:grpSp>
        <p:nvGrpSpPr>
          <p:cNvPr id="20490" name="Group 7"/>
          <p:cNvGrpSpPr>
            <a:grpSpLocks/>
          </p:cNvGrpSpPr>
          <p:nvPr/>
        </p:nvGrpSpPr>
        <p:grpSpPr bwMode="auto">
          <a:xfrm>
            <a:off x="428625" y="1268413"/>
            <a:ext cx="1603375" cy="5162550"/>
            <a:chOff x="9517970" y="1431736"/>
            <a:chExt cx="1603405" cy="3994331"/>
          </a:xfrm>
        </p:grpSpPr>
        <p:sp>
          <p:nvSpPr>
            <p:cNvPr id="21" name="Rectangle 20"/>
            <p:cNvSpPr/>
            <p:nvPr/>
          </p:nvSpPr>
          <p:spPr>
            <a:xfrm>
              <a:off x="9517970" y="1431736"/>
              <a:ext cx="356252" cy="3994331"/>
            </a:xfrm>
            <a:prstGeom prst="rect">
              <a:avLst/>
            </a:prstGeom>
            <a:solidFill>
              <a:srgbClr val="00B2E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eaLnBrk="1" hangingPunct="1">
                <a:defRPr/>
              </a:pPr>
              <a:r>
                <a:rPr lang="en-US" b="1" dirty="0"/>
                <a:t>Spark Core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9978354" y="3469434"/>
              <a:ext cx="1143021" cy="938398"/>
            </a:xfrm>
            <a:prstGeom prst="rect">
              <a:avLst/>
            </a:prstGeom>
            <a:solidFill>
              <a:srgbClr val="003F69">
                <a:alpha val="4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/>
                <a:t>Spark SQL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9978354" y="1431736"/>
              <a:ext cx="1143021" cy="933484"/>
            </a:xfrm>
            <a:prstGeom prst="rect">
              <a:avLst/>
            </a:prstGeom>
            <a:solidFill>
              <a:srgbClr val="003F69">
                <a:alpha val="4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/>
                <a:t>Spark Streaming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978354" y="2454884"/>
              <a:ext cx="1143021" cy="933484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 err="1"/>
                <a:t>MLlib</a:t>
              </a:r>
              <a:r>
                <a:rPr lang="en-US" dirty="0"/>
                <a:t> (machine learning)</a:t>
              </a: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9978354" y="4487669"/>
              <a:ext cx="1143021" cy="938398"/>
            </a:xfrm>
            <a:prstGeom prst="rect">
              <a:avLst/>
            </a:prstGeom>
            <a:solidFill>
              <a:srgbClr val="003F69">
                <a:alpha val="48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defRPr/>
              </a:pPr>
              <a:r>
                <a:rPr lang="en-US" dirty="0" err="1"/>
                <a:t>GraphX</a:t>
              </a:r>
              <a:r>
                <a:rPr lang="en-US" dirty="0"/>
                <a:t> (graph)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827732" y="2510404"/>
            <a:ext cx="4122093" cy="133774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The program is “trained” on a pre-defined set of “training examples”, which then facilitate its ability to reach an accurate conclusion when given new data</a:t>
            </a:r>
          </a:p>
          <a:p>
            <a:pPr lvl="1"/>
            <a:r>
              <a:rPr lang="en-US" dirty="0"/>
              <a:t>The algorithm is presented with example inputs and their desired outputs (correct results)</a:t>
            </a:r>
          </a:p>
          <a:p>
            <a:pPr lvl="1"/>
            <a:r>
              <a:rPr lang="en-US" dirty="0"/>
              <a:t>The goal is to learn </a:t>
            </a:r>
            <a:r>
              <a:rPr lang="en-US" dirty="0" smtClean="0"/>
              <a:t>general rules </a:t>
            </a:r>
            <a:r>
              <a:rPr lang="en-US" dirty="0"/>
              <a:t>that maps inputs to outputs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No labels are given to the learning algorithm, leaving it on its own to find structure (patterns and relationships) in its input</a:t>
            </a:r>
          </a:p>
          <a:p>
            <a:pPr lvl="1"/>
            <a:r>
              <a:rPr lang="en-US" dirty="0"/>
              <a:t>Unsupervised learning can be a goal in itself (discovering hidden patterns in data) or a means towards an end (feature learning)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pic>
        <p:nvPicPr>
          <p:cNvPr id="7170" name="Picture 2" descr="https://cdn-images-1.medium.com/max/800/1*3nfPT9oOadXZGpPSy6h7v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" y="1625600"/>
            <a:ext cx="7620000" cy="419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05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Supervised Learning (Classification)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5100" y="1236663"/>
            <a:ext cx="8805863" cy="466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 is to make predictions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515" b="13995"/>
          <a:stretch/>
        </p:blipFill>
        <p:spPr>
          <a:xfrm>
            <a:off x="1841499" y="1991832"/>
            <a:ext cx="5784889" cy="373586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4" name="TextBox 3"/>
          <p:cNvSpPr txBox="1"/>
          <p:nvPr/>
        </p:nvSpPr>
        <p:spPr>
          <a:xfrm>
            <a:off x="795743" y="3695700"/>
            <a:ext cx="90605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87559" y="5880100"/>
            <a:ext cx="24798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Loan Amount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000" y="5130800"/>
            <a:ext cx="1406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Repayment ⚬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Default ♦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0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Unsupervised Learning (Clustering)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067" b="8871"/>
          <a:stretch/>
        </p:blipFill>
        <p:spPr>
          <a:xfrm>
            <a:off x="1625599" y="2117725"/>
            <a:ext cx="5896403" cy="4041775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165100" y="1236663"/>
            <a:ext cx="8805863" cy="46602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715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74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1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9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kern="0" dirty="0"/>
              <a:t>Goal is to understand the structure of the data, not make predictions</a:t>
            </a:r>
          </a:p>
          <a:p>
            <a:endParaRPr lang="en-US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719542" y="3708400"/>
            <a:ext cx="90605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7443" y="6159500"/>
            <a:ext cx="2976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Average Monthly Balance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8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18" r="1229" b="9863"/>
          <a:stretch/>
        </p:blipFill>
        <p:spPr>
          <a:xfrm>
            <a:off x="265113" y="1463040"/>
            <a:ext cx="804672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Machine Learning Process and Pipeline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242" y="5934670"/>
            <a:ext cx="8275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</a:rPr>
              <a:t>Beyond just the algorithms,, successful implementation of machine learning projects requires a process and rigor to achieve a useful result.</a:t>
            </a:r>
          </a:p>
          <a:p>
            <a:endParaRPr lang="en-US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165100" y="1885156"/>
            <a:ext cx="8805863" cy="4299744"/>
          </a:xfrm>
        </p:spPr>
        <p:txBody>
          <a:bodyPr/>
          <a:lstStyle/>
          <a:p>
            <a:r>
              <a:rPr lang="en-US" altLang="en-US" b="0" smtClean="0"/>
              <a:t>Spark ML is Spark’s machine learning (ML) library</a:t>
            </a:r>
          </a:p>
          <a:p>
            <a:endParaRPr lang="en-US" altLang="en-US" b="0" smtClean="0"/>
          </a:p>
          <a:p>
            <a:r>
              <a:rPr lang="en-US" altLang="en-US" b="0" smtClean="0"/>
              <a:t>Its goal is to make practical machine learning scalable and easy</a:t>
            </a:r>
          </a:p>
          <a:p>
            <a:endParaRPr lang="en-US" altLang="en-US" b="0" smtClean="0"/>
          </a:p>
          <a:p>
            <a:r>
              <a:rPr lang="en-US" altLang="en-US" b="0" smtClean="0"/>
              <a:t>Consists of common learning algorithms and utilities, including</a:t>
            </a:r>
          </a:p>
          <a:p>
            <a:pPr lvl="1"/>
            <a:r>
              <a:rPr lang="en-US" altLang="en-US" smtClean="0"/>
              <a:t>Classification</a:t>
            </a:r>
          </a:p>
          <a:p>
            <a:pPr lvl="1"/>
            <a:r>
              <a:rPr lang="en-US" altLang="en-US" smtClean="0"/>
              <a:t>Regression</a:t>
            </a:r>
          </a:p>
          <a:p>
            <a:pPr lvl="1"/>
            <a:r>
              <a:rPr lang="en-US" altLang="en-US" smtClean="0"/>
              <a:t>Clustering</a:t>
            </a:r>
          </a:p>
          <a:p>
            <a:pPr lvl="1"/>
            <a:r>
              <a:rPr lang="en-US" altLang="en-US" smtClean="0"/>
              <a:t>Collaborative filtering</a:t>
            </a:r>
          </a:p>
          <a:p>
            <a:pPr lvl="1"/>
            <a:r>
              <a:rPr lang="en-US" altLang="en-US" smtClean="0"/>
              <a:t>Dimensionality Reduction</a:t>
            </a:r>
          </a:p>
          <a:p>
            <a:pPr lvl="1"/>
            <a:endParaRPr lang="en-US" altLang="en-US" smtClean="0"/>
          </a:p>
          <a:p>
            <a:r>
              <a:rPr lang="en-US" altLang="en-US" b="0" smtClean="0"/>
              <a:t>Lower-level optimization primitives</a:t>
            </a:r>
          </a:p>
          <a:p>
            <a:endParaRPr lang="en-US" altLang="en-US" b="0" smtClean="0"/>
          </a:p>
          <a:p>
            <a:r>
              <a:rPr lang="en-US" altLang="en-US" b="0" smtClean="0"/>
              <a:t>Higher-level pipeline APIs</a:t>
            </a:r>
            <a:endParaRPr lang="en-US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747000" y="-2032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 descr="mage result for spark 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210344"/>
            <a:ext cx="7258050" cy="20955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165100" y="1885155"/>
            <a:ext cx="8805863" cy="4518819"/>
          </a:xfrm>
        </p:spPr>
        <p:txBody>
          <a:bodyPr/>
          <a:lstStyle/>
          <a:p>
            <a:r>
              <a:rPr lang="en-US" altLang="en-US" b="0" dirty="0" smtClean="0"/>
              <a:t>Two packages:</a:t>
            </a:r>
            <a:endParaRPr lang="en-US" altLang="en-US" sz="2400" dirty="0"/>
          </a:p>
          <a:p>
            <a:pPr lvl="1"/>
            <a:r>
              <a:rPr lang="en-US" altLang="en-US" sz="2800" dirty="0" err="1">
                <a:solidFill>
                  <a:srgbClr val="FFC000"/>
                </a:solidFill>
              </a:rPr>
              <a:t>spark.ml</a:t>
            </a:r>
            <a:r>
              <a:rPr lang="en-US" altLang="en-US" sz="2800" dirty="0"/>
              <a:t> provides higher-level API built on top of </a:t>
            </a:r>
            <a:r>
              <a:rPr lang="en-US" altLang="en-US" sz="2800" dirty="0" err="1"/>
              <a:t>DataFrames</a:t>
            </a:r>
            <a:r>
              <a:rPr lang="en-US" altLang="en-US" sz="2800" dirty="0"/>
              <a:t> for constructing ML pipelines</a:t>
            </a:r>
          </a:p>
          <a:p>
            <a:pPr lvl="2"/>
            <a:r>
              <a:rPr lang="en-US" altLang="en-US" sz="2400" dirty="0"/>
              <a:t>Recommended because more versatile and flexible</a:t>
            </a:r>
          </a:p>
          <a:p>
            <a:pPr lvl="1"/>
            <a:r>
              <a:rPr lang="en-US" altLang="en-US" sz="2800" dirty="0" err="1" smtClean="0">
                <a:solidFill>
                  <a:srgbClr val="FFC000"/>
                </a:solidFill>
              </a:rPr>
              <a:t>spark.mllib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contains the original API built on top of </a:t>
            </a:r>
            <a:r>
              <a:rPr lang="en-US" altLang="en-US" sz="2800" dirty="0" smtClean="0"/>
              <a:t>RDDs</a:t>
            </a:r>
          </a:p>
          <a:p>
            <a:pPr lvl="2"/>
            <a:r>
              <a:rPr lang="en-US" altLang="en-US" sz="2400" dirty="0" smtClean="0"/>
              <a:t>Will continue </a:t>
            </a:r>
            <a:r>
              <a:rPr lang="en-US" altLang="en-US" sz="2400" dirty="0"/>
              <a:t>to be supported</a:t>
            </a:r>
          </a:p>
          <a:p>
            <a:pPr lvl="2"/>
            <a:endParaRPr lang="en-US" altLang="en-US" dirty="0"/>
          </a:p>
          <a:p>
            <a:endParaRPr lang="en-US" altLang="en-US" b="0" dirty="0"/>
          </a:p>
        </p:txBody>
      </p:sp>
      <p:pic>
        <p:nvPicPr>
          <p:cNvPr id="6" name="Picture 6" descr="mage result for spark 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210344"/>
            <a:ext cx="7258050" cy="20955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MAZ_Template_2013-Aug-2">
  <a:themeElements>
    <a:clrScheme name="blank 16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3333FF"/>
      </a:hlink>
      <a:folHlink>
        <a:srgbClr val="FD8A3B"/>
      </a:folHlink>
    </a:clrScheme>
    <a:fontScheme name="S&amp;C Template Example Slide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S&amp;C Template Example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&amp;C Template Example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3333FF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 [Compatibility Mode]" id="{A1CC78D2-35A8-4C6C-934A-3FB81902F895}" vid="{1933E8BC-9F35-48F6-A4EC-EA68C19B455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786</Words>
  <Application>Microsoft Macintosh PowerPoint</Application>
  <PresentationFormat>On-screen Show (4:3)</PresentationFormat>
  <Paragraphs>134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Helvetica</vt:lpstr>
      <vt:lpstr>MS PGothic</vt:lpstr>
      <vt:lpstr>Segoe UI Light</vt:lpstr>
      <vt:lpstr>Times New Roman</vt:lpstr>
      <vt:lpstr>Wingdings</vt:lpstr>
      <vt:lpstr>Arial</vt:lpstr>
      <vt:lpstr>IMAZ_Template_2013-Aug-2</vt:lpstr>
      <vt:lpstr>think-cell Slide</vt:lpstr>
      <vt:lpstr>Lab 3 – Machine Learning </vt:lpstr>
      <vt:lpstr>Spark Capabilities </vt:lpstr>
      <vt:lpstr>Categories of Machine Learning</vt:lpstr>
      <vt:lpstr>Supervised vs. Unsupervised Learning</vt:lpstr>
      <vt:lpstr>Example of Supervised Learning (Classification)</vt:lpstr>
      <vt:lpstr>Example of Unsupervised Learning (Clustering)</vt:lpstr>
      <vt:lpstr>Typical Machine Learning Process and Pipeline</vt:lpstr>
      <vt:lpstr>PowerPoint Presentation</vt:lpstr>
      <vt:lpstr>PowerPoint Presentation</vt:lpstr>
      <vt:lpstr>Recommendation Systems </vt:lpstr>
      <vt:lpstr>Collaborative Filtering with Spark ML</vt:lpstr>
      <vt:lpstr>Alternating Least Squares (ALS) Algorithm</vt:lpstr>
      <vt:lpstr>Tuning a Spark ML Model - Hyperparameters</vt:lpstr>
      <vt:lpstr>Lab 3 Flow</vt:lpstr>
      <vt:lpstr>Lab 3 Flow (continued)</vt:lpstr>
    </vt:vector>
  </TitlesOfParts>
  <Company>IBM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Dirk</dc:creator>
  <cp:lastModifiedBy>JOSEPH KAMBOURAKIS</cp:lastModifiedBy>
  <cp:revision>329</cp:revision>
  <dcterms:created xsi:type="dcterms:W3CDTF">2015-01-22T19:18:00Z</dcterms:created>
  <dcterms:modified xsi:type="dcterms:W3CDTF">2016-09-15T18:06:19Z</dcterms:modified>
</cp:coreProperties>
</file>