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22"/>
  </p:handoutMasterIdLst>
  <p:sldIdLst>
    <p:sldId id="256" r:id="rId3"/>
    <p:sldId id="257" r:id="rId4"/>
    <p:sldId id="258" r:id="rId5"/>
    <p:sldId id="259" r:id="rId6"/>
    <p:sldId id="260" r:id="rId7"/>
    <p:sldId id="265" r:id="rId8"/>
    <p:sldId id="261" r:id="rId9"/>
    <p:sldId id="262" r:id="rId10"/>
    <p:sldId id="263" r:id="rId11"/>
    <p:sldId id="264" r:id="rId13"/>
    <p:sldId id="276" r:id="rId14"/>
    <p:sldId id="277" r:id="rId15"/>
    <p:sldId id="278" r:id="rId16"/>
    <p:sldId id="279" r:id="rId17"/>
    <p:sldId id="280" r:id="rId18"/>
    <p:sldId id="281" r:id="rId19"/>
    <p:sldId id="282" r:id="rId20"/>
    <p:sldId id="270"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322705"/>
            <a:ext cx="9144000" cy="2620645"/>
          </a:xfrm>
        </p:spPr>
        <p:txBody>
          <a:bodyPr>
            <a:normAutofit/>
          </a:bodyPr>
          <a:p>
            <a:r>
              <a:rPr lang="en-US" dirty="0">
                <a:latin typeface="Times New Roman" panose="02020603050405020304" charset="0"/>
                <a:cs typeface="Times New Roman" panose="02020603050405020304" charset="0"/>
                <a:sym typeface="+mn-ea"/>
              </a:rPr>
              <a:t>Autobiography of Joseph Kinyua  </a:t>
            </a:r>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Times New Roman" panose="02020603050405020304" charset="0"/>
                <a:cs typeface="Times New Roman" panose="02020603050405020304" charset="0"/>
                <a:sym typeface="+mn-ea"/>
              </a:rPr>
              <a:t>Challenges and obstacles</a:t>
            </a:r>
            <a:br>
              <a:rPr lang="en-US" dirty="0">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p>
            <a:pPr>
              <a:lnSpc>
                <a:spcPct val="150000"/>
              </a:lnSpc>
            </a:pPr>
            <a:r>
              <a:rPr lang="en-US" sz="1800" dirty="0">
                <a:latin typeface="Times New Roman" panose="02020603050405020304" charset="0"/>
                <a:cs typeface="Times New Roman" panose="02020603050405020304" charset="0"/>
                <a:sym typeface="+mn-ea"/>
              </a:rPr>
              <a:t>Challenges are a part of life, and I've experienced various hurdles that have served as valuable lessons and stepping stones to personal growth.</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I will discuss three key challenges and how I approached them, emphasizing the importance of resilience, adaptability, and perseverance in overcoming adversity.</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It highlights my approach to turning obstacles into opportunities, demonstrating the power of a positive mindset and resilience.</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The lessons learned from these challenges have contributed significantly to my personal growth and have shaped my outlook on life, making me more resilient and adaptable.</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This slide aims to convey the message that challenges are not roadblocks but opportunities for growth, emphasizing the importance of a determined spirit in the face of adversity.</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Personal growth and development</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451579" y="2015732"/>
            <a:ext cx="9958966" cy="4037749"/>
          </a:xfrm>
        </p:spPr>
        <p:txBody>
          <a:bodyPr>
            <a:noAutofit/>
          </a:bodyPr>
          <a:lstStyle/>
          <a:p>
            <a:pPr>
              <a:lnSpc>
                <a:spcPct val="150000"/>
              </a:lnSpc>
            </a:pPr>
            <a:r>
              <a:rPr lang="en-US" sz="1800" dirty="0">
                <a:latin typeface="Times New Roman" panose="02020603050405020304" charset="0"/>
                <a:cs typeface="Times New Roman" panose="02020603050405020304" charset="0"/>
              </a:rPr>
              <a:t>Personal growth is an ongoing process, and it has been shaped by education, challenges, relationships, and various life experiences.</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The impacts of these experiences on my character, decision-making, and future aspirations will be discussed in detail.</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The focus is on the transformation and evolution that has taken place in my life as a result of the experiences I've shared.</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The impacts of personal growth are not just internal; they extend to my vision for the future, the goals I've set, and the kind of person I aspire to become.</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This slide aims to convey the message that personal growth is a journey, and every experience, whether positive or challenging, contributes to the shaping of a better and more resilient self. It highlights the importance of applying these lessons to create a promising future.</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Philosophy and beliefs</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nSpc>
                <a:spcPct val="150000"/>
              </a:lnSpc>
            </a:pPr>
            <a:r>
              <a:rPr lang="en-US" sz="1800" dirty="0">
                <a:latin typeface="Times New Roman" panose="02020603050405020304" charset="0"/>
                <a:cs typeface="Times New Roman" panose="02020603050405020304" charset="0"/>
              </a:rPr>
              <a:t>I was brought up in a Christian family, the role of faith and Christian values has played an important role  in my upbringing.</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Additionally, I'll highlight my deep appreciation for African culture, explaining how it has influenced my growth and emphasizing its importance.</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This section will underline the significance of having a strong value system and belief structure as a foundation for personal growth.</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Philosophy and beliefs</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charset="0"/>
                <a:cs typeface="Times New Roman" panose="02020603050405020304" charset="0"/>
              </a:rPr>
              <a:t>The powerful quotes and philosophies from leaders like Thomas Sankara, Kwame Nkrumah, and Nelson Mandela, has a very big impact on African beliefs and values.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These leaders have been a source of inspiration for me, and their wisdom has contributed to my personal growth.</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The values and principles espoused by these leaders have left a lasting imprint on my character and aspirations.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These slides will emphasize the role of faith, culture, and the wisdom of African leaders in shaping my philosophy and belief system, which, in turn, has had a profound impact on my personal growth.</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Mistakes and regrets</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lnSpc>
                <a:spcPct val="150000"/>
              </a:lnSpc>
            </a:pPr>
            <a:r>
              <a:rPr lang="en-US" sz="1800" dirty="0">
                <a:latin typeface="Times New Roman" panose="02020603050405020304" charset="0"/>
                <a:cs typeface="Times New Roman" panose="02020603050405020304" charset="0"/>
              </a:rPr>
              <a:t>Mistakes provide a path leading to personal growth, and should be takes as a step to learn.</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One example could be a decision I made during my education or career that didn't yield the expected results which was to do a subject in </a:t>
            </a:r>
            <a:r>
              <a:rPr lang="en-US" sz="1800" dirty="0" err="1">
                <a:latin typeface="Times New Roman" panose="02020603050405020304" charset="0"/>
                <a:cs typeface="Times New Roman" panose="02020603050405020304" charset="0"/>
              </a:rPr>
              <a:t>highschool</a:t>
            </a:r>
            <a:r>
              <a:rPr lang="en-US" sz="1800" dirty="0">
                <a:latin typeface="Times New Roman" panose="02020603050405020304" charset="0"/>
                <a:cs typeface="Times New Roman" panose="02020603050405020304" charset="0"/>
              </a:rPr>
              <a:t> that did not align with my interests</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Mistakes and regrets can be challenging, they are also powerful drivers of growth. They shape our character, resilience, and wisdom. By sharing these experiences, I hope to inspire the audience to view their own imperfections as opportunities for self-improvement.</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charset="0"/>
                <a:cs typeface="Times New Roman" panose="02020603050405020304" charset="0"/>
              </a:rPr>
              <a:t>future goals</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lnSpc>
                <a:spcPct val="150000"/>
              </a:lnSpc>
            </a:pPr>
            <a:r>
              <a:rPr lang="en-US" sz="1800" dirty="0">
                <a:latin typeface="Times New Roman" panose="02020603050405020304" charset="0"/>
                <a:cs typeface="Times New Roman" panose="02020603050405020304" charset="0"/>
              </a:rPr>
              <a:t>My current life and aspirations for the future.</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I am a student at </a:t>
            </a:r>
            <a:r>
              <a:rPr lang="en-US" sz="1800" dirty="0" err="1">
                <a:latin typeface="Times New Roman" panose="02020603050405020304" charset="0"/>
                <a:cs typeface="Times New Roman" panose="02020603050405020304" charset="0"/>
              </a:rPr>
              <a:t>Dedan</a:t>
            </a:r>
            <a:r>
              <a:rPr lang="en-US" sz="1800" dirty="0">
                <a:latin typeface="Times New Roman" panose="02020603050405020304" charset="0"/>
                <a:cs typeface="Times New Roman" panose="02020603050405020304" charset="0"/>
              </a:rPr>
              <a:t> Kimathi University, where I'm pursuing my degree. This phase of my life is marked by academic growth and preparing for my future career.</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I have ambitions to apply the skills and knowledge I've gained to real-world scenarios, contributing to my community and making a positive impact.</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charset="0"/>
                <a:cs typeface="Times New Roman" panose="02020603050405020304" charset="0"/>
              </a:rPr>
              <a:t>Future goals</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lstStyle/>
          <a:p>
            <a:pPr>
              <a:lnSpc>
                <a:spcPct val="150000"/>
              </a:lnSpc>
            </a:pPr>
            <a:r>
              <a:rPr lang="en-US" sz="1800" dirty="0">
                <a:latin typeface="Times New Roman" panose="02020603050405020304" charset="0"/>
                <a:cs typeface="Times New Roman" panose="02020603050405020304" charset="0"/>
              </a:rPr>
              <a:t>I’ll highlight my studies at </a:t>
            </a:r>
            <a:r>
              <a:rPr lang="en-US" sz="1800" dirty="0" err="1">
                <a:latin typeface="Times New Roman" panose="02020603050405020304" charset="0"/>
                <a:cs typeface="Times New Roman" panose="02020603050405020304" charset="0"/>
              </a:rPr>
              <a:t>Dedan</a:t>
            </a:r>
            <a:r>
              <a:rPr lang="en-US" sz="1800" dirty="0">
                <a:latin typeface="Times New Roman" panose="02020603050405020304" charset="0"/>
                <a:cs typeface="Times New Roman" panose="02020603050405020304" charset="0"/>
              </a:rPr>
              <a:t> Kimathi University, highlighting my commitment to completing my degree and the skills I aim to apply in the real world.</a:t>
            </a:r>
            <a:endParaRPr lang="en-US" sz="1800" dirty="0">
              <a:latin typeface="Times New Roman" panose="02020603050405020304" charset="0"/>
              <a:cs typeface="Times New Roman" panose="02020603050405020304" charset="0"/>
            </a:endParaRPr>
          </a:p>
          <a:p>
            <a:pPr algn="l">
              <a:lnSpc>
                <a:spcPct val="150000"/>
              </a:lnSpc>
              <a:buSzTx/>
            </a:pPr>
            <a:r>
              <a:rPr lang="en-US" sz="1800" dirty="0">
                <a:latin typeface="Times New Roman" panose="02020603050405020304" charset="0"/>
                <a:cs typeface="Times New Roman" panose="02020603050405020304" charset="0"/>
              </a:rPr>
              <a:t>The desire to become a  renowned figute in my community , actively participating in its development, and giving back is an intergral part of my vision.</a:t>
            </a:r>
            <a:endParaRPr lang="en-US" sz="1800" dirty="0">
              <a:latin typeface="Times New Roman" panose="02020603050405020304" charset="0"/>
              <a:cs typeface="Times New Roman" panose="02020603050405020304" charset="0"/>
            </a:endParaRPr>
          </a:p>
          <a:p>
            <a:pPr algn="l">
              <a:lnSpc>
                <a:spcPct val="150000"/>
              </a:lnSpc>
              <a:buSzTx/>
            </a:pPr>
            <a:r>
              <a:rPr lang="en-US" sz="1800" dirty="0">
                <a:latin typeface="Times New Roman" panose="02020603050405020304" charset="0"/>
                <a:cs typeface="Times New Roman" panose="02020603050405020304" charset="0"/>
              </a:rPr>
              <a:t> The hope of starting a family and leaving a lasting legacy for future generations is a driving force behind my aspiraions.</a:t>
            </a:r>
            <a:endParaRPr lang="en-US" sz="1800" dirty="0">
              <a:latin typeface="Times New Roman" panose="02020603050405020304" charset="0"/>
              <a:cs typeface="Times New Roman" panose="02020603050405020304" charset="0"/>
            </a:endParaRPr>
          </a:p>
          <a:p>
            <a:pPr algn="l">
              <a:lnSpc>
                <a:spcPct val="150000"/>
              </a:lnSpc>
              <a:buSzTx/>
            </a:pPr>
            <a:r>
              <a:rPr lang="en-US" sz="1800" dirty="0">
                <a:latin typeface="Times New Roman" panose="02020603050405020304" charset="0"/>
                <a:cs typeface="Times New Roman" panose="02020603050405020304" charset="0"/>
              </a:rPr>
              <a:t>By sharing these aspects of my current life and future goals, I aim to inspire the audience to reflect on their own dreams and plans for the future, underlining the importance of balance and a clear vision in achieving one's aspirations.</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conclusion</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7700" y="1825625"/>
            <a:ext cx="10515600" cy="5237480"/>
          </a:xfrm>
        </p:spPr>
        <p:txBody>
          <a:bodyPr>
            <a:noAutofit/>
          </a:bodyPr>
          <a:lstStyle/>
          <a:p>
            <a:pPr>
              <a:lnSpc>
                <a:spcPct val="150000"/>
              </a:lnSpc>
            </a:pPr>
            <a:r>
              <a:rPr lang="en-US" sz="1800" dirty="0">
                <a:latin typeface="Times New Roman" panose="02020603050405020304" charset="0"/>
                <a:cs typeface="Times New Roman" panose="02020603050405020304" charset="0"/>
              </a:rPr>
              <a:t>This concluding slide invites the audience to reflect on the journey presented in this autobiography.</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It summarizes the significant milestones, challenges, influences, and lessons that have shaped the individual's life.</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The message here is that life is a journey of growth and aspiration, and every experience, whether positive or challenging, contributes to personal development.</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It encourages the audience to consider their own journeys, the wisdom they've gathered, and the influence of role models and experiences on their lives.</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rPr>
              <a:t>The overarching message is one of hope and resilience. Regardless of the circumstances, the power of growth and personal development remains within everyone's reach, waiting to be harnessed as a driving force for a bright and promising future.</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5088890"/>
          </a:xfrm>
        </p:spPr>
        <p:txBody>
          <a:bodyPr/>
          <a:p>
            <a:pPr algn="ctr"/>
            <a:r>
              <a:rPr lang="en-US" sz="6600">
                <a:latin typeface="Times New Roman" panose="02020603050405020304" charset="0"/>
                <a:cs typeface="Times New Roman" panose="02020603050405020304" charset="0"/>
              </a:rPr>
              <a:t>Thank You</a:t>
            </a:r>
            <a:endParaRPr lang="en-US" sz="66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dirty="0">
                <a:effectLst/>
                <a:latin typeface="Times New Roman" panose="02020603050405020304" charset="0"/>
                <a:cs typeface="Times New Roman" panose="02020603050405020304" charset="0"/>
                <a:sym typeface="+mn-ea"/>
              </a:rPr>
              <a:t>INTRODUCTION</a:t>
            </a:r>
            <a:endParaRPr lang="en-US" dirty="0">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pPr>
              <a:lnSpc>
                <a:spcPct val="150000"/>
              </a:lnSpc>
            </a:pPr>
            <a:r>
              <a:rPr lang="en-US" sz="2800" dirty="0">
                <a:latin typeface="Times New Roman" panose="02020603050405020304" charset="0"/>
                <a:cs typeface="Times New Roman" panose="02020603050405020304" charset="0"/>
                <a:sym typeface="+mn-ea"/>
              </a:rPr>
              <a:t>I am Joseph Kinyua W.</a:t>
            </a:r>
            <a:endParaRPr lang="en-US" sz="2800" dirty="0">
              <a:latin typeface="Times New Roman" panose="02020603050405020304" charset="0"/>
              <a:cs typeface="Times New Roman" panose="02020603050405020304" charset="0"/>
            </a:endParaRPr>
          </a:p>
          <a:p>
            <a:pPr>
              <a:lnSpc>
                <a:spcPct val="150000"/>
              </a:lnSpc>
            </a:pPr>
            <a:r>
              <a:rPr lang="en-US" sz="2800" dirty="0">
                <a:latin typeface="Times New Roman" panose="02020603050405020304" charset="0"/>
                <a:cs typeface="Times New Roman" panose="02020603050405020304" charset="0"/>
                <a:sym typeface="+mn-ea"/>
              </a:rPr>
              <a:t>Today, I will take you through my life's journey, sharing lessons, experiences, and visions that have shaped who I am today.</a:t>
            </a:r>
            <a:endParaRPr lang="en-US" sz="2800" dirty="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
        <p:nvSpPr>
          <p:cNvPr id="4" name="Text Box 3"/>
          <p:cNvSpPr txBox="1"/>
          <p:nvPr/>
        </p:nvSpPr>
        <p:spPr>
          <a:xfrm>
            <a:off x="3227070" y="718820"/>
            <a:ext cx="309880" cy="368300"/>
          </a:xfrm>
          <a:prstGeom prst="rect">
            <a:avLst/>
          </a:prstGeom>
          <a:noFill/>
        </p:spPr>
        <p:txBody>
          <a:bodyPr wrap="non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a:effectLst/>
                <a:latin typeface="Times New Roman" panose="02020603050405020304" charset="0"/>
                <a:cs typeface="Times New Roman" panose="02020603050405020304" charset="0"/>
              </a:rPr>
              <a:t>Early life </a:t>
            </a:r>
            <a:endParaRPr lang="en-US">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7700" y="1825625"/>
            <a:ext cx="10515600" cy="4301490"/>
          </a:xfrm>
        </p:spPr>
        <p:txBody>
          <a:bodyPr/>
          <a:p>
            <a:pPr>
              <a:lnSpc>
                <a:spcPct val="150000"/>
              </a:lnSpc>
            </a:pPr>
            <a:r>
              <a:rPr lang="en-US">
                <a:latin typeface="Times New Roman" panose="02020603050405020304" charset="0"/>
                <a:cs typeface="Times New Roman" panose="02020603050405020304" charset="0"/>
                <a:sym typeface="+mn-ea"/>
              </a:rPr>
              <a:t>I was born on March 15, 2001, in Eldoret County, Kenya.</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My parents named me Joseph Kinyua Wangeci.</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My family roots are deeply embedded in the Agikuyu culture, and my parent and grandparents played a vital role in nurturing my cultural identity.</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I grew up in the picturesque village of Kasambara nestled at the heart of Gilgil Subcounty in Nakuru County, Kenya. This village was characterized by its tranquil and nurturing environment, which provided a wonderful backdrop for my childhood.</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dirty="0">
                <a:effectLst/>
                <a:latin typeface="Times New Roman" panose="02020603050405020304" charset="0"/>
                <a:cs typeface="Times New Roman" panose="02020603050405020304" charset="0"/>
                <a:sym typeface="+mn-ea"/>
              </a:rPr>
              <a:t>Educational Jou</a:t>
            </a:r>
            <a:r>
              <a:rPr lang="en-US" dirty="0">
                <a:latin typeface="Times New Roman" panose="02020603050405020304" charset="0"/>
                <a:cs typeface="Times New Roman" panose="02020603050405020304" charset="0"/>
                <a:sym typeface="+mn-ea"/>
              </a:rPr>
              <a:t>rney</a:t>
            </a:r>
            <a:br>
              <a:rPr lang="en-US" dirty="0">
                <a:latin typeface="Times New Roman" panose="02020603050405020304" charset="0"/>
                <a:cs typeface="Times New Roman" panose="02020603050405020304" charset="0"/>
              </a:rPr>
            </a:br>
            <a:endParaRPr lang="en-US">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pPr>
              <a:lnSpc>
                <a:spcPct val="150000"/>
              </a:lnSpc>
            </a:pPr>
            <a:r>
              <a:rPr lang="en-US" dirty="0">
                <a:latin typeface="Times New Roman" panose="02020603050405020304" charset="0"/>
                <a:cs typeface="Times New Roman" panose="02020603050405020304" charset="0"/>
                <a:sym typeface="+mn-ea"/>
              </a:rPr>
              <a:t>I began my formal education in preschool,  in 2005 in St. </a:t>
            </a:r>
            <a:r>
              <a:rPr lang="en-US" dirty="0" err="1">
                <a:latin typeface="Times New Roman" panose="02020603050405020304" charset="0"/>
                <a:cs typeface="Times New Roman" panose="02020603050405020304" charset="0"/>
                <a:sym typeface="+mn-ea"/>
              </a:rPr>
              <a:t>Pauls</a:t>
            </a:r>
            <a:r>
              <a:rPr lang="en-US" dirty="0">
                <a:latin typeface="Times New Roman" panose="02020603050405020304" charset="0"/>
                <a:cs typeface="Times New Roman" panose="02020603050405020304" charset="0"/>
                <a:sym typeface="+mn-ea"/>
              </a:rPr>
              <a:t> Primary school.</a:t>
            </a:r>
            <a:endParaRPr lang="en-US" dirty="0">
              <a:latin typeface="Times New Roman" panose="02020603050405020304" charset="0"/>
              <a:cs typeface="Times New Roman" panose="02020603050405020304" charset="0"/>
            </a:endParaRPr>
          </a:p>
          <a:p>
            <a:pPr marL="0" indent="0">
              <a:lnSpc>
                <a:spcPct val="150000"/>
              </a:lnSpc>
              <a:buNone/>
            </a:pPr>
            <a:r>
              <a:rPr lang="en-US" dirty="0">
                <a:latin typeface="Times New Roman" panose="02020603050405020304" charset="0"/>
                <a:cs typeface="Times New Roman" panose="02020603050405020304" charset="0"/>
                <a:sym typeface="+mn-ea"/>
              </a:rPr>
              <a:t>Graduating from preschool in 2007 marked an important achievement in my early education. It was a moment of personal growth and the beginning of my formal schooling.</a:t>
            </a:r>
            <a:endParaRPr lang="en-US" dirty="0">
              <a:latin typeface="Times New Roman" panose="02020603050405020304" charset="0"/>
              <a:cs typeface="Times New Roman" panose="02020603050405020304" charset="0"/>
            </a:endParaRPr>
          </a:p>
          <a:p>
            <a:pPr>
              <a:lnSpc>
                <a:spcPct val="150000"/>
              </a:lnSpc>
            </a:pPr>
            <a:r>
              <a:rPr lang="en-US" dirty="0">
                <a:latin typeface="Times New Roman" panose="02020603050405020304" charset="0"/>
                <a:cs typeface="Times New Roman" panose="02020603050405020304" charset="0"/>
                <a:sym typeface="+mn-ea"/>
              </a:rPr>
              <a:t>In 2015, I sat for my KCPE examinations in Little Friends Primary where I achieved 381 out of 500 marks total and got an admission to </a:t>
            </a:r>
            <a:r>
              <a:rPr lang="en-US" dirty="0" err="1">
                <a:latin typeface="Times New Roman" panose="02020603050405020304" charset="0"/>
                <a:cs typeface="Times New Roman" panose="02020603050405020304" charset="0"/>
                <a:sym typeface="+mn-ea"/>
              </a:rPr>
              <a:t>Kabianga</a:t>
            </a:r>
            <a:r>
              <a:rPr lang="en-US" dirty="0">
                <a:latin typeface="Times New Roman" panose="02020603050405020304" charset="0"/>
                <a:cs typeface="Times New Roman" panose="02020603050405020304" charset="0"/>
                <a:sym typeface="+mn-ea"/>
              </a:rPr>
              <a:t> High School.</a:t>
            </a:r>
            <a:endParaRPr lang="en-US" dirty="0">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dirty="0">
                <a:effectLst/>
                <a:latin typeface="Times New Roman" panose="02020603050405020304" charset="0"/>
                <a:cs typeface="Times New Roman" panose="02020603050405020304" charset="0"/>
                <a:sym typeface="+mn-ea"/>
              </a:rPr>
              <a:t>EDUCATIONAL JOURNEY</a:t>
            </a:r>
            <a:br>
              <a:rPr lang="en-US" dirty="0">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pPr>
              <a:lnSpc>
                <a:spcPct val="150000"/>
              </a:lnSpc>
            </a:pPr>
            <a:r>
              <a:rPr lang="en-US" dirty="0">
                <a:latin typeface="Times New Roman" panose="02020603050405020304" charset="0"/>
                <a:cs typeface="Times New Roman" panose="02020603050405020304" charset="0"/>
                <a:sym typeface="+mn-ea"/>
              </a:rPr>
              <a:t>In 2016, I joined </a:t>
            </a:r>
            <a:r>
              <a:rPr lang="en-US" dirty="0" err="1">
                <a:latin typeface="Times New Roman" panose="02020603050405020304" charset="0"/>
                <a:cs typeface="Times New Roman" panose="02020603050405020304" charset="0"/>
                <a:sym typeface="+mn-ea"/>
              </a:rPr>
              <a:t>Kabianga</a:t>
            </a:r>
            <a:r>
              <a:rPr lang="en-US" dirty="0">
                <a:latin typeface="Times New Roman" panose="02020603050405020304" charset="0"/>
                <a:cs typeface="Times New Roman" panose="02020603050405020304" charset="0"/>
                <a:sym typeface="+mn-ea"/>
              </a:rPr>
              <a:t> High high school. In high school, I continued to excel academically while also immersing myself in extracurricular activities, such as music, games, and leadership roles.</a:t>
            </a:r>
            <a:endParaRPr lang="en-US" dirty="0">
              <a:latin typeface="Times New Roman" panose="02020603050405020304" charset="0"/>
              <a:cs typeface="Times New Roman" panose="02020603050405020304" charset="0"/>
            </a:endParaRPr>
          </a:p>
          <a:p>
            <a:pPr>
              <a:lnSpc>
                <a:spcPct val="150000"/>
              </a:lnSpc>
            </a:pPr>
            <a:r>
              <a:rPr lang="en-US" dirty="0">
                <a:latin typeface="Times New Roman" panose="02020603050405020304" charset="0"/>
                <a:cs typeface="Times New Roman" panose="02020603050405020304" charset="0"/>
                <a:sym typeface="+mn-ea"/>
              </a:rPr>
              <a:t>I sat for the Kenya Certificate of Secondary Education (KCSE) examination in 2019, emerging with a commendable grade of B.</a:t>
            </a:r>
            <a:endParaRPr lang="en-US" dirty="0">
              <a:latin typeface="Times New Roman" panose="02020603050405020304" charset="0"/>
              <a:cs typeface="Times New Roman" panose="02020603050405020304" charset="0"/>
            </a:endParaRPr>
          </a:p>
          <a:p>
            <a:pPr>
              <a:lnSpc>
                <a:spcPct val="150000"/>
              </a:lnSpc>
            </a:pPr>
            <a:r>
              <a:rPr lang="en-US" dirty="0">
                <a:latin typeface="Times New Roman" panose="02020603050405020304" charset="0"/>
                <a:cs typeface="Times New Roman" panose="02020603050405020304" charset="0"/>
                <a:sym typeface="+mn-ea"/>
              </a:rPr>
              <a:t>My dedication to academics remained unwavering, and this achievement paved the way for my admission to </a:t>
            </a:r>
            <a:r>
              <a:rPr lang="en-US" dirty="0" err="1">
                <a:latin typeface="Times New Roman" panose="02020603050405020304" charset="0"/>
                <a:cs typeface="Times New Roman" panose="02020603050405020304" charset="0"/>
                <a:sym typeface="+mn-ea"/>
              </a:rPr>
              <a:t>Dedan</a:t>
            </a:r>
            <a:r>
              <a:rPr lang="en-US" dirty="0">
                <a:latin typeface="Times New Roman" panose="02020603050405020304" charset="0"/>
                <a:cs typeface="Times New Roman" panose="02020603050405020304" charset="0"/>
                <a:sym typeface="+mn-ea"/>
              </a:rPr>
              <a:t> Kimathi University of Technology in 2020. Here, I embarked on the journey towards a Bachelor’s degree of Science in Information Technologies, eager to delve deeper into the world of technology and society contributions.</a:t>
            </a:r>
            <a:endParaRPr lang="en-US" dirty="0">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dirty="0">
                <a:latin typeface="Times New Roman" panose="02020603050405020304" charset="0"/>
                <a:cs typeface="Times New Roman" panose="02020603050405020304" charset="0"/>
                <a:sym typeface="+mn-ea"/>
              </a:rPr>
              <a:t>Life </a:t>
            </a:r>
            <a:r>
              <a:rPr lang="en-US" dirty="0">
                <a:effectLst/>
                <a:latin typeface="Times New Roman" panose="02020603050405020304" charset="0"/>
                <a:cs typeface="Times New Roman" panose="02020603050405020304" charset="0"/>
                <a:sym typeface="+mn-ea"/>
              </a:rPr>
              <a:t>ACHIEVEMENTS</a:t>
            </a:r>
            <a:endParaRPr lang="en-US">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50000"/>
              </a:lnSpc>
            </a:pPr>
            <a:r>
              <a:rPr lang="en-US" sz="1800" dirty="0">
                <a:latin typeface="Times New Roman" panose="02020603050405020304" charset="0"/>
                <a:cs typeface="Times New Roman" panose="02020603050405020304" charset="0"/>
                <a:sym typeface="+mn-ea"/>
              </a:rPr>
              <a:t>It all began with my unwavering commitment to education, starting from my early preschool days and continuing to my current journey at </a:t>
            </a:r>
            <a:r>
              <a:rPr lang="en-US" sz="1800" dirty="0" err="1">
                <a:latin typeface="Times New Roman" panose="02020603050405020304" charset="0"/>
                <a:cs typeface="Times New Roman" panose="02020603050405020304" charset="0"/>
                <a:sym typeface="+mn-ea"/>
              </a:rPr>
              <a:t>Dedan</a:t>
            </a:r>
            <a:r>
              <a:rPr lang="en-US" sz="1800" dirty="0">
                <a:latin typeface="Times New Roman" panose="02020603050405020304" charset="0"/>
                <a:cs typeface="Times New Roman" panose="02020603050405020304" charset="0"/>
                <a:sym typeface="+mn-ea"/>
              </a:rPr>
              <a:t> Kimathi University.</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The decision to embrace </a:t>
            </a:r>
            <a:r>
              <a:rPr lang="en-US" sz="1800" dirty="0" err="1">
                <a:latin typeface="Times New Roman" panose="02020603050405020304" charset="0"/>
                <a:cs typeface="Times New Roman" panose="02020603050405020304" charset="0"/>
                <a:sym typeface="+mn-ea"/>
              </a:rPr>
              <a:t>InformatIonTechnology</a:t>
            </a:r>
            <a:r>
              <a:rPr lang="en-US" sz="1800" dirty="0">
                <a:latin typeface="Times New Roman" panose="02020603050405020304" charset="0"/>
                <a:cs typeface="Times New Roman" panose="02020603050405020304" charset="0"/>
                <a:sym typeface="+mn-ea"/>
              </a:rPr>
              <a:t> at </a:t>
            </a:r>
            <a:r>
              <a:rPr lang="en-US" sz="1800" dirty="0" err="1">
                <a:latin typeface="Times New Roman" panose="02020603050405020304" charset="0"/>
                <a:cs typeface="Times New Roman" panose="02020603050405020304" charset="0"/>
                <a:sym typeface="+mn-ea"/>
              </a:rPr>
              <a:t>Dedan</a:t>
            </a:r>
            <a:r>
              <a:rPr lang="en-US" sz="1800" dirty="0">
                <a:latin typeface="Times New Roman" panose="02020603050405020304" charset="0"/>
                <a:cs typeface="Times New Roman" panose="02020603050405020304" charset="0"/>
                <a:sym typeface="+mn-ea"/>
              </a:rPr>
              <a:t> Kimathi University signifies my dedication to a rewarding and meaningful career.</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I'll share my experiences with the time-honored initiation rites of the Kalenjin culture, a pivotal step in marking my transition into adulthood.</a:t>
            </a:r>
            <a:endParaRPr lang="en-US" sz="1800" dirty="0">
              <a:latin typeface="Times New Roman" panose="02020603050405020304" charset="0"/>
              <a:cs typeface="Times New Roman" panose="02020603050405020304" charset="0"/>
            </a:endParaRPr>
          </a:p>
          <a:p>
            <a:pPr>
              <a:lnSpc>
                <a:spcPct val="150000"/>
              </a:lnSpc>
            </a:pPr>
            <a:endParaRPr lang="en-US" sz="1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dirty="0">
                <a:latin typeface="Times New Roman" panose="02020603050405020304" charset="0"/>
                <a:cs typeface="Times New Roman" panose="02020603050405020304" charset="0"/>
                <a:sym typeface="+mn-ea"/>
              </a:rPr>
              <a:t>Career and work</a:t>
            </a:r>
            <a:br>
              <a:rPr lang="en-US" dirty="0">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50000"/>
              </a:lnSpc>
            </a:pPr>
            <a:r>
              <a:rPr lang="en-US" sz="1800" dirty="0">
                <a:latin typeface="Times New Roman" panose="02020603050405020304" charset="0"/>
                <a:cs typeface="Times New Roman" panose="02020603050405020304" charset="0"/>
                <a:sym typeface="+mn-ea"/>
              </a:rPr>
              <a:t>I also had the privilege of serving as a clerk for the Independent Electoral and Boundaries Commission (IEBC) during the 2022 general election, which allowed me to contribute to the democratic process.</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The significance of civic engagement and public service in shaping my career and character cannot be overstated.</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Through these experiences, I've gleaned valuable lessons that have significantly contributed to my personal growth and have a profound impact on my vision for the future.</a:t>
            </a:r>
            <a:endParaRPr lang="en-US" sz="1800" dirty="0">
              <a:latin typeface="Times New Roman" panose="02020603050405020304" charset="0"/>
              <a:cs typeface="Times New Roman" panose="02020603050405020304" charset="0"/>
            </a:endParaRPr>
          </a:p>
          <a:p>
            <a:pPr>
              <a:lnSpc>
                <a:spcPct val="150000"/>
              </a:lnSpc>
            </a:pPr>
            <a:endParaRPr lang="en-US" sz="1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dirty="0">
                <a:effectLst/>
                <a:latin typeface="Times New Roman" panose="02020603050405020304" charset="0"/>
                <a:cs typeface="Times New Roman" panose="02020603050405020304" charset="0"/>
                <a:sym typeface="+mn-ea"/>
              </a:rPr>
              <a:t>Hobbies and interest</a:t>
            </a:r>
            <a:br>
              <a:rPr lang="en-US" dirty="0">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50000"/>
              </a:lnSpc>
            </a:pPr>
            <a:r>
              <a:rPr lang="en-US" sz="1800" dirty="0">
                <a:latin typeface="Times New Roman" panose="02020603050405020304" charset="0"/>
                <a:cs typeface="Times New Roman" panose="02020603050405020304" charset="0"/>
                <a:sym typeface="+mn-ea"/>
              </a:rPr>
              <a:t>Playing Basketball</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Reading Articles</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Taking view of natural </a:t>
            </a:r>
            <a:r>
              <a:rPr lang="en-US" sz="1800" dirty="0" err="1">
                <a:latin typeface="Times New Roman" panose="02020603050405020304" charset="0"/>
                <a:cs typeface="Times New Roman" panose="02020603050405020304" charset="0"/>
                <a:sym typeface="+mn-ea"/>
              </a:rPr>
              <a:t>scenaries</a:t>
            </a:r>
            <a:r>
              <a:rPr lang="en-US" sz="1800" dirty="0">
                <a:latin typeface="Times New Roman" panose="02020603050405020304" charset="0"/>
                <a:cs typeface="Times New Roman" panose="02020603050405020304" charset="0"/>
                <a:sym typeface="+mn-ea"/>
              </a:rPr>
              <a:t>.</a:t>
            </a:r>
            <a:endParaRPr lang="en-US" sz="1800" dirty="0">
              <a:latin typeface="Times New Roman" panose="02020603050405020304" charset="0"/>
              <a:cs typeface="Times New Roman" panose="02020603050405020304" charset="0"/>
            </a:endParaRPr>
          </a:p>
          <a:p>
            <a:pPr>
              <a:lnSpc>
                <a:spcPct val="150000"/>
              </a:lnSpc>
            </a:pPr>
            <a:r>
              <a:rPr lang="en-US" sz="1800" dirty="0">
                <a:latin typeface="Times New Roman" panose="02020603050405020304" charset="0"/>
                <a:cs typeface="Times New Roman" panose="02020603050405020304" charset="0"/>
                <a:sym typeface="+mn-ea"/>
              </a:rPr>
              <a:t>Playing Football</a:t>
            </a:r>
            <a:endParaRPr lang="en-US" sz="1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dirty="0">
                <a:latin typeface="Times New Roman" panose="02020603050405020304" charset="0"/>
                <a:cs typeface="Times New Roman" panose="02020603050405020304" charset="0"/>
                <a:sym typeface="+mn-ea"/>
              </a:rPr>
              <a:t>Social life</a:t>
            </a:r>
            <a:endParaRPr lang="en-US"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rmAutofit fontScale="90000"/>
          </a:bodyPr>
          <a:p>
            <a:pPr marL="0" indent="0">
              <a:lnSpc>
                <a:spcPct val="150000"/>
              </a:lnSpc>
              <a:buNone/>
            </a:pPr>
            <a:r>
              <a:rPr lang="en-US" dirty="0">
                <a:latin typeface="Times New Roman" panose="02020603050405020304" charset="0"/>
                <a:cs typeface="Times New Roman" panose="02020603050405020304" charset="0"/>
                <a:sym typeface="+mn-ea"/>
              </a:rPr>
              <a:t>Friendships have played a pivotal role in my personal development, profoundly influencing the decisions I've made. They've served as invaluable sources of guidance, encouragement, and wisdom, shaping my life in numerous ways. Here are six key reasons why friendships have positively impacted my choices and contributed to my growth:</a:t>
            </a:r>
            <a:endParaRPr lang="en-US" dirty="0">
              <a:latin typeface="Times New Roman" panose="02020603050405020304" charset="0"/>
              <a:cs typeface="Times New Roman" panose="02020603050405020304" charset="0"/>
            </a:endParaRPr>
          </a:p>
          <a:p>
            <a:pPr>
              <a:lnSpc>
                <a:spcPct val="150000"/>
              </a:lnSpc>
            </a:pPr>
            <a:r>
              <a:rPr lang="en-US" dirty="0">
                <a:latin typeface="Times New Roman" panose="02020603050405020304" charset="0"/>
                <a:cs typeface="Times New Roman" panose="02020603050405020304" charset="0"/>
                <a:sym typeface="+mn-ea"/>
              </a:rPr>
              <a:t>Emotional Support: Friends offer unwavering emotional support during challenging times.</a:t>
            </a:r>
            <a:endParaRPr lang="en-US" dirty="0">
              <a:latin typeface="Times New Roman" panose="02020603050405020304" charset="0"/>
              <a:cs typeface="Times New Roman" panose="02020603050405020304" charset="0"/>
            </a:endParaRPr>
          </a:p>
          <a:p>
            <a:pPr>
              <a:lnSpc>
                <a:spcPct val="150000"/>
              </a:lnSpc>
            </a:pPr>
            <a:r>
              <a:rPr lang="en-US" dirty="0">
                <a:latin typeface="Times New Roman" panose="02020603050405020304" charset="0"/>
                <a:cs typeface="Times New Roman" panose="02020603050405020304" charset="0"/>
                <a:sym typeface="+mn-ea"/>
              </a:rPr>
              <a:t>Shared Experiences: Helped instill a profound sense of belonging and purpose in my life.</a:t>
            </a:r>
            <a:endParaRPr lang="en-US" dirty="0">
              <a:latin typeface="Times New Roman" panose="02020603050405020304" charset="0"/>
              <a:cs typeface="Times New Roman" panose="02020603050405020304" charset="0"/>
            </a:endParaRPr>
          </a:p>
          <a:p>
            <a:pPr>
              <a:lnSpc>
                <a:spcPct val="150000"/>
              </a:lnSpc>
            </a:pPr>
            <a:r>
              <a:rPr lang="en-US" dirty="0">
                <a:latin typeface="Times New Roman" panose="02020603050405020304" charset="0"/>
                <a:cs typeface="Times New Roman" panose="02020603050405020304" charset="0"/>
                <a:sym typeface="+mn-ea"/>
              </a:rPr>
              <a:t>Diverse Perspectives: Through friendships, I'm exposed to a multitude of diverse perspectives and worldviews, expanding my horizons and enriching my decision-making process.</a:t>
            </a:r>
            <a:endParaRPr lang="en-US" dirty="0">
              <a:latin typeface="Times New Roman" panose="02020603050405020304" charset="0"/>
              <a:cs typeface="Times New Roman" panose="02020603050405020304" charset="0"/>
            </a:endParaRPr>
          </a:p>
          <a:p>
            <a:pPr>
              <a:lnSpc>
                <a:spcPct val="150000"/>
              </a:lnSpc>
            </a:pPr>
            <a:r>
              <a:rPr lang="en-US" dirty="0">
                <a:latin typeface="Times New Roman" panose="02020603050405020304" charset="0"/>
                <a:cs typeface="Times New Roman" panose="02020603050405020304" charset="0"/>
                <a:sym typeface="+mn-ea"/>
              </a:rPr>
              <a:t>Life Lessons: The significance of trust, loyalty, and the profound impact of human connections on our lives.</a:t>
            </a:r>
            <a:endParaRPr lang="en-US" dirty="0">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8695</Words>
  <Application>WPS Presentation</Application>
  <PresentationFormat>宽屏</PresentationFormat>
  <Paragraphs>119</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 Unicode MS</vt:lpstr>
      <vt:lpstr>Arial Black</vt:lpstr>
      <vt:lpstr>Microsoft YaHei</vt:lpstr>
      <vt:lpstr>Droid Sans Fallback</vt:lpstr>
      <vt:lpstr>SimSun</vt:lpstr>
      <vt:lpstr>Algerian</vt:lpstr>
      <vt:lpstr>Andale Mono</vt:lpstr>
      <vt:lpstr>Times New Roman</vt:lpstr>
      <vt:lpstr>OpenSymbol</vt:lpstr>
      <vt:lpstr>SimSun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Personal growth and development</vt:lpstr>
      <vt:lpstr>Philosophy and beliefs</vt:lpstr>
      <vt:lpstr>Philosophy and beliefs</vt:lpstr>
      <vt:lpstr>Mistakes and regrets</vt:lpstr>
      <vt:lpstr>future goals</vt:lpstr>
      <vt:lpstr>Future goals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kinyua</dc:creator>
  <cp:lastModifiedBy>kinyua</cp:lastModifiedBy>
  <cp:revision>7</cp:revision>
  <dcterms:created xsi:type="dcterms:W3CDTF">2024-04-17T10:01:55Z</dcterms:created>
  <dcterms:modified xsi:type="dcterms:W3CDTF">2024-04-17T10:01:55Z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1033-11.1.0.11719</vt:lpwstr>
  </property>
  <property fmtid="{D5CDD505-2E9C-101B-9397-08002B2CF9AE}" pid="3" name="ICV">
    <vt:lpwstr/>
  </property>
</Properties>
</file>