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9" r:id="rId5"/>
    <p:sldId id="260"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E719ED1-4C52-4DAC-9CD4-BD135280A90A}"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EFCF1F1-B0C0-480B-B14E-3600DA1BC9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EFCF1F1-B0C0-480B-B14E-3600DA1BC9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19ED1-4C52-4DAC-9CD4-BD135280A90A}"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EFCF1F1-B0C0-480B-B14E-3600DA1BC9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EFCF1F1-B0C0-480B-B14E-3600DA1BC9F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19ED1-4C52-4DAC-9CD4-BD135280A90A}"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CF1F1-B0C0-480B-B14E-3600DA1BC9F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19ED1-4C52-4DAC-9CD4-BD135280A90A}"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CF1F1-B0C0-480B-B14E-3600DA1BC9F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19ED1-4C52-4DAC-9CD4-BD135280A90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FCF1F1-B0C0-480B-B14E-3600DA1BC9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19ED1-4C52-4DAC-9CD4-BD135280A90A}"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FCF1F1-B0C0-480B-B14E-3600DA1BC9F4}"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E719ED1-4C52-4DAC-9CD4-BD135280A90A}"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FCF1F1-B0C0-480B-B14E-3600DA1BC9F4}"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E719ED1-4C52-4DAC-9CD4-BD135280A90A}"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0" i="0" dirty="0">
                <a:effectLst/>
                <a:latin typeface="Söhne"/>
              </a:rPr>
              <a:t>Oral Tradition: </a:t>
            </a:r>
            <a:br>
              <a:rPr lang="en-US" b="0" i="0" dirty="0">
                <a:effectLst/>
                <a:latin typeface="Söhne"/>
              </a:rPr>
            </a:br>
            <a:r>
              <a:rPr lang="en-US" b="0" i="0" dirty="0">
                <a:effectLst/>
                <a:latin typeface="Söhne"/>
              </a:rPr>
              <a:t>Storytelling in African Culture</a:t>
            </a:r>
            <a:endParaRPr lang="en-US" dirty="0"/>
          </a:p>
        </p:txBody>
      </p:sp>
      <p:sp>
        <p:nvSpPr>
          <p:cNvPr id="3" name="Subtitle 2"/>
          <p:cNvSpPr>
            <a:spLocks noGrp="1"/>
          </p:cNvSpPr>
          <p:nvPr>
            <p:ph type="subTitle" idx="1"/>
          </p:nvPr>
        </p:nvSpPr>
        <p:spPr/>
        <p:txBody>
          <a:bodyPr/>
          <a:lstStyle/>
          <a:p>
            <a:pPr algn="ctr"/>
            <a:r>
              <a:rPr lang="en-US" b="0" i="0" dirty="0">
                <a:effectLst/>
                <a:latin typeface="Times New Roman" panose="02020603050405020304" charset="0"/>
                <a:cs typeface="Times New Roman" panose="02020603050405020304" charset="0"/>
              </a:rPr>
              <a:t>C025-01-0632/2020</a:t>
            </a:r>
            <a:endParaRPr lang="en-US" b="0" i="0" dirty="0">
              <a:effectLst/>
              <a:latin typeface="Times New Roman" panose="02020603050405020304" charset="0"/>
              <a:cs typeface="Times New Roman" panose="02020603050405020304" charset="0"/>
            </a:endParaRPr>
          </a:p>
          <a:p>
            <a:pPr algn="ctr"/>
            <a:r>
              <a:rPr lang="en-US" dirty="0">
                <a:latin typeface="Times New Roman" panose="02020603050405020304" charset="0"/>
                <a:cs typeface="Times New Roman" panose="02020603050405020304" charset="0"/>
              </a:rPr>
              <a:t>Joseph kinyua wangeci</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804545"/>
            <a:ext cx="9603105" cy="1056005"/>
          </a:xfrm>
        </p:spPr>
        <p:txBody>
          <a:bodyPr/>
          <a:lstStyle/>
          <a:p>
            <a:r>
              <a:rPr lang="en-US" b="1" i="0" dirty="0">
                <a:effectLst/>
                <a:latin typeface="Times New Roman" panose="02020603050405020304" charset="0"/>
                <a:cs typeface="Times New Roman" panose="02020603050405020304" charset="0"/>
              </a:rPr>
              <a:t>Empowerment through Storytelling</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07085" y="2050415"/>
            <a:ext cx="10885170" cy="4234180"/>
          </a:xfrm>
        </p:spPr>
        <p:txBody>
          <a:bodyPr>
            <a:noAutofit/>
          </a:bodyPr>
          <a:lstStyle/>
          <a:p>
            <a:pPr>
              <a:lnSpc>
                <a:spcPct val="100000"/>
              </a:lnSpc>
            </a:pPr>
            <a:r>
              <a:rPr lang="en-US" sz="1800" dirty="0">
                <a:latin typeface="Times New Roman" panose="02020603050405020304" charset="0"/>
                <a:cs typeface="Times New Roman" panose="02020603050405020304" charset="0"/>
              </a:rPr>
              <a:t>Giving a Voice to the Marginalized:</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Storytelling provides a platform for individuals, particularly marginalized or underrepresented groups, to share their experiences, perspectives, and voices.</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It empowers them to be heard and recognized, contributing to a more inclusive and diverse narrative landscape.</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Preservation of Cultural Identity:</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Empowering individuals through storytelling helps in preserving cultural identity, values, and traditions.</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It ensures that the stories and narratives of a community are not only preserved but also continue to be relevant and meaningful to new generations.</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Inspiration and Motivation:</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Personal stories of empowerment inspire others to overcome challenges and obstacles.</a:t>
            </a:r>
            <a:endParaRPr lang="en-US" sz="1800" dirty="0">
              <a:latin typeface="Times New Roman" panose="02020603050405020304" charset="0"/>
              <a:cs typeface="Times New Roman" panose="02020603050405020304" charset="0"/>
            </a:endParaRPr>
          </a:p>
          <a:p>
            <a:pPr>
              <a:lnSpc>
                <a:spcPct val="100000"/>
              </a:lnSpc>
            </a:pPr>
            <a:r>
              <a:rPr lang="en-US" sz="1800" dirty="0">
                <a:latin typeface="Times New Roman" panose="02020603050405020304" charset="0"/>
                <a:cs typeface="Times New Roman" panose="02020603050405020304" charset="0"/>
              </a:rPr>
              <a:t>They serve as examples of resilience, determination, and success, motivating individuals to pursue their goals and dreams.</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charset="0"/>
                <a:cs typeface="Times New Roman" panose="02020603050405020304" charset="0"/>
              </a:rPr>
              <a:t>Resilience through Adversity</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39302" y="1527243"/>
            <a:ext cx="11040893" cy="5116747"/>
          </a:xfrm>
        </p:spPr>
        <p:txBody>
          <a:bodyPr>
            <a:normAutofit/>
          </a:bodyPr>
          <a:lstStyle/>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Resilience through storytelling is about harnessing the power of narratives to endure, adapt, and emerge stronger in the face of challenges.</a:t>
            </a:r>
            <a:endParaRPr lang="en-US"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example of resilience and its advantage is below:</a:t>
            </a: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Learning from the Past: Stories from the past often carry lessons learned from adversity. They provide insights into how previous generations navigated hardships, offering valuable guidance for the present and future.</a:t>
            </a:r>
            <a:endParaRPr lang="en-US" dirty="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conclusion</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charset="0"/>
                <a:cs typeface="Times New Roman" panose="02020603050405020304" charset="0"/>
              </a:rPr>
              <a:t>African oral tradition is not a relic of the past; it's a living and breathing legacy that continues to shape the present and future.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significance of oral tradition is profound, reflecting the dynamic nature of storytelling in African culture.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Through storytelling, myths, and legends, African communities preserve their history, uphold their values, and connect with their roots.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This tradition not only endures but thrives in the face of modern challenges, adapting and innovating to reach new audiences and revitalize indigenous languages.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personal stories and testimonies we've explored reveal the transformative power of storytelling, from connecting individuals to their cultural roots to preserving ancestral wisdom, empowering storytellers, and fostering resilience in adversity.</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r>
              <a:rPr lang="en-US" dirty="0"/>
              <a:t>African oral tradition reminds us that stories are not just words; they are bridges connecting the past, the present, and the future. They are echoes of resilience, inspiration, and unity.</a:t>
            </a:r>
            <a:endParaRPr lang="en-US" dirty="0"/>
          </a:p>
          <a:p>
            <a:r>
              <a:rPr lang="en-US" dirty="0"/>
              <a:t>As we leave this journey, let us remember that these stories are an invaluable part of our shared human heritage. They reflect the enduring strength of African cultures and their ability to find meaning and purpose in the power of words.</a:t>
            </a:r>
            <a:endParaRPr lang="en-US" dirty="0"/>
          </a:p>
          <a:p>
            <a:r>
              <a:rPr lang="en-US" dirty="0"/>
              <a:t>Let us celebrate, cherish, and engage with oral tradition, ensuring that these stories, myths, and legends continue to inspire, educate, and empower generations to come.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atin typeface="Algerian" panose="04020705040A02060702" pitchFamily="82" charset="0"/>
              </a:rPr>
              <a:t>Thank you</a:t>
            </a:r>
            <a:endParaRPr lang="en-US" sz="54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dirty="0"/>
              <a:t>                               </a:t>
            </a:r>
            <a:endParaRPr lang="en-US" dirty="0"/>
          </a:p>
          <a:p>
            <a:pPr marL="0" indent="0">
              <a:buNone/>
            </a:pPr>
            <a:endParaRPr lang="en-US" dirty="0"/>
          </a:p>
          <a:p>
            <a:pPr marL="0" indent="0" algn="ctr">
              <a:buNone/>
            </a:pPr>
            <a:r>
              <a:rPr lang="en-US" dirty="0"/>
              <a:t> BRIAN KIBET MURKONG TANDUI</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INTRODUCTION</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charset="0"/>
                <a:cs typeface="Times New Roman" panose="02020603050405020304" charset="0"/>
              </a:rPr>
              <a:t>Africa, a continent of diverse cultures and vibrant traditions, holds within its heart a treasure trove of stories, myths, and legends. These narratives, often passed down through generations by word of mouth, are a testament to the enduring power of oral tradition.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We will embark on a journey into the heart of African culture, exploring the profound significance of oral tradition in preserving history and upholding cultural values.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Through storytelling, myths, and legends, African communities have not only shared their past but have also shaped their present and future. Join us as we delve into this rich tapestry of tradition, where the spoken word holds the key to preserving the essence of Africa's diverse cultures.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charset="0"/>
                <a:cs typeface="Times New Roman" panose="02020603050405020304" charset="0"/>
              </a:rPr>
              <a:t>Oral Tradition COMPONENTS</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Oral tradition encompasses several key features: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Dynamic and Living: It is ever-evolving, adapting to the changing needs of communities and reflecting cultural evolution.</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rPr>
              <a:t>Transmission of Knowledge: Serving as the primary means of transmitting knowledge, including historical events, customs, and societal norms.</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rPr>
              <a:t>Cultural Relevance: Maintaining cultural relevance by engaging the community and preserving its heritage.</a:t>
            </a:r>
            <a:endParaRPr 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charset="0"/>
                <a:cs typeface="Times New Roman" panose="02020603050405020304" charset="0"/>
              </a:rPr>
              <a:t>Storytelling</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solidFill>
                  <a:schemeClr val="tx1"/>
                </a:solidFill>
                <a:effectLst/>
                <a:latin typeface="Times New Roman" panose="02020603050405020304" charset="0"/>
                <a:cs typeface="Times New Roman" panose="02020603050405020304" charset="0"/>
              </a:rPr>
              <a:t>Oral traditions </a:t>
            </a:r>
            <a:r>
              <a:rPr lang="en-US" b="0" i="0" dirty="0">
                <a:solidFill>
                  <a:schemeClr val="tx1"/>
                </a:solidFill>
                <a:effectLst/>
                <a:latin typeface="Times New Roman" panose="02020603050405020304" charset="0"/>
                <a:cs typeface="Times New Roman" panose="02020603050405020304" charset="0"/>
              </a:rPr>
              <a:t>serves as an art form, weaving narratives to impart wisdom, instill moral values, and safeguard the collective memory of communities. These tales transcend mere storytelling; they embody vessels carrying wisdom, morality, and tradition, exchanged beneath the sheltering branches of trees, amid the flickering glow of campfires, and within the cozy confines of homes.</a:t>
            </a:r>
            <a:endParaRPr lang="en-US" b="0" i="0" dirty="0">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charset="0"/>
                <a:cs typeface="Times New Roman" panose="02020603050405020304" charset="0"/>
              </a:rPr>
              <a:t>RETAINING CULTURE THROUGH Oral tradition</a:t>
            </a:r>
            <a:endParaRPr lang="en-US"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Oral tradition serves as a powerful vessel for preserving African history, customs, and cultural values.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role of griots, oral historians, and praise singers is pivotal in ensuring the preservation of this living history. They are the memory keepers of their communities, passing down knowledge through spoken word.</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It also ensures the continuity of customs, rituals, and practices that define the way of life for many African communities.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charset="0"/>
                <a:cs typeface="Times New Roman" panose="02020603050405020304" charset="0"/>
              </a:rPr>
              <a:t>Challenges to Oral Tradition</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Despite its resilience, oral tradition faces several challenges in a rapidly changing world.</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Globalization, the influence of global media and digital technology, can sometimes erode traditional storytelling practices.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Language shifts and changes can impact the transmission of oral traditions, as indigenous languages may fall out of use.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Urbanization, the migration of people to urban areas, can disrupt the close-knit community structures where oral tradition traditionally thrives.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charset="0"/>
                <a:cs typeface="Times New Roman" panose="02020603050405020304" charset="0"/>
              </a:rPr>
              <a:t>Adaptations to Modern Challenges</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African communities are responding to the challenges faced by oral tradition through creative adaptations.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Modern media, such as radio, podcasts, and YouTube, are being utilized to reach wider audiences and engage younger generations accustomed to digital platforms.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Efforts to preserve and revitalize indigenous languages play a crucial role in the continued transmission of cultural stories and knowledge.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Cultural festivals and events are organized to celebrate and share oral traditions with a broader audience, even in an increasingly urbanized world.</a:t>
            </a:r>
            <a:endParaRPr lang="en-US"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charset="0"/>
                <a:cs typeface="Times New Roman" panose="02020603050405020304" charset="0"/>
              </a:rPr>
              <a:t>Personal Stories and Testimonies</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These personal stories and testimonies provide real-world examples of the profound impact of African oral traditions.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 Narratives about connecting with cultural roots, preserving ancestral wisdom, empowerment through storytelling, and resilience in the face of adversity.</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These stories illustrate the living legacy of oral tradition, which empowers, connects people to their cultural heritage, and offers resilience in challenging times.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dirty="0">
                <a:effectLst/>
                <a:latin typeface="Times New Roman" panose="02020603050405020304" charset="0"/>
                <a:cs typeface="Times New Roman" panose="02020603050405020304" charset="0"/>
              </a:rPr>
              <a:t>PRESERVING KNOWN KNOWLEDGE</a:t>
            </a:r>
            <a:endParaRPr lang="en-US" b="1" i="0" dirty="0">
              <a:effectLst/>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In this slide, we explore how individuals, like Kwame, have preserved ancestral wisdom through the medium of oral tradition.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Kwame, a young African man, learned invaluable life lessons from his grandfather's tales of wisdom. These stories were not mere anecdotes but profound teachings that shaped Kwame's character and outlook on life.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Kwame's grandfather, a respected elder in the community, shared tales of his own experiences, trials, and tribulations. He wove these personal narratives into captivating stories that transcended generations.</a:t>
            </a:r>
            <a:endParaRPr lang="en-US"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7032</Words>
  <Application>WPS Presentation</Application>
  <PresentationFormat>Widescreen</PresentationFormat>
  <Paragraphs>95</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Söhne</vt:lpstr>
      <vt:lpstr>Quicksand Light</vt:lpstr>
      <vt:lpstr>Gill Sans MT</vt:lpstr>
      <vt:lpstr>Microsoft YaHei</vt:lpstr>
      <vt:lpstr>Droid Sans Fallback</vt:lpstr>
      <vt:lpstr>Arial Unicode MS</vt:lpstr>
      <vt:lpstr>Calibri</vt:lpstr>
      <vt:lpstr>Trebuchet MS</vt:lpstr>
      <vt:lpstr>Algerian</vt:lpstr>
      <vt:lpstr>Andale Mono</vt:lpstr>
      <vt:lpstr>Times New Roman</vt:lpstr>
      <vt:lpstr>OpenSymbol</vt:lpstr>
      <vt:lpstr>Gallery</vt:lpstr>
      <vt:lpstr>Oral Tradition:  Storytelling in African Culture</vt:lpstr>
      <vt:lpstr>INTRODUCTION</vt:lpstr>
      <vt:lpstr>Oral Tradition COMPONENTS</vt:lpstr>
      <vt:lpstr>Storytelling</vt:lpstr>
      <vt:lpstr>RETAINING CULTURE THROUGH Oral tradition</vt:lpstr>
      <vt:lpstr>Challenges to Oral Tradition</vt:lpstr>
      <vt:lpstr>Adaptations to Modern Challenges</vt:lpstr>
      <vt:lpstr>Personal Stories and Testimonies</vt:lpstr>
      <vt:lpstr>PRESERVING KNOWN KNOWLEDGE</vt:lpstr>
      <vt:lpstr>Empowerment through Storytelling</vt:lpstr>
      <vt:lpstr>Resilience through Adversity</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Tradition: Storytelling in African Culture</dc:title>
  <dc:creator>Caleb Rop</dc:creator>
  <cp:lastModifiedBy>kinyua</cp:lastModifiedBy>
  <cp:revision>7</cp:revision>
  <dcterms:created xsi:type="dcterms:W3CDTF">2024-04-17T10:08:11Z</dcterms:created>
  <dcterms:modified xsi:type="dcterms:W3CDTF">2024-04-17T10:08:11Z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