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4400213" cy="5400675"/>
  <p:notesSz cx="6858000" cy="9144000"/>
  <p:defaultTextStyle>
    <a:defPPr>
      <a:defRPr lang="en-US"/>
    </a:defPPr>
    <a:lvl1pPr marL="0" algn="l" defTabSz="837066" rtl="0" eaLnBrk="1" latinLnBrk="0" hangingPunct="1">
      <a:defRPr sz="1647" kern="1200">
        <a:solidFill>
          <a:schemeClr val="tx1"/>
        </a:solidFill>
        <a:latin typeface="+mn-lt"/>
        <a:ea typeface="+mn-ea"/>
        <a:cs typeface="+mn-cs"/>
      </a:defRPr>
    </a:lvl1pPr>
    <a:lvl2pPr marL="418534" algn="l" defTabSz="837066" rtl="0" eaLnBrk="1" latinLnBrk="0" hangingPunct="1">
      <a:defRPr sz="1647" kern="1200">
        <a:solidFill>
          <a:schemeClr val="tx1"/>
        </a:solidFill>
        <a:latin typeface="+mn-lt"/>
        <a:ea typeface="+mn-ea"/>
        <a:cs typeface="+mn-cs"/>
      </a:defRPr>
    </a:lvl2pPr>
    <a:lvl3pPr marL="837066" algn="l" defTabSz="837066" rtl="0" eaLnBrk="1" latinLnBrk="0" hangingPunct="1">
      <a:defRPr sz="1647" kern="1200">
        <a:solidFill>
          <a:schemeClr val="tx1"/>
        </a:solidFill>
        <a:latin typeface="+mn-lt"/>
        <a:ea typeface="+mn-ea"/>
        <a:cs typeface="+mn-cs"/>
      </a:defRPr>
    </a:lvl3pPr>
    <a:lvl4pPr marL="1255600" algn="l" defTabSz="837066" rtl="0" eaLnBrk="1" latinLnBrk="0" hangingPunct="1">
      <a:defRPr sz="1647" kern="1200">
        <a:solidFill>
          <a:schemeClr val="tx1"/>
        </a:solidFill>
        <a:latin typeface="+mn-lt"/>
        <a:ea typeface="+mn-ea"/>
        <a:cs typeface="+mn-cs"/>
      </a:defRPr>
    </a:lvl4pPr>
    <a:lvl5pPr marL="1674132" algn="l" defTabSz="837066" rtl="0" eaLnBrk="1" latinLnBrk="0" hangingPunct="1">
      <a:defRPr sz="1647" kern="1200">
        <a:solidFill>
          <a:schemeClr val="tx1"/>
        </a:solidFill>
        <a:latin typeface="+mn-lt"/>
        <a:ea typeface="+mn-ea"/>
        <a:cs typeface="+mn-cs"/>
      </a:defRPr>
    </a:lvl5pPr>
    <a:lvl6pPr marL="2092665" algn="l" defTabSz="837066" rtl="0" eaLnBrk="1" latinLnBrk="0" hangingPunct="1">
      <a:defRPr sz="1647" kern="1200">
        <a:solidFill>
          <a:schemeClr val="tx1"/>
        </a:solidFill>
        <a:latin typeface="+mn-lt"/>
        <a:ea typeface="+mn-ea"/>
        <a:cs typeface="+mn-cs"/>
      </a:defRPr>
    </a:lvl6pPr>
    <a:lvl7pPr marL="2511199" algn="l" defTabSz="837066" rtl="0" eaLnBrk="1" latinLnBrk="0" hangingPunct="1">
      <a:defRPr sz="1647" kern="1200">
        <a:solidFill>
          <a:schemeClr val="tx1"/>
        </a:solidFill>
        <a:latin typeface="+mn-lt"/>
        <a:ea typeface="+mn-ea"/>
        <a:cs typeface="+mn-cs"/>
      </a:defRPr>
    </a:lvl7pPr>
    <a:lvl8pPr marL="2929731" algn="l" defTabSz="837066" rtl="0" eaLnBrk="1" latinLnBrk="0" hangingPunct="1">
      <a:defRPr sz="1647" kern="1200">
        <a:solidFill>
          <a:schemeClr val="tx1"/>
        </a:solidFill>
        <a:latin typeface="+mn-lt"/>
        <a:ea typeface="+mn-ea"/>
        <a:cs typeface="+mn-cs"/>
      </a:defRPr>
    </a:lvl8pPr>
    <a:lvl9pPr marL="3348263" algn="l" defTabSz="837066" rtl="0" eaLnBrk="1" latinLnBrk="0" hangingPunct="1">
      <a:defRPr sz="164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0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174" y="1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883861"/>
            <a:ext cx="10800160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2836605"/>
            <a:ext cx="10800160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44C40-C245-4C3E-9D69-DE5484E4E2DA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A40C2-E863-4564-AD5B-6353A0BFEE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974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44C40-C245-4C3E-9D69-DE5484E4E2DA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A40C2-E863-4564-AD5B-6353A0BFEE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020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287536"/>
            <a:ext cx="3105046" cy="457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287536"/>
            <a:ext cx="9135135" cy="457682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44C40-C245-4C3E-9D69-DE5484E4E2DA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A40C2-E863-4564-AD5B-6353A0BFEE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488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44C40-C245-4C3E-9D69-DE5484E4E2DA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A40C2-E863-4564-AD5B-6353A0BFEE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67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346419"/>
            <a:ext cx="12420184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3614203"/>
            <a:ext cx="12420184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44C40-C245-4C3E-9D69-DE5484E4E2DA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A40C2-E863-4564-AD5B-6353A0BFEE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14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437680"/>
            <a:ext cx="6120091" cy="34266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437680"/>
            <a:ext cx="6120091" cy="34266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44C40-C245-4C3E-9D69-DE5484E4E2DA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A40C2-E863-4564-AD5B-6353A0BFEE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1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287536"/>
            <a:ext cx="12420184" cy="104388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323916"/>
            <a:ext cx="6091965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1972747"/>
            <a:ext cx="6091965" cy="29016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323916"/>
            <a:ext cx="612196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1972747"/>
            <a:ext cx="6121966" cy="29016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44C40-C245-4C3E-9D69-DE5484E4E2DA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A40C2-E863-4564-AD5B-6353A0BFEE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87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44C40-C245-4C3E-9D69-DE5484E4E2DA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A40C2-E863-4564-AD5B-6353A0BFEE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183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44C40-C245-4C3E-9D69-DE5484E4E2DA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A40C2-E863-4564-AD5B-6353A0BFEE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187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360045"/>
            <a:ext cx="4644443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777597"/>
            <a:ext cx="7290108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1620202"/>
            <a:ext cx="4644443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44C40-C245-4C3E-9D69-DE5484E4E2DA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A40C2-E863-4564-AD5B-6353A0BFEE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641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360045"/>
            <a:ext cx="4644443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777597"/>
            <a:ext cx="7290108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1620202"/>
            <a:ext cx="4644443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44C40-C245-4C3E-9D69-DE5484E4E2DA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A40C2-E863-4564-AD5B-6353A0BFEE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516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287536"/>
            <a:ext cx="12420184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437680"/>
            <a:ext cx="12420184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5005626"/>
            <a:ext cx="324004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44C40-C245-4C3E-9D69-DE5484E4E2DA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5005626"/>
            <a:ext cx="486007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5005626"/>
            <a:ext cx="324004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A40C2-E863-4564-AD5B-6353A0BFEE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63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Box 261"/>
          <p:cNvSpPr txBox="1"/>
          <p:nvPr/>
        </p:nvSpPr>
        <p:spPr>
          <a:xfrm>
            <a:off x="123596" y="606212"/>
            <a:ext cx="36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/>
              <a:t>h</a:t>
            </a:r>
            <a:r>
              <a:rPr lang="en-GB" sz="1600" b="1" baseline="-25000" dirty="0" smtClean="0"/>
              <a:t>1</a:t>
            </a:r>
          </a:p>
          <a:p>
            <a:r>
              <a:rPr lang="en-GB" sz="1600" b="1" dirty="0" smtClean="0"/>
              <a:t>h</a:t>
            </a:r>
            <a:r>
              <a:rPr lang="en-GB" sz="1600" b="1" baseline="-25000" dirty="0" smtClean="0"/>
              <a:t>2</a:t>
            </a:r>
            <a:endParaRPr lang="en-GB" sz="1100" b="1" baseline="-25000" dirty="0"/>
          </a:p>
        </p:txBody>
      </p:sp>
      <p:sp>
        <p:nvSpPr>
          <p:cNvPr id="263" name="Rectangle 262"/>
          <p:cNvSpPr/>
          <p:nvPr/>
        </p:nvSpPr>
        <p:spPr>
          <a:xfrm>
            <a:off x="899733" y="2313364"/>
            <a:ext cx="2028077" cy="142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4" name="Rectangle 263"/>
          <p:cNvSpPr/>
          <p:nvPr/>
        </p:nvSpPr>
        <p:spPr>
          <a:xfrm>
            <a:off x="899733" y="2554664"/>
            <a:ext cx="2028077" cy="142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5" name="Rectangle 264"/>
          <p:cNvSpPr/>
          <p:nvPr/>
        </p:nvSpPr>
        <p:spPr>
          <a:xfrm>
            <a:off x="899733" y="2892022"/>
            <a:ext cx="2028077" cy="142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6" name="Rectangle 265"/>
          <p:cNvSpPr/>
          <p:nvPr/>
        </p:nvSpPr>
        <p:spPr>
          <a:xfrm>
            <a:off x="899732" y="3133322"/>
            <a:ext cx="2028077" cy="142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7" name="Rectangle 266"/>
          <p:cNvSpPr/>
          <p:nvPr/>
        </p:nvSpPr>
        <p:spPr>
          <a:xfrm>
            <a:off x="899732" y="3465138"/>
            <a:ext cx="2028077" cy="142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8" name="Rectangle 267"/>
          <p:cNvSpPr/>
          <p:nvPr/>
        </p:nvSpPr>
        <p:spPr>
          <a:xfrm>
            <a:off x="899732" y="3706438"/>
            <a:ext cx="2028077" cy="142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9" name="Rectangle 268"/>
          <p:cNvSpPr/>
          <p:nvPr/>
        </p:nvSpPr>
        <p:spPr>
          <a:xfrm>
            <a:off x="899732" y="4044604"/>
            <a:ext cx="2028077" cy="142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0" name="Rectangle 269"/>
          <p:cNvSpPr/>
          <p:nvPr/>
        </p:nvSpPr>
        <p:spPr>
          <a:xfrm>
            <a:off x="899732" y="4285904"/>
            <a:ext cx="2028077" cy="142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1" name="Rectangle 270"/>
          <p:cNvSpPr/>
          <p:nvPr/>
        </p:nvSpPr>
        <p:spPr>
          <a:xfrm>
            <a:off x="899732" y="717088"/>
            <a:ext cx="2028077" cy="1421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2" name="Rectangle 271"/>
          <p:cNvSpPr/>
          <p:nvPr/>
        </p:nvSpPr>
        <p:spPr>
          <a:xfrm>
            <a:off x="899732" y="958388"/>
            <a:ext cx="2028077" cy="1421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3" name="Rectangle 272"/>
          <p:cNvSpPr/>
          <p:nvPr/>
        </p:nvSpPr>
        <p:spPr>
          <a:xfrm>
            <a:off x="3396895" y="2313364"/>
            <a:ext cx="2028077" cy="142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4" name="Rectangle 273"/>
          <p:cNvSpPr/>
          <p:nvPr/>
        </p:nvSpPr>
        <p:spPr>
          <a:xfrm>
            <a:off x="3396895" y="2554664"/>
            <a:ext cx="2028077" cy="142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5" name="Rectangle 274"/>
          <p:cNvSpPr/>
          <p:nvPr/>
        </p:nvSpPr>
        <p:spPr>
          <a:xfrm>
            <a:off x="3396895" y="2892022"/>
            <a:ext cx="2028077" cy="142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6" name="Rectangle 275"/>
          <p:cNvSpPr/>
          <p:nvPr/>
        </p:nvSpPr>
        <p:spPr>
          <a:xfrm>
            <a:off x="3396894" y="3133322"/>
            <a:ext cx="2028077" cy="142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7" name="Rectangle 276"/>
          <p:cNvSpPr/>
          <p:nvPr/>
        </p:nvSpPr>
        <p:spPr>
          <a:xfrm>
            <a:off x="3396894" y="3465138"/>
            <a:ext cx="2028077" cy="142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8" name="Rectangle 277"/>
          <p:cNvSpPr/>
          <p:nvPr/>
        </p:nvSpPr>
        <p:spPr>
          <a:xfrm>
            <a:off x="3396894" y="3706438"/>
            <a:ext cx="2028077" cy="142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9" name="Rectangle 278"/>
          <p:cNvSpPr/>
          <p:nvPr/>
        </p:nvSpPr>
        <p:spPr>
          <a:xfrm>
            <a:off x="3396894" y="4044604"/>
            <a:ext cx="2028077" cy="142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0" name="Rectangle 279"/>
          <p:cNvSpPr/>
          <p:nvPr/>
        </p:nvSpPr>
        <p:spPr>
          <a:xfrm>
            <a:off x="3396894" y="4285904"/>
            <a:ext cx="2028077" cy="142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1" name="Rectangle 280"/>
          <p:cNvSpPr/>
          <p:nvPr/>
        </p:nvSpPr>
        <p:spPr>
          <a:xfrm>
            <a:off x="3396894" y="717088"/>
            <a:ext cx="2028077" cy="1421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2" name="Rectangle 281"/>
          <p:cNvSpPr/>
          <p:nvPr/>
        </p:nvSpPr>
        <p:spPr>
          <a:xfrm>
            <a:off x="3396894" y="958388"/>
            <a:ext cx="2028077" cy="1421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3" name="Rectangle 282"/>
          <p:cNvSpPr/>
          <p:nvPr/>
        </p:nvSpPr>
        <p:spPr>
          <a:xfrm>
            <a:off x="1490282" y="2313739"/>
            <a:ext cx="1437527" cy="1421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4" name="Rectangle 283"/>
          <p:cNvSpPr/>
          <p:nvPr/>
        </p:nvSpPr>
        <p:spPr>
          <a:xfrm>
            <a:off x="2545424" y="3133321"/>
            <a:ext cx="382385" cy="1421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5" name="Rectangle 284"/>
          <p:cNvSpPr/>
          <p:nvPr/>
        </p:nvSpPr>
        <p:spPr>
          <a:xfrm>
            <a:off x="1091867" y="4044604"/>
            <a:ext cx="1835944" cy="1421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6" name="Rectangle 285"/>
          <p:cNvSpPr/>
          <p:nvPr/>
        </p:nvSpPr>
        <p:spPr>
          <a:xfrm>
            <a:off x="2209045" y="2892021"/>
            <a:ext cx="718764" cy="1421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7" name="Rectangle 286"/>
          <p:cNvSpPr/>
          <p:nvPr/>
        </p:nvSpPr>
        <p:spPr>
          <a:xfrm>
            <a:off x="1325228" y="3705223"/>
            <a:ext cx="1602580" cy="1421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8" name="Rectangle 287"/>
          <p:cNvSpPr/>
          <p:nvPr/>
        </p:nvSpPr>
        <p:spPr>
          <a:xfrm>
            <a:off x="3396893" y="2892021"/>
            <a:ext cx="1796303" cy="1421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9" name="Rectangle 288"/>
          <p:cNvSpPr/>
          <p:nvPr/>
        </p:nvSpPr>
        <p:spPr>
          <a:xfrm>
            <a:off x="3396892" y="3704010"/>
            <a:ext cx="353267" cy="1421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0" name="Rectangle 289"/>
          <p:cNvSpPr/>
          <p:nvPr/>
        </p:nvSpPr>
        <p:spPr>
          <a:xfrm>
            <a:off x="3396891" y="4042178"/>
            <a:ext cx="1065997" cy="1421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1" name="Rectangle 290"/>
          <p:cNvSpPr/>
          <p:nvPr/>
        </p:nvSpPr>
        <p:spPr>
          <a:xfrm>
            <a:off x="3396892" y="2312151"/>
            <a:ext cx="1897270" cy="1421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2" name="Rectangle 291"/>
          <p:cNvSpPr/>
          <p:nvPr/>
        </p:nvSpPr>
        <p:spPr>
          <a:xfrm>
            <a:off x="3396892" y="3133320"/>
            <a:ext cx="524718" cy="1421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3" name="TextBox 292"/>
          <p:cNvSpPr txBox="1"/>
          <p:nvPr/>
        </p:nvSpPr>
        <p:spPr>
          <a:xfrm>
            <a:off x="3012379" y="233668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/>
              <a:t>1</a:t>
            </a:r>
            <a:endParaRPr lang="en-GB" sz="1600" b="1" dirty="0"/>
          </a:p>
        </p:txBody>
      </p:sp>
      <p:sp>
        <p:nvSpPr>
          <p:cNvPr id="294" name="TextBox 293"/>
          <p:cNvSpPr txBox="1"/>
          <p:nvPr/>
        </p:nvSpPr>
        <p:spPr>
          <a:xfrm>
            <a:off x="3015149" y="291580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/>
              <a:t>0</a:t>
            </a:r>
            <a:endParaRPr lang="en-GB" sz="1600" b="1" dirty="0"/>
          </a:p>
        </p:txBody>
      </p:sp>
      <p:sp>
        <p:nvSpPr>
          <p:cNvPr id="295" name="TextBox 294"/>
          <p:cNvSpPr txBox="1"/>
          <p:nvPr/>
        </p:nvSpPr>
        <p:spPr>
          <a:xfrm>
            <a:off x="3012379" y="347419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/>
              <a:t>0</a:t>
            </a:r>
            <a:endParaRPr lang="en-GB" sz="1600" b="1" dirty="0"/>
          </a:p>
        </p:txBody>
      </p:sp>
      <p:sp>
        <p:nvSpPr>
          <p:cNvPr id="296" name="TextBox 295"/>
          <p:cNvSpPr txBox="1"/>
          <p:nvPr/>
        </p:nvSpPr>
        <p:spPr>
          <a:xfrm>
            <a:off x="3015150" y="406520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/>
              <a:t>2</a:t>
            </a:r>
            <a:endParaRPr lang="en-GB" sz="1600" b="1" dirty="0"/>
          </a:p>
        </p:txBody>
      </p:sp>
      <p:sp>
        <p:nvSpPr>
          <p:cNvPr id="297" name="TextBox 296"/>
          <p:cNvSpPr txBox="1"/>
          <p:nvPr/>
        </p:nvSpPr>
        <p:spPr>
          <a:xfrm>
            <a:off x="53406" y="3079294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/>
              <a:t>H</a:t>
            </a:r>
            <a:endParaRPr lang="en-GB" b="1" dirty="0"/>
          </a:p>
        </p:txBody>
      </p:sp>
      <p:sp>
        <p:nvSpPr>
          <p:cNvPr id="298" name="Left Brace 297"/>
          <p:cNvSpPr/>
          <p:nvPr/>
        </p:nvSpPr>
        <p:spPr>
          <a:xfrm>
            <a:off x="581420" y="2278381"/>
            <a:ext cx="119042" cy="214751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99" name="Table 2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500604"/>
              </p:ext>
            </p:extLst>
          </p:nvPr>
        </p:nvGraphicFramePr>
        <p:xfrm>
          <a:off x="5762450" y="1865533"/>
          <a:ext cx="1080000" cy="266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7470175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3833209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smtClean="0">
                          <a:solidFill>
                            <a:schemeClr val="bg1"/>
                          </a:solidFill>
                        </a:rPr>
                        <a:t>h</a:t>
                      </a:r>
                      <a:r>
                        <a:rPr lang="en-GB" sz="1600" b="1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sz="1600" b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smtClean="0">
                          <a:solidFill>
                            <a:schemeClr val="bg1"/>
                          </a:solidFill>
                        </a:rPr>
                        <a:t>h</a:t>
                      </a:r>
                      <a:r>
                        <a:rPr lang="en-GB" sz="1600" b="1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sz="1600" b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75846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 smtClean="0"/>
                        <a:t>0.45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0.02</a:t>
                      </a:r>
                      <a:endParaRPr lang="en-GB" sz="1200" dirty="0"/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98048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8883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0.58</a:t>
                      </a:r>
                      <a:endParaRPr lang="en-GB" sz="1200" dirty="0"/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0127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0.05</a:t>
                      </a:r>
                      <a:endParaRPr lang="en-GB" sz="1200" dirty="0"/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94287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00751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0.38</a:t>
                      </a:r>
                      <a:endParaRPr lang="en-GB" sz="1200" dirty="0"/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2029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0.50</a:t>
                      </a:r>
                      <a:endParaRPr lang="en-GB" sz="1200" dirty="0"/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5145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</a:t>
                      </a:r>
                      <a:endParaRPr lang="en-GB" sz="1200" dirty="0"/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0.02</a:t>
                      </a:r>
                      <a:endParaRPr lang="en-GB" sz="1200" dirty="0"/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72275"/>
                  </a:ext>
                </a:extLst>
              </a:tr>
            </a:tbl>
          </a:graphicData>
        </a:graphic>
      </p:graphicFrame>
      <p:graphicFrame>
        <p:nvGraphicFramePr>
          <p:cNvPr id="300" name="Table 2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487733"/>
              </p:ext>
            </p:extLst>
          </p:nvPr>
        </p:nvGraphicFramePr>
        <p:xfrm>
          <a:off x="7706291" y="2969751"/>
          <a:ext cx="1440000" cy="12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66344268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50647528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3214836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smtClean="0">
                          <a:solidFill>
                            <a:schemeClr val="bg1"/>
                          </a:solidFill>
                        </a:rPr>
                        <a:t>h</a:t>
                      </a:r>
                      <a:r>
                        <a:rPr lang="en-GB" sz="1600" b="1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sz="1600" b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smtClean="0">
                          <a:solidFill>
                            <a:schemeClr val="bg1"/>
                          </a:solidFill>
                        </a:rPr>
                        <a:t>h</a:t>
                      </a:r>
                      <a:r>
                        <a:rPr lang="en-GB" sz="1600" b="1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sz="1600" b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82484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/>
                        <a:t>0</a:t>
                      </a:r>
                      <a:endParaRPr lang="en-GB" sz="1200" b="1" dirty="0"/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0.05</a:t>
                      </a:r>
                      <a:endParaRPr lang="en-GB" sz="1200" dirty="0"/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0.96</a:t>
                      </a:r>
                      <a:endParaRPr lang="en-GB" sz="1200" dirty="0"/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60634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/>
                        <a:t>1</a:t>
                      </a:r>
                      <a:endParaRPr lang="en-GB" sz="1200" b="1" dirty="0"/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0.45</a:t>
                      </a:r>
                      <a:endParaRPr lang="en-GB" sz="1200" dirty="0"/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0.02</a:t>
                      </a:r>
                      <a:endParaRPr lang="en-GB" sz="1200" dirty="0"/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64383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/>
                        <a:t>2</a:t>
                      </a:r>
                      <a:endParaRPr lang="en-GB" sz="1200" b="1" dirty="0"/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0.50</a:t>
                      </a:r>
                      <a:endParaRPr lang="en-GB" sz="1200" dirty="0"/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0.02</a:t>
                      </a:r>
                      <a:endParaRPr lang="en-GB" sz="1200" dirty="0"/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417767"/>
                  </a:ext>
                </a:extLst>
              </a:tr>
            </a:tbl>
          </a:graphicData>
        </a:graphic>
      </p:graphicFrame>
      <p:sp>
        <p:nvSpPr>
          <p:cNvPr id="301" name="Rectangle 300"/>
          <p:cNvSpPr/>
          <p:nvPr/>
        </p:nvSpPr>
        <p:spPr>
          <a:xfrm>
            <a:off x="2326564" y="4284689"/>
            <a:ext cx="595704" cy="1421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2" name="TextBox 301"/>
          <p:cNvSpPr txBox="1"/>
          <p:nvPr/>
        </p:nvSpPr>
        <p:spPr>
          <a:xfrm>
            <a:off x="3015946" y="7293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/>
              <a:t>1</a:t>
            </a:r>
            <a:endParaRPr lang="en-GB" sz="1600" b="1" dirty="0"/>
          </a:p>
        </p:txBody>
      </p:sp>
      <p:cxnSp>
        <p:nvCxnSpPr>
          <p:cNvPr id="303" name="Straight Connector 302"/>
          <p:cNvCxnSpPr/>
          <p:nvPr/>
        </p:nvCxnSpPr>
        <p:spPr>
          <a:xfrm>
            <a:off x="5762450" y="2221866"/>
            <a:ext cx="10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>
            <a:off x="5762450" y="2800988"/>
            <a:ext cx="10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>
            <a:off x="5762450" y="3380108"/>
            <a:ext cx="10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/>
          <p:nvPr/>
        </p:nvCxnSpPr>
        <p:spPr>
          <a:xfrm>
            <a:off x="5762450" y="3953688"/>
            <a:ext cx="10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>
            <a:off x="5762450" y="4516183"/>
            <a:ext cx="10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>
            <a:off x="8066291" y="3327253"/>
            <a:ext cx="10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 flipV="1">
            <a:off x="8066291" y="3327253"/>
            <a:ext cx="0" cy="866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0" name="Table 3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298567"/>
              </p:ext>
            </p:extLst>
          </p:nvPr>
        </p:nvGraphicFramePr>
        <p:xfrm>
          <a:off x="10035840" y="2969839"/>
          <a:ext cx="1440000" cy="93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66344268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50647528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3214836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smtClean="0">
                          <a:solidFill>
                            <a:schemeClr val="bg1"/>
                          </a:solidFill>
                        </a:rPr>
                        <a:t>h</a:t>
                      </a:r>
                      <a:r>
                        <a:rPr lang="en-GB" sz="1600" b="1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sz="1600" b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smtClean="0">
                          <a:solidFill>
                            <a:schemeClr val="bg1"/>
                          </a:solidFill>
                        </a:rPr>
                        <a:t>h</a:t>
                      </a:r>
                      <a:r>
                        <a:rPr lang="en-GB" sz="1600" b="1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sz="1600" b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82484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/>
                        <a:t>0</a:t>
                      </a:r>
                      <a:endParaRPr lang="en-GB" sz="1200" b="1" dirty="0"/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0.05</a:t>
                      </a:r>
                      <a:endParaRPr lang="en-GB" sz="1200" dirty="0"/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0.96</a:t>
                      </a:r>
                      <a:endParaRPr lang="en-GB" sz="1200" dirty="0"/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60634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/>
                        <a:t>1</a:t>
                      </a:r>
                      <a:endParaRPr lang="en-GB" sz="1200" b="1" dirty="0"/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0.95</a:t>
                      </a:r>
                      <a:endParaRPr lang="en-GB" sz="1200" dirty="0"/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0.04</a:t>
                      </a:r>
                      <a:endParaRPr lang="en-GB" sz="1200" dirty="0"/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643837"/>
                  </a:ext>
                </a:extLst>
              </a:tr>
            </a:tbl>
          </a:graphicData>
        </a:graphic>
      </p:graphicFrame>
      <p:cxnSp>
        <p:nvCxnSpPr>
          <p:cNvPr id="311" name="Straight Connector 310"/>
          <p:cNvCxnSpPr/>
          <p:nvPr/>
        </p:nvCxnSpPr>
        <p:spPr>
          <a:xfrm>
            <a:off x="10395840" y="3327341"/>
            <a:ext cx="10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 flipV="1">
            <a:off x="10395840" y="3327341"/>
            <a:ext cx="0" cy="578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Rectangle 318"/>
          <p:cNvSpPr/>
          <p:nvPr/>
        </p:nvSpPr>
        <p:spPr>
          <a:xfrm>
            <a:off x="9466924" y="717088"/>
            <a:ext cx="2028077" cy="1421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0" name="Rectangle 319"/>
          <p:cNvSpPr/>
          <p:nvPr/>
        </p:nvSpPr>
        <p:spPr>
          <a:xfrm>
            <a:off x="9466924" y="958388"/>
            <a:ext cx="2028077" cy="1421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1" name="Rectangle 320"/>
          <p:cNvSpPr/>
          <p:nvPr/>
        </p:nvSpPr>
        <p:spPr>
          <a:xfrm>
            <a:off x="11964086" y="717088"/>
            <a:ext cx="2028077" cy="1421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2" name="Rectangle 321"/>
          <p:cNvSpPr/>
          <p:nvPr/>
        </p:nvSpPr>
        <p:spPr>
          <a:xfrm>
            <a:off x="11964086" y="958388"/>
            <a:ext cx="2028077" cy="1421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3" name="TextBox 322"/>
          <p:cNvSpPr txBox="1"/>
          <p:nvPr/>
        </p:nvSpPr>
        <p:spPr>
          <a:xfrm>
            <a:off x="11583138" y="621372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en-GB" sz="1600" b="1" dirty="0">
                <a:solidFill>
                  <a:srgbClr val="FF0000"/>
                </a:solidFill>
              </a:rPr>
              <a:t>0</a:t>
            </a:r>
          </a:p>
        </p:txBody>
      </p:sp>
      <p:graphicFrame>
        <p:nvGraphicFramePr>
          <p:cNvPr id="324" name="Table 3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904600"/>
              </p:ext>
            </p:extLst>
          </p:nvPr>
        </p:nvGraphicFramePr>
        <p:xfrm>
          <a:off x="12361839" y="2976189"/>
          <a:ext cx="1620000" cy="93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6624978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80391643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2330508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smtClean="0">
                          <a:solidFill>
                            <a:schemeClr val="bg1"/>
                          </a:solidFill>
                        </a:rPr>
                        <a:t>h</a:t>
                      </a:r>
                      <a:r>
                        <a:rPr lang="en-GB" sz="1600" b="1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sz="1600" b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smtClean="0">
                          <a:solidFill>
                            <a:schemeClr val="bg1"/>
                          </a:solidFill>
                        </a:rPr>
                        <a:t>h</a:t>
                      </a:r>
                      <a:r>
                        <a:rPr lang="en-GB" sz="1600" b="1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sz="1600" b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err="1" smtClean="0">
                          <a:solidFill>
                            <a:schemeClr val="bg1"/>
                          </a:solidFill>
                        </a:rPr>
                        <a:t>Pr</a:t>
                      </a:r>
                      <a:endParaRPr lang="en-GB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66243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/>
                        <a:t>0</a:t>
                      </a:r>
                      <a:endParaRPr lang="en-GB" sz="12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/>
                        <a:t>1</a:t>
                      </a:r>
                      <a:endParaRPr lang="en-GB" sz="12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0.002</a:t>
                      </a:r>
                      <a:endParaRPr lang="en-GB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42175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/>
                        <a:t>1</a:t>
                      </a:r>
                      <a:endParaRPr lang="en-GB" sz="12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/>
                        <a:t>0</a:t>
                      </a:r>
                      <a:endParaRPr lang="en-GB" sz="12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0.998</a:t>
                      </a:r>
                      <a:endParaRPr lang="en-GB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910669"/>
                  </a:ext>
                </a:extLst>
              </a:tr>
            </a:tbl>
          </a:graphicData>
        </a:graphic>
      </p:graphicFrame>
      <p:cxnSp>
        <p:nvCxnSpPr>
          <p:cNvPr id="325" name="Straight Connector 324"/>
          <p:cNvCxnSpPr/>
          <p:nvPr/>
        </p:nvCxnSpPr>
        <p:spPr>
          <a:xfrm>
            <a:off x="12361839" y="3325904"/>
            <a:ext cx="162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 flipV="1">
            <a:off x="13440938" y="2976189"/>
            <a:ext cx="0" cy="93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TextBox 335"/>
          <p:cNvSpPr txBox="1"/>
          <p:nvPr/>
        </p:nvSpPr>
        <p:spPr>
          <a:xfrm>
            <a:off x="8696225" y="608671"/>
            <a:ext cx="36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/>
              <a:t>h</a:t>
            </a:r>
            <a:r>
              <a:rPr lang="en-GB" sz="1600" b="1" baseline="-25000" dirty="0" smtClean="0"/>
              <a:t>1</a:t>
            </a:r>
          </a:p>
          <a:p>
            <a:r>
              <a:rPr lang="en-GB" sz="1600" b="1" dirty="0" smtClean="0"/>
              <a:t>h</a:t>
            </a:r>
            <a:r>
              <a:rPr lang="en-GB" sz="1600" b="1" baseline="-25000" dirty="0" smtClean="0"/>
              <a:t>2</a:t>
            </a:r>
            <a:endParaRPr lang="en-GB" sz="1100" b="1" baseline="-25000" dirty="0"/>
          </a:p>
        </p:txBody>
      </p:sp>
      <p:sp>
        <p:nvSpPr>
          <p:cNvPr id="337" name="TextBox 336"/>
          <p:cNvSpPr txBox="1"/>
          <p:nvPr/>
        </p:nvSpPr>
        <p:spPr>
          <a:xfrm>
            <a:off x="2106294" y="4708047"/>
            <a:ext cx="1890261" cy="345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Haplotype selection</a:t>
            </a:r>
          </a:p>
        </p:txBody>
      </p:sp>
      <p:sp>
        <p:nvSpPr>
          <p:cNvPr id="338" name="TextBox 337"/>
          <p:cNvSpPr txBox="1"/>
          <p:nvPr/>
        </p:nvSpPr>
        <p:spPr>
          <a:xfrm>
            <a:off x="5309856" y="4779044"/>
            <a:ext cx="1985222" cy="599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Copying probabilities</a:t>
            </a:r>
          </a:p>
          <a:p>
            <a:pPr algn="ctr"/>
            <a:r>
              <a:rPr lang="en-GB" dirty="0" smtClean="0"/>
              <a:t>over states</a:t>
            </a:r>
            <a:endParaRPr lang="en-GB" dirty="0"/>
          </a:p>
        </p:txBody>
      </p:sp>
      <p:cxnSp>
        <p:nvCxnSpPr>
          <p:cNvPr id="342" name="Straight Connector 341"/>
          <p:cNvCxnSpPr/>
          <p:nvPr/>
        </p:nvCxnSpPr>
        <p:spPr>
          <a:xfrm>
            <a:off x="9201150" y="3616590"/>
            <a:ext cx="0" cy="577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/>
          <p:cNvCxnSpPr/>
          <p:nvPr/>
        </p:nvCxnSpPr>
        <p:spPr>
          <a:xfrm flipV="1">
            <a:off x="9207500" y="3775072"/>
            <a:ext cx="755650" cy="137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/>
          <p:cNvSpPr/>
          <p:nvPr/>
        </p:nvSpPr>
        <p:spPr>
          <a:xfrm>
            <a:off x="12361839" y="3616590"/>
            <a:ext cx="1620000" cy="288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7" name="TextBox 346"/>
          <p:cNvSpPr txBox="1"/>
          <p:nvPr/>
        </p:nvSpPr>
        <p:spPr>
          <a:xfrm>
            <a:off x="7481093" y="4778705"/>
            <a:ext cx="1985223" cy="599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Copying probabilities</a:t>
            </a:r>
          </a:p>
          <a:p>
            <a:pPr algn="ctr"/>
            <a:r>
              <a:rPr lang="en-GB" dirty="0" smtClean="0"/>
              <a:t>over genotypes</a:t>
            </a:r>
            <a:endParaRPr lang="en-GB" dirty="0"/>
          </a:p>
        </p:txBody>
      </p:sp>
      <p:sp>
        <p:nvSpPr>
          <p:cNvPr id="348" name="TextBox 347"/>
          <p:cNvSpPr txBox="1"/>
          <p:nvPr/>
        </p:nvSpPr>
        <p:spPr>
          <a:xfrm>
            <a:off x="9943232" y="4779044"/>
            <a:ext cx="1985223" cy="599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Copying probabilities</a:t>
            </a:r>
          </a:p>
          <a:p>
            <a:pPr algn="ctr"/>
            <a:r>
              <a:rPr lang="en-GB" dirty="0" smtClean="0"/>
              <a:t>over alleles</a:t>
            </a:r>
            <a:endParaRPr lang="en-GB" dirty="0"/>
          </a:p>
        </p:txBody>
      </p:sp>
      <p:sp>
        <p:nvSpPr>
          <p:cNvPr id="349" name="TextBox 348"/>
          <p:cNvSpPr txBox="1"/>
          <p:nvPr/>
        </p:nvSpPr>
        <p:spPr>
          <a:xfrm>
            <a:off x="12240789" y="4779044"/>
            <a:ext cx="1960601" cy="345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Phasing probabilities</a:t>
            </a:r>
            <a:endParaRPr lang="en-GB" dirty="0"/>
          </a:p>
        </p:txBody>
      </p:sp>
      <p:sp>
        <p:nvSpPr>
          <p:cNvPr id="350" name="TextBox 349"/>
          <p:cNvSpPr txBox="1"/>
          <p:nvPr/>
        </p:nvSpPr>
        <p:spPr>
          <a:xfrm>
            <a:off x="1313455" y="69187"/>
            <a:ext cx="2621936" cy="345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Unphased</a:t>
            </a:r>
            <a:r>
              <a:rPr lang="en-GB" dirty="0" smtClean="0"/>
              <a:t> rare heterozygote</a:t>
            </a:r>
          </a:p>
        </p:txBody>
      </p:sp>
      <p:sp>
        <p:nvSpPr>
          <p:cNvPr id="351" name="TextBox 350"/>
          <p:cNvSpPr txBox="1"/>
          <p:nvPr/>
        </p:nvSpPr>
        <p:spPr>
          <a:xfrm>
            <a:off x="10480421" y="145087"/>
            <a:ext cx="2373470" cy="345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Phased rare heterozygote</a:t>
            </a:r>
          </a:p>
        </p:txBody>
      </p:sp>
    </p:spTree>
    <p:extLst>
      <p:ext uri="{BB962C8B-B14F-4D97-AF65-F5344CB8AC3E}">
        <p14:creationId xmlns:p14="http://schemas.microsoft.com/office/powerpoint/2010/main" val="758394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</TotalTime>
  <Words>80</Words>
  <Application>Microsoft Office PowerPoint</Application>
  <PresentationFormat>Custom</PresentationFormat>
  <Paragraphs>68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Utilisateur Windows</dc:creator>
  <cp:lastModifiedBy>Utilisateur Windows</cp:lastModifiedBy>
  <cp:revision>14</cp:revision>
  <dcterms:created xsi:type="dcterms:W3CDTF">2022-09-30T12:44:48Z</dcterms:created>
  <dcterms:modified xsi:type="dcterms:W3CDTF">2022-10-13T13:15:05Z</dcterms:modified>
</cp:coreProperties>
</file>