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9"/>
  </p:notesMasterIdLst>
  <p:handoutMasterIdLst>
    <p:handoutMasterId r:id="rId30"/>
  </p:handoutMasterIdLst>
  <p:sldIdLst>
    <p:sldId id="280" r:id="rId2"/>
    <p:sldId id="270" r:id="rId3"/>
    <p:sldId id="269" r:id="rId4"/>
    <p:sldId id="271" r:id="rId5"/>
    <p:sldId id="272" r:id="rId6"/>
    <p:sldId id="276" r:id="rId7"/>
    <p:sldId id="273" r:id="rId8"/>
    <p:sldId id="288" r:id="rId9"/>
    <p:sldId id="275" r:id="rId10"/>
    <p:sldId id="278" r:id="rId11"/>
    <p:sldId id="284" r:id="rId12"/>
    <p:sldId id="283" r:id="rId13"/>
    <p:sldId id="285" r:id="rId14"/>
    <p:sldId id="286" r:id="rId15"/>
    <p:sldId id="287" r:id="rId16"/>
    <p:sldId id="290" r:id="rId17"/>
    <p:sldId id="292" r:id="rId18"/>
    <p:sldId id="291" r:id="rId19"/>
    <p:sldId id="293" r:id="rId20"/>
    <p:sldId id="299" r:id="rId21"/>
    <p:sldId id="298" r:id="rId22"/>
    <p:sldId id="300" r:id="rId23"/>
    <p:sldId id="303" r:id="rId24"/>
    <p:sldId id="301" r:id="rId25"/>
    <p:sldId id="302" r:id="rId26"/>
    <p:sldId id="304" r:id="rId27"/>
    <p:sldId id="279"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oseph Lazarus" initials="JL" lastIdx="1" clrIdx="0">
    <p:extLst>
      <p:ext uri="{19B8F6BF-5375-455C-9EA6-DF929625EA0E}">
        <p15:presenceInfo xmlns:p15="http://schemas.microsoft.com/office/powerpoint/2012/main" userId="743c4d4064a4c2b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3" autoAdjust="0"/>
    <p:restoredTop sz="94660"/>
  </p:normalViewPr>
  <p:slideViewPr>
    <p:cSldViewPr snapToGrid="0">
      <p:cViewPr varScale="1">
        <p:scale>
          <a:sx n="71" d="100"/>
          <a:sy n="71" d="100"/>
        </p:scale>
        <p:origin x="66" y="228"/>
      </p:cViewPr>
      <p:guideLst>
        <p:guide orient="horz" pos="2160"/>
        <p:guide pos="3840"/>
      </p:guideLst>
    </p:cSldViewPr>
  </p:slideViewPr>
  <p:notesTextViewPr>
    <p:cViewPr>
      <p:scale>
        <a:sx n="1" d="1"/>
        <a:sy n="1" d="1"/>
      </p:scale>
      <p:origin x="0" y="0"/>
    </p:cViewPr>
  </p:notesTextViewPr>
  <p:notesViewPr>
    <p:cSldViewPr snapToGrid="0" showGuides="1">
      <p:cViewPr varScale="1">
        <p:scale>
          <a:sx n="80" d="100"/>
          <a:sy n="80" d="100"/>
        </p:scale>
        <p:origin x="2448" y="9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35" Type="http://schemas.openxmlformats.org/officeDocument/2006/relationships/tableStyles" Target="tableStyle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5CB2E47-6F41-409B-AD22-834AE1EFF186}" type="datetimeFigureOut">
              <a:rPr lang="en-US" smtClean="0"/>
              <a:t>2/19/2021</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180BE5A-9D85-4716-9443-9D9E66ACB5E5}" type="slidenum">
              <a:rPr lang="en-US" smtClean="0"/>
              <a:t>‹#›</a:t>
            </a:fld>
            <a:endParaRPr lang="en-US" dirty="0"/>
          </a:p>
        </p:txBody>
      </p:sp>
    </p:spTree>
    <p:extLst>
      <p:ext uri="{BB962C8B-B14F-4D97-AF65-F5344CB8AC3E}">
        <p14:creationId xmlns:p14="http://schemas.microsoft.com/office/powerpoint/2010/main" val="378878266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D6744A-403D-42A1-BFE7-61DA46EE7C6C}" type="datetimeFigureOut">
              <a:rPr lang="en-US" smtClean="0"/>
              <a:t>2/19/2021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E05635-4EFD-4447-A451-86C57984FA89}" type="slidenum">
              <a:rPr lang="en-US" smtClean="0"/>
              <a:t>‹#›</a:t>
            </a:fld>
            <a:endParaRPr lang="en-US" dirty="0"/>
          </a:p>
        </p:txBody>
      </p:sp>
    </p:spTree>
    <p:extLst>
      <p:ext uri="{BB962C8B-B14F-4D97-AF65-F5344CB8AC3E}">
        <p14:creationId xmlns:p14="http://schemas.microsoft.com/office/powerpoint/2010/main" val="12066023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medium.com/acing-ai/what-is-roc-8397d491d791"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92929"/>
                </a:solidFill>
                <a:effectLst/>
                <a:latin typeface="charter"/>
              </a:rPr>
              <a:t>AUC stands for Area Under the Curve. </a:t>
            </a:r>
            <a:r>
              <a:rPr lang="en-US" b="0" i="0" u="sng" dirty="0">
                <a:effectLst/>
                <a:latin typeface="charter"/>
                <a:hlinkClick r:id="rId3"/>
              </a:rPr>
              <a:t>ROC </a:t>
            </a:r>
            <a:r>
              <a:rPr lang="en-US" b="0" i="0" dirty="0">
                <a:solidFill>
                  <a:srgbClr val="292929"/>
                </a:solidFill>
                <a:effectLst/>
                <a:latin typeface="charter"/>
              </a:rPr>
              <a:t>can be quantified using AUC. The way it is done is to see how much area has been covered by the ROC curve. If we obtain a perfect classifier, then the AUC score is 1.0. If the classifier is random in its guesses, then the AUC score is 0.5. In the real world, we don’t expect an AUC score of 1.0, but if the AUC score for the classifier is in the range of 0.6 to 0.9, then it is considered to be a good classifier.</a:t>
            </a:r>
            <a:endParaRPr lang="en-US" dirty="0"/>
          </a:p>
        </p:txBody>
      </p:sp>
      <p:sp>
        <p:nvSpPr>
          <p:cNvPr id="4" name="Slide Number Placeholder 3"/>
          <p:cNvSpPr>
            <a:spLocks noGrp="1"/>
          </p:cNvSpPr>
          <p:nvPr>
            <p:ph type="sldNum" sz="quarter" idx="5"/>
          </p:nvPr>
        </p:nvSpPr>
        <p:spPr/>
        <p:txBody>
          <a:bodyPr/>
          <a:lstStyle/>
          <a:p>
            <a:fld id="{F1E05635-4EFD-4447-A451-86C57984FA89}" type="slidenum">
              <a:rPr lang="en-US" smtClean="0"/>
              <a:t>20</a:t>
            </a:fld>
            <a:endParaRPr lang="en-US" dirty="0"/>
          </a:p>
        </p:txBody>
      </p:sp>
    </p:spTree>
    <p:extLst>
      <p:ext uri="{BB962C8B-B14F-4D97-AF65-F5344CB8AC3E}">
        <p14:creationId xmlns:p14="http://schemas.microsoft.com/office/powerpoint/2010/main" val="36486866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2" name="Rectangle 11"/>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dirty="0"/>
          </a:p>
        </p:txBody>
      </p:sp>
      <p:sp useBgFill="1">
        <p:nvSpPr>
          <p:cNvPr id="13" name="Rounded Rectangle 12"/>
          <p:cNvSpPr/>
          <p:nvPr/>
        </p:nvSpPr>
        <p:spPr>
          <a:xfrm>
            <a:off x="87084" y="69756"/>
            <a:ext cx="12017829"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7" name="Rectangle 6"/>
          <p:cNvSpPr/>
          <p:nvPr/>
        </p:nvSpPr>
        <p:spPr bwMode="grayWhite">
          <a:xfrm>
            <a:off x="83909" y="1449304"/>
            <a:ext cx="12028716" cy="1527349"/>
          </a:xfrm>
          <a:prstGeom prst="rect">
            <a:avLst/>
          </a:prstGeom>
          <a:solidFill>
            <a:srgbClr val="0070C0"/>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83909" y="1396720"/>
            <a:ext cx="12028716"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1" name="Rectangle 10"/>
          <p:cNvSpPr/>
          <p:nvPr/>
        </p:nvSpPr>
        <p:spPr>
          <a:xfrm>
            <a:off x="83909" y="2976649"/>
            <a:ext cx="12028716"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Title 7"/>
          <p:cNvSpPr>
            <a:spLocks noGrp="1"/>
          </p:cNvSpPr>
          <p:nvPr>
            <p:ph type="ctrTitle"/>
          </p:nvPr>
        </p:nvSpPr>
        <p:spPr>
          <a:xfrm>
            <a:off x="609600" y="1505931"/>
            <a:ext cx="10972800" cy="1470025"/>
          </a:xfrm>
        </p:spPr>
        <p:txBody>
          <a:bodyPr anchor="ctr"/>
          <a:lstStyle>
            <a:lvl1pPr algn="ctr">
              <a:defRPr lang="en-US" dirty="0">
                <a:solidFill>
                  <a:schemeClr val="bg1"/>
                </a:solidFill>
              </a:defRPr>
            </a:lvl1pPr>
          </a:lstStyle>
          <a:p>
            <a:r>
              <a:rPr kumimoji="0" lang="en-US" dirty="0"/>
              <a:t>Click to edit Master title style</a:t>
            </a:r>
          </a:p>
        </p:txBody>
      </p:sp>
      <p:sp>
        <p:nvSpPr>
          <p:cNvPr id="9" name="Subtitle 8"/>
          <p:cNvSpPr>
            <a:spLocks noGrp="1"/>
          </p:cNvSpPr>
          <p:nvPr>
            <p:ph type="subTitle" idx="1"/>
          </p:nvPr>
        </p:nvSpPr>
        <p:spPr>
          <a:xfrm>
            <a:off x="1727200" y="3200400"/>
            <a:ext cx="85344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endParaRPr kumimoji="0" lang="en-US" dirty="0"/>
          </a:p>
        </p:txBody>
      </p:sp>
      <p:sp>
        <p:nvSpPr>
          <p:cNvPr id="29" name="Slide Number Placeholder 28"/>
          <p:cNvSpPr>
            <a:spLocks noGrp="1"/>
          </p:cNvSpPr>
          <p:nvPr>
            <p:ph type="sldNum" sz="quarter" idx="12"/>
          </p:nvPr>
        </p:nvSpPr>
        <p:spPr>
          <a:solidFill>
            <a:schemeClr val="accent1">
              <a:lumMod val="75000"/>
            </a:schemeClr>
          </a:solidFill>
        </p:spPr>
        <p:txBody>
          <a:bodyPr lIns="0" tIns="0" rIns="0" bIns="0">
            <a:noAutofit/>
          </a:bodyPr>
          <a:lstStyle>
            <a:lvl1pPr>
              <a:defRPr sz="1400">
                <a:solidFill>
                  <a:srgbClr val="FFFFFF"/>
                </a:solidFill>
              </a:defRPr>
            </a:lvl1pPr>
          </a:lstStyle>
          <a:p>
            <a:fld id="{401CF334-2D5C-4859-84A6-CA7E6E43FAEB}" type="slidenum">
              <a:rPr lang="en-US" smtClean="0"/>
              <a:t>‹#›</a:t>
            </a:fld>
            <a:endParaRPr lang="en-US" dirty="0"/>
          </a:p>
        </p:txBody>
      </p:sp>
      <p:sp>
        <p:nvSpPr>
          <p:cNvPr id="17" name="Footer Placeholder 16"/>
          <p:cNvSpPr>
            <a:spLocks noGrp="1"/>
          </p:cNvSpPr>
          <p:nvPr>
            <p:ph type="ftr" sz="quarter" idx="11"/>
          </p:nvPr>
        </p:nvSpPr>
        <p:spPr/>
        <p:txBody>
          <a:bodyPr/>
          <a:lstStyle/>
          <a:p>
            <a:r>
              <a:rPr lang="en-US" dirty="0"/>
              <a:t>Add a footer</a:t>
            </a:r>
          </a:p>
        </p:txBody>
      </p:sp>
      <p:sp>
        <p:nvSpPr>
          <p:cNvPr id="28" name="Date Placeholder 27"/>
          <p:cNvSpPr>
            <a:spLocks noGrp="1"/>
          </p:cNvSpPr>
          <p:nvPr>
            <p:ph type="dt" sz="half" idx="10"/>
          </p:nvPr>
        </p:nvSpPr>
        <p:spPr/>
        <p:txBody>
          <a:bodyPr/>
          <a:lstStyle/>
          <a:p>
            <a:fld id="{349BF3EA-1A78-4F07-BDC0-C8A1BD461199}" type="datetimeFigureOut">
              <a:rPr lang="en-US" smtClean="0"/>
              <a:t>2/19/2021</a:t>
            </a:fld>
            <a:endParaRPr lang="en-US" dirty="0"/>
          </a:p>
        </p:txBody>
      </p:sp>
    </p:spTree>
    <p:extLst>
      <p:ext uri="{BB962C8B-B14F-4D97-AF65-F5344CB8AC3E}">
        <p14:creationId xmlns:p14="http://schemas.microsoft.com/office/powerpoint/2010/main" val="2400697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49BF3EA-1A78-4F07-BDC0-C8A1BD461199}" type="datetimeFigureOut">
              <a:rPr lang="en-US" smtClean="0"/>
              <a:t>2/19/2021</a:t>
            </a:fld>
            <a:endParaRPr lang="en-US" dirty="0"/>
          </a:p>
        </p:txBody>
      </p:sp>
    </p:spTree>
    <p:extLst>
      <p:ext uri="{BB962C8B-B14F-4D97-AF65-F5344CB8AC3E}">
        <p14:creationId xmlns:p14="http://schemas.microsoft.com/office/powerpoint/2010/main" val="3207736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2"/>
            <a:ext cx="268224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1219200" y="274641"/>
            <a:ext cx="7416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49BF3EA-1A78-4F07-BDC0-C8A1BD461199}" type="datetimeFigureOut">
              <a:rPr lang="en-US" smtClean="0"/>
              <a:t>2/19/2021</a:t>
            </a:fld>
            <a:endParaRPr lang="en-US" dirty="0"/>
          </a:p>
        </p:txBody>
      </p:sp>
    </p:spTree>
    <p:extLst>
      <p:ext uri="{BB962C8B-B14F-4D97-AF65-F5344CB8AC3E}">
        <p14:creationId xmlns:p14="http://schemas.microsoft.com/office/powerpoint/2010/main" val="39235871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1219200" y="1447800"/>
            <a:ext cx="1036320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49BF3EA-1A78-4F07-BDC0-C8A1BD461199}" type="datetimeFigureOut">
              <a:rPr lang="en-US" smtClean="0"/>
              <a:t>2/19/2021</a:t>
            </a:fld>
            <a:endParaRPr lang="en-US" dirty="0"/>
          </a:p>
        </p:txBody>
      </p:sp>
    </p:spTree>
    <p:extLst>
      <p:ext uri="{BB962C8B-B14F-4D97-AF65-F5344CB8AC3E}">
        <p14:creationId xmlns:p14="http://schemas.microsoft.com/office/powerpoint/2010/main" val="13164394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1" name="Rectangle 10"/>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dirty="0"/>
          </a:p>
        </p:txBody>
      </p:sp>
      <p:sp useBgFill="1">
        <p:nvSpPr>
          <p:cNvPr id="10" name="Rounded Rectangle 9"/>
          <p:cNvSpPr/>
          <p:nvPr/>
        </p:nvSpPr>
        <p:spPr>
          <a:xfrm>
            <a:off x="87084" y="69756"/>
            <a:ext cx="12017829"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7" name="Rectangle 6"/>
          <p:cNvSpPr/>
          <p:nvPr/>
        </p:nvSpPr>
        <p:spPr>
          <a:xfrm flipV="1">
            <a:off x="92550" y="2376830"/>
            <a:ext cx="12018020" cy="91440"/>
          </a:xfrm>
          <a:prstGeom prst="rect">
            <a:avLst/>
          </a:prstGeom>
          <a:solidFill>
            <a:schemeClr val="accent1">
              <a:lumMod val="75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92195" y="2341476"/>
            <a:ext cx="12018375"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Rectangle 8"/>
          <p:cNvSpPr/>
          <p:nvPr/>
        </p:nvSpPr>
        <p:spPr>
          <a:xfrm>
            <a:off x="91075" y="2468880"/>
            <a:ext cx="12019495"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 name="Title 1"/>
          <p:cNvSpPr>
            <a:spLocks noGrp="1"/>
          </p:cNvSpPr>
          <p:nvPr>
            <p:ph type="title"/>
          </p:nvPr>
        </p:nvSpPr>
        <p:spPr>
          <a:xfrm>
            <a:off x="963084" y="952501"/>
            <a:ext cx="10363200" cy="1362075"/>
          </a:xfrm>
        </p:spPr>
        <p:txBody>
          <a:bodyPr anchor="b" anchorCtr="0"/>
          <a:lstStyle>
            <a:lvl1pPr algn="l">
              <a:buNone/>
              <a:defRPr sz="4000" b="0" cap="none"/>
            </a:lvl1pPr>
          </a:lstStyle>
          <a:p>
            <a:r>
              <a:rPr kumimoji="0" lang="en-US"/>
              <a:t>Click to edit Master title style</a:t>
            </a:r>
            <a:endParaRPr kumimoji="0" lang="en-US" dirty="0"/>
          </a:p>
        </p:txBody>
      </p:sp>
      <p:sp>
        <p:nvSpPr>
          <p:cNvPr id="3" name="Text Placeholder 2"/>
          <p:cNvSpPr>
            <a:spLocks noGrp="1"/>
          </p:cNvSpPr>
          <p:nvPr>
            <p:ph type="body" idx="1"/>
          </p:nvPr>
        </p:nvSpPr>
        <p:spPr>
          <a:xfrm>
            <a:off x="963084" y="2547938"/>
            <a:ext cx="10363200" cy="1338262"/>
          </a:xfrm>
        </p:spPr>
        <p:txBody>
          <a:bodyPr anchor="t" anchorCtr="0"/>
          <a:lstStyle>
            <a:lvl1pPr marL="0" indent="0">
              <a:buNone/>
              <a:defRPr sz="24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6" name="Slide Number Placeholder 5"/>
          <p:cNvSpPr>
            <a:spLocks noGrp="1"/>
          </p:cNvSpPr>
          <p:nvPr>
            <p:ph type="sldNum" sz="quarter" idx="12"/>
          </p:nvPr>
        </p:nvSpPr>
        <p:spPr>
          <a:xfrm>
            <a:off x="195072" y="6208776"/>
            <a:ext cx="609600" cy="457200"/>
          </a:xfrm>
        </p:spPr>
        <p:txBody>
          <a:bodyPr/>
          <a:lstStyle/>
          <a:p>
            <a:fld id="{401CF334-2D5C-4859-84A6-CA7E6E43FAEB}" type="slidenum">
              <a:rPr lang="en-US" smtClean="0"/>
              <a:t>‹#›</a:t>
            </a:fld>
            <a:endParaRPr lang="en-US" dirty="0"/>
          </a:p>
        </p:txBody>
      </p:sp>
      <p:sp>
        <p:nvSpPr>
          <p:cNvPr id="5" name="Footer Placeholder 4"/>
          <p:cNvSpPr>
            <a:spLocks noGrp="1"/>
          </p:cNvSpPr>
          <p:nvPr>
            <p:ph type="ftr" sz="quarter" idx="11"/>
          </p:nvPr>
        </p:nvSpPr>
        <p:spPr>
          <a:xfrm>
            <a:off x="1066800" y="6172200"/>
            <a:ext cx="5334000" cy="457200"/>
          </a:xfrm>
        </p:spPr>
        <p:txBody>
          <a:bodyPr/>
          <a:lstStyle/>
          <a:p>
            <a:r>
              <a:rPr lang="en-US" dirty="0"/>
              <a:t>Add a footer</a:t>
            </a:r>
          </a:p>
        </p:txBody>
      </p:sp>
      <p:sp>
        <p:nvSpPr>
          <p:cNvPr id="4" name="Date Placeholder 3"/>
          <p:cNvSpPr>
            <a:spLocks noGrp="1"/>
          </p:cNvSpPr>
          <p:nvPr>
            <p:ph type="dt" sz="half" idx="10"/>
          </p:nvPr>
        </p:nvSpPr>
        <p:spPr/>
        <p:txBody>
          <a:bodyPr/>
          <a:lstStyle/>
          <a:p>
            <a:fld id="{349BF3EA-1A78-4F07-BDC0-C8A1BD461199}" type="datetimeFigureOut">
              <a:rPr lang="en-US" smtClean="0"/>
              <a:t>2/19/2021</a:t>
            </a:fld>
            <a:endParaRPr lang="en-US" dirty="0"/>
          </a:p>
        </p:txBody>
      </p:sp>
    </p:spTree>
    <p:extLst>
      <p:ext uri="{BB962C8B-B14F-4D97-AF65-F5344CB8AC3E}">
        <p14:creationId xmlns:p14="http://schemas.microsoft.com/office/powerpoint/2010/main" val="29082267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9" name="Content Placeholder 8"/>
          <p:cNvSpPr>
            <a:spLocks noGrp="1"/>
          </p:cNvSpPr>
          <p:nvPr>
            <p:ph sz="quarter" idx="1"/>
          </p:nvPr>
        </p:nvSpPr>
        <p:spPr>
          <a:xfrm>
            <a:off x="1219200" y="1447800"/>
            <a:ext cx="499872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dirty="0"/>
          </a:p>
        </p:txBody>
      </p:sp>
      <p:sp>
        <p:nvSpPr>
          <p:cNvPr id="11" name="Content Placeholder 10"/>
          <p:cNvSpPr>
            <a:spLocks noGrp="1"/>
          </p:cNvSpPr>
          <p:nvPr>
            <p:ph sz="quarter" idx="2"/>
          </p:nvPr>
        </p:nvSpPr>
        <p:spPr>
          <a:xfrm>
            <a:off x="6578600" y="1447800"/>
            <a:ext cx="499872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dirty="0"/>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49BF3EA-1A78-4F07-BDC0-C8A1BD461199}" type="datetimeFigureOut">
              <a:rPr lang="en-US" smtClean="0"/>
              <a:t>2/19/2021</a:t>
            </a:fld>
            <a:endParaRPr lang="en-US" dirty="0"/>
          </a:p>
        </p:txBody>
      </p:sp>
    </p:spTree>
    <p:extLst>
      <p:ext uri="{BB962C8B-B14F-4D97-AF65-F5344CB8AC3E}">
        <p14:creationId xmlns:p14="http://schemas.microsoft.com/office/powerpoint/2010/main" val="3658493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19200" y="273050"/>
            <a:ext cx="10363200" cy="1143000"/>
          </a:xfrm>
        </p:spPr>
        <p:txBody>
          <a:bodyPr anchor="b" anchorCtr="0"/>
          <a:lstStyle>
            <a:lvl1pPr>
              <a:defRPr/>
            </a:lvl1pPr>
          </a:lstStyle>
          <a:p>
            <a:r>
              <a:rPr kumimoji="0" lang="en-US"/>
              <a:t>Click to edit Master title style</a:t>
            </a:r>
          </a:p>
        </p:txBody>
      </p:sp>
      <p:sp>
        <p:nvSpPr>
          <p:cNvPr id="3" name="Text Placeholder 2"/>
          <p:cNvSpPr>
            <a:spLocks noGrp="1"/>
          </p:cNvSpPr>
          <p:nvPr>
            <p:ph type="body" idx="1"/>
          </p:nvPr>
        </p:nvSpPr>
        <p:spPr>
          <a:xfrm>
            <a:off x="1219200" y="1447800"/>
            <a:ext cx="4978400" cy="762000"/>
          </a:xfrm>
          <a:noFill/>
          <a:ln w="12700" cap="sq" cmpd="sng" algn="ctr">
            <a:noFill/>
            <a:prstDash val="solid"/>
          </a:ln>
        </p:spPr>
        <p:txBody>
          <a:bodyPr lIns="91440" anchor="b" anchorCtr="0">
            <a:noAutofit/>
          </a:bodyPr>
          <a:lstStyle>
            <a:lvl1pPr marL="0" indent="0">
              <a:buNone/>
              <a:defRPr sz="2400" b="1">
                <a:solidFill>
                  <a:schemeClr val="accent1">
                    <a:lumMod val="75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11" name="Content Placeholder 10"/>
          <p:cNvSpPr>
            <a:spLocks noGrp="1"/>
          </p:cNvSpPr>
          <p:nvPr>
            <p:ph sz="half" idx="2"/>
          </p:nvPr>
        </p:nvSpPr>
        <p:spPr>
          <a:xfrm>
            <a:off x="1219200" y="2247900"/>
            <a:ext cx="49784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Text Placeholder 3"/>
          <p:cNvSpPr>
            <a:spLocks noGrp="1"/>
          </p:cNvSpPr>
          <p:nvPr>
            <p:ph type="body" sz="half" idx="3"/>
          </p:nvPr>
        </p:nvSpPr>
        <p:spPr>
          <a:xfrm>
            <a:off x="6604000" y="1447800"/>
            <a:ext cx="4978400" cy="762000"/>
          </a:xfrm>
          <a:noFill/>
          <a:ln w="12700" cap="sq" cmpd="sng" algn="ctr">
            <a:noFill/>
            <a:prstDash val="solid"/>
          </a:ln>
        </p:spPr>
        <p:txBody>
          <a:bodyPr lIns="91440" anchor="b" anchorCtr="0">
            <a:noAutofit/>
          </a:bodyPr>
          <a:lstStyle>
            <a:lvl1pPr marL="0" indent="0">
              <a:buNone/>
              <a:defRPr sz="2400" b="1">
                <a:solidFill>
                  <a:schemeClr val="accent1">
                    <a:lumMod val="75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13" name="Content Placeholder 12"/>
          <p:cNvSpPr>
            <a:spLocks noGrp="1"/>
          </p:cNvSpPr>
          <p:nvPr>
            <p:ph sz="half" idx="4"/>
          </p:nvPr>
        </p:nvSpPr>
        <p:spPr>
          <a:xfrm>
            <a:off x="6604000" y="2247900"/>
            <a:ext cx="49784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9" name="Slide Number Placeholder 8"/>
          <p:cNvSpPr>
            <a:spLocks noGrp="1"/>
          </p:cNvSpPr>
          <p:nvPr>
            <p:ph type="sldNum" sz="quarter" idx="12"/>
          </p:nvPr>
        </p:nvSpPr>
        <p:spPr/>
        <p:txBody>
          <a:bodyPr/>
          <a:lstStyle/>
          <a:p>
            <a:fld id="{401CF334-2D5C-4859-84A6-CA7E6E43FAEB}" type="slidenum">
              <a:rPr lang="en-US" smtClean="0"/>
              <a:t>‹#›</a:t>
            </a:fld>
            <a:endParaRPr lang="en-US" dirty="0"/>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349BF3EA-1A78-4F07-BDC0-C8A1BD461199}" type="datetimeFigureOut">
              <a:rPr lang="en-US" smtClean="0"/>
              <a:t>2/19/2021</a:t>
            </a:fld>
            <a:endParaRPr lang="en-US" dirty="0"/>
          </a:p>
        </p:txBody>
      </p:sp>
    </p:spTree>
    <p:extLst>
      <p:ext uri="{BB962C8B-B14F-4D97-AF65-F5344CB8AC3E}">
        <p14:creationId xmlns:p14="http://schemas.microsoft.com/office/powerpoint/2010/main" val="9112743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Slide Number Placeholder 4"/>
          <p:cNvSpPr>
            <a:spLocks noGrp="1"/>
          </p:cNvSpPr>
          <p:nvPr>
            <p:ph type="sldNum" sz="quarter" idx="12"/>
          </p:nvPr>
        </p:nvSpPr>
        <p:spPr/>
        <p:txBody>
          <a:bodyPr/>
          <a:lstStyle/>
          <a:p>
            <a:fld id="{401CF334-2D5C-4859-84A6-CA7E6E43FAEB}" type="slidenum">
              <a:rPr lang="en-US" smtClean="0"/>
              <a:t>‹#›</a:t>
            </a:fld>
            <a:endParaRPr lang="en-US" dirty="0"/>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349BF3EA-1A78-4F07-BDC0-C8A1BD461199}" type="datetimeFigureOut">
              <a:rPr lang="en-US" smtClean="0"/>
              <a:t>2/19/2021</a:t>
            </a:fld>
            <a:endParaRPr lang="en-US" dirty="0"/>
          </a:p>
        </p:txBody>
      </p:sp>
    </p:spTree>
    <p:extLst>
      <p:ext uri="{BB962C8B-B14F-4D97-AF65-F5344CB8AC3E}">
        <p14:creationId xmlns:p14="http://schemas.microsoft.com/office/powerpoint/2010/main" val="1613074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401CF334-2D5C-4859-84A6-CA7E6E43FAEB}" type="slidenum">
              <a:rPr lang="en-US" smtClean="0"/>
              <a:t>‹#›</a:t>
            </a:fld>
            <a:endParaRPr lang="en-US" dirty="0"/>
          </a:p>
        </p:txBody>
      </p:sp>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349BF3EA-1A78-4F07-BDC0-C8A1BD461199}" type="datetimeFigureOut">
              <a:rPr lang="en-US" smtClean="0"/>
              <a:t>2/19/2021</a:t>
            </a:fld>
            <a:endParaRPr lang="en-US" dirty="0"/>
          </a:p>
        </p:txBody>
      </p:sp>
    </p:spTree>
    <p:extLst>
      <p:ext uri="{BB962C8B-B14F-4D97-AF65-F5344CB8AC3E}">
        <p14:creationId xmlns:p14="http://schemas.microsoft.com/office/powerpoint/2010/main" val="7115576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12192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useBgFill="1">
        <p:nvSpPr>
          <p:cNvPr id="9" name="Rounded Rectangle 8"/>
          <p:cNvSpPr/>
          <p:nvPr/>
        </p:nvSpPr>
        <p:spPr>
          <a:xfrm>
            <a:off x="85344" y="69755"/>
            <a:ext cx="12017829"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 name="Title 1"/>
          <p:cNvSpPr>
            <a:spLocks noGrp="1"/>
          </p:cNvSpPr>
          <p:nvPr>
            <p:ph type="title"/>
          </p:nvPr>
        </p:nvSpPr>
        <p:spPr>
          <a:xfrm>
            <a:off x="1219200" y="273050"/>
            <a:ext cx="10363200" cy="1143000"/>
          </a:xfrm>
        </p:spPr>
        <p:txBody>
          <a:bodyPr anchor="b" anchorCtr="0"/>
          <a:lstStyle>
            <a:lvl1pPr algn="l">
              <a:buNone/>
              <a:defRPr sz="4000" b="0"/>
            </a:lvl1pPr>
          </a:lstStyle>
          <a:p>
            <a:r>
              <a:rPr kumimoji="0" lang="en-US"/>
              <a:t>Click to edit Master title style</a:t>
            </a:r>
            <a:endParaRPr kumimoji="0" lang="en-US" dirty="0"/>
          </a:p>
        </p:txBody>
      </p:sp>
      <p:sp>
        <p:nvSpPr>
          <p:cNvPr id="11" name="Content Placeholder 10"/>
          <p:cNvSpPr>
            <a:spLocks noGrp="1"/>
          </p:cNvSpPr>
          <p:nvPr>
            <p:ph sz="quarter" idx="1"/>
          </p:nvPr>
        </p:nvSpPr>
        <p:spPr>
          <a:xfrm>
            <a:off x="3962400" y="1600200"/>
            <a:ext cx="7620000" cy="44958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3" name="Text Placeholder 2"/>
          <p:cNvSpPr>
            <a:spLocks noGrp="1"/>
          </p:cNvSpPr>
          <p:nvPr>
            <p:ph type="body" idx="2"/>
          </p:nvPr>
        </p:nvSpPr>
        <p:spPr>
          <a:xfrm>
            <a:off x="1219200" y="1600200"/>
            <a:ext cx="2540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dirty="0"/>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49BF3EA-1A78-4F07-BDC0-C8A1BD461199}" type="datetimeFigureOut">
              <a:rPr lang="en-US" smtClean="0"/>
              <a:t>2/19/2021</a:t>
            </a:fld>
            <a:endParaRPr lang="en-US" dirty="0"/>
          </a:p>
        </p:txBody>
      </p:sp>
      <p:pic>
        <p:nvPicPr>
          <p:cNvPr id="12" name="Picture 11">
            <a:extLst>
              <a:ext uri="{FF2B5EF4-FFF2-40B4-BE49-F238E27FC236}">
                <a16:creationId xmlns:a16="http://schemas.microsoft.com/office/drawing/2014/main" id="{01584B7F-75D6-46A1-B9D0-30434DC05C0E}"/>
              </a:ext>
            </a:extLst>
          </p:cNvPr>
          <p:cNvPicPr>
            <a:picLocks noChangeAspect="1"/>
          </p:cNvPicPr>
          <p:nvPr userDrawn="1"/>
        </p:nvPicPr>
        <p:blipFill>
          <a:blip r:embed="rId2"/>
          <a:stretch>
            <a:fillRect/>
          </a:stretch>
        </p:blipFill>
        <p:spPr>
          <a:xfrm>
            <a:off x="195072" y="6344023"/>
            <a:ext cx="2092762" cy="285377"/>
          </a:xfrm>
          <a:prstGeom prst="rect">
            <a:avLst/>
          </a:prstGeom>
        </p:spPr>
      </p:pic>
    </p:spTree>
    <p:extLst>
      <p:ext uri="{BB962C8B-B14F-4D97-AF65-F5344CB8AC3E}">
        <p14:creationId xmlns:p14="http://schemas.microsoft.com/office/powerpoint/2010/main" val="35662695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Rectangle 10"/>
          <p:cNvSpPr/>
          <p:nvPr/>
        </p:nvSpPr>
        <p:spPr>
          <a:xfrm flipV="1">
            <a:off x="91076" y="4683555"/>
            <a:ext cx="12009120" cy="91440"/>
          </a:xfrm>
          <a:prstGeom prst="rect">
            <a:avLst/>
          </a:prstGeom>
          <a:solidFill>
            <a:schemeClr val="accent1">
              <a:lumMod val="75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Rectangle 11"/>
          <p:cNvSpPr/>
          <p:nvPr/>
        </p:nvSpPr>
        <p:spPr>
          <a:xfrm>
            <a:off x="91345" y="4650475"/>
            <a:ext cx="12008852"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3" name="Rectangle 12"/>
          <p:cNvSpPr/>
          <p:nvPr/>
        </p:nvSpPr>
        <p:spPr>
          <a:xfrm>
            <a:off x="91348" y="4773225"/>
            <a:ext cx="12008849"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 name="Title 1"/>
          <p:cNvSpPr>
            <a:spLocks noGrp="1"/>
          </p:cNvSpPr>
          <p:nvPr>
            <p:ph type="title"/>
          </p:nvPr>
        </p:nvSpPr>
        <p:spPr>
          <a:xfrm>
            <a:off x="1219200" y="4900550"/>
            <a:ext cx="9753600" cy="522288"/>
          </a:xfrm>
        </p:spPr>
        <p:txBody>
          <a:bodyPr anchor="ctr">
            <a:noAutofit/>
          </a:bodyPr>
          <a:lstStyle>
            <a:lvl1pPr algn="l">
              <a:buNone/>
              <a:defRPr sz="2800" b="0"/>
            </a:lvl1pPr>
          </a:lstStyle>
          <a:p>
            <a:r>
              <a:rPr kumimoji="0" lang="en-US"/>
              <a:t>Click to edit Master title style</a:t>
            </a:r>
            <a:endParaRPr kumimoji="0" lang="en-US" dirty="0"/>
          </a:p>
        </p:txBody>
      </p:sp>
      <p:sp>
        <p:nvSpPr>
          <p:cNvPr id="3" name="Picture Placeholder 2" descr="An empty placeholder to add an image. Click on the placeholder and select the image that you wish to add"/>
          <p:cNvSpPr>
            <a:spLocks noGrp="1"/>
          </p:cNvSpPr>
          <p:nvPr>
            <p:ph type="pic" idx="1"/>
          </p:nvPr>
        </p:nvSpPr>
        <p:spPr>
          <a:xfrm>
            <a:off x="91078" y="66676"/>
            <a:ext cx="12002497"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1219200" y="5445825"/>
            <a:ext cx="97536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7" name="Slide Number Placeholder 6"/>
          <p:cNvSpPr>
            <a:spLocks noGrp="1"/>
          </p:cNvSpPr>
          <p:nvPr>
            <p:ph type="sldNum" sz="quarter" idx="12"/>
          </p:nvPr>
        </p:nvSpPr>
        <p:spPr>
          <a:xfrm>
            <a:off x="195072" y="6208776"/>
            <a:ext cx="609600" cy="457200"/>
          </a:xfrm>
        </p:spPr>
        <p:txBody>
          <a:bodyPr/>
          <a:lstStyle/>
          <a:p>
            <a:fld id="{401CF334-2D5C-4859-84A6-CA7E6E43FAEB}" type="slidenum">
              <a:rPr lang="en-US" smtClean="0"/>
              <a:t>‹#›</a:t>
            </a:fld>
            <a:endParaRPr lang="en-US" dirty="0"/>
          </a:p>
        </p:txBody>
      </p:sp>
      <p:sp>
        <p:nvSpPr>
          <p:cNvPr id="6" name="Footer Placeholder 5"/>
          <p:cNvSpPr>
            <a:spLocks noGrp="1"/>
          </p:cNvSpPr>
          <p:nvPr>
            <p:ph type="ftr" sz="quarter" idx="11"/>
          </p:nvPr>
        </p:nvSpPr>
        <p:spPr>
          <a:xfrm>
            <a:off x="1219200" y="6172200"/>
            <a:ext cx="5181600" cy="457200"/>
          </a:xfrm>
        </p:spPr>
        <p:txBody>
          <a:bodyPr/>
          <a:lstStyle/>
          <a:p>
            <a:r>
              <a:rPr lang="en-US" dirty="0"/>
              <a:t>Add a footer</a:t>
            </a:r>
          </a:p>
        </p:txBody>
      </p:sp>
      <p:sp>
        <p:nvSpPr>
          <p:cNvPr id="5" name="Date Placeholder 4"/>
          <p:cNvSpPr>
            <a:spLocks noGrp="1"/>
          </p:cNvSpPr>
          <p:nvPr>
            <p:ph type="dt" sz="half" idx="10"/>
          </p:nvPr>
        </p:nvSpPr>
        <p:spPr/>
        <p:txBody>
          <a:bodyPr/>
          <a:lstStyle/>
          <a:p>
            <a:fld id="{349BF3EA-1A78-4F07-BDC0-C8A1BD461199}" type="datetimeFigureOut">
              <a:rPr lang="en-US" smtClean="0"/>
              <a:t>2/19/2021</a:t>
            </a:fld>
            <a:endParaRPr lang="en-US" dirty="0"/>
          </a:p>
        </p:txBody>
      </p:sp>
    </p:spTree>
    <p:extLst>
      <p:ext uri="{BB962C8B-B14F-4D97-AF65-F5344CB8AC3E}">
        <p14:creationId xmlns:p14="http://schemas.microsoft.com/office/powerpoint/2010/main" val="37265774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3">
        <a:schemeClr val="bg1"/>
      </p:bgRef>
    </p:bg>
    <p:spTree>
      <p:nvGrpSpPr>
        <p:cNvPr id="1" name=""/>
        <p:cNvGrpSpPr/>
        <p:nvPr/>
      </p:nvGrpSpPr>
      <p:grpSpPr>
        <a:xfrm>
          <a:off x="0" y="0"/>
          <a:ext cx="0" cy="0"/>
          <a:chOff x="0" y="0"/>
          <a:chExt cx="0" cy="0"/>
        </a:xfrm>
      </p:grpSpPr>
      <p:sp>
        <p:nvSpPr>
          <p:cNvPr id="9" name="Rectangle 8"/>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dirty="0"/>
          </a:p>
        </p:txBody>
      </p:sp>
      <p:sp useBgFill="1">
        <p:nvSpPr>
          <p:cNvPr id="8" name="Rounded Rectangle 7"/>
          <p:cNvSpPr/>
          <p:nvPr/>
        </p:nvSpPr>
        <p:spPr>
          <a:xfrm>
            <a:off x="85344" y="69755"/>
            <a:ext cx="12017829"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2" name="Title Placeholder 21"/>
          <p:cNvSpPr>
            <a:spLocks noGrp="1"/>
          </p:cNvSpPr>
          <p:nvPr>
            <p:ph type="title"/>
          </p:nvPr>
        </p:nvSpPr>
        <p:spPr>
          <a:xfrm>
            <a:off x="1219200" y="274638"/>
            <a:ext cx="10363200" cy="1143000"/>
          </a:xfrm>
          <a:prstGeom prst="rect">
            <a:avLst/>
          </a:prstGeom>
        </p:spPr>
        <p:txBody>
          <a:bodyPr bIns="91440" anchor="b" anchorCtr="0">
            <a:normAutofit/>
          </a:bodyPr>
          <a:lstStyle/>
          <a:p>
            <a:r>
              <a:rPr kumimoji="0" lang="en-US"/>
              <a:t>Click to edit Master title style</a:t>
            </a:r>
            <a:endParaRPr kumimoji="0" lang="en-US" dirty="0"/>
          </a:p>
        </p:txBody>
      </p:sp>
      <p:sp>
        <p:nvSpPr>
          <p:cNvPr id="13" name="Text Placeholder 12"/>
          <p:cNvSpPr>
            <a:spLocks noGrp="1"/>
          </p:cNvSpPr>
          <p:nvPr>
            <p:ph type="body" idx="1"/>
          </p:nvPr>
        </p:nvSpPr>
        <p:spPr>
          <a:xfrm>
            <a:off x="1219200" y="1447800"/>
            <a:ext cx="10363200" cy="45720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endParaRPr kumimoji="0" lang="en-US" dirty="0"/>
          </a:p>
        </p:txBody>
      </p:sp>
      <p:sp>
        <p:nvSpPr>
          <p:cNvPr id="23" name="Slide Number Placeholder 22"/>
          <p:cNvSpPr>
            <a:spLocks noGrp="1"/>
          </p:cNvSpPr>
          <p:nvPr>
            <p:ph type="sldNum" sz="quarter" idx="4"/>
          </p:nvPr>
        </p:nvSpPr>
        <p:spPr>
          <a:xfrm>
            <a:off x="195072" y="6210300"/>
            <a:ext cx="609600" cy="457200"/>
          </a:xfrm>
          <a:prstGeom prst="ellipse">
            <a:avLst/>
          </a:prstGeom>
          <a:solidFill>
            <a:schemeClr val="accent1">
              <a:lumMod val="75000"/>
            </a:schemeClr>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401CF334-2D5C-4859-84A6-CA7E6E43FAEB}" type="slidenum">
              <a:rPr lang="en-US" smtClean="0"/>
              <a:t>‹#›</a:t>
            </a:fld>
            <a:endParaRPr lang="en-US" dirty="0"/>
          </a:p>
        </p:txBody>
      </p:sp>
      <p:sp>
        <p:nvSpPr>
          <p:cNvPr id="3" name="Footer Placeholder 2"/>
          <p:cNvSpPr>
            <a:spLocks noGrp="1"/>
          </p:cNvSpPr>
          <p:nvPr>
            <p:ph type="ftr" sz="quarter" idx="3"/>
          </p:nvPr>
        </p:nvSpPr>
        <p:spPr>
          <a:xfrm>
            <a:off x="1219200" y="6172200"/>
            <a:ext cx="5283200" cy="457200"/>
          </a:xfrm>
          <a:prstGeom prst="rect">
            <a:avLst/>
          </a:prstGeom>
        </p:spPr>
        <p:txBody>
          <a:bodyPr anchor="ctr" anchorCtr="0"/>
          <a:lstStyle>
            <a:lvl1pPr eaLnBrk="1" latinLnBrk="0" hangingPunct="1">
              <a:defRPr kumimoji="0" sz="1400">
                <a:solidFill>
                  <a:schemeClr val="tx2"/>
                </a:solidFill>
              </a:defRPr>
            </a:lvl1pPr>
          </a:lstStyle>
          <a:p>
            <a:r>
              <a:rPr lang="en-US" dirty="0"/>
              <a:t>Add a footer</a:t>
            </a:r>
          </a:p>
        </p:txBody>
      </p:sp>
      <p:sp>
        <p:nvSpPr>
          <p:cNvPr id="14" name="Date Placeholder 13"/>
          <p:cNvSpPr>
            <a:spLocks noGrp="1"/>
          </p:cNvSpPr>
          <p:nvPr>
            <p:ph type="dt" sz="half" idx="2"/>
          </p:nvPr>
        </p:nvSpPr>
        <p:spPr>
          <a:xfrm>
            <a:off x="8229600" y="6191250"/>
            <a:ext cx="3302000" cy="476250"/>
          </a:xfrm>
          <a:prstGeom prst="rect">
            <a:avLst/>
          </a:prstGeom>
        </p:spPr>
        <p:txBody>
          <a:bodyPr anchor="ctr" anchorCtr="0"/>
          <a:lstStyle>
            <a:lvl1pPr algn="r" eaLnBrk="1" latinLnBrk="0" hangingPunct="1">
              <a:defRPr kumimoji="0" sz="1400">
                <a:solidFill>
                  <a:schemeClr val="tx2"/>
                </a:solidFill>
              </a:defRPr>
            </a:lvl1pPr>
          </a:lstStyle>
          <a:p>
            <a:fld id="{349BF3EA-1A78-4F07-BDC0-C8A1BD461199}" type="datetimeFigureOut">
              <a:rPr lang="en-US" smtClean="0"/>
              <a:t>2/19/2021</a:t>
            </a:fld>
            <a:endParaRPr lang="en-US" dirty="0"/>
          </a:p>
        </p:txBody>
      </p:sp>
      <p:pic>
        <p:nvPicPr>
          <p:cNvPr id="15" name="Picture 14">
            <a:extLst>
              <a:ext uri="{FF2B5EF4-FFF2-40B4-BE49-F238E27FC236}">
                <a16:creationId xmlns:a16="http://schemas.microsoft.com/office/drawing/2014/main" id="{8BFA9917-B417-4412-B75C-6ED02820D8A8}"/>
              </a:ext>
            </a:extLst>
          </p:cNvPr>
          <p:cNvPicPr>
            <a:picLocks noChangeAspect="1"/>
          </p:cNvPicPr>
          <p:nvPr userDrawn="1"/>
        </p:nvPicPr>
        <p:blipFill>
          <a:blip r:embed="rId13"/>
          <a:stretch>
            <a:fillRect/>
          </a:stretch>
        </p:blipFill>
        <p:spPr>
          <a:xfrm>
            <a:off x="195072" y="6306316"/>
            <a:ext cx="2092762" cy="285377"/>
          </a:xfrm>
          <a:prstGeom prst="rect">
            <a:avLst/>
          </a:prstGeom>
        </p:spPr>
      </p:pic>
    </p:spTree>
    <p:extLst>
      <p:ext uri="{BB962C8B-B14F-4D97-AF65-F5344CB8AC3E}">
        <p14:creationId xmlns:p14="http://schemas.microsoft.com/office/powerpoint/2010/main" val="3930970780"/>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lumMod val="75000"/>
          </a:schemeClr>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lumMod val="75000"/>
          </a:schemeClr>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lumMod val="60000"/>
            <a:lumOff val="4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lumMod val="75000"/>
          </a:schemeClr>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lumMod val="75000"/>
          </a:schemeClr>
        </a:buClr>
        <a:buChar char="•"/>
        <a:defRPr kumimoji="0" sz="1800" kern="1200">
          <a:solidFill>
            <a:schemeClr val="tx1"/>
          </a:solidFill>
          <a:latin typeface="+mn-lt"/>
          <a:ea typeface="+mn-ea"/>
          <a:cs typeface="+mn-cs"/>
        </a:defRPr>
      </a:lvl8pPr>
      <a:lvl9pPr marL="2526030" indent="-285750" algn="l" rtl="0" eaLnBrk="1" latinLnBrk="0" hangingPunct="1">
        <a:spcBef>
          <a:spcPts val="370"/>
        </a:spcBef>
        <a:buClr>
          <a:schemeClr val="accent3">
            <a:lumMod val="50000"/>
          </a:schemeClr>
        </a:buClr>
        <a:buFont typeface="Arial" panose="020B0604020202020204" pitchFamily="34" charset="0"/>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7.jfi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fif"/><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fif"/><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jfif"/><Relationship Id="rId4" Type="http://schemas.openxmlformats.org/officeDocument/2006/relationships/image" Target="../media/image6.jfif"/></Relationships>
</file>

<file path=ppt/slides/_rels/slide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4.jfif"/><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jfi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a:t>Understanding Attrition and Salary</a:t>
            </a:r>
          </a:p>
        </p:txBody>
      </p:sp>
      <p:sp>
        <p:nvSpPr>
          <p:cNvPr id="4" name="Subtitle 3"/>
          <p:cNvSpPr>
            <a:spLocks noGrp="1"/>
          </p:cNvSpPr>
          <p:nvPr>
            <p:ph type="subTitle" idx="1"/>
          </p:nvPr>
        </p:nvSpPr>
        <p:spPr/>
        <p:txBody>
          <a:bodyPr/>
          <a:lstStyle/>
          <a:p>
            <a:r>
              <a:rPr lang="en-US" dirty="0" err="1"/>
              <a:t>DDSAnalytics</a:t>
            </a:r>
            <a:endParaRPr lang="en-US" dirty="0"/>
          </a:p>
        </p:txBody>
      </p:sp>
      <p:sp>
        <p:nvSpPr>
          <p:cNvPr id="2" name="TextBox 1">
            <a:extLst>
              <a:ext uri="{FF2B5EF4-FFF2-40B4-BE49-F238E27FC236}">
                <a16:creationId xmlns:a16="http://schemas.microsoft.com/office/drawing/2014/main" id="{705A6265-E6C0-4D5B-9DA8-633593E53731}"/>
              </a:ext>
            </a:extLst>
          </p:cNvPr>
          <p:cNvSpPr txBox="1"/>
          <p:nvPr/>
        </p:nvSpPr>
        <p:spPr>
          <a:xfrm>
            <a:off x="444883" y="5888493"/>
            <a:ext cx="4699322" cy="584775"/>
          </a:xfrm>
          <a:prstGeom prst="rect">
            <a:avLst/>
          </a:prstGeom>
          <a:noFill/>
          <a:ln>
            <a:solidFill>
              <a:schemeClr val="bg2"/>
            </a:solidFill>
          </a:ln>
        </p:spPr>
        <p:txBody>
          <a:bodyPr wrap="square" rtlCol="0" anchor="ctr" anchorCtr="1">
            <a:spAutoFit/>
          </a:bodyPr>
          <a:lstStyle/>
          <a:p>
            <a:r>
              <a:rPr lang="en-US" sz="3200" dirty="0"/>
              <a:t>Joseph Lazarus</a:t>
            </a:r>
          </a:p>
        </p:txBody>
      </p:sp>
    </p:spTree>
    <p:extLst>
      <p:ext uri="{BB962C8B-B14F-4D97-AF65-F5344CB8AC3E}">
        <p14:creationId xmlns:p14="http://schemas.microsoft.com/office/powerpoint/2010/main" val="15660735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Classification Terms		</a:t>
            </a:r>
          </a:p>
        </p:txBody>
      </p:sp>
      <p:sp>
        <p:nvSpPr>
          <p:cNvPr id="2" name="Content Placeholder 1"/>
          <p:cNvSpPr>
            <a:spLocks noGrp="1"/>
          </p:cNvSpPr>
          <p:nvPr>
            <p:ph sz="quarter" idx="1"/>
          </p:nvPr>
        </p:nvSpPr>
        <p:spPr>
          <a:xfrm>
            <a:off x="3349535" y="1417638"/>
            <a:ext cx="7200900" cy="4572000"/>
          </a:xfrm>
        </p:spPr>
        <p:txBody>
          <a:bodyPr/>
          <a:lstStyle/>
          <a:p>
            <a:r>
              <a:rPr lang="en-US" u="sng" dirty="0"/>
              <a:t>Precision</a:t>
            </a:r>
            <a:r>
              <a:rPr lang="en-US" dirty="0"/>
              <a:t>: </a:t>
            </a:r>
            <a:r>
              <a:rPr lang="en-US" sz="2400" dirty="0"/>
              <a:t>The rate at which positive predictions are made. Is good when the cost of a False Positive is high</a:t>
            </a:r>
          </a:p>
          <a:p>
            <a:pPr marL="0" indent="0">
              <a:buNone/>
            </a:pPr>
            <a:r>
              <a:rPr lang="en-US" sz="2400" dirty="0"/>
              <a:t>		</a:t>
            </a:r>
            <a:r>
              <a:rPr lang="en-US" dirty="0"/>
              <a:t>	</a:t>
            </a:r>
          </a:p>
        </p:txBody>
      </p:sp>
      <p:pic>
        <p:nvPicPr>
          <p:cNvPr id="11" name="Picture 10" descr="Diagram&#10;&#10;Description automatically generated">
            <a:extLst>
              <a:ext uri="{FF2B5EF4-FFF2-40B4-BE49-F238E27FC236}">
                <a16:creationId xmlns:a16="http://schemas.microsoft.com/office/drawing/2014/main" id="{8116184F-F430-4AA9-9069-B105FD0F7C0D}"/>
              </a:ext>
            </a:extLst>
          </p:cNvPr>
          <p:cNvPicPr>
            <a:picLocks noChangeAspect="1"/>
          </p:cNvPicPr>
          <p:nvPr/>
        </p:nvPicPr>
        <p:blipFill rotWithShape="1">
          <a:blip r:embed="rId2">
            <a:extLst>
              <a:ext uri="{28A0092B-C50C-407E-A947-70E740481C1C}">
                <a14:useLocalDpi xmlns:a14="http://schemas.microsoft.com/office/drawing/2010/main" val="0"/>
              </a:ext>
            </a:extLst>
          </a:blip>
          <a:srcRect t="1" r="9692" b="628"/>
          <a:stretch/>
        </p:blipFill>
        <p:spPr>
          <a:xfrm>
            <a:off x="1219200" y="1447800"/>
            <a:ext cx="1436507" cy="1419769"/>
          </a:xfrm>
          <a:prstGeom prst="rect">
            <a:avLst/>
          </a:prstGeom>
        </p:spPr>
      </p:pic>
      <p:grpSp>
        <p:nvGrpSpPr>
          <p:cNvPr id="17" name="Group 16">
            <a:extLst>
              <a:ext uri="{FF2B5EF4-FFF2-40B4-BE49-F238E27FC236}">
                <a16:creationId xmlns:a16="http://schemas.microsoft.com/office/drawing/2014/main" id="{018EBEA1-81E9-4492-B121-902140CC6FE3}"/>
              </a:ext>
            </a:extLst>
          </p:cNvPr>
          <p:cNvGrpSpPr/>
          <p:nvPr/>
        </p:nvGrpSpPr>
        <p:grpSpPr>
          <a:xfrm>
            <a:off x="4385128" y="2903038"/>
            <a:ext cx="5728804" cy="1368237"/>
            <a:chOff x="-669472" y="3990432"/>
            <a:chExt cx="5728804" cy="1368237"/>
          </a:xfrm>
        </p:grpSpPr>
        <p:cxnSp>
          <p:nvCxnSpPr>
            <p:cNvPr id="13" name="Straight Connector 12">
              <a:extLst>
                <a:ext uri="{FF2B5EF4-FFF2-40B4-BE49-F238E27FC236}">
                  <a16:creationId xmlns:a16="http://schemas.microsoft.com/office/drawing/2014/main" id="{84E60ABC-9D01-420B-9F5D-BD32BE74BF0E}"/>
                </a:ext>
              </a:extLst>
            </p:cNvPr>
            <p:cNvCxnSpPr>
              <a:cxnSpLocks/>
            </p:cNvCxnSpPr>
            <p:nvPr/>
          </p:nvCxnSpPr>
          <p:spPr>
            <a:xfrm>
              <a:off x="0" y="4524279"/>
              <a:ext cx="4997805"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16" name="Group 15">
              <a:extLst>
                <a:ext uri="{FF2B5EF4-FFF2-40B4-BE49-F238E27FC236}">
                  <a16:creationId xmlns:a16="http://schemas.microsoft.com/office/drawing/2014/main" id="{3F4D0C80-A2A3-4978-A1FC-B8BDC64741C2}"/>
                </a:ext>
              </a:extLst>
            </p:cNvPr>
            <p:cNvGrpSpPr/>
            <p:nvPr/>
          </p:nvGrpSpPr>
          <p:grpSpPr>
            <a:xfrm>
              <a:off x="-669472" y="3990432"/>
              <a:ext cx="5728804" cy="1368237"/>
              <a:chOff x="4821631" y="3135620"/>
              <a:chExt cx="5728804" cy="1368237"/>
            </a:xfrm>
          </p:grpSpPr>
          <p:sp>
            <p:nvSpPr>
              <p:cNvPr id="14" name="TextBox 13">
                <a:extLst>
                  <a:ext uri="{FF2B5EF4-FFF2-40B4-BE49-F238E27FC236}">
                    <a16:creationId xmlns:a16="http://schemas.microsoft.com/office/drawing/2014/main" id="{7DC5E10E-84CE-4C55-82B6-0DDB6C0A0ACC}"/>
                  </a:ext>
                </a:extLst>
              </p:cNvPr>
              <p:cNvSpPr txBox="1"/>
              <p:nvPr/>
            </p:nvSpPr>
            <p:spPr>
              <a:xfrm>
                <a:off x="4821631" y="3135620"/>
                <a:ext cx="5728804" cy="1077218"/>
              </a:xfrm>
              <a:prstGeom prst="rect">
                <a:avLst/>
              </a:prstGeom>
              <a:noFill/>
              <a:ln>
                <a:noFill/>
              </a:ln>
            </p:spPr>
            <p:txBody>
              <a:bodyPr wrap="square" rtlCol="0" anchor="ctr" anchorCtr="1">
                <a:spAutoFit/>
              </a:bodyPr>
              <a:lstStyle/>
              <a:p>
                <a:pPr marL="320040" lvl="1" indent="0">
                  <a:buNone/>
                </a:pPr>
                <a:r>
                  <a:rPr lang="en-US" sz="2800" dirty="0"/>
                  <a:t>True positives </a:t>
                </a:r>
              </a:p>
              <a:p>
                <a:pPr marL="320040" lvl="1" indent="0">
                  <a:buNone/>
                </a:pPr>
                <a:r>
                  <a:rPr lang="en-US" dirty="0"/>
                  <a:t>			</a:t>
                </a:r>
              </a:p>
              <a:p>
                <a:endParaRPr lang="en-US" dirty="0"/>
              </a:p>
            </p:txBody>
          </p:sp>
          <p:sp>
            <p:nvSpPr>
              <p:cNvPr id="15" name="TextBox 14">
                <a:extLst>
                  <a:ext uri="{FF2B5EF4-FFF2-40B4-BE49-F238E27FC236}">
                    <a16:creationId xmlns:a16="http://schemas.microsoft.com/office/drawing/2014/main" id="{CEDD35D1-90BF-447F-9E11-1341531681D4}"/>
                  </a:ext>
                </a:extLst>
              </p:cNvPr>
              <p:cNvSpPr txBox="1"/>
              <p:nvPr/>
            </p:nvSpPr>
            <p:spPr>
              <a:xfrm>
                <a:off x="5165083" y="3703638"/>
                <a:ext cx="5041900" cy="800219"/>
              </a:xfrm>
              <a:prstGeom prst="rect">
                <a:avLst/>
              </a:prstGeom>
              <a:noFill/>
              <a:ln>
                <a:noFill/>
              </a:ln>
            </p:spPr>
            <p:txBody>
              <a:bodyPr wrap="square" rtlCol="0" anchor="ctr" anchorCtr="1">
                <a:spAutoFit/>
              </a:bodyPr>
              <a:lstStyle/>
              <a:p>
                <a:pPr marL="320040" lvl="1" indent="0">
                  <a:buNone/>
                </a:pPr>
                <a:r>
                  <a:rPr lang="en-US" sz="2800" dirty="0"/>
                  <a:t>True positives + False Positives</a:t>
                </a:r>
              </a:p>
              <a:p>
                <a:endParaRPr lang="en-US" dirty="0"/>
              </a:p>
            </p:txBody>
          </p:sp>
        </p:grpSp>
      </p:grpSp>
    </p:spTree>
    <p:extLst>
      <p:ext uri="{BB962C8B-B14F-4D97-AF65-F5344CB8AC3E}">
        <p14:creationId xmlns:p14="http://schemas.microsoft.com/office/powerpoint/2010/main" val="1815000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Classification Terms		</a:t>
            </a:r>
          </a:p>
        </p:txBody>
      </p:sp>
      <p:sp>
        <p:nvSpPr>
          <p:cNvPr id="2" name="Content Placeholder 1"/>
          <p:cNvSpPr>
            <a:spLocks noGrp="1"/>
          </p:cNvSpPr>
          <p:nvPr>
            <p:ph sz="quarter" idx="1"/>
          </p:nvPr>
        </p:nvSpPr>
        <p:spPr>
          <a:xfrm>
            <a:off x="3349535" y="1417638"/>
            <a:ext cx="7200900" cy="4572000"/>
          </a:xfrm>
        </p:spPr>
        <p:txBody>
          <a:bodyPr/>
          <a:lstStyle/>
          <a:p>
            <a:r>
              <a:rPr lang="en-US" u="sng" dirty="0"/>
              <a:t>Sensitivity</a:t>
            </a:r>
            <a:r>
              <a:rPr lang="en-US" dirty="0"/>
              <a:t>:  </a:t>
            </a:r>
            <a:r>
              <a:rPr lang="en-US" sz="2400" dirty="0"/>
              <a:t>The rate at which positive predictions are made ~ True Positive Rate	~ Of all the people in attrition category how many did we predict?</a:t>
            </a:r>
            <a:r>
              <a:rPr lang="en-US" dirty="0"/>
              <a:t>				</a:t>
            </a:r>
          </a:p>
        </p:txBody>
      </p:sp>
      <p:pic>
        <p:nvPicPr>
          <p:cNvPr id="11" name="Picture 10">
            <a:extLst>
              <a:ext uri="{FF2B5EF4-FFF2-40B4-BE49-F238E27FC236}">
                <a16:creationId xmlns:a16="http://schemas.microsoft.com/office/drawing/2014/main" id="{8116184F-F430-4AA9-9069-B105FD0F7C0D}"/>
              </a:ext>
            </a:extLst>
          </p:cNvPr>
          <p:cNvPicPr>
            <a:picLocks noChangeAspect="1"/>
          </p:cNvPicPr>
          <p:nvPr/>
        </p:nvPicPr>
        <p:blipFill>
          <a:blip r:embed="rId2" cstate="print">
            <a:extLst>
              <a:ext uri="{28A0092B-C50C-407E-A947-70E740481C1C}">
                <a14:useLocalDpi xmlns:a14="http://schemas.microsoft.com/office/drawing/2010/main" val="0"/>
              </a:ext>
            </a:extLst>
          </a:blip>
          <a:srcRect l="12256" r="12256"/>
          <a:stretch/>
        </p:blipFill>
        <p:spPr>
          <a:xfrm>
            <a:off x="1219200" y="1447800"/>
            <a:ext cx="1436507" cy="1419769"/>
          </a:xfrm>
          <a:prstGeom prst="rect">
            <a:avLst/>
          </a:prstGeom>
        </p:spPr>
      </p:pic>
      <p:grpSp>
        <p:nvGrpSpPr>
          <p:cNvPr id="17" name="Group 16">
            <a:extLst>
              <a:ext uri="{FF2B5EF4-FFF2-40B4-BE49-F238E27FC236}">
                <a16:creationId xmlns:a16="http://schemas.microsoft.com/office/drawing/2014/main" id="{018EBEA1-81E9-4492-B121-902140CC6FE3}"/>
              </a:ext>
            </a:extLst>
          </p:cNvPr>
          <p:cNvGrpSpPr/>
          <p:nvPr/>
        </p:nvGrpSpPr>
        <p:grpSpPr>
          <a:xfrm>
            <a:off x="4385128" y="2903038"/>
            <a:ext cx="5728804" cy="1368237"/>
            <a:chOff x="-669472" y="3990432"/>
            <a:chExt cx="5728804" cy="1368237"/>
          </a:xfrm>
        </p:grpSpPr>
        <p:cxnSp>
          <p:nvCxnSpPr>
            <p:cNvPr id="13" name="Straight Connector 12">
              <a:extLst>
                <a:ext uri="{FF2B5EF4-FFF2-40B4-BE49-F238E27FC236}">
                  <a16:creationId xmlns:a16="http://schemas.microsoft.com/office/drawing/2014/main" id="{84E60ABC-9D01-420B-9F5D-BD32BE74BF0E}"/>
                </a:ext>
              </a:extLst>
            </p:cNvPr>
            <p:cNvCxnSpPr>
              <a:cxnSpLocks/>
            </p:cNvCxnSpPr>
            <p:nvPr/>
          </p:nvCxnSpPr>
          <p:spPr>
            <a:xfrm>
              <a:off x="0" y="4524279"/>
              <a:ext cx="4997805"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16" name="Group 15">
              <a:extLst>
                <a:ext uri="{FF2B5EF4-FFF2-40B4-BE49-F238E27FC236}">
                  <a16:creationId xmlns:a16="http://schemas.microsoft.com/office/drawing/2014/main" id="{3F4D0C80-A2A3-4978-A1FC-B8BDC64741C2}"/>
                </a:ext>
              </a:extLst>
            </p:cNvPr>
            <p:cNvGrpSpPr/>
            <p:nvPr/>
          </p:nvGrpSpPr>
          <p:grpSpPr>
            <a:xfrm>
              <a:off x="-669472" y="3990432"/>
              <a:ext cx="5728804" cy="1368237"/>
              <a:chOff x="4821631" y="3135620"/>
              <a:chExt cx="5728804" cy="1368237"/>
            </a:xfrm>
          </p:grpSpPr>
          <p:sp>
            <p:nvSpPr>
              <p:cNvPr id="14" name="TextBox 13">
                <a:extLst>
                  <a:ext uri="{FF2B5EF4-FFF2-40B4-BE49-F238E27FC236}">
                    <a16:creationId xmlns:a16="http://schemas.microsoft.com/office/drawing/2014/main" id="{7DC5E10E-84CE-4C55-82B6-0DDB6C0A0ACC}"/>
                  </a:ext>
                </a:extLst>
              </p:cNvPr>
              <p:cNvSpPr txBox="1"/>
              <p:nvPr/>
            </p:nvSpPr>
            <p:spPr>
              <a:xfrm>
                <a:off x="4821631" y="3135620"/>
                <a:ext cx="5728804" cy="1077218"/>
              </a:xfrm>
              <a:prstGeom prst="rect">
                <a:avLst/>
              </a:prstGeom>
              <a:noFill/>
              <a:ln>
                <a:solidFill>
                  <a:schemeClr val="bg2"/>
                </a:solidFill>
              </a:ln>
            </p:spPr>
            <p:txBody>
              <a:bodyPr wrap="square" rtlCol="0" anchor="ctr" anchorCtr="1">
                <a:spAutoFit/>
              </a:bodyPr>
              <a:lstStyle/>
              <a:p>
                <a:pPr marL="320040" lvl="1" indent="0">
                  <a:buNone/>
                </a:pPr>
                <a:r>
                  <a:rPr lang="en-US" sz="2800" dirty="0"/>
                  <a:t>True positives </a:t>
                </a:r>
              </a:p>
              <a:p>
                <a:pPr marL="320040" lvl="1" indent="0">
                  <a:buNone/>
                </a:pPr>
                <a:r>
                  <a:rPr lang="en-US" dirty="0"/>
                  <a:t>			</a:t>
                </a:r>
              </a:p>
              <a:p>
                <a:endParaRPr lang="en-US" dirty="0"/>
              </a:p>
            </p:txBody>
          </p:sp>
          <p:sp>
            <p:nvSpPr>
              <p:cNvPr id="15" name="TextBox 14">
                <a:extLst>
                  <a:ext uri="{FF2B5EF4-FFF2-40B4-BE49-F238E27FC236}">
                    <a16:creationId xmlns:a16="http://schemas.microsoft.com/office/drawing/2014/main" id="{CEDD35D1-90BF-447F-9E11-1341531681D4}"/>
                  </a:ext>
                </a:extLst>
              </p:cNvPr>
              <p:cNvSpPr txBox="1"/>
              <p:nvPr/>
            </p:nvSpPr>
            <p:spPr>
              <a:xfrm>
                <a:off x="5165083" y="3703638"/>
                <a:ext cx="5041900" cy="800219"/>
              </a:xfrm>
              <a:prstGeom prst="rect">
                <a:avLst/>
              </a:prstGeom>
              <a:noFill/>
              <a:ln>
                <a:noFill/>
              </a:ln>
            </p:spPr>
            <p:txBody>
              <a:bodyPr wrap="square" rtlCol="0" anchor="ctr" anchorCtr="1">
                <a:spAutoFit/>
              </a:bodyPr>
              <a:lstStyle/>
              <a:p>
                <a:pPr marL="320040" lvl="1" indent="0">
                  <a:buNone/>
                </a:pPr>
                <a:r>
                  <a:rPr lang="en-US" sz="2800" dirty="0"/>
                  <a:t>True positives + False Negative</a:t>
                </a:r>
              </a:p>
              <a:p>
                <a:endParaRPr lang="en-US" dirty="0"/>
              </a:p>
            </p:txBody>
          </p:sp>
        </p:grpSp>
      </p:grpSp>
      <p:sp>
        <p:nvSpPr>
          <p:cNvPr id="10" name="TextBox 9">
            <a:extLst>
              <a:ext uri="{FF2B5EF4-FFF2-40B4-BE49-F238E27FC236}">
                <a16:creationId xmlns:a16="http://schemas.microsoft.com/office/drawing/2014/main" id="{5AE7D9C6-3BAE-42B8-9B1D-E2022ABA3603}"/>
              </a:ext>
            </a:extLst>
          </p:cNvPr>
          <p:cNvSpPr txBox="1"/>
          <p:nvPr/>
        </p:nvSpPr>
        <p:spPr>
          <a:xfrm>
            <a:off x="4728580" y="4186450"/>
            <a:ext cx="5440649" cy="461665"/>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nchor="ctr" anchorCtr="1">
            <a:spAutoFit/>
          </a:bodyPr>
          <a:lstStyle/>
          <a:p>
            <a:pPr algn="ctr"/>
            <a:r>
              <a:rPr lang="en-US" sz="2400" dirty="0"/>
              <a:t>Note: Sometimes referred to as “Recall”</a:t>
            </a:r>
            <a:endParaRPr lang="en-US" sz="2400" dirty="0">
              <a:latin typeface="Blackadder ITC" panose="04020505051007020D02" pitchFamily="82" charset="0"/>
            </a:endParaRPr>
          </a:p>
        </p:txBody>
      </p:sp>
      <p:sp>
        <p:nvSpPr>
          <p:cNvPr id="12" name="Star: 5 Points 11">
            <a:extLst>
              <a:ext uri="{FF2B5EF4-FFF2-40B4-BE49-F238E27FC236}">
                <a16:creationId xmlns:a16="http://schemas.microsoft.com/office/drawing/2014/main" id="{671CD0FD-DD6B-4E2A-92F0-0707DF96A018}"/>
              </a:ext>
            </a:extLst>
          </p:cNvPr>
          <p:cNvSpPr/>
          <p:nvPr/>
        </p:nvSpPr>
        <p:spPr>
          <a:xfrm>
            <a:off x="41940" y="1447800"/>
            <a:ext cx="1177260" cy="1143000"/>
          </a:xfrm>
          <a:prstGeom prst="star5">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p>
        </p:txBody>
      </p:sp>
    </p:spTree>
    <p:extLst>
      <p:ext uri="{BB962C8B-B14F-4D97-AF65-F5344CB8AC3E}">
        <p14:creationId xmlns:p14="http://schemas.microsoft.com/office/powerpoint/2010/main" val="11258888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Classification Terms		</a:t>
            </a:r>
          </a:p>
        </p:txBody>
      </p:sp>
      <p:sp>
        <p:nvSpPr>
          <p:cNvPr id="2" name="Content Placeholder 1"/>
          <p:cNvSpPr>
            <a:spLocks noGrp="1"/>
          </p:cNvSpPr>
          <p:nvPr>
            <p:ph sz="quarter" idx="1"/>
          </p:nvPr>
        </p:nvSpPr>
        <p:spPr>
          <a:xfrm>
            <a:off x="3349535" y="1417638"/>
            <a:ext cx="7200900" cy="4572000"/>
          </a:xfrm>
        </p:spPr>
        <p:txBody>
          <a:bodyPr/>
          <a:lstStyle/>
          <a:p>
            <a:r>
              <a:rPr lang="en-US" u="sng" dirty="0"/>
              <a:t>Specificity</a:t>
            </a:r>
            <a:r>
              <a:rPr lang="en-US" dirty="0"/>
              <a:t>:  rate of actual negative cases predicted as negative ~ True Negative Rate			</a:t>
            </a:r>
          </a:p>
        </p:txBody>
      </p:sp>
      <p:pic>
        <p:nvPicPr>
          <p:cNvPr id="11" name="Picture 10">
            <a:extLst>
              <a:ext uri="{FF2B5EF4-FFF2-40B4-BE49-F238E27FC236}">
                <a16:creationId xmlns:a16="http://schemas.microsoft.com/office/drawing/2014/main" id="{8116184F-F430-4AA9-9069-B105FD0F7C0D}"/>
              </a:ext>
            </a:extLst>
          </p:cNvPr>
          <p:cNvPicPr>
            <a:picLocks noChangeAspect="1"/>
          </p:cNvPicPr>
          <p:nvPr/>
        </p:nvPicPr>
        <p:blipFill>
          <a:blip r:embed="rId2">
            <a:extLst>
              <a:ext uri="{28A0092B-C50C-407E-A947-70E740481C1C}">
                <a14:useLocalDpi xmlns:a14="http://schemas.microsoft.com/office/drawing/2010/main" val="0"/>
              </a:ext>
            </a:extLst>
          </a:blip>
          <a:srcRect l="19646" r="19646"/>
          <a:stretch/>
        </p:blipFill>
        <p:spPr>
          <a:xfrm>
            <a:off x="1470654" y="1443038"/>
            <a:ext cx="1693832" cy="1674096"/>
          </a:xfrm>
          <a:prstGeom prst="rect">
            <a:avLst/>
          </a:prstGeom>
        </p:spPr>
      </p:pic>
      <p:grpSp>
        <p:nvGrpSpPr>
          <p:cNvPr id="17" name="Group 16">
            <a:extLst>
              <a:ext uri="{FF2B5EF4-FFF2-40B4-BE49-F238E27FC236}">
                <a16:creationId xmlns:a16="http://schemas.microsoft.com/office/drawing/2014/main" id="{018EBEA1-81E9-4492-B121-902140CC6FE3}"/>
              </a:ext>
            </a:extLst>
          </p:cNvPr>
          <p:cNvGrpSpPr/>
          <p:nvPr/>
        </p:nvGrpSpPr>
        <p:grpSpPr>
          <a:xfrm>
            <a:off x="4385128" y="2903038"/>
            <a:ext cx="5728804" cy="1368237"/>
            <a:chOff x="-669472" y="3990432"/>
            <a:chExt cx="5728804" cy="1368237"/>
          </a:xfrm>
        </p:grpSpPr>
        <p:cxnSp>
          <p:nvCxnSpPr>
            <p:cNvPr id="13" name="Straight Connector 12">
              <a:extLst>
                <a:ext uri="{FF2B5EF4-FFF2-40B4-BE49-F238E27FC236}">
                  <a16:creationId xmlns:a16="http://schemas.microsoft.com/office/drawing/2014/main" id="{84E60ABC-9D01-420B-9F5D-BD32BE74BF0E}"/>
                </a:ext>
              </a:extLst>
            </p:cNvPr>
            <p:cNvCxnSpPr>
              <a:cxnSpLocks/>
            </p:cNvCxnSpPr>
            <p:nvPr/>
          </p:nvCxnSpPr>
          <p:spPr>
            <a:xfrm>
              <a:off x="0" y="4524279"/>
              <a:ext cx="4997805"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16" name="Group 15">
              <a:extLst>
                <a:ext uri="{FF2B5EF4-FFF2-40B4-BE49-F238E27FC236}">
                  <a16:creationId xmlns:a16="http://schemas.microsoft.com/office/drawing/2014/main" id="{3F4D0C80-A2A3-4978-A1FC-B8BDC64741C2}"/>
                </a:ext>
              </a:extLst>
            </p:cNvPr>
            <p:cNvGrpSpPr/>
            <p:nvPr/>
          </p:nvGrpSpPr>
          <p:grpSpPr>
            <a:xfrm>
              <a:off x="-669472" y="3990432"/>
              <a:ext cx="5728804" cy="1368237"/>
              <a:chOff x="4821631" y="3135620"/>
              <a:chExt cx="5728804" cy="1368237"/>
            </a:xfrm>
          </p:grpSpPr>
          <p:sp>
            <p:nvSpPr>
              <p:cNvPr id="14" name="TextBox 13">
                <a:extLst>
                  <a:ext uri="{FF2B5EF4-FFF2-40B4-BE49-F238E27FC236}">
                    <a16:creationId xmlns:a16="http://schemas.microsoft.com/office/drawing/2014/main" id="{7DC5E10E-84CE-4C55-82B6-0DDB6C0A0ACC}"/>
                  </a:ext>
                </a:extLst>
              </p:cNvPr>
              <p:cNvSpPr txBox="1"/>
              <p:nvPr/>
            </p:nvSpPr>
            <p:spPr>
              <a:xfrm>
                <a:off x="4821631" y="3135620"/>
                <a:ext cx="5728804" cy="1077218"/>
              </a:xfrm>
              <a:prstGeom prst="rect">
                <a:avLst/>
              </a:prstGeom>
              <a:noFill/>
              <a:ln>
                <a:solidFill>
                  <a:schemeClr val="bg2"/>
                </a:solidFill>
              </a:ln>
            </p:spPr>
            <p:txBody>
              <a:bodyPr wrap="square" rtlCol="0" anchor="ctr" anchorCtr="1">
                <a:spAutoFit/>
              </a:bodyPr>
              <a:lstStyle/>
              <a:p>
                <a:pPr marL="320040" lvl="1" indent="0">
                  <a:buNone/>
                </a:pPr>
                <a:r>
                  <a:rPr lang="en-US" sz="2800" dirty="0"/>
                  <a:t>True Negatives</a:t>
                </a:r>
              </a:p>
              <a:p>
                <a:pPr marL="320040" lvl="1" indent="0">
                  <a:buNone/>
                </a:pPr>
                <a:r>
                  <a:rPr lang="en-US" dirty="0"/>
                  <a:t>			</a:t>
                </a:r>
              </a:p>
              <a:p>
                <a:endParaRPr lang="en-US" dirty="0"/>
              </a:p>
            </p:txBody>
          </p:sp>
          <p:sp>
            <p:nvSpPr>
              <p:cNvPr id="15" name="TextBox 14">
                <a:extLst>
                  <a:ext uri="{FF2B5EF4-FFF2-40B4-BE49-F238E27FC236}">
                    <a16:creationId xmlns:a16="http://schemas.microsoft.com/office/drawing/2014/main" id="{CEDD35D1-90BF-447F-9E11-1341531681D4}"/>
                  </a:ext>
                </a:extLst>
              </p:cNvPr>
              <p:cNvSpPr txBox="1"/>
              <p:nvPr/>
            </p:nvSpPr>
            <p:spPr>
              <a:xfrm>
                <a:off x="5165083" y="3703638"/>
                <a:ext cx="5041900" cy="800219"/>
              </a:xfrm>
              <a:prstGeom prst="rect">
                <a:avLst/>
              </a:prstGeom>
              <a:noFill/>
              <a:ln>
                <a:noFill/>
              </a:ln>
            </p:spPr>
            <p:txBody>
              <a:bodyPr wrap="square" rtlCol="0" anchor="ctr" anchorCtr="1">
                <a:spAutoFit/>
              </a:bodyPr>
              <a:lstStyle/>
              <a:p>
                <a:pPr marL="320040" lvl="1" indent="0">
                  <a:buNone/>
                </a:pPr>
                <a:r>
                  <a:rPr lang="en-US" sz="2800" dirty="0"/>
                  <a:t>True Negative + False Positives</a:t>
                </a:r>
              </a:p>
              <a:p>
                <a:endParaRPr lang="en-US" dirty="0"/>
              </a:p>
            </p:txBody>
          </p:sp>
        </p:grpSp>
      </p:grpSp>
      <p:sp>
        <p:nvSpPr>
          <p:cNvPr id="4" name="Star: 5 Points 3">
            <a:extLst>
              <a:ext uri="{FF2B5EF4-FFF2-40B4-BE49-F238E27FC236}">
                <a16:creationId xmlns:a16="http://schemas.microsoft.com/office/drawing/2014/main" id="{097A850C-BF9B-4018-9F7F-DAB880B32F17}"/>
              </a:ext>
            </a:extLst>
          </p:cNvPr>
          <p:cNvSpPr/>
          <p:nvPr/>
        </p:nvSpPr>
        <p:spPr>
          <a:xfrm>
            <a:off x="144913" y="1588838"/>
            <a:ext cx="1325741" cy="1143000"/>
          </a:xfrm>
          <a:prstGeom prst="star5">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p>
        </p:txBody>
      </p:sp>
    </p:spTree>
    <p:extLst>
      <p:ext uri="{BB962C8B-B14F-4D97-AF65-F5344CB8AC3E}">
        <p14:creationId xmlns:p14="http://schemas.microsoft.com/office/powerpoint/2010/main" val="38281814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Classification Terms		</a:t>
            </a:r>
          </a:p>
        </p:txBody>
      </p:sp>
      <p:sp>
        <p:nvSpPr>
          <p:cNvPr id="2" name="Content Placeholder 1"/>
          <p:cNvSpPr>
            <a:spLocks noGrp="1"/>
          </p:cNvSpPr>
          <p:nvPr>
            <p:ph sz="quarter" idx="1"/>
          </p:nvPr>
        </p:nvSpPr>
        <p:spPr>
          <a:xfrm>
            <a:off x="3349535" y="1417638"/>
            <a:ext cx="7200900" cy="4572000"/>
          </a:xfrm>
        </p:spPr>
        <p:txBody>
          <a:bodyPr/>
          <a:lstStyle/>
          <a:p>
            <a:r>
              <a:rPr lang="en-US" u="sng" dirty="0"/>
              <a:t>Accuracy</a:t>
            </a:r>
            <a:r>
              <a:rPr lang="en-US" dirty="0"/>
              <a:t>: </a:t>
            </a:r>
            <a:r>
              <a:rPr lang="en-US" sz="2800" dirty="0"/>
              <a:t>total</a:t>
            </a:r>
            <a:r>
              <a:rPr lang="en-US" dirty="0"/>
              <a:t> number of correct classifications. </a:t>
            </a:r>
          </a:p>
          <a:p>
            <a:pPr marL="0" indent="0">
              <a:buNone/>
            </a:pPr>
            <a:r>
              <a:rPr lang="en-US" dirty="0"/>
              <a:t>			</a:t>
            </a:r>
          </a:p>
        </p:txBody>
      </p:sp>
      <p:pic>
        <p:nvPicPr>
          <p:cNvPr id="11" name="Picture 10">
            <a:extLst>
              <a:ext uri="{FF2B5EF4-FFF2-40B4-BE49-F238E27FC236}">
                <a16:creationId xmlns:a16="http://schemas.microsoft.com/office/drawing/2014/main" id="{8116184F-F430-4AA9-9069-B105FD0F7C0D}"/>
              </a:ext>
            </a:extLst>
          </p:cNvPr>
          <p:cNvPicPr>
            <a:picLocks noChangeAspect="1"/>
          </p:cNvPicPr>
          <p:nvPr/>
        </p:nvPicPr>
        <p:blipFill>
          <a:blip r:embed="rId2" cstate="print">
            <a:extLst>
              <a:ext uri="{28A0092B-C50C-407E-A947-70E740481C1C}">
                <a14:useLocalDpi xmlns:a14="http://schemas.microsoft.com/office/drawing/2010/main" val="0"/>
              </a:ext>
            </a:extLst>
          </a:blip>
          <a:srcRect l="24691" r="24691"/>
          <a:stretch/>
        </p:blipFill>
        <p:spPr>
          <a:xfrm>
            <a:off x="1470654" y="1443038"/>
            <a:ext cx="1693832" cy="1674096"/>
          </a:xfrm>
          <a:prstGeom prst="rect">
            <a:avLst/>
          </a:prstGeom>
        </p:spPr>
      </p:pic>
      <p:grpSp>
        <p:nvGrpSpPr>
          <p:cNvPr id="17" name="Group 16">
            <a:extLst>
              <a:ext uri="{FF2B5EF4-FFF2-40B4-BE49-F238E27FC236}">
                <a16:creationId xmlns:a16="http://schemas.microsoft.com/office/drawing/2014/main" id="{018EBEA1-81E9-4492-B121-902140CC6FE3}"/>
              </a:ext>
            </a:extLst>
          </p:cNvPr>
          <p:cNvGrpSpPr/>
          <p:nvPr/>
        </p:nvGrpSpPr>
        <p:grpSpPr>
          <a:xfrm>
            <a:off x="4385128" y="2903038"/>
            <a:ext cx="5728804" cy="1368237"/>
            <a:chOff x="-669472" y="3990432"/>
            <a:chExt cx="5728804" cy="1368237"/>
          </a:xfrm>
        </p:grpSpPr>
        <p:cxnSp>
          <p:nvCxnSpPr>
            <p:cNvPr id="13" name="Straight Connector 12">
              <a:extLst>
                <a:ext uri="{FF2B5EF4-FFF2-40B4-BE49-F238E27FC236}">
                  <a16:creationId xmlns:a16="http://schemas.microsoft.com/office/drawing/2014/main" id="{84E60ABC-9D01-420B-9F5D-BD32BE74BF0E}"/>
                </a:ext>
              </a:extLst>
            </p:cNvPr>
            <p:cNvCxnSpPr>
              <a:cxnSpLocks/>
            </p:cNvCxnSpPr>
            <p:nvPr/>
          </p:nvCxnSpPr>
          <p:spPr>
            <a:xfrm>
              <a:off x="0" y="4524279"/>
              <a:ext cx="4997805"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16" name="Group 15">
              <a:extLst>
                <a:ext uri="{FF2B5EF4-FFF2-40B4-BE49-F238E27FC236}">
                  <a16:creationId xmlns:a16="http://schemas.microsoft.com/office/drawing/2014/main" id="{3F4D0C80-A2A3-4978-A1FC-B8BDC64741C2}"/>
                </a:ext>
              </a:extLst>
            </p:cNvPr>
            <p:cNvGrpSpPr/>
            <p:nvPr/>
          </p:nvGrpSpPr>
          <p:grpSpPr>
            <a:xfrm>
              <a:off x="-669472" y="3990432"/>
              <a:ext cx="5728804" cy="1368237"/>
              <a:chOff x="4821631" y="3135620"/>
              <a:chExt cx="5728804" cy="1368237"/>
            </a:xfrm>
          </p:grpSpPr>
          <p:sp>
            <p:nvSpPr>
              <p:cNvPr id="14" name="TextBox 13">
                <a:extLst>
                  <a:ext uri="{FF2B5EF4-FFF2-40B4-BE49-F238E27FC236}">
                    <a16:creationId xmlns:a16="http://schemas.microsoft.com/office/drawing/2014/main" id="{7DC5E10E-84CE-4C55-82B6-0DDB6C0A0ACC}"/>
                  </a:ext>
                </a:extLst>
              </p:cNvPr>
              <p:cNvSpPr txBox="1"/>
              <p:nvPr/>
            </p:nvSpPr>
            <p:spPr>
              <a:xfrm>
                <a:off x="4821631" y="3135620"/>
                <a:ext cx="5728804" cy="1077218"/>
              </a:xfrm>
              <a:prstGeom prst="rect">
                <a:avLst/>
              </a:prstGeom>
              <a:noFill/>
              <a:ln>
                <a:solidFill>
                  <a:schemeClr val="bg2"/>
                </a:solidFill>
              </a:ln>
            </p:spPr>
            <p:txBody>
              <a:bodyPr wrap="square" rtlCol="0" anchor="ctr" anchorCtr="1">
                <a:spAutoFit/>
              </a:bodyPr>
              <a:lstStyle/>
              <a:p>
                <a:pPr marL="320040" lvl="1" indent="0">
                  <a:buNone/>
                </a:pPr>
                <a:r>
                  <a:rPr lang="en-US" sz="2800" dirty="0"/>
                  <a:t>True Positives +True Negatives</a:t>
                </a:r>
              </a:p>
              <a:p>
                <a:pPr marL="320040" lvl="1" indent="0">
                  <a:buNone/>
                </a:pPr>
                <a:r>
                  <a:rPr lang="en-US" dirty="0"/>
                  <a:t>			</a:t>
                </a:r>
              </a:p>
              <a:p>
                <a:endParaRPr lang="en-US" dirty="0"/>
              </a:p>
            </p:txBody>
          </p:sp>
          <p:sp>
            <p:nvSpPr>
              <p:cNvPr id="15" name="TextBox 14">
                <a:extLst>
                  <a:ext uri="{FF2B5EF4-FFF2-40B4-BE49-F238E27FC236}">
                    <a16:creationId xmlns:a16="http://schemas.microsoft.com/office/drawing/2014/main" id="{CEDD35D1-90BF-447F-9E11-1341531681D4}"/>
                  </a:ext>
                </a:extLst>
              </p:cNvPr>
              <p:cNvSpPr txBox="1"/>
              <p:nvPr/>
            </p:nvSpPr>
            <p:spPr>
              <a:xfrm>
                <a:off x="5165083" y="3703638"/>
                <a:ext cx="5041900" cy="800219"/>
              </a:xfrm>
              <a:prstGeom prst="rect">
                <a:avLst/>
              </a:prstGeom>
              <a:noFill/>
              <a:ln>
                <a:noFill/>
              </a:ln>
            </p:spPr>
            <p:txBody>
              <a:bodyPr wrap="square" rtlCol="0" anchor="ctr" anchorCtr="1">
                <a:spAutoFit/>
              </a:bodyPr>
              <a:lstStyle/>
              <a:p>
                <a:pPr marL="320040" lvl="1" indent="0">
                  <a:buNone/>
                </a:pPr>
                <a:r>
                  <a:rPr lang="en-US" sz="2800" dirty="0"/>
                  <a:t>Total</a:t>
                </a:r>
              </a:p>
              <a:p>
                <a:endParaRPr lang="en-US" dirty="0"/>
              </a:p>
            </p:txBody>
          </p:sp>
        </p:grpSp>
      </p:grpSp>
      <p:sp>
        <p:nvSpPr>
          <p:cNvPr id="19" name="TextBox 18">
            <a:extLst>
              <a:ext uri="{FF2B5EF4-FFF2-40B4-BE49-F238E27FC236}">
                <a16:creationId xmlns:a16="http://schemas.microsoft.com/office/drawing/2014/main" id="{53B516A8-F71B-4B50-BAF7-0F5EDC608D09}"/>
              </a:ext>
            </a:extLst>
          </p:cNvPr>
          <p:cNvSpPr txBox="1"/>
          <p:nvPr/>
        </p:nvSpPr>
        <p:spPr>
          <a:xfrm>
            <a:off x="4728580" y="4094710"/>
            <a:ext cx="5440649" cy="461665"/>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nchor="ctr" anchorCtr="1">
            <a:spAutoFit/>
          </a:bodyPr>
          <a:lstStyle/>
          <a:p>
            <a:pPr algn="ctr"/>
            <a:r>
              <a:rPr lang="en-US" sz="2400" dirty="0"/>
              <a:t>Note: Total = (</a:t>
            </a:r>
            <a:r>
              <a:rPr lang="en-US" sz="2400" dirty="0" err="1">
                <a:latin typeface="Blackadder ITC" panose="04020505051007020D02" pitchFamily="82" charset="0"/>
              </a:rPr>
              <a:t>tp</a:t>
            </a:r>
            <a:r>
              <a:rPr lang="en-US" sz="2400" dirty="0">
                <a:latin typeface="Blackadder ITC" panose="04020505051007020D02" pitchFamily="82" charset="0"/>
              </a:rPr>
              <a:t> + </a:t>
            </a:r>
            <a:r>
              <a:rPr lang="en-US" sz="2400" dirty="0" err="1">
                <a:latin typeface="Blackadder ITC" panose="04020505051007020D02" pitchFamily="82" charset="0"/>
              </a:rPr>
              <a:t>tn</a:t>
            </a:r>
            <a:r>
              <a:rPr lang="en-US" sz="2400" dirty="0">
                <a:latin typeface="Blackadder ITC" panose="04020505051007020D02" pitchFamily="82" charset="0"/>
              </a:rPr>
              <a:t> +</a:t>
            </a:r>
            <a:r>
              <a:rPr lang="en-US" sz="2400" dirty="0" err="1">
                <a:latin typeface="Blackadder ITC" panose="04020505051007020D02" pitchFamily="82" charset="0"/>
              </a:rPr>
              <a:t>fp</a:t>
            </a:r>
            <a:r>
              <a:rPr lang="en-US" sz="2400" dirty="0">
                <a:latin typeface="Blackadder ITC" panose="04020505051007020D02" pitchFamily="82" charset="0"/>
              </a:rPr>
              <a:t> +</a:t>
            </a:r>
            <a:r>
              <a:rPr lang="en-US" sz="2400" dirty="0" err="1">
                <a:latin typeface="Blackadder ITC" panose="04020505051007020D02" pitchFamily="82" charset="0"/>
              </a:rPr>
              <a:t>fn</a:t>
            </a:r>
            <a:r>
              <a:rPr lang="en-US" sz="2400" dirty="0"/>
              <a:t>)</a:t>
            </a:r>
            <a:endParaRPr lang="en-US" sz="2400" dirty="0">
              <a:latin typeface="Blackadder ITC" panose="04020505051007020D02" pitchFamily="82" charset="0"/>
            </a:endParaRPr>
          </a:p>
        </p:txBody>
      </p:sp>
    </p:spTree>
    <p:extLst>
      <p:ext uri="{BB962C8B-B14F-4D97-AF65-F5344CB8AC3E}">
        <p14:creationId xmlns:p14="http://schemas.microsoft.com/office/powerpoint/2010/main" val="2907441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7429B-B406-4B96-967C-E8BCDF8DDAA0}"/>
              </a:ext>
            </a:extLst>
          </p:cNvPr>
          <p:cNvSpPr>
            <a:spLocks noGrp="1"/>
          </p:cNvSpPr>
          <p:nvPr>
            <p:ph type="title"/>
          </p:nvPr>
        </p:nvSpPr>
        <p:spPr>
          <a:xfrm>
            <a:off x="1219200" y="273050"/>
            <a:ext cx="10363200" cy="1143000"/>
          </a:xfrm>
        </p:spPr>
        <p:txBody>
          <a:bodyPr anchor="b">
            <a:normAutofit/>
          </a:bodyPr>
          <a:lstStyle/>
          <a:p>
            <a:r>
              <a:rPr lang="en-US" dirty="0"/>
              <a:t>Putting It All Together</a:t>
            </a:r>
          </a:p>
        </p:txBody>
      </p:sp>
      <p:pic>
        <p:nvPicPr>
          <p:cNvPr id="6" name="Content Placeholder 5" descr="Diagram&#10;&#10;Description automatically generated">
            <a:extLst>
              <a:ext uri="{FF2B5EF4-FFF2-40B4-BE49-F238E27FC236}">
                <a16:creationId xmlns:a16="http://schemas.microsoft.com/office/drawing/2014/main" id="{9DD28CC8-4AD6-46D4-845A-0B4A1A07BA6C}"/>
              </a:ext>
            </a:extLst>
          </p:cNvPr>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614680" y="2112757"/>
            <a:ext cx="6619804" cy="3723640"/>
          </a:xfrm>
          <a:noFill/>
        </p:spPr>
      </p:pic>
      <p:sp>
        <p:nvSpPr>
          <p:cNvPr id="11" name="Text Placeholder 3">
            <a:extLst>
              <a:ext uri="{FF2B5EF4-FFF2-40B4-BE49-F238E27FC236}">
                <a16:creationId xmlns:a16="http://schemas.microsoft.com/office/drawing/2014/main" id="{163E431A-6769-4448-983A-97FC51F93F7B}"/>
              </a:ext>
            </a:extLst>
          </p:cNvPr>
          <p:cNvSpPr>
            <a:spLocks noGrp="1"/>
          </p:cNvSpPr>
          <p:nvPr>
            <p:ph sz="quarter" idx="2"/>
          </p:nvPr>
        </p:nvSpPr>
        <p:spPr>
          <a:xfrm>
            <a:off x="2100730" y="1486497"/>
            <a:ext cx="4542118" cy="555812"/>
          </a:xfrm>
        </p:spPr>
        <p:txBody>
          <a:bodyPr>
            <a:normAutofit/>
          </a:bodyPr>
          <a:lstStyle/>
          <a:p>
            <a:pPr marL="342900" indent="-342900">
              <a:buFont typeface="Wingdings" panose="05000000000000000000" pitchFamily="2" charset="2"/>
              <a:buChar char="Ø"/>
            </a:pPr>
            <a:r>
              <a:rPr lang="en-US" dirty="0"/>
              <a:t>The Confusion Matrix</a:t>
            </a:r>
          </a:p>
        </p:txBody>
      </p:sp>
    </p:spTree>
    <p:extLst>
      <p:ext uri="{BB962C8B-B14F-4D97-AF65-F5344CB8AC3E}">
        <p14:creationId xmlns:p14="http://schemas.microsoft.com/office/powerpoint/2010/main" val="37449040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EF1BF-E181-412E-B9E4-46792AC5692B}"/>
              </a:ext>
            </a:extLst>
          </p:cNvPr>
          <p:cNvSpPr>
            <a:spLocks noGrp="1"/>
          </p:cNvSpPr>
          <p:nvPr>
            <p:ph type="title"/>
          </p:nvPr>
        </p:nvSpPr>
        <p:spPr/>
        <p:txBody>
          <a:bodyPr/>
          <a:lstStyle/>
          <a:p>
            <a:r>
              <a:rPr lang="en-US" dirty="0"/>
              <a:t>Models Used</a:t>
            </a:r>
          </a:p>
        </p:txBody>
      </p:sp>
      <p:sp>
        <p:nvSpPr>
          <p:cNvPr id="3" name="Text Placeholder 2">
            <a:extLst>
              <a:ext uri="{FF2B5EF4-FFF2-40B4-BE49-F238E27FC236}">
                <a16:creationId xmlns:a16="http://schemas.microsoft.com/office/drawing/2014/main" id="{A6A9CD30-C54C-4789-B240-9CEDE64BB132}"/>
              </a:ext>
            </a:extLst>
          </p:cNvPr>
          <p:cNvSpPr>
            <a:spLocks noGrp="1"/>
          </p:cNvSpPr>
          <p:nvPr>
            <p:ph type="body" idx="1"/>
          </p:nvPr>
        </p:nvSpPr>
        <p:spPr>
          <a:xfrm>
            <a:off x="6400800" y="1416050"/>
            <a:ext cx="4978400" cy="762000"/>
          </a:xfrm>
        </p:spPr>
        <p:txBody>
          <a:bodyPr/>
          <a:lstStyle/>
          <a:p>
            <a:r>
              <a:rPr lang="en-US" dirty="0">
                <a:solidFill>
                  <a:srgbClr val="C00000"/>
                </a:solidFill>
              </a:rPr>
              <a:t>Decision Tree Model </a:t>
            </a:r>
          </a:p>
        </p:txBody>
      </p:sp>
      <p:pic>
        <p:nvPicPr>
          <p:cNvPr id="8" name="Content Placeholder 7" descr="Diagram, timeline&#10;&#10;Description automatically generated">
            <a:extLst>
              <a:ext uri="{FF2B5EF4-FFF2-40B4-BE49-F238E27FC236}">
                <a16:creationId xmlns:a16="http://schemas.microsoft.com/office/drawing/2014/main" id="{BC776884-339D-4A04-B738-A5FCA1040C71}"/>
              </a:ext>
            </a:extLst>
          </p:cNvPr>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6400800" y="2364264"/>
            <a:ext cx="4978400" cy="3555999"/>
          </a:xfrm>
        </p:spPr>
      </p:pic>
      <p:sp>
        <p:nvSpPr>
          <p:cNvPr id="5" name="Text Placeholder 4">
            <a:extLst>
              <a:ext uri="{FF2B5EF4-FFF2-40B4-BE49-F238E27FC236}">
                <a16:creationId xmlns:a16="http://schemas.microsoft.com/office/drawing/2014/main" id="{3EF4E397-A4DA-4B41-A806-F9689A062F23}"/>
              </a:ext>
            </a:extLst>
          </p:cNvPr>
          <p:cNvSpPr>
            <a:spLocks noGrp="1"/>
          </p:cNvSpPr>
          <p:nvPr>
            <p:ph type="body" sz="half" idx="3"/>
          </p:nvPr>
        </p:nvSpPr>
        <p:spPr>
          <a:xfrm>
            <a:off x="929341" y="1416050"/>
            <a:ext cx="4978400" cy="762000"/>
          </a:xfrm>
        </p:spPr>
        <p:txBody>
          <a:bodyPr/>
          <a:lstStyle/>
          <a:p>
            <a:r>
              <a:rPr lang="en-US" dirty="0">
                <a:solidFill>
                  <a:srgbClr val="C00000"/>
                </a:solidFill>
              </a:rPr>
              <a:t>KNN</a:t>
            </a:r>
          </a:p>
        </p:txBody>
      </p:sp>
      <p:pic>
        <p:nvPicPr>
          <p:cNvPr id="10" name="Content Placeholder 9" descr="Chart, treemap chart&#10;&#10;Description automatically generated">
            <a:extLst>
              <a:ext uri="{FF2B5EF4-FFF2-40B4-BE49-F238E27FC236}">
                <a16:creationId xmlns:a16="http://schemas.microsoft.com/office/drawing/2014/main" id="{C9211FF3-B878-48BA-BC8C-DC0ADF814E20}"/>
              </a:ext>
            </a:extLst>
          </p:cNvPr>
          <p:cNvPicPr>
            <a:picLocks noGrp="1" noChangeAspect="1"/>
          </p:cNvPicPr>
          <p:nvPr>
            <p:ph sz="half" idx="4"/>
          </p:nvPr>
        </p:nvPicPr>
        <p:blipFill>
          <a:blip r:embed="rId3">
            <a:extLst>
              <a:ext uri="{28A0092B-C50C-407E-A947-70E740481C1C}">
                <a14:useLocalDpi xmlns:a14="http://schemas.microsoft.com/office/drawing/2010/main" val="0"/>
              </a:ext>
            </a:extLst>
          </a:blip>
          <a:stretch>
            <a:fillRect/>
          </a:stretch>
        </p:blipFill>
        <p:spPr>
          <a:xfrm>
            <a:off x="773414" y="2629476"/>
            <a:ext cx="5038703" cy="3025576"/>
          </a:xfrm>
        </p:spPr>
      </p:pic>
    </p:spTree>
    <p:extLst>
      <p:ext uri="{BB962C8B-B14F-4D97-AF65-F5344CB8AC3E}">
        <p14:creationId xmlns:p14="http://schemas.microsoft.com/office/powerpoint/2010/main" val="18271199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0AE73-3774-4572-B462-116FE7FD74E3}"/>
              </a:ext>
            </a:extLst>
          </p:cNvPr>
          <p:cNvSpPr>
            <a:spLocks noGrp="1"/>
          </p:cNvSpPr>
          <p:nvPr>
            <p:ph type="title"/>
          </p:nvPr>
        </p:nvSpPr>
        <p:spPr/>
        <p:txBody>
          <a:bodyPr>
            <a:normAutofit fontScale="90000"/>
          </a:bodyPr>
          <a:lstStyle/>
          <a:p>
            <a:br>
              <a:rPr lang="en-US" dirty="0"/>
            </a:br>
            <a:r>
              <a:rPr lang="en-US" dirty="0"/>
              <a:t>Models Used	</a:t>
            </a:r>
          </a:p>
        </p:txBody>
      </p:sp>
      <p:sp>
        <p:nvSpPr>
          <p:cNvPr id="3" name="Text Placeholder 2">
            <a:extLst>
              <a:ext uri="{FF2B5EF4-FFF2-40B4-BE49-F238E27FC236}">
                <a16:creationId xmlns:a16="http://schemas.microsoft.com/office/drawing/2014/main" id="{831E00B3-4A2C-4C17-9F92-1D68B9DE494B}"/>
              </a:ext>
            </a:extLst>
          </p:cNvPr>
          <p:cNvSpPr>
            <a:spLocks noGrp="1"/>
          </p:cNvSpPr>
          <p:nvPr>
            <p:ph type="body" idx="1"/>
          </p:nvPr>
        </p:nvSpPr>
        <p:spPr/>
        <p:txBody>
          <a:bodyPr/>
          <a:lstStyle/>
          <a:p>
            <a:r>
              <a:rPr lang="en-US" dirty="0"/>
              <a:t>Naïve Bayes			</a:t>
            </a:r>
          </a:p>
        </p:txBody>
      </p:sp>
      <p:pic>
        <p:nvPicPr>
          <p:cNvPr id="10" name="Content Placeholder 9">
            <a:extLst>
              <a:ext uri="{FF2B5EF4-FFF2-40B4-BE49-F238E27FC236}">
                <a16:creationId xmlns:a16="http://schemas.microsoft.com/office/drawing/2014/main" id="{A2CDB336-FA4D-4B61-8280-F29B808A655E}"/>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rcRect/>
          <a:stretch/>
        </p:blipFill>
        <p:spPr>
          <a:xfrm>
            <a:off x="914400" y="2466200"/>
            <a:ext cx="4978398" cy="3073279"/>
          </a:xfrm>
        </p:spPr>
      </p:pic>
      <p:sp>
        <p:nvSpPr>
          <p:cNvPr id="5" name="Text Placeholder 4">
            <a:extLst>
              <a:ext uri="{FF2B5EF4-FFF2-40B4-BE49-F238E27FC236}">
                <a16:creationId xmlns:a16="http://schemas.microsoft.com/office/drawing/2014/main" id="{E9A4F87B-0D6F-4639-9A65-985771976EDC}"/>
              </a:ext>
            </a:extLst>
          </p:cNvPr>
          <p:cNvSpPr>
            <a:spLocks noGrp="1"/>
          </p:cNvSpPr>
          <p:nvPr>
            <p:ph type="body" sz="half" idx="3"/>
          </p:nvPr>
        </p:nvSpPr>
        <p:spPr/>
        <p:txBody>
          <a:bodyPr/>
          <a:lstStyle/>
          <a:p>
            <a:r>
              <a:rPr lang="en-US" dirty="0"/>
              <a:t>Random Forest</a:t>
            </a:r>
          </a:p>
        </p:txBody>
      </p:sp>
      <p:pic>
        <p:nvPicPr>
          <p:cNvPr id="12" name="Content Placeholder 11" descr="Chart, line chart&#10;&#10;Description automatically generated">
            <a:extLst>
              <a:ext uri="{FF2B5EF4-FFF2-40B4-BE49-F238E27FC236}">
                <a16:creationId xmlns:a16="http://schemas.microsoft.com/office/drawing/2014/main" id="{EFEDDBFC-4F70-42D9-AAEC-39D81DE54C64}"/>
              </a:ext>
            </a:extLst>
          </p:cNvPr>
          <p:cNvPicPr>
            <a:picLocks noGrp="1" noChangeAspect="1"/>
          </p:cNvPicPr>
          <p:nvPr>
            <p:ph sz="half" idx="4"/>
          </p:nvPr>
        </p:nvPicPr>
        <p:blipFill>
          <a:blip r:embed="rId3" cstate="print">
            <a:extLst>
              <a:ext uri="{28A0092B-C50C-407E-A947-70E740481C1C}">
                <a14:useLocalDpi xmlns:a14="http://schemas.microsoft.com/office/drawing/2010/main" val="0"/>
              </a:ext>
            </a:extLst>
          </a:blip>
          <a:stretch>
            <a:fillRect/>
          </a:stretch>
        </p:blipFill>
        <p:spPr>
          <a:xfrm>
            <a:off x="6604000" y="2413000"/>
            <a:ext cx="4978400" cy="3555999"/>
          </a:xfrm>
        </p:spPr>
      </p:pic>
    </p:spTree>
    <p:extLst>
      <p:ext uri="{BB962C8B-B14F-4D97-AF65-F5344CB8AC3E}">
        <p14:creationId xmlns:p14="http://schemas.microsoft.com/office/powerpoint/2010/main" val="25996578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24144A2D-017B-4620-927C-254AF2C2F19D}"/>
              </a:ext>
            </a:extLst>
          </p:cNvPr>
          <p:cNvSpPr>
            <a:spLocks noGrp="1"/>
          </p:cNvSpPr>
          <p:nvPr>
            <p:ph type="title"/>
          </p:nvPr>
        </p:nvSpPr>
        <p:spPr>
          <a:xfrm>
            <a:off x="1219200" y="274638"/>
            <a:ext cx="10363200" cy="1143000"/>
          </a:xfrm>
        </p:spPr>
        <p:txBody>
          <a:bodyPr/>
          <a:lstStyle/>
          <a:p>
            <a:r>
              <a:rPr lang="en-US" dirty="0"/>
              <a:t>Comparing the Models</a:t>
            </a:r>
          </a:p>
        </p:txBody>
      </p:sp>
      <p:pic>
        <p:nvPicPr>
          <p:cNvPr id="5" name="Picture 4">
            <a:extLst>
              <a:ext uri="{FF2B5EF4-FFF2-40B4-BE49-F238E27FC236}">
                <a16:creationId xmlns:a16="http://schemas.microsoft.com/office/drawing/2014/main" id="{11C7D150-BB54-4723-A159-94B8B0913063}"/>
              </a:ext>
            </a:extLst>
          </p:cNvPr>
          <p:cNvPicPr>
            <a:picLocks noChangeAspect="1"/>
          </p:cNvPicPr>
          <p:nvPr/>
        </p:nvPicPr>
        <p:blipFill rotWithShape="1">
          <a:blip r:embed="rId2"/>
          <a:srcRect t="15966" b="17940"/>
          <a:stretch/>
        </p:blipFill>
        <p:spPr>
          <a:xfrm>
            <a:off x="1219200" y="1447800"/>
            <a:ext cx="10363200" cy="4572000"/>
          </a:xfrm>
          <a:prstGeom prst="rect">
            <a:avLst/>
          </a:prstGeom>
          <a:noFill/>
          <a:ln w="6350">
            <a:solidFill>
              <a:schemeClr val="tx1"/>
            </a:solidFill>
          </a:ln>
        </p:spPr>
      </p:pic>
    </p:spTree>
    <p:extLst>
      <p:ext uri="{BB962C8B-B14F-4D97-AF65-F5344CB8AC3E}">
        <p14:creationId xmlns:p14="http://schemas.microsoft.com/office/powerpoint/2010/main" val="22296027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C74F6663-E3B7-4E2A-90EC-19A90BAEFBFA}"/>
              </a:ext>
            </a:extLst>
          </p:cNvPr>
          <p:cNvSpPr>
            <a:spLocks noGrp="1"/>
          </p:cNvSpPr>
          <p:nvPr>
            <p:ph type="title"/>
          </p:nvPr>
        </p:nvSpPr>
        <p:spPr>
          <a:xfrm>
            <a:off x="1219200" y="274638"/>
            <a:ext cx="10363200" cy="1143000"/>
          </a:xfrm>
        </p:spPr>
        <p:txBody>
          <a:bodyPr anchor="b">
            <a:normAutofit/>
          </a:bodyPr>
          <a:lstStyle/>
          <a:p>
            <a:r>
              <a:rPr lang="en-US" dirty="0"/>
              <a:t>Sensitivities </a:t>
            </a:r>
            <a:r>
              <a:rPr lang="en-US" sz="4000" dirty="0"/>
              <a:t>~ True Positive Rate</a:t>
            </a:r>
            <a:endParaRPr lang="en-US" dirty="0"/>
          </a:p>
        </p:txBody>
      </p:sp>
      <p:pic>
        <p:nvPicPr>
          <p:cNvPr id="5" name="Content Placeholder 4" descr="Chart, bar chart&#10;&#10;Description automatically generated">
            <a:extLst>
              <a:ext uri="{FF2B5EF4-FFF2-40B4-BE49-F238E27FC236}">
                <a16:creationId xmlns:a16="http://schemas.microsoft.com/office/drawing/2014/main" id="{610243CE-6AE3-4DF0-8FA9-C12B57936259}"/>
              </a:ext>
            </a:extLst>
          </p:cNvPr>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2697713" y="1447800"/>
            <a:ext cx="7406173" cy="4572000"/>
          </a:xfrm>
          <a:noFill/>
        </p:spPr>
      </p:pic>
      <p:sp>
        <p:nvSpPr>
          <p:cNvPr id="4" name="Star: 5 Points 3">
            <a:extLst>
              <a:ext uri="{FF2B5EF4-FFF2-40B4-BE49-F238E27FC236}">
                <a16:creationId xmlns:a16="http://schemas.microsoft.com/office/drawing/2014/main" id="{CA5E404A-4021-4E6C-9CB6-084F9EC2F81A}"/>
              </a:ext>
            </a:extLst>
          </p:cNvPr>
          <p:cNvSpPr/>
          <p:nvPr/>
        </p:nvSpPr>
        <p:spPr>
          <a:xfrm>
            <a:off x="512588" y="1417638"/>
            <a:ext cx="1177260" cy="1143000"/>
          </a:xfrm>
          <a:prstGeom prst="star5">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p>
        </p:txBody>
      </p:sp>
    </p:spTree>
    <p:extLst>
      <p:ext uri="{BB962C8B-B14F-4D97-AF65-F5344CB8AC3E}">
        <p14:creationId xmlns:p14="http://schemas.microsoft.com/office/powerpoint/2010/main" val="36307464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C69768-65B7-427A-889F-AABE6047FF30}"/>
              </a:ext>
            </a:extLst>
          </p:cNvPr>
          <p:cNvSpPr>
            <a:spLocks noGrp="1"/>
          </p:cNvSpPr>
          <p:nvPr>
            <p:ph type="title"/>
          </p:nvPr>
        </p:nvSpPr>
        <p:spPr>
          <a:xfrm>
            <a:off x="1219200" y="274638"/>
            <a:ext cx="10363200" cy="1143000"/>
          </a:xfrm>
        </p:spPr>
        <p:txBody>
          <a:bodyPr anchor="b">
            <a:normAutofit/>
          </a:bodyPr>
          <a:lstStyle/>
          <a:p>
            <a:r>
              <a:rPr lang="en-US" dirty="0"/>
              <a:t>Specificities ~ True Negative Rate</a:t>
            </a:r>
          </a:p>
        </p:txBody>
      </p:sp>
      <p:pic>
        <p:nvPicPr>
          <p:cNvPr id="5" name="Content Placeholder 4" descr="Chart&#10;&#10;Description automatically generated">
            <a:extLst>
              <a:ext uri="{FF2B5EF4-FFF2-40B4-BE49-F238E27FC236}">
                <a16:creationId xmlns:a16="http://schemas.microsoft.com/office/drawing/2014/main" id="{A1828FAF-57F9-4B31-B063-9C41E024351A}"/>
              </a:ext>
            </a:extLst>
          </p:cNvPr>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2697713" y="1447800"/>
            <a:ext cx="7406173" cy="4572000"/>
          </a:xfrm>
          <a:noFill/>
        </p:spPr>
      </p:pic>
      <p:sp>
        <p:nvSpPr>
          <p:cNvPr id="4" name="Star: 5 Points 3">
            <a:extLst>
              <a:ext uri="{FF2B5EF4-FFF2-40B4-BE49-F238E27FC236}">
                <a16:creationId xmlns:a16="http://schemas.microsoft.com/office/drawing/2014/main" id="{31164A10-64A5-4381-BDA6-3F933E934320}"/>
              </a:ext>
            </a:extLst>
          </p:cNvPr>
          <p:cNvSpPr/>
          <p:nvPr/>
        </p:nvSpPr>
        <p:spPr>
          <a:xfrm>
            <a:off x="556329" y="1629179"/>
            <a:ext cx="1325741" cy="1143000"/>
          </a:xfrm>
          <a:prstGeom prst="star5">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p>
        </p:txBody>
      </p:sp>
    </p:spTree>
    <p:extLst>
      <p:ext uri="{BB962C8B-B14F-4D97-AF65-F5344CB8AC3E}">
        <p14:creationId xmlns:p14="http://schemas.microsoft.com/office/powerpoint/2010/main" val="28629127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219200" y="274638"/>
            <a:ext cx="10363200" cy="1143000"/>
          </a:xfrm>
        </p:spPr>
        <p:txBody>
          <a:bodyPr anchor="b">
            <a:normAutofit/>
          </a:bodyPr>
          <a:lstStyle/>
          <a:p>
            <a:r>
              <a:rPr lang="en-US" dirty="0"/>
              <a:t>Executive Summary</a:t>
            </a:r>
          </a:p>
        </p:txBody>
      </p:sp>
      <p:sp>
        <p:nvSpPr>
          <p:cNvPr id="2" name="Content Placeholder 1"/>
          <p:cNvSpPr>
            <a:spLocks noGrp="1"/>
          </p:cNvSpPr>
          <p:nvPr>
            <p:ph sz="quarter" idx="1"/>
          </p:nvPr>
        </p:nvSpPr>
        <p:spPr>
          <a:xfrm>
            <a:off x="1219200" y="1447800"/>
            <a:ext cx="4998720" cy="4572000"/>
          </a:xfrm>
        </p:spPr>
        <p:txBody>
          <a:bodyPr>
            <a:normAutofit/>
          </a:bodyPr>
          <a:lstStyle/>
          <a:p>
            <a:r>
              <a:rPr lang="en-US" dirty="0" err="1"/>
              <a:t>DDSAnalytics</a:t>
            </a:r>
            <a:r>
              <a:rPr lang="en-US" dirty="0"/>
              <a:t> is looking to gain a competitive edge by providing useful insights into their product. </a:t>
            </a:r>
          </a:p>
          <a:p>
            <a:pPr lvl="1">
              <a:buClr>
                <a:srgbClr val="C00000"/>
              </a:buClr>
            </a:pPr>
            <a:r>
              <a:rPr lang="en-US" sz="2600" dirty="0"/>
              <a:t>We will review current trends in the area of employee attrition. </a:t>
            </a:r>
          </a:p>
          <a:p>
            <a:pPr lvl="1">
              <a:buClr>
                <a:srgbClr val="C00000"/>
              </a:buClr>
            </a:pPr>
            <a:r>
              <a:rPr lang="en-US" sz="2600" dirty="0"/>
              <a:t>Provide insight into Salary predictions</a:t>
            </a:r>
          </a:p>
        </p:txBody>
      </p:sp>
      <p:pic>
        <p:nvPicPr>
          <p:cNvPr id="7" name="Picture 6" descr="A picture containing text&#10;&#10;Description automatically generated">
            <a:extLst>
              <a:ext uri="{FF2B5EF4-FFF2-40B4-BE49-F238E27FC236}">
                <a16:creationId xmlns:a16="http://schemas.microsoft.com/office/drawing/2014/main" id="{2CAEC767-CB38-4842-8E06-2C8819F0C6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91960" y="1447800"/>
            <a:ext cx="4572000" cy="4572000"/>
          </a:xfrm>
          <a:prstGeom prst="rect">
            <a:avLst/>
          </a:prstGeom>
          <a:noFill/>
        </p:spPr>
      </p:pic>
    </p:spTree>
    <p:extLst>
      <p:ext uri="{BB962C8B-B14F-4D97-AF65-F5344CB8AC3E}">
        <p14:creationId xmlns:p14="http://schemas.microsoft.com/office/powerpoint/2010/main" val="20889591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432656-5DA3-42C0-8EB7-65C967657B3B}"/>
              </a:ext>
            </a:extLst>
          </p:cNvPr>
          <p:cNvSpPr>
            <a:spLocks noGrp="1"/>
          </p:cNvSpPr>
          <p:nvPr>
            <p:ph type="title"/>
          </p:nvPr>
        </p:nvSpPr>
        <p:spPr>
          <a:xfrm>
            <a:off x="1219200" y="274638"/>
            <a:ext cx="10363200" cy="1143000"/>
          </a:xfrm>
        </p:spPr>
        <p:txBody>
          <a:bodyPr anchor="b">
            <a:normAutofit/>
          </a:bodyPr>
          <a:lstStyle/>
          <a:p>
            <a:pPr>
              <a:lnSpc>
                <a:spcPct val="90000"/>
              </a:lnSpc>
            </a:pPr>
            <a:br>
              <a:rPr lang="en-US" sz="3400"/>
            </a:br>
            <a:r>
              <a:rPr lang="en-US" sz="3400"/>
              <a:t>Top Three Factors  ROC curve and AUC</a:t>
            </a:r>
          </a:p>
        </p:txBody>
      </p:sp>
      <p:pic>
        <p:nvPicPr>
          <p:cNvPr id="5" name="Content Placeholder 4">
            <a:extLst>
              <a:ext uri="{FF2B5EF4-FFF2-40B4-BE49-F238E27FC236}">
                <a16:creationId xmlns:a16="http://schemas.microsoft.com/office/drawing/2014/main" id="{857DEF16-4E67-4CEA-AF72-09369B6CB852}"/>
              </a:ext>
            </a:extLst>
          </p:cNvPr>
          <p:cNvPicPr>
            <a:picLocks noGrp="1" noChangeAspect="1"/>
          </p:cNvPicPr>
          <p:nvPr>
            <p:ph sz="quarter" idx="1"/>
          </p:nvPr>
        </p:nvPicPr>
        <p:blipFill>
          <a:blip r:embed="rId3">
            <a:extLst>
              <a:ext uri="{28A0092B-C50C-407E-A947-70E740481C1C}">
                <a14:useLocalDpi xmlns:a14="http://schemas.microsoft.com/office/drawing/2010/main" val="0"/>
              </a:ext>
            </a:extLst>
          </a:blip>
          <a:srcRect/>
          <a:stretch/>
        </p:blipFill>
        <p:spPr>
          <a:xfrm>
            <a:off x="949771" y="1909172"/>
            <a:ext cx="3923930" cy="3649255"/>
          </a:xfrm>
          <a:noFill/>
        </p:spPr>
      </p:pic>
      <p:sp>
        <p:nvSpPr>
          <p:cNvPr id="3" name="Content Placeholder 2">
            <a:extLst>
              <a:ext uri="{FF2B5EF4-FFF2-40B4-BE49-F238E27FC236}">
                <a16:creationId xmlns:a16="http://schemas.microsoft.com/office/drawing/2014/main" id="{2A9ED8D6-B5D6-4001-9ED3-231FF98E06E3}"/>
              </a:ext>
            </a:extLst>
          </p:cNvPr>
          <p:cNvSpPr>
            <a:spLocks noGrp="1"/>
          </p:cNvSpPr>
          <p:nvPr>
            <p:ph sz="quarter" idx="2"/>
          </p:nvPr>
        </p:nvSpPr>
        <p:spPr>
          <a:xfrm>
            <a:off x="6578600" y="1447800"/>
            <a:ext cx="4998720" cy="4572000"/>
          </a:xfrm>
        </p:spPr>
        <p:txBody>
          <a:bodyPr>
            <a:normAutofit/>
          </a:bodyPr>
          <a:lstStyle/>
          <a:p>
            <a:pPr marL="0" indent="0">
              <a:buNone/>
            </a:pPr>
            <a:r>
              <a:rPr lang="en-US" dirty="0"/>
              <a:t>		</a:t>
            </a:r>
          </a:p>
          <a:p>
            <a:pPr marL="0" indent="0">
              <a:buNone/>
            </a:pPr>
            <a:r>
              <a:rPr lang="en-US" dirty="0"/>
              <a:t>	</a:t>
            </a:r>
          </a:p>
        </p:txBody>
      </p:sp>
      <p:graphicFrame>
        <p:nvGraphicFramePr>
          <p:cNvPr id="6" name="Table 6">
            <a:extLst>
              <a:ext uri="{FF2B5EF4-FFF2-40B4-BE49-F238E27FC236}">
                <a16:creationId xmlns:a16="http://schemas.microsoft.com/office/drawing/2014/main" id="{AC1F6C0D-FA63-48CB-84ED-3432E94BFBDA}"/>
              </a:ext>
            </a:extLst>
          </p:cNvPr>
          <p:cNvGraphicFramePr>
            <a:graphicFrameLocks noGrp="1"/>
          </p:cNvGraphicFramePr>
          <p:nvPr>
            <p:extLst>
              <p:ext uri="{D42A27DB-BD31-4B8C-83A1-F6EECF244321}">
                <p14:modId xmlns:p14="http://schemas.microsoft.com/office/powerpoint/2010/main" val="3606268452"/>
              </p:ext>
            </p:extLst>
          </p:nvPr>
        </p:nvGraphicFramePr>
        <p:xfrm>
          <a:off x="5798670" y="1909172"/>
          <a:ext cx="5471160" cy="3649257"/>
        </p:xfrm>
        <a:graphic>
          <a:graphicData uri="http://schemas.openxmlformats.org/drawingml/2006/table">
            <a:tbl>
              <a:tblPr firstRow="1" bandRow="1">
                <a:tableStyleId>{5C22544A-7EE6-4342-B048-85BDC9FD1C3A}</a:tableStyleId>
              </a:tblPr>
              <a:tblGrid>
                <a:gridCol w="2735580">
                  <a:extLst>
                    <a:ext uri="{9D8B030D-6E8A-4147-A177-3AD203B41FA5}">
                      <a16:colId xmlns:a16="http://schemas.microsoft.com/office/drawing/2014/main" val="784148425"/>
                    </a:ext>
                  </a:extLst>
                </a:gridCol>
                <a:gridCol w="2735580">
                  <a:extLst>
                    <a:ext uri="{9D8B030D-6E8A-4147-A177-3AD203B41FA5}">
                      <a16:colId xmlns:a16="http://schemas.microsoft.com/office/drawing/2014/main" val="3182515534"/>
                    </a:ext>
                  </a:extLst>
                </a:gridCol>
              </a:tblGrid>
              <a:tr h="498227">
                <a:tc>
                  <a:txBody>
                    <a:bodyPr/>
                    <a:lstStyle/>
                    <a:p>
                      <a:r>
                        <a:rPr lang="en-US" dirty="0"/>
                        <a:t>Variable</a:t>
                      </a:r>
                    </a:p>
                  </a:txBody>
                  <a:tcPr/>
                </a:tc>
                <a:tc>
                  <a:txBody>
                    <a:bodyPr/>
                    <a:lstStyle/>
                    <a:p>
                      <a:r>
                        <a:rPr lang="en-US" dirty="0"/>
                        <a:t>Area Under the Curve</a:t>
                      </a:r>
                    </a:p>
                  </a:txBody>
                  <a:tcPr/>
                </a:tc>
                <a:extLst>
                  <a:ext uri="{0D108BD9-81ED-4DB2-BD59-A6C34878D82A}">
                    <a16:rowId xmlns:a16="http://schemas.microsoft.com/office/drawing/2014/main" val="3516437663"/>
                  </a:ext>
                </a:extLst>
              </a:tr>
              <a:tr h="498227">
                <a:tc>
                  <a:txBody>
                    <a:bodyPr/>
                    <a:lstStyle/>
                    <a:p>
                      <a:r>
                        <a:rPr lang="en-US" dirty="0" err="1"/>
                        <a:t>MonthlyIncome</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0.683</a:t>
                      </a:r>
                    </a:p>
                  </a:txBody>
                  <a:tcPr/>
                </a:tc>
                <a:extLst>
                  <a:ext uri="{0D108BD9-81ED-4DB2-BD59-A6C34878D82A}">
                    <a16:rowId xmlns:a16="http://schemas.microsoft.com/office/drawing/2014/main" val="70268204"/>
                  </a:ext>
                </a:extLst>
              </a:tr>
              <a:tr h="495837">
                <a:tc>
                  <a:txBody>
                    <a:bodyPr/>
                    <a:lstStyle/>
                    <a:p>
                      <a:r>
                        <a:rPr lang="en-US" dirty="0" err="1"/>
                        <a:t>TotalWorkingYears</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0.662 </a:t>
                      </a:r>
                    </a:p>
                  </a:txBody>
                  <a:tcPr/>
                </a:tc>
                <a:extLst>
                  <a:ext uri="{0D108BD9-81ED-4DB2-BD59-A6C34878D82A}">
                    <a16:rowId xmlns:a16="http://schemas.microsoft.com/office/drawing/2014/main" val="272898487"/>
                  </a:ext>
                </a:extLst>
              </a:tr>
              <a:tr h="498227">
                <a:tc>
                  <a:txBody>
                    <a:bodyPr/>
                    <a:lstStyle/>
                    <a:p>
                      <a:r>
                        <a:rPr lang="en-US" dirty="0" err="1"/>
                        <a:t>OverTime</a:t>
                      </a:r>
                      <a:endParaRPr lang="en-US" dirty="0"/>
                    </a:p>
                  </a:txBody>
                  <a:tcPr/>
                </a:tc>
                <a:tc>
                  <a:txBody>
                    <a:bodyPr/>
                    <a:lstStyle/>
                    <a:p>
                      <a:r>
                        <a:rPr lang="en-US" dirty="0"/>
                        <a:t>0.662</a:t>
                      </a:r>
                    </a:p>
                  </a:txBody>
                  <a:tcPr/>
                </a:tc>
                <a:extLst>
                  <a:ext uri="{0D108BD9-81ED-4DB2-BD59-A6C34878D82A}">
                    <a16:rowId xmlns:a16="http://schemas.microsoft.com/office/drawing/2014/main" val="3957839398"/>
                  </a:ext>
                </a:extLst>
              </a:tr>
              <a:tr h="498227">
                <a:tc>
                  <a:txBody>
                    <a:bodyPr/>
                    <a:lstStyle/>
                    <a:p>
                      <a:r>
                        <a:rPr lang="en-US" dirty="0" err="1"/>
                        <a:t>StockOptionLevel</a:t>
                      </a:r>
                      <a:r>
                        <a:rPr lang="en-US" dirty="0"/>
                        <a:t>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0.662</a:t>
                      </a:r>
                    </a:p>
                  </a:txBody>
                  <a:tcPr/>
                </a:tc>
                <a:extLst>
                  <a:ext uri="{0D108BD9-81ED-4DB2-BD59-A6C34878D82A}">
                    <a16:rowId xmlns:a16="http://schemas.microsoft.com/office/drawing/2014/main" val="2756400016"/>
                  </a:ext>
                </a:extLst>
              </a:tr>
              <a:tr h="66228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YearsAtCompany</a:t>
                      </a:r>
                      <a:r>
                        <a:rPr lang="en-US" dirty="0"/>
                        <a:t>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0.651</a:t>
                      </a:r>
                    </a:p>
                  </a:txBody>
                  <a:tcPr/>
                </a:tc>
                <a:extLst>
                  <a:ext uri="{0D108BD9-81ED-4DB2-BD59-A6C34878D82A}">
                    <a16:rowId xmlns:a16="http://schemas.microsoft.com/office/drawing/2014/main" val="1594866369"/>
                  </a:ext>
                </a:extLst>
              </a:tr>
              <a:tr h="498227">
                <a:tc>
                  <a:txBody>
                    <a:bodyPr/>
                    <a:lstStyle/>
                    <a:p>
                      <a:r>
                        <a:rPr lang="en-US" dirty="0" err="1"/>
                        <a:t>JobLevel</a:t>
                      </a:r>
                      <a:r>
                        <a:rPr lang="en-US" dirty="0"/>
                        <a:t> </a:t>
                      </a:r>
                    </a:p>
                  </a:txBody>
                  <a:tcPr/>
                </a:tc>
                <a:tc>
                  <a:txBody>
                    <a:bodyPr/>
                    <a:lstStyle/>
                    <a:p>
                      <a:r>
                        <a:rPr lang="en-US" dirty="0"/>
                        <a:t>0.655</a:t>
                      </a:r>
                    </a:p>
                  </a:txBody>
                  <a:tcPr/>
                </a:tc>
                <a:extLst>
                  <a:ext uri="{0D108BD9-81ED-4DB2-BD59-A6C34878D82A}">
                    <a16:rowId xmlns:a16="http://schemas.microsoft.com/office/drawing/2014/main" val="2030092715"/>
                  </a:ext>
                </a:extLst>
              </a:tr>
            </a:tbl>
          </a:graphicData>
        </a:graphic>
      </p:graphicFrame>
    </p:spTree>
    <p:extLst>
      <p:ext uri="{BB962C8B-B14F-4D97-AF65-F5344CB8AC3E}">
        <p14:creationId xmlns:p14="http://schemas.microsoft.com/office/powerpoint/2010/main" val="6569786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23E71E0C-163D-4BAD-9307-9AB36D9B3197}"/>
              </a:ext>
            </a:extLst>
          </p:cNvPr>
          <p:cNvSpPr>
            <a:spLocks noGrp="1"/>
          </p:cNvSpPr>
          <p:nvPr>
            <p:ph type="title"/>
          </p:nvPr>
        </p:nvSpPr>
        <p:spPr>
          <a:xfrm>
            <a:off x="1219200" y="274638"/>
            <a:ext cx="10363200" cy="1143000"/>
          </a:xfrm>
        </p:spPr>
        <p:txBody>
          <a:bodyPr/>
          <a:lstStyle/>
          <a:p>
            <a:r>
              <a:rPr lang="en-US" dirty="0"/>
              <a:t>Monthly Income : Predicting Salary Trends</a:t>
            </a:r>
          </a:p>
        </p:txBody>
      </p:sp>
      <p:pic>
        <p:nvPicPr>
          <p:cNvPr id="12" name="Picture 11">
            <a:extLst>
              <a:ext uri="{FF2B5EF4-FFF2-40B4-BE49-F238E27FC236}">
                <a16:creationId xmlns:a16="http://schemas.microsoft.com/office/drawing/2014/main" id="{9BE39E01-611B-4B6E-B3D6-762F14ADDE96}"/>
              </a:ext>
            </a:extLst>
          </p:cNvPr>
          <p:cNvPicPr>
            <a:picLocks noChangeAspect="1"/>
          </p:cNvPicPr>
          <p:nvPr/>
        </p:nvPicPr>
        <p:blipFill rotWithShape="1">
          <a:blip r:embed="rId2"/>
          <a:srcRect t="30228" b="7415"/>
          <a:stretch/>
        </p:blipFill>
        <p:spPr>
          <a:xfrm>
            <a:off x="1219200" y="1447800"/>
            <a:ext cx="10363200" cy="4572000"/>
          </a:xfrm>
          <a:prstGeom prst="rect">
            <a:avLst/>
          </a:prstGeom>
          <a:noFill/>
        </p:spPr>
      </p:pic>
    </p:spTree>
    <p:extLst>
      <p:ext uri="{BB962C8B-B14F-4D97-AF65-F5344CB8AC3E}">
        <p14:creationId xmlns:p14="http://schemas.microsoft.com/office/powerpoint/2010/main" val="1661884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345DD-B31F-47DB-B8B3-455ADB89B0C5}"/>
              </a:ext>
            </a:extLst>
          </p:cNvPr>
          <p:cNvSpPr>
            <a:spLocks noGrp="1"/>
          </p:cNvSpPr>
          <p:nvPr>
            <p:ph type="title"/>
          </p:nvPr>
        </p:nvSpPr>
        <p:spPr>
          <a:xfrm>
            <a:off x="1219200" y="273050"/>
            <a:ext cx="10363200" cy="1143000"/>
          </a:xfrm>
        </p:spPr>
        <p:txBody>
          <a:bodyPr anchor="b">
            <a:normAutofit/>
          </a:bodyPr>
          <a:lstStyle/>
          <a:p>
            <a:r>
              <a:rPr lang="en-US" dirty="0"/>
              <a:t>EDA of Salary</a:t>
            </a:r>
          </a:p>
        </p:txBody>
      </p:sp>
      <p:pic>
        <p:nvPicPr>
          <p:cNvPr id="5" name="Content Placeholder 4" descr="Chart, bar chart&#10;&#10;Description automatically generated">
            <a:extLst>
              <a:ext uri="{FF2B5EF4-FFF2-40B4-BE49-F238E27FC236}">
                <a16:creationId xmlns:a16="http://schemas.microsoft.com/office/drawing/2014/main" id="{E334D55D-E3C0-41DC-A17D-46A5D568BC33}"/>
              </a:ext>
            </a:extLst>
          </p:cNvPr>
          <p:cNvPicPr>
            <a:picLocks noGrp="1" noChangeAspect="1"/>
          </p:cNvPicPr>
          <p:nvPr>
            <p:ph sz="quarter" idx="1"/>
          </p:nvPr>
        </p:nvPicPr>
        <p:blipFill>
          <a:blip r:embed="rId2" cstate="print">
            <a:extLst>
              <a:ext uri="{28A0092B-C50C-407E-A947-70E740481C1C}">
                <a14:useLocalDpi xmlns:a14="http://schemas.microsoft.com/office/drawing/2010/main" val="0"/>
              </a:ext>
            </a:extLst>
          </a:blip>
          <a:stretch>
            <a:fillRect/>
          </a:stretch>
        </p:blipFill>
        <p:spPr>
          <a:xfrm>
            <a:off x="1219200" y="1946758"/>
            <a:ext cx="4998720" cy="3574084"/>
          </a:xfrm>
          <a:noFill/>
        </p:spPr>
      </p:pic>
      <p:sp>
        <p:nvSpPr>
          <p:cNvPr id="10" name="Text Placeholder 3">
            <a:extLst>
              <a:ext uri="{FF2B5EF4-FFF2-40B4-BE49-F238E27FC236}">
                <a16:creationId xmlns:a16="http://schemas.microsoft.com/office/drawing/2014/main" id="{EFFF2F9F-A191-44A8-8F17-CE98245C8EC5}"/>
              </a:ext>
            </a:extLst>
          </p:cNvPr>
          <p:cNvSpPr>
            <a:spLocks noGrp="1"/>
          </p:cNvSpPr>
          <p:nvPr>
            <p:ph sz="quarter" idx="2"/>
          </p:nvPr>
        </p:nvSpPr>
        <p:spPr>
          <a:xfrm>
            <a:off x="6578600" y="1447800"/>
            <a:ext cx="4998720" cy="4572000"/>
          </a:xfrm>
        </p:spPr>
        <p:txBody>
          <a:bodyPr>
            <a:normAutofit/>
          </a:bodyPr>
          <a:lstStyle/>
          <a:p>
            <a:r>
              <a:rPr lang="en-US" dirty="0"/>
              <a:t>Started by looking doing a correlation plot on quotative variables</a:t>
            </a:r>
          </a:p>
        </p:txBody>
      </p:sp>
    </p:spTree>
    <p:extLst>
      <p:ext uri="{BB962C8B-B14F-4D97-AF65-F5344CB8AC3E}">
        <p14:creationId xmlns:p14="http://schemas.microsoft.com/office/powerpoint/2010/main" val="1379209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AFB3CB-EC40-431A-B502-470F9073314F}"/>
              </a:ext>
            </a:extLst>
          </p:cNvPr>
          <p:cNvSpPr>
            <a:spLocks noGrp="1"/>
          </p:cNvSpPr>
          <p:nvPr>
            <p:ph type="title"/>
          </p:nvPr>
        </p:nvSpPr>
        <p:spPr>
          <a:xfrm>
            <a:off x="1219200" y="274638"/>
            <a:ext cx="10363200" cy="1143000"/>
          </a:xfrm>
        </p:spPr>
        <p:txBody>
          <a:bodyPr anchor="b">
            <a:normAutofit/>
          </a:bodyPr>
          <a:lstStyle/>
          <a:p>
            <a:r>
              <a:rPr lang="en-US" dirty="0"/>
              <a:t>Scatter Plot Income by Department and level</a:t>
            </a:r>
          </a:p>
        </p:txBody>
      </p:sp>
      <p:pic>
        <p:nvPicPr>
          <p:cNvPr id="5" name="Content Placeholder 4">
            <a:extLst>
              <a:ext uri="{FF2B5EF4-FFF2-40B4-BE49-F238E27FC236}">
                <a16:creationId xmlns:a16="http://schemas.microsoft.com/office/drawing/2014/main" id="{AA4F6B49-10A0-4646-9ABF-FB8A9BDF91B4}"/>
              </a:ext>
            </a:extLst>
          </p:cNvPr>
          <p:cNvPicPr>
            <a:picLocks noGrp="1" noChangeAspect="1"/>
          </p:cNvPicPr>
          <p:nvPr>
            <p:ph sz="quarter" idx="1"/>
          </p:nvPr>
        </p:nvPicPr>
        <p:blipFill>
          <a:blip r:embed="rId2">
            <a:extLst>
              <a:ext uri="{28A0092B-C50C-407E-A947-70E740481C1C}">
                <a14:useLocalDpi xmlns:a14="http://schemas.microsoft.com/office/drawing/2010/main" val="0"/>
              </a:ext>
            </a:extLst>
          </a:blip>
          <a:srcRect/>
          <a:stretch/>
        </p:blipFill>
        <p:spPr>
          <a:xfrm>
            <a:off x="1541266" y="1418755"/>
            <a:ext cx="7406173" cy="4569766"/>
          </a:xfrm>
          <a:noFill/>
        </p:spPr>
      </p:pic>
    </p:spTree>
    <p:extLst>
      <p:ext uri="{BB962C8B-B14F-4D97-AF65-F5344CB8AC3E}">
        <p14:creationId xmlns:p14="http://schemas.microsoft.com/office/powerpoint/2010/main" val="19628486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3356DD8A-D506-4ADB-9D50-C86FE26EB49B}"/>
              </a:ext>
            </a:extLst>
          </p:cNvPr>
          <p:cNvSpPr>
            <a:spLocks noGrp="1"/>
          </p:cNvSpPr>
          <p:nvPr>
            <p:ph type="title"/>
          </p:nvPr>
        </p:nvSpPr>
        <p:spPr>
          <a:xfrm>
            <a:off x="1219200" y="274638"/>
            <a:ext cx="10363200" cy="1143000"/>
          </a:xfrm>
        </p:spPr>
        <p:txBody>
          <a:bodyPr anchor="b">
            <a:normAutofit/>
          </a:bodyPr>
          <a:lstStyle/>
          <a:p>
            <a:r>
              <a:rPr lang="en-US" dirty="0"/>
              <a:t>Regression Fits </a:t>
            </a:r>
          </a:p>
        </p:txBody>
      </p:sp>
      <p:pic>
        <p:nvPicPr>
          <p:cNvPr id="6" name="Content Placeholder 5" descr="Chart, scatter chart&#10;&#10;Description automatically generated">
            <a:extLst>
              <a:ext uri="{FF2B5EF4-FFF2-40B4-BE49-F238E27FC236}">
                <a16:creationId xmlns:a16="http://schemas.microsoft.com/office/drawing/2014/main" id="{60BA7650-8735-4A20-A8FA-874E73E1F355}"/>
              </a:ext>
            </a:extLst>
          </p:cNvPr>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1388244" y="1377297"/>
            <a:ext cx="6394405" cy="4572000"/>
          </a:xfrm>
          <a:noFill/>
        </p:spPr>
      </p:pic>
    </p:spTree>
    <p:extLst>
      <p:ext uri="{BB962C8B-B14F-4D97-AF65-F5344CB8AC3E}">
        <p14:creationId xmlns:p14="http://schemas.microsoft.com/office/powerpoint/2010/main" val="1027248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E2B893A0-7FDC-4821-8BB5-64B07FE8D7F4}"/>
              </a:ext>
            </a:extLst>
          </p:cNvPr>
          <p:cNvSpPr>
            <a:spLocks noGrp="1"/>
          </p:cNvSpPr>
          <p:nvPr>
            <p:ph type="title"/>
          </p:nvPr>
        </p:nvSpPr>
        <p:spPr>
          <a:xfrm>
            <a:off x="1219200" y="274638"/>
            <a:ext cx="10363200" cy="1143000"/>
          </a:xfrm>
        </p:spPr>
        <p:txBody>
          <a:bodyPr anchor="b">
            <a:normAutofit/>
          </a:bodyPr>
          <a:lstStyle/>
          <a:p>
            <a:r>
              <a:rPr lang="en-US" dirty="0"/>
              <a:t>Regression Fits </a:t>
            </a:r>
          </a:p>
        </p:txBody>
      </p:sp>
      <p:pic>
        <p:nvPicPr>
          <p:cNvPr id="6" name="Content Placeholder 5">
            <a:extLst>
              <a:ext uri="{FF2B5EF4-FFF2-40B4-BE49-F238E27FC236}">
                <a16:creationId xmlns:a16="http://schemas.microsoft.com/office/drawing/2014/main" id="{29DA2E9D-6956-4D9D-9F52-160063F10222}"/>
              </a:ext>
            </a:extLst>
          </p:cNvPr>
          <p:cNvPicPr>
            <a:picLocks noGrp="1" noChangeAspect="1"/>
          </p:cNvPicPr>
          <p:nvPr>
            <p:ph sz="quarter" idx="1"/>
          </p:nvPr>
        </p:nvPicPr>
        <p:blipFill>
          <a:blip r:embed="rId2">
            <a:extLst>
              <a:ext uri="{28A0092B-C50C-407E-A947-70E740481C1C}">
                <a14:useLocalDpi xmlns:a14="http://schemas.microsoft.com/office/drawing/2010/main" val="0"/>
              </a:ext>
            </a:extLst>
          </a:blip>
          <a:stretch/>
        </p:blipFill>
        <p:spPr>
          <a:xfrm>
            <a:off x="1541266" y="1417638"/>
            <a:ext cx="7406173" cy="4572000"/>
          </a:xfrm>
          <a:noFill/>
        </p:spPr>
      </p:pic>
    </p:spTree>
    <p:extLst>
      <p:ext uri="{BB962C8B-B14F-4D97-AF65-F5344CB8AC3E}">
        <p14:creationId xmlns:p14="http://schemas.microsoft.com/office/powerpoint/2010/main" val="15501501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E82E1-2908-4BBE-AE00-BDC015296C0A}"/>
              </a:ext>
            </a:extLst>
          </p:cNvPr>
          <p:cNvSpPr>
            <a:spLocks noGrp="1"/>
          </p:cNvSpPr>
          <p:nvPr>
            <p:ph type="title"/>
          </p:nvPr>
        </p:nvSpPr>
        <p:spPr>
          <a:xfrm>
            <a:off x="1219200" y="274638"/>
            <a:ext cx="10363200" cy="1143000"/>
          </a:xfrm>
        </p:spPr>
        <p:txBody>
          <a:bodyPr anchor="b">
            <a:normAutofit/>
          </a:bodyPr>
          <a:lstStyle/>
          <a:p>
            <a:r>
              <a:rPr lang="en-US" dirty="0"/>
              <a:t>Model Performance  and Variable Importance</a:t>
            </a:r>
          </a:p>
        </p:txBody>
      </p:sp>
      <p:graphicFrame>
        <p:nvGraphicFramePr>
          <p:cNvPr id="4" name="Table 4">
            <a:extLst>
              <a:ext uri="{FF2B5EF4-FFF2-40B4-BE49-F238E27FC236}">
                <a16:creationId xmlns:a16="http://schemas.microsoft.com/office/drawing/2014/main" id="{B19ACC85-F8DE-4784-BAFB-2DCF5A2814B6}"/>
              </a:ext>
            </a:extLst>
          </p:cNvPr>
          <p:cNvGraphicFramePr>
            <a:graphicFrameLocks noGrp="1"/>
          </p:cNvGraphicFramePr>
          <p:nvPr>
            <p:ph sz="quarter" idx="1"/>
            <p:extLst>
              <p:ext uri="{D42A27DB-BD31-4B8C-83A1-F6EECF244321}">
                <p14:modId xmlns:p14="http://schemas.microsoft.com/office/powerpoint/2010/main" val="3306573193"/>
              </p:ext>
            </p:extLst>
          </p:nvPr>
        </p:nvGraphicFramePr>
        <p:xfrm>
          <a:off x="7208242" y="3429000"/>
          <a:ext cx="3749277" cy="736600"/>
        </p:xfrm>
        <a:graphic>
          <a:graphicData uri="http://schemas.openxmlformats.org/drawingml/2006/table">
            <a:tbl>
              <a:tblPr firstRow="1" bandRow="1">
                <a:tableStyleId>{5C22544A-7EE6-4342-B048-85BDC9FD1C3A}</a:tableStyleId>
              </a:tblPr>
              <a:tblGrid>
                <a:gridCol w="1249759">
                  <a:extLst>
                    <a:ext uri="{9D8B030D-6E8A-4147-A177-3AD203B41FA5}">
                      <a16:colId xmlns:a16="http://schemas.microsoft.com/office/drawing/2014/main" val="4228809510"/>
                    </a:ext>
                  </a:extLst>
                </a:gridCol>
                <a:gridCol w="1249759">
                  <a:extLst>
                    <a:ext uri="{9D8B030D-6E8A-4147-A177-3AD203B41FA5}">
                      <a16:colId xmlns:a16="http://schemas.microsoft.com/office/drawing/2014/main" val="3402033269"/>
                    </a:ext>
                  </a:extLst>
                </a:gridCol>
                <a:gridCol w="1249759">
                  <a:extLst>
                    <a:ext uri="{9D8B030D-6E8A-4147-A177-3AD203B41FA5}">
                      <a16:colId xmlns:a16="http://schemas.microsoft.com/office/drawing/2014/main" val="4275177192"/>
                    </a:ext>
                  </a:extLst>
                </a:gridCol>
              </a:tblGrid>
              <a:tr h="0">
                <a:tc>
                  <a:txBody>
                    <a:bodyPr/>
                    <a:lstStyle/>
                    <a:p>
                      <a:r>
                        <a:rPr lang="en-US" dirty="0"/>
                        <a:t>RMSE</a:t>
                      </a:r>
                    </a:p>
                  </a:txBody>
                  <a:tcPr/>
                </a:tc>
                <a:tc>
                  <a:txBody>
                    <a:bodyPr/>
                    <a:lstStyle/>
                    <a:p>
                      <a:r>
                        <a:rPr lang="en-US" dirty="0"/>
                        <a:t>R</a:t>
                      </a:r>
                      <a:r>
                        <a:rPr lang="en-US" baseline="30000" dirty="0"/>
                        <a:t>2</a:t>
                      </a:r>
                      <a:endParaRPr lang="en-US" dirty="0"/>
                    </a:p>
                  </a:txBody>
                  <a:tcPr/>
                </a:tc>
                <a:tc>
                  <a:txBody>
                    <a:bodyPr/>
                    <a:lstStyle/>
                    <a:p>
                      <a:r>
                        <a:rPr lang="en-US" dirty="0"/>
                        <a:t>MAE</a:t>
                      </a:r>
                    </a:p>
                  </a:txBody>
                  <a:tcPr/>
                </a:tc>
                <a:extLst>
                  <a:ext uri="{0D108BD9-81ED-4DB2-BD59-A6C34878D82A}">
                    <a16:rowId xmlns:a16="http://schemas.microsoft.com/office/drawing/2014/main" val="3040672652"/>
                  </a:ext>
                </a:extLst>
              </a:tr>
              <a:tr h="370840">
                <a:tc>
                  <a:txBody>
                    <a:bodyPr/>
                    <a:lstStyle/>
                    <a:p>
                      <a:r>
                        <a:rPr lang="en-US" dirty="0"/>
                        <a:t>1022.88</a:t>
                      </a:r>
                    </a:p>
                  </a:txBody>
                  <a:tcPr/>
                </a:tc>
                <a:tc>
                  <a:txBody>
                    <a:bodyPr/>
                    <a:lstStyle/>
                    <a:p>
                      <a:r>
                        <a:rPr lang="en-US" dirty="0"/>
                        <a:t>0.958</a:t>
                      </a:r>
                    </a:p>
                  </a:txBody>
                  <a:tcPr/>
                </a:tc>
                <a:tc>
                  <a:txBody>
                    <a:bodyPr/>
                    <a:lstStyle/>
                    <a:p>
                      <a:r>
                        <a:rPr lang="en-US" dirty="0"/>
                        <a:t>804.23</a:t>
                      </a:r>
                    </a:p>
                  </a:txBody>
                  <a:tcPr/>
                </a:tc>
                <a:extLst>
                  <a:ext uri="{0D108BD9-81ED-4DB2-BD59-A6C34878D82A}">
                    <a16:rowId xmlns:a16="http://schemas.microsoft.com/office/drawing/2014/main" val="700412854"/>
                  </a:ext>
                </a:extLst>
              </a:tr>
            </a:tbl>
          </a:graphicData>
        </a:graphic>
      </p:graphicFrame>
      <p:graphicFrame>
        <p:nvGraphicFramePr>
          <p:cNvPr id="6" name="Table 6">
            <a:extLst>
              <a:ext uri="{FF2B5EF4-FFF2-40B4-BE49-F238E27FC236}">
                <a16:creationId xmlns:a16="http://schemas.microsoft.com/office/drawing/2014/main" id="{B0CB1BDB-2CEC-47E7-8902-C02D8F5A95AF}"/>
              </a:ext>
            </a:extLst>
          </p:cNvPr>
          <p:cNvGraphicFramePr>
            <a:graphicFrameLocks noGrp="1"/>
          </p:cNvGraphicFramePr>
          <p:nvPr>
            <p:ph sz="quarter" idx="2"/>
            <p:extLst>
              <p:ext uri="{D42A27DB-BD31-4B8C-83A1-F6EECF244321}">
                <p14:modId xmlns:p14="http://schemas.microsoft.com/office/powerpoint/2010/main" val="644329258"/>
              </p:ext>
            </p:extLst>
          </p:nvPr>
        </p:nvGraphicFramePr>
        <p:xfrm>
          <a:off x="6583362" y="1776182"/>
          <a:ext cx="4999038" cy="1483360"/>
        </p:xfrm>
        <a:graphic>
          <a:graphicData uri="http://schemas.openxmlformats.org/drawingml/2006/table">
            <a:tbl>
              <a:tblPr firstRow="1" bandRow="1">
                <a:tableStyleId>{5C22544A-7EE6-4342-B048-85BDC9FD1C3A}</a:tableStyleId>
              </a:tblPr>
              <a:tblGrid>
                <a:gridCol w="2499519">
                  <a:extLst>
                    <a:ext uri="{9D8B030D-6E8A-4147-A177-3AD203B41FA5}">
                      <a16:colId xmlns:a16="http://schemas.microsoft.com/office/drawing/2014/main" val="2336561525"/>
                    </a:ext>
                  </a:extLst>
                </a:gridCol>
                <a:gridCol w="2499519">
                  <a:extLst>
                    <a:ext uri="{9D8B030D-6E8A-4147-A177-3AD203B41FA5}">
                      <a16:colId xmlns:a16="http://schemas.microsoft.com/office/drawing/2014/main" val="2693161460"/>
                    </a:ext>
                  </a:extLst>
                </a:gridCol>
              </a:tblGrid>
              <a:tr h="370840">
                <a:tc>
                  <a:txBody>
                    <a:bodyPr/>
                    <a:lstStyle/>
                    <a:p>
                      <a:r>
                        <a:rPr lang="en-US" dirty="0"/>
                        <a:t>Variable</a:t>
                      </a:r>
                    </a:p>
                  </a:txBody>
                  <a:tcPr/>
                </a:tc>
                <a:tc>
                  <a:txBody>
                    <a:bodyPr/>
                    <a:lstStyle/>
                    <a:p>
                      <a:r>
                        <a:rPr lang="en-US" dirty="0"/>
                        <a:t>Area Under The Curve</a:t>
                      </a:r>
                    </a:p>
                  </a:txBody>
                  <a:tcPr/>
                </a:tc>
                <a:extLst>
                  <a:ext uri="{0D108BD9-81ED-4DB2-BD59-A6C34878D82A}">
                    <a16:rowId xmlns:a16="http://schemas.microsoft.com/office/drawing/2014/main" val="3230123255"/>
                  </a:ext>
                </a:extLst>
              </a:tr>
              <a:tr h="370840">
                <a:tc>
                  <a:txBody>
                    <a:bodyPr/>
                    <a:lstStyle/>
                    <a:p>
                      <a:r>
                        <a:rPr lang="en-US" dirty="0"/>
                        <a:t>β</a:t>
                      </a:r>
                      <a:r>
                        <a:rPr lang="en-US" baseline="-25000" dirty="0"/>
                        <a:t>0</a:t>
                      </a:r>
                      <a:endParaRPr lang="en-US" dirty="0"/>
                    </a:p>
                  </a:txBody>
                  <a:tcPr/>
                </a:tc>
                <a:tc>
                  <a:txBody>
                    <a:bodyPr/>
                    <a:lstStyle/>
                    <a:p>
                      <a:r>
                        <a:rPr lang="en-US" dirty="0"/>
                        <a:t>528.68</a:t>
                      </a:r>
                    </a:p>
                  </a:txBody>
                  <a:tcPr/>
                </a:tc>
                <a:extLst>
                  <a:ext uri="{0D108BD9-81ED-4DB2-BD59-A6C34878D82A}">
                    <a16:rowId xmlns:a16="http://schemas.microsoft.com/office/drawing/2014/main" val="3311974064"/>
                  </a:ext>
                </a:extLst>
              </a:tr>
              <a:tr h="370840">
                <a:tc>
                  <a:txBody>
                    <a:bodyPr/>
                    <a:lstStyle/>
                    <a:p>
                      <a:r>
                        <a:rPr lang="el-GR" dirty="0"/>
                        <a:t>β</a:t>
                      </a:r>
                      <a:r>
                        <a:rPr lang="en-US" baseline="-25000" dirty="0"/>
                        <a:t>x </a:t>
                      </a:r>
                      <a:r>
                        <a:rPr lang="en-US" baseline="0" dirty="0"/>
                        <a:t>(job level)</a:t>
                      </a:r>
                      <a:endParaRPr lang="en-US" dirty="0"/>
                    </a:p>
                  </a:txBody>
                  <a:tcPr/>
                </a:tc>
                <a:tc>
                  <a:txBody>
                    <a:bodyPr/>
                    <a:lstStyle/>
                    <a:p>
                      <a:r>
                        <a:rPr lang="en-US" dirty="0"/>
                        <a:t>2712.27</a:t>
                      </a:r>
                    </a:p>
                  </a:txBody>
                  <a:tcPr/>
                </a:tc>
                <a:extLst>
                  <a:ext uri="{0D108BD9-81ED-4DB2-BD59-A6C34878D82A}">
                    <a16:rowId xmlns:a16="http://schemas.microsoft.com/office/drawing/2014/main" val="2272318652"/>
                  </a:ext>
                </a:extLst>
              </a:tr>
              <a:tr h="370840">
                <a:tc>
                  <a:txBody>
                    <a:bodyPr/>
                    <a:lstStyle/>
                    <a:p>
                      <a:r>
                        <a:rPr lang="el-GR" dirty="0"/>
                        <a:t>β</a:t>
                      </a:r>
                      <a:r>
                        <a:rPr lang="en-US" baseline="-25000" dirty="0"/>
                        <a:t>x2</a:t>
                      </a:r>
                      <a:r>
                        <a:rPr lang="en-US" dirty="0"/>
                        <a:t>Total Working Years</a:t>
                      </a:r>
                    </a:p>
                  </a:txBody>
                  <a:tcPr/>
                </a:tc>
                <a:tc>
                  <a:txBody>
                    <a:bodyPr/>
                    <a:lstStyle/>
                    <a:p>
                      <a:r>
                        <a:rPr lang="en-US" dirty="0"/>
                        <a:t>53.51</a:t>
                      </a:r>
                    </a:p>
                  </a:txBody>
                  <a:tcPr/>
                </a:tc>
                <a:extLst>
                  <a:ext uri="{0D108BD9-81ED-4DB2-BD59-A6C34878D82A}">
                    <a16:rowId xmlns:a16="http://schemas.microsoft.com/office/drawing/2014/main" val="3915893117"/>
                  </a:ext>
                </a:extLst>
              </a:tr>
            </a:tbl>
          </a:graphicData>
        </a:graphic>
      </p:graphicFrame>
      <p:pic>
        <p:nvPicPr>
          <p:cNvPr id="12" name="Picture 11" descr="Chart, histogram&#10;&#10;Description automatically generated">
            <a:extLst>
              <a:ext uri="{FF2B5EF4-FFF2-40B4-BE49-F238E27FC236}">
                <a16:creationId xmlns:a16="http://schemas.microsoft.com/office/drawing/2014/main" id="{3E15B305-4869-4BEE-9B4F-B659F8F370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2203" y="1776182"/>
            <a:ext cx="5353797" cy="3305636"/>
          </a:xfrm>
          <a:prstGeom prst="rect">
            <a:avLst/>
          </a:prstGeom>
        </p:spPr>
      </p:pic>
    </p:spTree>
    <p:extLst>
      <p:ext uri="{BB962C8B-B14F-4D97-AF65-F5344CB8AC3E}">
        <p14:creationId xmlns:p14="http://schemas.microsoft.com/office/powerpoint/2010/main" val="2971791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Conclusion Key Issues</a:t>
            </a:r>
          </a:p>
        </p:txBody>
      </p:sp>
      <p:sp>
        <p:nvSpPr>
          <p:cNvPr id="2" name="Content Placeholder 1"/>
          <p:cNvSpPr>
            <a:spLocks noGrp="1"/>
          </p:cNvSpPr>
          <p:nvPr>
            <p:ph sz="quarter" idx="1"/>
          </p:nvPr>
        </p:nvSpPr>
        <p:spPr/>
        <p:txBody>
          <a:bodyPr/>
          <a:lstStyle/>
          <a:p>
            <a:r>
              <a:rPr lang="en-US" dirty="0"/>
              <a:t>EDA</a:t>
            </a:r>
          </a:p>
          <a:p>
            <a:pPr lvl="1">
              <a:buClr>
                <a:srgbClr val="C00000"/>
              </a:buClr>
            </a:pPr>
            <a:r>
              <a:rPr lang="en-US" dirty="0"/>
              <a:t>Identify key decisions about feature engineering</a:t>
            </a:r>
          </a:p>
          <a:p>
            <a:pPr lvl="1">
              <a:buClr>
                <a:srgbClr val="C00000"/>
              </a:buClr>
            </a:pPr>
            <a:r>
              <a:rPr lang="en-US" dirty="0"/>
              <a:t>KNN and Naïve Bayes outperformed the other Models for Classification</a:t>
            </a:r>
          </a:p>
          <a:p>
            <a:r>
              <a:rPr lang="en-US" dirty="0"/>
              <a:t>Takeaways</a:t>
            </a:r>
          </a:p>
          <a:p>
            <a:pPr lvl="1">
              <a:buClr>
                <a:srgbClr val="C00000"/>
              </a:buClr>
            </a:pPr>
            <a:r>
              <a:rPr lang="en-US" dirty="0"/>
              <a:t>Stock Options might be a feature the company could use to decrease attrition</a:t>
            </a:r>
          </a:p>
          <a:p>
            <a:pPr lvl="1">
              <a:buClr>
                <a:srgbClr val="C00000"/>
              </a:buClr>
            </a:pPr>
            <a:r>
              <a:rPr lang="en-US" dirty="0"/>
              <a:t>Younger employees tend to switch jobs more often. No difference was detected based on gender</a:t>
            </a:r>
          </a:p>
          <a:p>
            <a:r>
              <a:rPr lang="en-US" dirty="0"/>
              <a:t>Monthly Income is highly correlated with Job level.</a:t>
            </a:r>
          </a:p>
        </p:txBody>
      </p:sp>
    </p:spTree>
    <p:extLst>
      <p:ext uri="{BB962C8B-B14F-4D97-AF65-F5344CB8AC3E}">
        <p14:creationId xmlns:p14="http://schemas.microsoft.com/office/powerpoint/2010/main" val="3899602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Agenda</a:t>
            </a:r>
          </a:p>
        </p:txBody>
      </p:sp>
      <p:sp>
        <p:nvSpPr>
          <p:cNvPr id="2" name="Content Placeholder 1"/>
          <p:cNvSpPr>
            <a:spLocks noGrp="1"/>
          </p:cNvSpPr>
          <p:nvPr>
            <p:ph sz="quarter" idx="1"/>
          </p:nvPr>
        </p:nvSpPr>
        <p:spPr/>
        <p:txBody>
          <a:bodyPr>
            <a:normAutofit/>
          </a:bodyPr>
          <a:lstStyle/>
          <a:p>
            <a:pPr marL="0" indent="0">
              <a:buNone/>
            </a:pPr>
            <a:r>
              <a:rPr lang="en-US" dirty="0"/>
              <a:t>We will cover:</a:t>
            </a:r>
          </a:p>
        </p:txBody>
      </p:sp>
      <p:pic>
        <p:nvPicPr>
          <p:cNvPr id="5" name="Picture 4" descr="A picture containing text&#10;&#10;Description automatically generated">
            <a:extLst>
              <a:ext uri="{FF2B5EF4-FFF2-40B4-BE49-F238E27FC236}">
                <a16:creationId xmlns:a16="http://schemas.microsoft.com/office/drawing/2014/main" id="{8A52D8DB-2671-4CF1-811D-4A69590FB0E5}"/>
              </a:ext>
            </a:extLst>
          </p:cNvPr>
          <p:cNvPicPr>
            <a:picLocks noChangeAspect="1"/>
          </p:cNvPicPr>
          <p:nvPr/>
        </p:nvPicPr>
        <p:blipFill rotWithShape="1">
          <a:blip r:embed="rId2">
            <a:extLst>
              <a:ext uri="{28A0092B-C50C-407E-A947-70E740481C1C}">
                <a14:useLocalDpi xmlns:a14="http://schemas.microsoft.com/office/drawing/2010/main" val="0"/>
              </a:ext>
            </a:extLst>
          </a:blip>
          <a:srcRect l="-43523" r="-3482" b="-39070"/>
          <a:stretch/>
        </p:blipFill>
        <p:spPr>
          <a:xfrm>
            <a:off x="1614236" y="3203562"/>
            <a:ext cx="2245078" cy="927252"/>
          </a:xfrm>
          <a:prstGeom prst="rect">
            <a:avLst/>
          </a:prstGeom>
        </p:spPr>
      </p:pic>
      <p:pic>
        <p:nvPicPr>
          <p:cNvPr id="7" name="Picture 6" descr="Diagram&#10;&#10;Description automatically generated">
            <a:extLst>
              <a:ext uri="{FF2B5EF4-FFF2-40B4-BE49-F238E27FC236}">
                <a16:creationId xmlns:a16="http://schemas.microsoft.com/office/drawing/2014/main" id="{6ADDC5DE-A495-4C88-ACB1-AF250EE3FD6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87657" y="3183041"/>
            <a:ext cx="1035939" cy="814830"/>
          </a:xfrm>
          <a:prstGeom prst="rect">
            <a:avLst/>
          </a:prstGeom>
        </p:spPr>
      </p:pic>
      <p:pic>
        <p:nvPicPr>
          <p:cNvPr id="9" name="Picture 8" descr="A picture containing chart&#10;&#10;Description automatically generated">
            <a:extLst>
              <a:ext uri="{FF2B5EF4-FFF2-40B4-BE49-F238E27FC236}">
                <a16:creationId xmlns:a16="http://schemas.microsoft.com/office/drawing/2014/main" id="{3D3F486A-3564-416B-A053-B962424AF5F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68552" y="3134450"/>
            <a:ext cx="1185505" cy="788900"/>
          </a:xfrm>
          <a:prstGeom prst="rect">
            <a:avLst/>
          </a:prstGeom>
        </p:spPr>
      </p:pic>
      <p:pic>
        <p:nvPicPr>
          <p:cNvPr id="11" name="Picture 10" descr="A person wearing a mask&#10;&#10;Description automatically generated with low confidence">
            <a:extLst>
              <a:ext uri="{FF2B5EF4-FFF2-40B4-BE49-F238E27FC236}">
                <a16:creationId xmlns:a16="http://schemas.microsoft.com/office/drawing/2014/main" id="{F8D91C26-951D-4722-B833-0D76F4BD5C5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151939" y="3183041"/>
            <a:ext cx="1360068" cy="761638"/>
          </a:xfrm>
          <a:prstGeom prst="rect">
            <a:avLst/>
          </a:prstGeom>
        </p:spPr>
      </p:pic>
      <p:cxnSp>
        <p:nvCxnSpPr>
          <p:cNvPr id="13" name="Straight Arrow Connector 12">
            <a:extLst>
              <a:ext uri="{FF2B5EF4-FFF2-40B4-BE49-F238E27FC236}">
                <a16:creationId xmlns:a16="http://schemas.microsoft.com/office/drawing/2014/main" id="{A1E6B4D4-1C06-4402-B991-DCB51A6D25E3}"/>
              </a:ext>
            </a:extLst>
          </p:cNvPr>
          <p:cNvCxnSpPr/>
          <p:nvPr/>
        </p:nvCxnSpPr>
        <p:spPr>
          <a:xfrm>
            <a:off x="4121337" y="3590456"/>
            <a:ext cx="50382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C61E96DF-6ECC-4990-990E-A5006FD205E7}"/>
              </a:ext>
            </a:extLst>
          </p:cNvPr>
          <p:cNvCxnSpPr/>
          <p:nvPr/>
        </p:nvCxnSpPr>
        <p:spPr>
          <a:xfrm>
            <a:off x="6400800" y="3539728"/>
            <a:ext cx="50382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55C5020D-A3E0-4B0E-A352-AE698B1ABE3E}"/>
              </a:ext>
            </a:extLst>
          </p:cNvPr>
          <p:cNvCxnSpPr/>
          <p:nvPr/>
        </p:nvCxnSpPr>
        <p:spPr>
          <a:xfrm>
            <a:off x="8686249" y="3539728"/>
            <a:ext cx="50382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6529AC8B-9ED2-46AC-AA68-56460258E142}"/>
              </a:ext>
            </a:extLst>
          </p:cNvPr>
          <p:cNvSpPr txBox="1"/>
          <p:nvPr/>
        </p:nvSpPr>
        <p:spPr>
          <a:xfrm>
            <a:off x="2159698" y="2487548"/>
            <a:ext cx="1815200" cy="369332"/>
          </a:xfrm>
          <a:prstGeom prst="rect">
            <a:avLst/>
          </a:prstGeom>
          <a:noFill/>
          <a:ln>
            <a:noFill/>
          </a:ln>
          <a:effectLst>
            <a:outerShdw blurRad="44450" dist="27940" dir="5400000" algn="ctr">
              <a:srgbClr val="000000">
                <a:alpha val="32000"/>
              </a:srgbClr>
            </a:outerShdw>
            <a:softEdge rad="31750"/>
          </a:effectLst>
          <a:scene3d>
            <a:camera prst="orthographicFront">
              <a:rot lat="0" lon="0" rev="0"/>
            </a:camera>
            <a:lightRig rig="balanced" dir="t">
              <a:rot lat="0" lon="0" rev="8700000"/>
            </a:lightRig>
          </a:scene3d>
          <a:sp3d>
            <a:bevelT w="190500" h="38100"/>
          </a:sp3d>
        </p:spPr>
        <p:txBody>
          <a:bodyPr wrap="square" rtlCol="0" anchor="ctr" anchorCtr="1">
            <a:spAutoFit/>
          </a:bodyPr>
          <a:lstStyle/>
          <a:p>
            <a:r>
              <a:rPr lang="en-US" dirty="0"/>
              <a:t>Data Cleaning</a:t>
            </a:r>
          </a:p>
        </p:txBody>
      </p:sp>
      <p:sp>
        <p:nvSpPr>
          <p:cNvPr id="38" name="TextBox 37">
            <a:extLst>
              <a:ext uri="{FF2B5EF4-FFF2-40B4-BE49-F238E27FC236}">
                <a16:creationId xmlns:a16="http://schemas.microsoft.com/office/drawing/2014/main" id="{14682EBA-A507-492E-A61D-F084439DEB7D}"/>
              </a:ext>
            </a:extLst>
          </p:cNvPr>
          <p:cNvSpPr txBox="1"/>
          <p:nvPr/>
        </p:nvSpPr>
        <p:spPr>
          <a:xfrm>
            <a:off x="4598026" y="2493262"/>
            <a:ext cx="1815200" cy="369332"/>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nchor="ctr" anchorCtr="1">
            <a:spAutoFit/>
          </a:bodyPr>
          <a:lstStyle/>
          <a:p>
            <a:r>
              <a:rPr lang="en-US" dirty="0"/>
              <a:t>Features</a:t>
            </a:r>
          </a:p>
        </p:txBody>
      </p:sp>
      <p:sp>
        <p:nvSpPr>
          <p:cNvPr id="39" name="TextBox 38">
            <a:extLst>
              <a:ext uri="{FF2B5EF4-FFF2-40B4-BE49-F238E27FC236}">
                <a16:creationId xmlns:a16="http://schemas.microsoft.com/office/drawing/2014/main" id="{17BA8492-AF79-4DF8-87E4-75A9A82C4416}"/>
              </a:ext>
            </a:extLst>
          </p:cNvPr>
          <p:cNvSpPr txBox="1"/>
          <p:nvPr/>
        </p:nvSpPr>
        <p:spPr>
          <a:xfrm>
            <a:off x="6776178" y="2473007"/>
            <a:ext cx="1815200" cy="369332"/>
          </a:xfrm>
          <a:prstGeom prst="rect">
            <a:avLst/>
          </a:prstGeom>
          <a:noFill/>
          <a:ln>
            <a:noFill/>
          </a:ln>
          <a:effectLst>
            <a:outerShdw blurRad="50800" dist="38100" dir="5400000" algn="t" rotWithShape="0">
              <a:prstClr val="black">
                <a:alpha val="40000"/>
              </a:prstClr>
            </a:outerShdw>
          </a:effectLst>
        </p:spPr>
        <p:txBody>
          <a:bodyPr wrap="square" rtlCol="0" anchor="ctr" anchorCtr="1">
            <a:spAutoFit/>
          </a:bodyPr>
          <a:lstStyle/>
          <a:p>
            <a:r>
              <a:rPr lang="en-US" dirty="0"/>
              <a:t>Explore the Data</a:t>
            </a:r>
          </a:p>
        </p:txBody>
      </p:sp>
      <p:sp>
        <p:nvSpPr>
          <p:cNvPr id="40" name="TextBox 39">
            <a:extLst>
              <a:ext uri="{FF2B5EF4-FFF2-40B4-BE49-F238E27FC236}">
                <a16:creationId xmlns:a16="http://schemas.microsoft.com/office/drawing/2014/main" id="{074BD58F-92BD-4629-B1A7-21A2383B57AF}"/>
              </a:ext>
            </a:extLst>
          </p:cNvPr>
          <p:cNvSpPr txBox="1"/>
          <p:nvPr/>
        </p:nvSpPr>
        <p:spPr>
          <a:xfrm>
            <a:off x="8953704" y="2484055"/>
            <a:ext cx="1815200" cy="369332"/>
          </a:xfrm>
          <a:prstGeom prst="rect">
            <a:avLst/>
          </a:prstGeom>
          <a:noFill/>
          <a:ln>
            <a:noFill/>
          </a:ln>
          <a:effectLst>
            <a:outerShdw blurRad="50800" dist="38100" dir="5400000" algn="t" rotWithShape="0">
              <a:prstClr val="black">
                <a:alpha val="40000"/>
              </a:prstClr>
            </a:outerShdw>
          </a:effectLst>
        </p:spPr>
        <p:txBody>
          <a:bodyPr wrap="square" rtlCol="0" anchor="ctr" anchorCtr="1">
            <a:spAutoFit/>
          </a:bodyPr>
          <a:lstStyle/>
          <a:p>
            <a:r>
              <a:rPr lang="en-US" dirty="0"/>
              <a:t>Trends </a:t>
            </a:r>
          </a:p>
        </p:txBody>
      </p:sp>
    </p:spTree>
    <p:extLst>
      <p:ext uri="{BB962C8B-B14F-4D97-AF65-F5344CB8AC3E}">
        <p14:creationId xmlns:p14="http://schemas.microsoft.com/office/powerpoint/2010/main" val="17278528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219200" y="274638"/>
            <a:ext cx="10363200" cy="1143000"/>
          </a:xfrm>
        </p:spPr>
        <p:txBody>
          <a:bodyPr anchor="b">
            <a:normAutofit/>
          </a:bodyPr>
          <a:lstStyle/>
          <a:p>
            <a:r>
              <a:rPr lang="en-US" dirty="0"/>
              <a:t>Data Cleaning</a:t>
            </a:r>
          </a:p>
        </p:txBody>
      </p:sp>
      <p:sp>
        <p:nvSpPr>
          <p:cNvPr id="2" name="Content Placeholder 1"/>
          <p:cNvSpPr>
            <a:spLocks noGrp="1"/>
          </p:cNvSpPr>
          <p:nvPr>
            <p:ph sz="quarter" idx="1"/>
          </p:nvPr>
        </p:nvSpPr>
        <p:spPr>
          <a:xfrm>
            <a:off x="1219200" y="1447800"/>
            <a:ext cx="4998720" cy="4572000"/>
          </a:xfrm>
        </p:spPr>
        <p:txBody>
          <a:bodyPr>
            <a:normAutofit/>
          </a:bodyPr>
          <a:lstStyle/>
          <a:p>
            <a:r>
              <a:rPr lang="en-US" dirty="0"/>
              <a:t>Remove major errors, inconsistencies, outliers, NA’s. </a:t>
            </a:r>
          </a:p>
          <a:p>
            <a:r>
              <a:rPr lang="en-US" dirty="0"/>
              <a:t>Understanding the data</a:t>
            </a:r>
          </a:p>
          <a:p>
            <a:pPr lvl="1">
              <a:buClr>
                <a:srgbClr val="C00000"/>
              </a:buClr>
            </a:pPr>
            <a:r>
              <a:rPr lang="en-US" sz="2600" dirty="0"/>
              <a:t>Over 18</a:t>
            </a:r>
          </a:p>
          <a:p>
            <a:pPr lvl="1">
              <a:buClr>
                <a:srgbClr val="C00000"/>
              </a:buClr>
            </a:pPr>
            <a:r>
              <a:rPr lang="en-US" sz="2600" dirty="0"/>
              <a:t>Standard Hours</a:t>
            </a:r>
          </a:p>
          <a:p>
            <a:pPr lvl="1">
              <a:buClr>
                <a:srgbClr val="C00000"/>
              </a:buClr>
            </a:pPr>
            <a:r>
              <a:rPr lang="en-US" sz="2600" dirty="0"/>
              <a:t>Employee number</a:t>
            </a:r>
          </a:p>
        </p:txBody>
      </p:sp>
      <p:pic>
        <p:nvPicPr>
          <p:cNvPr id="5" name="Picture 4" descr="A picture containing container, bin, basket, plastic&#10;&#10;Description automatically generated">
            <a:extLst>
              <a:ext uri="{FF2B5EF4-FFF2-40B4-BE49-F238E27FC236}">
                <a16:creationId xmlns:a16="http://schemas.microsoft.com/office/drawing/2014/main" id="{23C4C0B5-D69D-49E5-B48E-DAA2A45447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78600" y="2065477"/>
            <a:ext cx="4998720" cy="3336645"/>
          </a:xfrm>
          <a:prstGeom prst="rect">
            <a:avLst/>
          </a:prstGeom>
          <a:noFill/>
        </p:spPr>
      </p:pic>
    </p:spTree>
    <p:extLst>
      <p:ext uri="{BB962C8B-B14F-4D97-AF65-F5344CB8AC3E}">
        <p14:creationId xmlns:p14="http://schemas.microsoft.com/office/powerpoint/2010/main" val="307260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219200" y="274638"/>
            <a:ext cx="10363200" cy="1143000"/>
          </a:xfrm>
        </p:spPr>
        <p:txBody>
          <a:bodyPr anchor="b">
            <a:normAutofit/>
          </a:bodyPr>
          <a:lstStyle/>
          <a:p>
            <a:r>
              <a:rPr lang="en-US" dirty="0"/>
              <a:t>Target Category Identification</a:t>
            </a:r>
          </a:p>
        </p:txBody>
      </p:sp>
      <p:sp>
        <p:nvSpPr>
          <p:cNvPr id="10" name="Content Placeholder 2">
            <a:extLst>
              <a:ext uri="{FF2B5EF4-FFF2-40B4-BE49-F238E27FC236}">
                <a16:creationId xmlns:a16="http://schemas.microsoft.com/office/drawing/2014/main" id="{1D452E62-94B3-4B3B-9683-13AD3FE90747}"/>
              </a:ext>
            </a:extLst>
          </p:cNvPr>
          <p:cNvSpPr>
            <a:spLocks noGrp="1"/>
          </p:cNvSpPr>
          <p:nvPr>
            <p:ph sz="quarter" idx="1"/>
          </p:nvPr>
        </p:nvSpPr>
        <p:spPr>
          <a:xfrm>
            <a:off x="1219200" y="1447800"/>
            <a:ext cx="1948070" cy="3853070"/>
          </a:xfrm>
        </p:spPr>
        <p:txBody>
          <a:bodyPr/>
          <a:lstStyle/>
          <a:p>
            <a:r>
              <a:rPr lang="en-US" dirty="0"/>
              <a:t>Total 870</a:t>
            </a:r>
          </a:p>
          <a:p>
            <a:endParaRPr lang="en-US" dirty="0"/>
          </a:p>
          <a:p>
            <a:r>
              <a:rPr lang="en-US" dirty="0"/>
              <a:t>Attrition No  730</a:t>
            </a:r>
          </a:p>
          <a:p>
            <a:endParaRPr lang="en-US" dirty="0"/>
          </a:p>
          <a:p>
            <a:r>
              <a:rPr lang="en-US" dirty="0"/>
              <a:t>Attrition Yes  140</a:t>
            </a:r>
          </a:p>
          <a:p>
            <a:endParaRPr lang="en-US" dirty="0"/>
          </a:p>
          <a:p>
            <a:pPr marL="0" indent="0">
              <a:buNone/>
            </a:pPr>
            <a:endParaRPr lang="en-US" dirty="0"/>
          </a:p>
          <a:p>
            <a:endParaRPr lang="en-US" dirty="0"/>
          </a:p>
        </p:txBody>
      </p:sp>
      <p:pic>
        <p:nvPicPr>
          <p:cNvPr id="5" name="Content Placeholder 4">
            <a:extLst>
              <a:ext uri="{FF2B5EF4-FFF2-40B4-BE49-F238E27FC236}">
                <a16:creationId xmlns:a16="http://schemas.microsoft.com/office/drawing/2014/main" id="{4689ECD2-E924-4009-8D75-587B76CF98CB}"/>
              </a:ext>
            </a:extLst>
          </p:cNvPr>
          <p:cNvPicPr>
            <a:picLocks noGrp="1" noChangeAspect="1"/>
          </p:cNvPicPr>
          <p:nvPr>
            <p:ph sz="quarter" idx="2"/>
          </p:nvPr>
        </p:nvPicPr>
        <p:blipFill>
          <a:blip r:embed="rId2">
            <a:extLst>
              <a:ext uri="{28A0092B-C50C-407E-A947-70E740481C1C}">
                <a14:useLocalDpi xmlns:a14="http://schemas.microsoft.com/office/drawing/2010/main" val="0"/>
              </a:ext>
            </a:extLst>
          </a:blip>
          <a:srcRect/>
          <a:stretch/>
        </p:blipFill>
        <p:spPr>
          <a:xfrm>
            <a:off x="4667250" y="1761844"/>
            <a:ext cx="2857500" cy="4257956"/>
          </a:xfrm>
          <a:noFill/>
        </p:spPr>
      </p:pic>
    </p:spTree>
    <p:extLst>
      <p:ext uri="{BB962C8B-B14F-4D97-AF65-F5344CB8AC3E}">
        <p14:creationId xmlns:p14="http://schemas.microsoft.com/office/powerpoint/2010/main" val="38672558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219200" y="274638"/>
            <a:ext cx="10363200" cy="1143000"/>
          </a:xfrm>
        </p:spPr>
        <p:txBody>
          <a:bodyPr anchor="b">
            <a:normAutofit/>
          </a:bodyPr>
          <a:lstStyle/>
          <a:p>
            <a:r>
              <a:rPr lang="en-US" dirty="0"/>
              <a:t>Work Place Satisfaction By Department</a:t>
            </a:r>
          </a:p>
        </p:txBody>
      </p:sp>
      <p:pic>
        <p:nvPicPr>
          <p:cNvPr id="9" name="Content Placeholder 8">
            <a:extLst>
              <a:ext uri="{FF2B5EF4-FFF2-40B4-BE49-F238E27FC236}">
                <a16:creationId xmlns:a16="http://schemas.microsoft.com/office/drawing/2014/main" id="{28F404B2-9EF6-45B6-9E77-B9B9DD09C70B}"/>
              </a:ext>
            </a:extLst>
          </p:cNvPr>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1219200" y="2327910"/>
            <a:ext cx="4998720" cy="2811779"/>
          </a:xfrm>
          <a:noFill/>
        </p:spPr>
      </p:pic>
      <p:sp>
        <p:nvSpPr>
          <p:cNvPr id="14" name="Text Placeholder 3">
            <a:extLst>
              <a:ext uri="{FF2B5EF4-FFF2-40B4-BE49-F238E27FC236}">
                <a16:creationId xmlns:a16="http://schemas.microsoft.com/office/drawing/2014/main" id="{B6DFE7A8-2141-4C45-8E64-43480906C4D4}"/>
              </a:ext>
            </a:extLst>
          </p:cNvPr>
          <p:cNvSpPr>
            <a:spLocks noGrp="1"/>
          </p:cNvSpPr>
          <p:nvPr>
            <p:ph sz="quarter" idx="2"/>
          </p:nvPr>
        </p:nvSpPr>
        <p:spPr>
          <a:xfrm>
            <a:off x="6578600" y="1447800"/>
            <a:ext cx="4998720" cy="4572000"/>
          </a:xfrm>
        </p:spPr>
        <p:txBody>
          <a:bodyPr>
            <a:normAutofit/>
          </a:bodyPr>
          <a:lstStyle/>
          <a:p>
            <a:r>
              <a:rPr lang="en-US" dirty="0"/>
              <a:t>Research Scientists and </a:t>
            </a:r>
            <a:r>
              <a:rPr lang="en-US" dirty="0" err="1"/>
              <a:t>and</a:t>
            </a:r>
            <a:r>
              <a:rPr lang="en-US" dirty="0"/>
              <a:t> sales execs had the highest job satisfactions</a:t>
            </a:r>
          </a:p>
          <a:p>
            <a:endParaRPr lang="en-US" dirty="0"/>
          </a:p>
          <a:p>
            <a:r>
              <a:rPr lang="en-US" dirty="0"/>
              <a:t>Research directors report the lowest job satisfaction at around 25% of their population within the company.</a:t>
            </a:r>
          </a:p>
        </p:txBody>
      </p:sp>
    </p:spTree>
    <p:extLst>
      <p:ext uri="{BB962C8B-B14F-4D97-AF65-F5344CB8AC3E}">
        <p14:creationId xmlns:p14="http://schemas.microsoft.com/office/powerpoint/2010/main" val="22654638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72391" y="223910"/>
            <a:ext cx="10363200" cy="1143000"/>
          </a:xfrm>
        </p:spPr>
        <p:txBody>
          <a:bodyPr anchor="b">
            <a:normAutofit/>
          </a:bodyPr>
          <a:lstStyle/>
          <a:p>
            <a:r>
              <a:rPr lang="en-US" dirty="0"/>
              <a:t>Quantitative Data</a:t>
            </a:r>
          </a:p>
        </p:txBody>
      </p:sp>
      <p:pic>
        <p:nvPicPr>
          <p:cNvPr id="5" name="Content Placeholder 4" descr="Chart&#10;&#10;Description automatically generated">
            <a:extLst>
              <a:ext uri="{FF2B5EF4-FFF2-40B4-BE49-F238E27FC236}">
                <a16:creationId xmlns:a16="http://schemas.microsoft.com/office/drawing/2014/main" id="{47263DCA-29ED-4061-97F1-09F2259F1BE7}"/>
              </a:ext>
            </a:extLst>
          </p:cNvPr>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622771" y="1897558"/>
            <a:ext cx="5660387" cy="4368556"/>
          </a:xfrm>
          <a:noFill/>
        </p:spPr>
      </p:pic>
      <p:sp>
        <p:nvSpPr>
          <p:cNvPr id="4" name="Content Placeholder 3">
            <a:extLst>
              <a:ext uri="{FF2B5EF4-FFF2-40B4-BE49-F238E27FC236}">
                <a16:creationId xmlns:a16="http://schemas.microsoft.com/office/drawing/2014/main" id="{0E41C1DA-44E2-4D16-80A6-B0C3622359C8}"/>
              </a:ext>
            </a:extLst>
          </p:cNvPr>
          <p:cNvSpPr>
            <a:spLocks noGrp="1"/>
          </p:cNvSpPr>
          <p:nvPr>
            <p:ph sz="quarter" idx="2"/>
          </p:nvPr>
        </p:nvSpPr>
        <p:spPr/>
        <p:txBody>
          <a:bodyPr/>
          <a:lstStyle/>
          <a:p>
            <a:endParaRPr lang="en-US"/>
          </a:p>
        </p:txBody>
      </p:sp>
    </p:spTree>
    <p:extLst>
      <p:ext uri="{BB962C8B-B14F-4D97-AF65-F5344CB8AC3E}">
        <p14:creationId xmlns:p14="http://schemas.microsoft.com/office/powerpoint/2010/main" val="34481002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FC18B-DA81-4ABE-BE7C-7708CD65A313}"/>
              </a:ext>
            </a:extLst>
          </p:cNvPr>
          <p:cNvSpPr>
            <a:spLocks noGrp="1"/>
          </p:cNvSpPr>
          <p:nvPr>
            <p:ph type="title"/>
          </p:nvPr>
        </p:nvSpPr>
        <p:spPr>
          <a:xfrm>
            <a:off x="1219200" y="274638"/>
            <a:ext cx="10363200" cy="1143000"/>
          </a:xfrm>
        </p:spPr>
        <p:txBody>
          <a:bodyPr bIns="91440" anchor="b" anchorCtr="0">
            <a:normAutofit/>
          </a:bodyPr>
          <a:lstStyle/>
          <a:p>
            <a:r>
              <a:rPr kumimoji="0" lang="en-US" kern="1200">
                <a:latin typeface="+mj-lt"/>
                <a:ea typeface="+mj-ea"/>
                <a:cs typeface="+mj-cs"/>
              </a:rPr>
              <a:t>Gender not a Factor</a:t>
            </a:r>
          </a:p>
        </p:txBody>
      </p:sp>
      <p:pic>
        <p:nvPicPr>
          <p:cNvPr id="5" name="Content Placeholder 4" descr="Chart, scatter chart&#10;&#10;Description automatically generated">
            <a:extLst>
              <a:ext uri="{FF2B5EF4-FFF2-40B4-BE49-F238E27FC236}">
                <a16:creationId xmlns:a16="http://schemas.microsoft.com/office/drawing/2014/main" id="{72F00E6C-0BCC-4B34-9113-18AA04FE8FD7}"/>
              </a:ext>
            </a:extLst>
          </p:cNvPr>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1219200" y="1804851"/>
            <a:ext cx="4998720" cy="3857897"/>
          </a:xfrm>
          <a:noFill/>
        </p:spPr>
      </p:pic>
      <p:sp>
        <p:nvSpPr>
          <p:cNvPr id="6" name="TextBox 5">
            <a:extLst>
              <a:ext uri="{FF2B5EF4-FFF2-40B4-BE49-F238E27FC236}">
                <a16:creationId xmlns:a16="http://schemas.microsoft.com/office/drawing/2014/main" id="{AC944786-A660-4752-9B33-E1DB50CC2201}"/>
              </a:ext>
            </a:extLst>
          </p:cNvPr>
          <p:cNvSpPr txBox="1"/>
          <p:nvPr/>
        </p:nvSpPr>
        <p:spPr>
          <a:xfrm>
            <a:off x="6578600" y="1447800"/>
            <a:ext cx="4998720" cy="4572000"/>
          </a:xfrm>
          <a:prstGeom prst="rect">
            <a:avLst/>
          </a:prstGeom>
        </p:spPr>
        <p:txBody>
          <a:bodyPr vert="horz" rtlCol="0" anchorCtr="1">
            <a:normAutofit/>
          </a:bodyPr>
          <a:lstStyle/>
          <a:p>
            <a:pPr>
              <a:spcAft>
                <a:spcPts val="600"/>
              </a:spcAft>
            </a:pPr>
            <a:r>
              <a:rPr lang="en-US" sz="2600"/>
              <a:t>By comparing the scatter plots of Attrition by Gender I could eliminate Gender as a factor.</a:t>
            </a:r>
          </a:p>
        </p:txBody>
      </p:sp>
    </p:spTree>
    <p:extLst>
      <p:ext uri="{BB962C8B-B14F-4D97-AF65-F5344CB8AC3E}">
        <p14:creationId xmlns:p14="http://schemas.microsoft.com/office/powerpoint/2010/main" val="1126692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Feature Engineering </a:t>
            </a:r>
          </a:p>
        </p:txBody>
      </p:sp>
      <p:pic>
        <p:nvPicPr>
          <p:cNvPr id="5" name="Content Placeholder 4" descr="A picture containing text&#10;&#10;Description automatically generated">
            <a:extLst>
              <a:ext uri="{FF2B5EF4-FFF2-40B4-BE49-F238E27FC236}">
                <a16:creationId xmlns:a16="http://schemas.microsoft.com/office/drawing/2014/main" id="{1FB559EB-C283-46D3-92E5-B8B224D7DEBA}"/>
              </a:ext>
            </a:extLst>
          </p:cNvPr>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1052513" y="1687286"/>
            <a:ext cx="1615830" cy="646332"/>
          </a:xfrm>
        </p:spPr>
      </p:pic>
      <p:sp>
        <p:nvSpPr>
          <p:cNvPr id="6" name="TextBox 5">
            <a:extLst>
              <a:ext uri="{FF2B5EF4-FFF2-40B4-BE49-F238E27FC236}">
                <a16:creationId xmlns:a16="http://schemas.microsoft.com/office/drawing/2014/main" id="{61F8FD03-F1B6-433E-BB8A-9B0EC477E03C}"/>
              </a:ext>
            </a:extLst>
          </p:cNvPr>
          <p:cNvSpPr txBox="1"/>
          <p:nvPr/>
        </p:nvSpPr>
        <p:spPr>
          <a:xfrm>
            <a:off x="3120571" y="1594954"/>
            <a:ext cx="3280229" cy="830997"/>
          </a:xfrm>
          <a:prstGeom prst="rect">
            <a:avLst/>
          </a:prstGeom>
          <a:noFill/>
          <a:ln>
            <a:noFill/>
          </a:ln>
        </p:spPr>
        <p:txBody>
          <a:bodyPr wrap="square" rtlCol="0" anchor="ctr" anchorCtr="1">
            <a:spAutoFit/>
          </a:bodyPr>
          <a:lstStyle/>
          <a:p>
            <a:pPr marL="285750" indent="-285750">
              <a:buFont typeface="Arial" panose="020B0604020202020204" pitchFamily="34" charset="0"/>
              <a:buChar char="•"/>
            </a:pPr>
            <a:r>
              <a:rPr lang="en-US" dirty="0"/>
              <a:t>S</a:t>
            </a:r>
            <a:r>
              <a:rPr lang="en-US" sz="2400" dirty="0"/>
              <a:t>implify Ages into Groups </a:t>
            </a:r>
          </a:p>
        </p:txBody>
      </p:sp>
      <p:pic>
        <p:nvPicPr>
          <p:cNvPr id="8" name="Picture 7" descr="A picture containing graphical user interface&#10;&#10;Description automatically generated">
            <a:extLst>
              <a:ext uri="{FF2B5EF4-FFF2-40B4-BE49-F238E27FC236}">
                <a16:creationId xmlns:a16="http://schemas.microsoft.com/office/drawing/2014/main" id="{8BA051D6-8691-42EE-99A7-D4E662AE04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2513" y="3084741"/>
            <a:ext cx="1371373" cy="1466168"/>
          </a:xfrm>
          <a:prstGeom prst="rect">
            <a:avLst/>
          </a:prstGeom>
        </p:spPr>
      </p:pic>
      <p:sp>
        <p:nvSpPr>
          <p:cNvPr id="9" name="TextBox 8">
            <a:extLst>
              <a:ext uri="{FF2B5EF4-FFF2-40B4-BE49-F238E27FC236}">
                <a16:creationId xmlns:a16="http://schemas.microsoft.com/office/drawing/2014/main" id="{10E7944F-80B7-4E0D-9174-A5ECF2983509}"/>
              </a:ext>
            </a:extLst>
          </p:cNvPr>
          <p:cNvSpPr txBox="1"/>
          <p:nvPr/>
        </p:nvSpPr>
        <p:spPr>
          <a:xfrm>
            <a:off x="3120571" y="3345543"/>
            <a:ext cx="3280229" cy="830997"/>
          </a:xfrm>
          <a:prstGeom prst="rect">
            <a:avLst/>
          </a:prstGeom>
          <a:noFill/>
          <a:ln>
            <a:noFill/>
          </a:ln>
        </p:spPr>
        <p:txBody>
          <a:bodyPr wrap="square" rtlCol="0" anchor="ctr" anchorCtr="1">
            <a:spAutoFit/>
          </a:bodyPr>
          <a:lstStyle/>
          <a:p>
            <a:pPr marL="285750" indent="-285750">
              <a:buFont typeface="Arial" panose="020B0604020202020204" pitchFamily="34" charset="0"/>
              <a:buChar char="•"/>
            </a:pPr>
            <a:r>
              <a:rPr lang="en-US" sz="2400" dirty="0"/>
              <a:t>Create income Brackets</a:t>
            </a:r>
          </a:p>
        </p:txBody>
      </p:sp>
      <p:pic>
        <p:nvPicPr>
          <p:cNvPr id="13" name="Picture 12" descr="A picture containing text&#10;&#10;Description automatically generated">
            <a:extLst>
              <a:ext uri="{FF2B5EF4-FFF2-40B4-BE49-F238E27FC236}">
                <a16:creationId xmlns:a16="http://schemas.microsoft.com/office/drawing/2014/main" id="{64330BB2-804C-4CF3-8F2E-19E8B12558D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5186" y="4969194"/>
            <a:ext cx="1538700" cy="1259501"/>
          </a:xfrm>
          <a:prstGeom prst="rect">
            <a:avLst/>
          </a:prstGeom>
        </p:spPr>
      </p:pic>
      <p:sp>
        <p:nvSpPr>
          <p:cNvPr id="16" name="TextBox 15">
            <a:extLst>
              <a:ext uri="{FF2B5EF4-FFF2-40B4-BE49-F238E27FC236}">
                <a16:creationId xmlns:a16="http://schemas.microsoft.com/office/drawing/2014/main" id="{12168D30-BBF3-4A2F-882F-59896060F9F1}"/>
              </a:ext>
            </a:extLst>
          </p:cNvPr>
          <p:cNvSpPr txBox="1"/>
          <p:nvPr/>
        </p:nvSpPr>
        <p:spPr>
          <a:xfrm>
            <a:off x="3120570" y="4995274"/>
            <a:ext cx="3280229" cy="830997"/>
          </a:xfrm>
          <a:prstGeom prst="rect">
            <a:avLst/>
          </a:prstGeom>
          <a:noFill/>
          <a:ln>
            <a:noFill/>
          </a:ln>
        </p:spPr>
        <p:txBody>
          <a:bodyPr wrap="square" rtlCol="0" anchor="ctr" anchorCtr="1">
            <a:spAutoFit/>
          </a:bodyPr>
          <a:lstStyle/>
          <a:p>
            <a:pPr marL="285750" indent="-285750">
              <a:buFont typeface="Arial" panose="020B0604020202020204" pitchFamily="34" charset="0"/>
              <a:buChar char="•"/>
            </a:pPr>
            <a:r>
              <a:rPr lang="en-US" sz="2400" dirty="0"/>
              <a:t>Length of time at company (loyalty)</a:t>
            </a:r>
          </a:p>
        </p:txBody>
      </p:sp>
      <p:pic>
        <p:nvPicPr>
          <p:cNvPr id="10" name="Content Placeholder 6" descr="Chart, bar chart&#10;&#10;Description automatically generated">
            <a:extLst>
              <a:ext uri="{FF2B5EF4-FFF2-40B4-BE49-F238E27FC236}">
                <a16:creationId xmlns:a16="http://schemas.microsoft.com/office/drawing/2014/main" id="{BBB0E375-5180-4BAE-9791-3F22AEE01F8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79832" y="846138"/>
            <a:ext cx="4159655" cy="2797010"/>
          </a:xfrm>
          <a:prstGeom prst="rect">
            <a:avLst/>
          </a:prstGeom>
        </p:spPr>
      </p:pic>
    </p:spTree>
    <p:extLst>
      <p:ext uri="{BB962C8B-B14F-4D97-AF65-F5344CB8AC3E}">
        <p14:creationId xmlns:p14="http://schemas.microsoft.com/office/powerpoint/2010/main" val="1697637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usiness plan presentatio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ambria-Calibri">
      <a:majorFont>
        <a:latin typeface="Cambria" panose="02040503050406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spDef>
      <a:spPr/>
      <a:bodyPr rtlCol="0" anchor="ctr"/>
      <a:lstStyle>
        <a:defPPr algn="ctr">
          <a:defRPr dirty="0"/>
        </a:defPPr>
      </a:lstStyle>
      <a:style>
        <a:lnRef idx="1">
          <a:schemeClr val="accent1"/>
        </a:lnRef>
        <a:fillRef idx="2">
          <a:schemeClr val="accent1"/>
        </a:fillRef>
        <a:effectRef idx="1">
          <a:schemeClr val="accent1"/>
        </a:effectRef>
        <a:fontRef idx="minor">
          <a:schemeClr val="dk1"/>
        </a:fontRef>
      </a:style>
    </a:spDef>
    <a:lnDef>
      <a:spPr/>
      <a:bodyPr/>
      <a:lstStyle/>
      <a:style>
        <a:lnRef idx="1">
          <a:schemeClr val="accent1"/>
        </a:lnRef>
        <a:fillRef idx="0">
          <a:schemeClr val="accent1"/>
        </a:fillRef>
        <a:effectRef idx="0">
          <a:schemeClr val="accent1"/>
        </a:effectRef>
        <a:fontRef idx="minor">
          <a:schemeClr val="tx1"/>
        </a:fontRef>
      </a:style>
    </a:lnDef>
    <a:txDef>
      <a:spPr>
        <a:noFill/>
        <a:ln>
          <a:solidFill>
            <a:schemeClr val="bg2"/>
          </a:solidFill>
        </a:ln>
      </a:spPr>
      <a:bodyPr wrap="square" rtlCol="0" anchor="ctr" anchorCtr="1">
        <a:spAutoFit/>
      </a:bodyPr>
      <a:lstStyle>
        <a:defPPr>
          <a:defRPr dirty="0"/>
        </a:defPPr>
      </a:lstStyle>
    </a:txDef>
  </a:objectDefaults>
  <a:extraClrSchemeLst/>
  <a:extLst>
    <a:ext uri="{05A4C25C-085E-4340-85A3-A5531E510DB2}">
      <thm15:themeFamily xmlns:thm15="http://schemas.microsoft.com/office/thememl/2012/main" name="Business plan presentation.potx" id="{B0CF94B3-F59B-427A-A620-6B86E9154593}" vid="{92489599-94E0-42FA-BFD7-90FE9B56DF1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range Red">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Cambria-Calibri">
      <a:majorFont>
        <a:latin typeface="Cambria" panose="02040503050406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TM03090430[[fn=Banded]]</Template>
  <TotalTime>1416</TotalTime>
  <Words>614</Words>
  <Application>Microsoft Office PowerPoint</Application>
  <PresentationFormat>Widescreen</PresentationFormat>
  <Paragraphs>120</Paragraphs>
  <Slides>27</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27</vt:i4>
      </vt:variant>
    </vt:vector>
  </HeadingPairs>
  <TitlesOfParts>
    <vt:vector size="35" baseType="lpstr">
      <vt:lpstr>Arial</vt:lpstr>
      <vt:lpstr>Blackadder ITC</vt:lpstr>
      <vt:lpstr>Calibri</vt:lpstr>
      <vt:lpstr>Cambria</vt:lpstr>
      <vt:lpstr>charter</vt:lpstr>
      <vt:lpstr>Wingdings</vt:lpstr>
      <vt:lpstr>Wingdings 2</vt:lpstr>
      <vt:lpstr>Business plan presentation</vt:lpstr>
      <vt:lpstr>Understanding Attrition and Salary</vt:lpstr>
      <vt:lpstr>Executive Summary</vt:lpstr>
      <vt:lpstr>Agenda</vt:lpstr>
      <vt:lpstr>Data Cleaning</vt:lpstr>
      <vt:lpstr>Target Category Identification</vt:lpstr>
      <vt:lpstr>Work Place Satisfaction By Department</vt:lpstr>
      <vt:lpstr>Quantitative Data</vt:lpstr>
      <vt:lpstr>Gender not a Factor</vt:lpstr>
      <vt:lpstr>Feature Engineering </vt:lpstr>
      <vt:lpstr>Classification Terms  </vt:lpstr>
      <vt:lpstr>Classification Terms  </vt:lpstr>
      <vt:lpstr>Classification Terms  </vt:lpstr>
      <vt:lpstr>Classification Terms  </vt:lpstr>
      <vt:lpstr>Putting It All Together</vt:lpstr>
      <vt:lpstr>Models Used</vt:lpstr>
      <vt:lpstr> Models Used </vt:lpstr>
      <vt:lpstr>Comparing the Models</vt:lpstr>
      <vt:lpstr>Sensitivities ~ True Positive Rate</vt:lpstr>
      <vt:lpstr>Specificities ~ True Negative Rate</vt:lpstr>
      <vt:lpstr> Top Three Factors  ROC curve and AUC</vt:lpstr>
      <vt:lpstr>Monthly Income : Predicting Salary Trends</vt:lpstr>
      <vt:lpstr>EDA of Salary</vt:lpstr>
      <vt:lpstr>Scatter Plot Income by Department and level</vt:lpstr>
      <vt:lpstr>Regression Fits </vt:lpstr>
      <vt:lpstr>Regression Fits </vt:lpstr>
      <vt:lpstr>Model Performance  and Variable Importance</vt:lpstr>
      <vt:lpstr>Conclusion Key Issues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Understanding Attrition and Salary</dc:title>
  <dc:creator>Joseph Lazarus</dc:creator>
  <cp:lastModifiedBy>Joseph Lazarus</cp:lastModifiedBy>
  <cp:revision>38</cp:revision>
  <dcterms:created xsi:type="dcterms:W3CDTF">2021-02-18T02:18:50Z</dcterms:created>
  <dcterms:modified xsi:type="dcterms:W3CDTF">2021-02-20T02:54:43Z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74069300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