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Fira Sans Extra Condensed Medium"/>
      <p:regular r:id="rId17"/>
      <p:bold r:id="rId18"/>
      <p:italic r:id="rId19"/>
      <p:boldItalic r:id="rId20"/>
    </p:embeddedFont>
    <p:embeddedFont>
      <p:font typeface="Roboto Condensed"/>
      <p:regular r:id="rId21"/>
      <p:bold r:id="rId22"/>
      <p:italic r:id="rId23"/>
      <p:boldItalic r:id="rId24"/>
    </p:embeddedFont>
    <p:embeddedFont>
      <p:font typeface="Squada One"/>
      <p:regular r:id="rId25"/>
    </p:embeddedFont>
    <p:embeddedFont>
      <p:font typeface="Roboto Condensed Light"/>
      <p:regular r:id="rId26"/>
      <p:bold r:id="rId27"/>
      <p:italic r:id="rId28"/>
      <p:boldItalic r:id="rId29"/>
    </p:embeddedFont>
    <p:embeddedFont>
      <p:font typeface="Exo 2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Italic.fntdata"/><Relationship Id="rId22" Type="http://schemas.openxmlformats.org/officeDocument/2006/relationships/font" Target="fonts/RobotoCondensed-bold.fntdata"/><Relationship Id="rId21" Type="http://schemas.openxmlformats.org/officeDocument/2006/relationships/font" Target="fonts/RobotoCondensed-regular.fntdata"/><Relationship Id="rId24" Type="http://schemas.openxmlformats.org/officeDocument/2006/relationships/font" Target="fonts/RobotoCondensed-boldItalic.fntdata"/><Relationship Id="rId23" Type="http://schemas.openxmlformats.org/officeDocument/2006/relationships/font" Target="fonts/RobotoCondense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Light-regular.fntdata"/><Relationship Id="rId25" Type="http://schemas.openxmlformats.org/officeDocument/2006/relationships/font" Target="fonts/SquadaOne-regular.fntdata"/><Relationship Id="rId28" Type="http://schemas.openxmlformats.org/officeDocument/2006/relationships/font" Target="fonts/RobotoCondensedLight-italic.fntdata"/><Relationship Id="rId27" Type="http://schemas.openxmlformats.org/officeDocument/2006/relationships/font" Target="fonts/RobotoCondensed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xo2-bold.fntdata"/><Relationship Id="rId30" Type="http://schemas.openxmlformats.org/officeDocument/2006/relationships/font" Target="fonts/Exo2-regular.fntdata"/><Relationship Id="rId11" Type="http://schemas.openxmlformats.org/officeDocument/2006/relationships/slide" Target="slides/slide7.xml"/><Relationship Id="rId33" Type="http://schemas.openxmlformats.org/officeDocument/2006/relationships/font" Target="fonts/Exo2-boldItalic.fntdata"/><Relationship Id="rId10" Type="http://schemas.openxmlformats.org/officeDocument/2006/relationships/slide" Target="slides/slide6.xml"/><Relationship Id="rId32" Type="http://schemas.openxmlformats.org/officeDocument/2006/relationships/font" Target="fonts/Exo2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FiraSansExtraCondensedMedium-regular.fntdata"/><Relationship Id="rId16" Type="http://schemas.openxmlformats.org/officeDocument/2006/relationships/slide" Target="slides/slide12.xml"/><Relationship Id="rId19" Type="http://schemas.openxmlformats.org/officeDocument/2006/relationships/font" Target="fonts/FiraSansExtraCondensedMedium-italic.fntdata"/><Relationship Id="rId18" Type="http://schemas.openxmlformats.org/officeDocument/2006/relationships/font" Target="fonts/FiraSansExtra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0422e0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0422e0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afbec0fe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afbec0fe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afbec0fe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afbec0f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afbec0fe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afbec0fe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9b426ab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09b426ab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09b426ab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09b426ab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9b426ab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9b426ab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b01cbf3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b01cbf3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09b426ab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09b426ab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b01cbf38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b01cbf3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09b426ab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09b426ab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09b426ab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09b426ab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hasCustomPrompt="1"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subTitle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2"/>
          <p:cNvSpPr txBox="1"/>
          <p:nvPr>
            <p:ph idx="2" type="ctrTitle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" type="subTitle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3" name="Google Shape;83;p12"/>
          <p:cNvSpPr txBox="1"/>
          <p:nvPr>
            <p:ph idx="3" type="ctrTitle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4" type="subTitle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5" name="Google Shape;85;p12"/>
          <p:cNvSpPr txBox="1"/>
          <p:nvPr>
            <p:ph idx="5" type="ctrTitle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6" type="subTitle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2"/>
          <p:cNvSpPr txBox="1"/>
          <p:nvPr>
            <p:ph idx="7" type="ctrTitle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8" type="subTitle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12"/>
          <p:cNvSpPr txBox="1"/>
          <p:nvPr>
            <p:ph idx="9" type="ctrTitle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3" type="subTitle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1" name="Google Shape;91;p12"/>
          <p:cNvSpPr txBox="1"/>
          <p:nvPr>
            <p:ph idx="14" type="ctrTitle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5" type="subTitle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3"/>
          <p:cNvSpPr txBox="1"/>
          <p:nvPr>
            <p:ph idx="2" type="ctrTitle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" name="Google Shape;97;p13"/>
          <p:cNvSpPr txBox="1"/>
          <p:nvPr>
            <p:ph idx="1" type="subTitle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3"/>
          <p:cNvSpPr txBox="1"/>
          <p:nvPr>
            <p:ph idx="3" type="ctrTitle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13"/>
          <p:cNvSpPr txBox="1"/>
          <p:nvPr>
            <p:ph idx="4" type="subTitle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hasCustomPrompt="1"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16"/>
          <p:cNvSpPr txBox="1"/>
          <p:nvPr>
            <p:ph idx="2" type="ctrTitle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3" name="Google Shape;113;p16"/>
          <p:cNvSpPr txBox="1"/>
          <p:nvPr>
            <p:ph idx="3" type="ctrTitle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4" type="subTitle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5" name="Google Shape;115;p16"/>
          <p:cNvSpPr txBox="1"/>
          <p:nvPr>
            <p:ph idx="5" type="ctrTitle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6" name="Google Shape;116;p16"/>
          <p:cNvSpPr txBox="1"/>
          <p:nvPr>
            <p:ph idx="6" type="subTitle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16"/>
          <p:cNvSpPr txBox="1"/>
          <p:nvPr>
            <p:ph idx="7" type="ctrTitle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8" type="subTitle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CUSTOM_29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hasCustomPrompt="1" idx="2" type="title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idx="1" type="subTitle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" name="Google Shape;15;p3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hasCustomPrompt="1"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hasCustomPrompt="1"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hasCustomPrompt="1"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hasCustomPrompt="1"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hasCustomPrompt="1"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" name="Google Shape;24;p3"/>
          <p:cNvSpPr txBox="1"/>
          <p:nvPr>
            <p:ph idx="13" type="subTitle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3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" name="Google Shape;26;p3"/>
          <p:cNvSpPr txBox="1"/>
          <p:nvPr>
            <p:ph idx="15" type="subTitle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" name="Google Shape;27;p3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3"/>
          <p:cNvSpPr txBox="1"/>
          <p:nvPr>
            <p:ph idx="17" type="subTitle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3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3"/>
          <p:cNvSpPr txBox="1"/>
          <p:nvPr>
            <p:ph idx="19" type="subTitle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" name="Google Shape;31;p3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2" name="Google Shape;32;p3"/>
          <p:cNvSpPr txBox="1"/>
          <p:nvPr>
            <p:ph idx="21" type="subTitle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hasCustomPrompt="1" idx="2" type="title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/>
          <p:nvPr>
            <p:ph idx="1" type="subTitle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33">
    <p:bg>
      <p:bgPr>
        <a:noFill/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hasCustomPrompt="1"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hasCustomPrompt="1"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7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8"/>
          <p:cNvSpPr txBox="1"/>
          <p:nvPr>
            <p:ph idx="2" type="ctrTitle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9"/>
          <p:cNvSpPr txBox="1"/>
          <p:nvPr>
            <p:ph hasCustomPrompt="1" idx="2" type="title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9"/>
          <p:cNvSpPr txBox="1"/>
          <p:nvPr>
            <p:ph hasCustomPrompt="1" idx="3" type="title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9"/>
          <p:cNvSpPr txBox="1"/>
          <p:nvPr>
            <p:ph idx="4" type="subTitle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9"/>
          <p:cNvSpPr txBox="1"/>
          <p:nvPr>
            <p:ph hasCustomPrompt="1" idx="5" type="title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9"/>
          <p:cNvSpPr txBox="1"/>
          <p:nvPr>
            <p:ph idx="6" type="subTitle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0"/>
          <p:cNvSpPr txBox="1"/>
          <p:nvPr>
            <p:ph idx="2"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9" name="Google Shape;69;p10"/>
          <p:cNvSpPr txBox="1"/>
          <p:nvPr>
            <p:ph idx="3" type="ctrTitle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4" type="subTitle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p10"/>
          <p:cNvSpPr txBox="1"/>
          <p:nvPr>
            <p:ph idx="5" type="ctrTitle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6" type="subTitle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Relationship Id="rId4" Type="http://schemas.openxmlformats.org/officeDocument/2006/relationships/hyperlink" Target="mailto:jvlo@icomp.ufam.edu.br" TargetMode="External"/><Relationship Id="rId5" Type="http://schemas.openxmlformats.org/officeDocument/2006/relationships/hyperlink" Target="mailto:jvlo@icomp.ufam.edu.br" TargetMode="External"/><Relationship Id="rId6" Type="http://schemas.openxmlformats.org/officeDocument/2006/relationships/image" Target="../media/image20.png"/><Relationship Id="rId7" Type="http://schemas.openxmlformats.org/officeDocument/2006/relationships/image" Target="../media/image2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hyperlink" Target="mailto:jvlo@icomp.ufam.edu.br" TargetMode="External"/><Relationship Id="rId5" Type="http://schemas.openxmlformats.org/officeDocument/2006/relationships/image" Target="../media/image20.png"/><Relationship Id="rId6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hyperlink" Target="mailto:jvlo@icomp.ufam.edu.br" TargetMode="External"/><Relationship Id="rId5" Type="http://schemas.openxmlformats.org/officeDocument/2006/relationships/image" Target="../media/image20.png"/><Relationship Id="rId6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1323475" y="1383550"/>
            <a:ext cx="64971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Mensagens estendidas de feedback em um juiz online para alunos de introdução à computação: resultados preliminares</a:t>
            </a:r>
            <a:endParaRPr sz="2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1907000" y="3007525"/>
            <a:ext cx="53298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Universidade Federal do Amazonas (UFAM) </a:t>
            </a:r>
            <a:endParaRPr sz="2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1072950" y="3928175"/>
            <a:ext cx="69981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Joseph V. L. de Oliveira {j</a:t>
            </a:r>
            <a:r>
              <a:rPr lang="en" sz="1600" u="sng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/>
              </a:rPr>
              <a:t>v</a:t>
            </a:r>
            <a:r>
              <a:rPr lang="en" sz="1600" u="sng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5"/>
              </a:rPr>
              <a:t>lo@icomp.ufam.edu.br</a:t>
            </a:r>
            <a:r>
              <a:rPr lang="en" sz="16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}</a:t>
            </a:r>
            <a:r>
              <a:rPr lang="en" sz="16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Leandro S. G. Carvalho (Orientador), </a:t>
            </a:r>
            <a:r>
              <a:rPr lang="en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Elaine H. T. de Oliveira, </a:t>
            </a:r>
            <a:r>
              <a:rPr lang="en" sz="16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David B. F Oliveira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4105450" y="4602700"/>
            <a:ext cx="9330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11/11/2019</a:t>
            </a: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199" y="386455"/>
            <a:ext cx="3260249" cy="941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4187875" y="3648900"/>
            <a:ext cx="7683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Autores: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36906" y="129325"/>
            <a:ext cx="1437389" cy="14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5"/>
          <p:cNvSpPr txBox="1"/>
          <p:nvPr/>
        </p:nvSpPr>
        <p:spPr>
          <a:xfrm>
            <a:off x="0" y="76200"/>
            <a:ext cx="9144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T</a:t>
            </a:r>
            <a:r>
              <a:rPr lang="en" sz="3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rabalhos futuros</a:t>
            </a:r>
            <a:endParaRPr sz="34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1025850" y="1252275"/>
            <a:ext cx="7092300" cy="27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Roboto Condensed Light"/>
              <a:buChar char="●"/>
            </a:pPr>
            <a:r>
              <a:rPr lang="en" sz="2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</a:t>
            </a:r>
            <a:r>
              <a:rPr lang="en" sz="2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nalisar os dados de interação dos alunos com as mensagens para detectar se o conteúdo foi visualizado ou não</a:t>
            </a:r>
            <a:endParaRPr sz="2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Roboto Condensed Light"/>
              <a:buChar char="●"/>
            </a:pPr>
            <a:r>
              <a:rPr lang="en" sz="2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Comparar os atributos entre outras classes de alunos (ex: cotistas x não-cotistas)  </a:t>
            </a:r>
            <a:endParaRPr sz="2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/>
        </p:nvSpPr>
        <p:spPr>
          <a:xfrm>
            <a:off x="1323475" y="1814125"/>
            <a:ext cx="64971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Mensagens estendidas de feedback em um juiz online para alunos de introdução à computação: resultados preliminares</a:t>
            </a:r>
            <a:endParaRPr sz="2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1072900" y="3383850"/>
            <a:ext cx="69981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Joseph Viana Levinthal de Oliveira {</a:t>
            </a:r>
            <a:r>
              <a:rPr lang="en" sz="1900" u="sng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/>
              </a:rPr>
              <a:t>jvlo@icomp.ufam.edu.br</a:t>
            </a:r>
            <a:r>
              <a:rPr lang="en" sz="16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}</a:t>
            </a:r>
            <a:endParaRPr sz="16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7" name="Google Shape;23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199" y="386455"/>
            <a:ext cx="3260249" cy="94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6906" y="129325"/>
            <a:ext cx="1437389" cy="14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/>
        </p:nvSpPr>
        <p:spPr>
          <a:xfrm>
            <a:off x="1323475" y="1814125"/>
            <a:ext cx="64971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Mensagens estendidas de feedback em um juiz online para alunos de introdução à computação: resultados preliminares</a:t>
            </a:r>
            <a:endParaRPr sz="2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1072900" y="3383850"/>
            <a:ext cx="69981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Joseph Viana Levinthal de Oliveira {</a:t>
            </a:r>
            <a:r>
              <a:rPr lang="en" sz="1900" u="sng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/>
              </a:rPr>
              <a:t>jvlo@icomp.ufam.edu.br</a:t>
            </a:r>
            <a:r>
              <a:rPr lang="en" sz="16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}</a:t>
            </a:r>
            <a:endParaRPr sz="16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46" name="Google Shape;24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199" y="386455"/>
            <a:ext cx="3260249" cy="94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6906" y="129325"/>
            <a:ext cx="1437389" cy="14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0" y="76200"/>
            <a:ext cx="9144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Introdução</a:t>
            </a:r>
            <a:endParaRPr sz="34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988500" y="951300"/>
            <a:ext cx="7167000" cy="3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 Light"/>
              <a:buChar char="●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Motivações: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Condensed Light"/>
              <a:buChar char="-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Altas taxas de evasão e reprovação dos alunos dos cursos de introdução à programação que utilizam ambientes de correção automática de códigos (ex: URI)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Condensed Light"/>
              <a:buChar char="-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Dificuldade de interpretação das mensagens de erro pelos alunos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 Light"/>
              <a:buChar char="●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Objetivos: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Condensed Light"/>
              <a:buChar char="-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Criar uma estrutura de mensagens que substitui a resposta original do compilador Python (feedback estendido)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Condensed Light"/>
              <a:buChar char="-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Verificar a eficácia da apresentação das mensagens no desempenho dos alunos e em outros indicadores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0" y="76200"/>
            <a:ext cx="9144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Solução proposta e resultados</a:t>
            </a:r>
            <a:endParaRPr sz="34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791550" y="3086500"/>
            <a:ext cx="75609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 Light"/>
              <a:buChar char="●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 estudo foi iniciado com 274 alunos, divididos entre 5 turmas (de diferentes departamentos) e os dados de 95 alunos desistentes foram removidos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 Light"/>
              <a:buChar char="●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Foi proposta uma análise com grupos experimental e controle para testar a efetividade do tratamento proposto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 Light"/>
              <a:buChar char="●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Como ambiente de correção automática de códigos, foi utilizado o Codebench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025" y="865625"/>
            <a:ext cx="6911949" cy="20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50" y="770725"/>
            <a:ext cx="8324499" cy="42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1096150" y="83275"/>
            <a:ext cx="6951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1. </a:t>
            </a:r>
            <a:r>
              <a:rPr lang="en" sz="24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Coleta dos erros dos alunos de períodos passados</a:t>
            </a:r>
            <a:endParaRPr sz="2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262050" y="83275"/>
            <a:ext cx="86199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2. Criação de um formulário para programadores mais experientes</a:t>
            </a:r>
            <a:endParaRPr sz="2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63" y="706075"/>
            <a:ext cx="8011867" cy="42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1700550" y="-14225"/>
            <a:ext cx="5742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3. </a:t>
            </a:r>
            <a:r>
              <a:rPr lang="en" sz="24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Criação das mensagens de feedback estendido</a:t>
            </a:r>
            <a:endParaRPr sz="2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25" y="481525"/>
            <a:ext cx="7830349" cy="45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50" y="7075"/>
            <a:ext cx="91440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4. Criação de um formulário para receber feedback dos alunos participantes</a:t>
            </a:r>
            <a:endParaRPr sz="2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268575" y="1529025"/>
            <a:ext cx="2323200" cy="24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 Light"/>
              <a:buChar char="●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Apresentação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 Light"/>
              <a:buChar char="●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Eficácia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 Light"/>
              <a:buChar char="●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Utilidade ao longo do tempo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 Light"/>
              <a:buChar char="●"/>
            </a:pPr>
            <a:r>
              <a:rPr lang="en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Viés da preguiça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700" y="716925"/>
            <a:ext cx="6188285" cy="411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505925" y="0"/>
            <a:ext cx="81321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5. </a:t>
            </a:r>
            <a:r>
              <a:rPr lang="en" sz="24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Análise estatística sobre os dados coletados (Teste não-paramétrico de Mann-Whitney)</a:t>
            </a:r>
            <a:endParaRPr sz="2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425" y="1059600"/>
            <a:ext cx="4456050" cy="379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282225" y="1775750"/>
            <a:ext cx="4146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 Light"/>
              <a:buChar char="●"/>
            </a:pPr>
            <a:r>
              <a:rPr lang="en" sz="2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Os dados não seguem a distribuição normal</a:t>
            </a:r>
            <a:endParaRPr sz="2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 Light"/>
              <a:buChar char="●"/>
            </a:pPr>
            <a:r>
              <a:rPr lang="en" sz="2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Dados não-pareados</a:t>
            </a:r>
            <a:endParaRPr sz="2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 Light"/>
              <a:buChar char="●"/>
            </a:pPr>
            <a:r>
              <a:rPr lang="en" sz="2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Apenas 2 grupos de comparação</a:t>
            </a:r>
            <a:endParaRPr sz="2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34"/>
          <p:cNvSpPr txBox="1"/>
          <p:nvPr/>
        </p:nvSpPr>
        <p:spPr>
          <a:xfrm>
            <a:off x="0" y="76200"/>
            <a:ext cx="9144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Conclusão</a:t>
            </a:r>
            <a:endParaRPr sz="34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1025850" y="1252275"/>
            <a:ext cx="7092300" cy="26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Roboto Condensed Light"/>
              <a:buChar char="●"/>
            </a:pPr>
            <a:r>
              <a:rPr lang="en" sz="2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Alunos do grupo experimental testaram mais vezes o seu código que os alunos do grupo controle</a:t>
            </a:r>
            <a:endParaRPr sz="2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Roboto Condensed Light"/>
              <a:buChar char="●"/>
            </a:pPr>
            <a:r>
              <a:rPr lang="en" sz="2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Isso pode indicar uma preferência pelo conteúdo contido nas mensagens de feedback estendido, mesmo não tendo sido identificada uma melhora significativa nas notas dos trabalhos práticos</a:t>
            </a:r>
            <a:endParaRPr sz="2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