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57" r:id="rId3"/>
  </p:sldMasterIdLst>
  <p:notesMasterIdLst>
    <p:notesMasterId r:id="rId20"/>
  </p:notesMasterIdLst>
  <p:handoutMasterIdLst>
    <p:handoutMasterId r:id="rId21"/>
  </p:handoutMasterIdLst>
  <p:sldIdLst>
    <p:sldId id="637" r:id="rId4"/>
    <p:sldId id="658" r:id="rId5"/>
    <p:sldId id="659" r:id="rId6"/>
    <p:sldId id="654" r:id="rId7"/>
    <p:sldId id="644" r:id="rId8"/>
    <p:sldId id="660" r:id="rId9"/>
    <p:sldId id="665" r:id="rId10"/>
    <p:sldId id="666" r:id="rId11"/>
    <p:sldId id="661" r:id="rId12"/>
    <p:sldId id="662" r:id="rId13"/>
    <p:sldId id="663" r:id="rId14"/>
    <p:sldId id="671" r:id="rId15"/>
    <p:sldId id="670" r:id="rId16"/>
    <p:sldId id="667" r:id="rId17"/>
    <p:sldId id="669" r:id="rId18"/>
    <p:sldId id="636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B5567002-E995-894C-91D6-B9897D361982}">
          <p14:sldIdLst>
            <p14:sldId id="637"/>
          </p14:sldIdLst>
        </p14:section>
        <p14:section name="Preface" id="{6ABB9BC7-D9FF-624E-B886-9D39E62932EB}">
          <p14:sldIdLst>
            <p14:sldId id="658"/>
            <p14:sldId id="659"/>
          </p14:sldIdLst>
        </p14:section>
        <p14:section name="Chapter divider" id="{5C5DDEF2-2142-6B4F-943E-E266F2DA403E}">
          <p14:sldIdLst/>
        </p14:section>
        <p14:section name="Inner" id="{B2863E8C-2235-3944-A439-2A6F24937E6E}">
          <p14:sldIdLst>
            <p14:sldId id="654"/>
            <p14:sldId id="644"/>
            <p14:sldId id="660"/>
            <p14:sldId id="665"/>
            <p14:sldId id="666"/>
            <p14:sldId id="661"/>
            <p14:sldId id="662"/>
            <p14:sldId id="663"/>
            <p14:sldId id="671"/>
            <p14:sldId id="670"/>
            <p14:sldId id="667"/>
            <p14:sldId id="669"/>
          </p14:sldIdLst>
        </p14:section>
        <p14:section name="End Frame" id="{97BF8181-13B5-D84A-A26F-F5A3C3195F78}">
          <p14:sldIdLst>
            <p14:sldId id="6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489"/>
    <a:srgbClr val="18814D"/>
    <a:srgbClr val="00925F"/>
    <a:srgbClr val="D9D9D9"/>
    <a:srgbClr val="CCCCCC"/>
    <a:srgbClr val="E6E6E6"/>
    <a:srgbClr val="F3F3F3"/>
    <a:srgbClr val="BFBFBF"/>
    <a:srgbClr val="333333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47" autoAdjust="0"/>
    <p:restoredTop sz="89920" autoAdjust="0"/>
  </p:normalViewPr>
  <p:slideViewPr>
    <p:cSldViewPr snapToObjects="1">
      <p:cViewPr varScale="1">
        <p:scale>
          <a:sx n="97" d="100"/>
          <a:sy n="97" d="100"/>
        </p:scale>
        <p:origin x="-966" y="-102"/>
      </p:cViewPr>
      <p:guideLst>
        <p:guide orient="horz" pos="4108"/>
        <p:guide orient="horz" pos="3942"/>
        <p:guide orient="horz" pos="3159"/>
        <p:guide orient="horz" pos="2296"/>
        <p:guide pos="288"/>
        <p:guide pos="54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128" d="100"/>
          <a:sy n="128" d="100"/>
        </p:scale>
        <p:origin x="-4576" y="-112"/>
      </p:cViewPr>
      <p:guideLst>
        <p:guide orient="horz" pos="28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2537A-C1FE-C441-8F08-6472DE8A639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A01E0-2117-0C43-8963-D44ACC7C4A3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9629A-8024-8740-A789-6BCBA6C2916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) Title Slide / End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ttyImages-185245639_edite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2000252" y="-2000251"/>
            <a:ext cx="5143499" cy="914400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4025" y="1465977"/>
            <a:ext cx="7847582" cy="610202"/>
          </a:xfrm>
        </p:spPr>
        <p:txBody>
          <a:bodyPr lIns="0" tIns="0" anchor="t">
            <a:normAutofit/>
          </a:bodyPr>
          <a:lstStyle>
            <a:lvl1pPr algn="l">
              <a:defRPr sz="3600" b="1" i="0">
                <a:solidFill>
                  <a:srgbClr val="000000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标题，方正兰亭中粗黑，</a:t>
            </a:r>
            <a:r>
              <a:rPr lang="en-US" altLang="zh-CN" dirty="0" smtClean="0"/>
              <a:t>36pt</a:t>
            </a:r>
            <a:r>
              <a:rPr lang="zh-CN" altLang="en-US" dirty="0" smtClean="0"/>
              <a:t>，黑色</a:t>
            </a:r>
            <a:endParaRPr lang="en-US" dirty="0"/>
          </a:p>
        </p:txBody>
      </p:sp>
      <p:pic>
        <p:nvPicPr>
          <p:cNvPr id="11" name="Picture 10" descr="OPPO_Logo_NOBG_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3576" y="2224857"/>
            <a:ext cx="7848600" cy="1754187"/>
          </a:xfrm>
        </p:spPr>
        <p:txBody>
          <a:bodyPr lIns="0" tIns="0">
            <a:normAutofit/>
          </a:bodyPr>
          <a:lstStyle>
            <a:lvl1pPr marL="0" indent="0">
              <a:buNone/>
              <a:defRPr sz="2400" b="1" i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verla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31793"/>
            <a:ext cx="9144000" cy="3489044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fld id="{9380A3BF-C42B-5B4A-8FD1-FDF44958D935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solidFill>
                <a:srgbClr val="000000"/>
              </a:solidFill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  <p:pic>
        <p:nvPicPr>
          <p:cNvPr id="13" name="Picture 12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649" y="1465977"/>
            <a:ext cx="7847582" cy="610202"/>
          </a:xfrm>
        </p:spPr>
        <p:txBody>
          <a:bodyPr lIns="0" tIns="0" anchor="t">
            <a:noAutofit/>
          </a:bodyPr>
          <a:lstStyle>
            <a:lvl1pPr algn="l">
              <a:defRPr lang="en-US" altLang="zh-CN" sz="3600" b="1" smtClean="0">
                <a:effectLst/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sz="3600" dirty="0" smtClean="0">
                <a:effectLst/>
                <a:latin typeface="FZLTZCHJW--GB1-0" charset="-122"/>
              </a:rPr>
              <a:t>标题，方正兰亭中粗黑，</a:t>
            </a:r>
            <a:r>
              <a:rPr lang="en-US" altLang="zh-CN" sz="3600" dirty="0" smtClean="0">
                <a:effectLst/>
                <a:latin typeface="FZLTZCHJW--GB1-0" charset="-122"/>
              </a:rPr>
              <a:t>36pt</a:t>
            </a:r>
            <a:r>
              <a:rPr lang="zh-CN" altLang="en-US" sz="3600" dirty="0" smtClean="0">
                <a:effectLst/>
                <a:latin typeface="FZLTZCHJW--GB1-0" charset="-122"/>
              </a:rPr>
              <a:t>，黑</a:t>
            </a:r>
            <a:r>
              <a:rPr lang="en-US" altLang="zh-CN" sz="3600" dirty="0" smtClean="0">
                <a:effectLst/>
                <a:latin typeface="FZLTZCHJW--GB1-0" charset="-122"/>
              </a:rPr>
              <a:t>/</a:t>
            </a:r>
            <a:r>
              <a:rPr lang="zh-CN" altLang="en-US" sz="3600" dirty="0" smtClean="0">
                <a:effectLst/>
                <a:latin typeface="FZLTZCHJW--GB1-0" charset="-122"/>
              </a:rPr>
              <a:t>白</a:t>
            </a:r>
            <a:endParaRPr lang="zh-CN" altLang="en-US" dirty="0">
              <a:effectLst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24857"/>
            <a:ext cx="7848600" cy="1754187"/>
          </a:xfrm>
        </p:spPr>
        <p:txBody>
          <a:bodyPr lIns="0" t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400" b="1" i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verlay imag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16295"/>
            <a:ext cx="9144000" cy="34921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649" y="1465977"/>
            <a:ext cx="7847582" cy="610202"/>
          </a:xfrm>
        </p:spPr>
        <p:txBody>
          <a:bodyPr lIns="0" tIns="0" anchor="t">
            <a:noAutofit/>
          </a:bodyPr>
          <a:lstStyle>
            <a:lvl1pPr algn="l">
              <a:defRPr sz="3600" b="1" i="0">
                <a:solidFill>
                  <a:schemeClr val="bg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标题 </a:t>
            </a:r>
            <a:r>
              <a:rPr lang="en-US" altLang="zh-CN" dirty="0" smtClean="0"/>
              <a:t>36pt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24857"/>
            <a:ext cx="7848600" cy="1754187"/>
          </a:xfrm>
        </p:spPr>
        <p:txBody>
          <a:bodyPr lIns="0" t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400" b="1" i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fld id="{9380A3BF-C42B-5B4A-8FD1-FDF44958D935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solidFill>
                <a:srgbClr val="000000"/>
              </a:solidFill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331529"/>
            <a:ext cx="822960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14pt. 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fld id="{9380A3BF-C42B-5B4A-8FD1-FDF44958D935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solidFill>
                <a:srgbClr val="000000"/>
              </a:solidFill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331529"/>
            <a:ext cx="393777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749030" y="1331529"/>
            <a:ext cx="393777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fld id="{9380A3BF-C42B-5B4A-8FD1-FDF44958D935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solidFill>
                <a:srgbClr val="000000"/>
              </a:solidFill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1308485"/>
            <a:ext cx="9143999" cy="3296854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pic>
        <p:nvPicPr>
          <p:cNvPr id="16" name="Picture 15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400" b="1" i="0" baseline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fld id="{9380A3BF-C42B-5B4A-8FD1-FDF44958D935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solidFill>
                <a:srgbClr val="000000"/>
              </a:solidFill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fld id="{9380A3BF-C42B-5B4A-8FD1-FDF44958D935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solidFill>
                <a:srgbClr val="000000"/>
              </a:solidFill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  <p:pic>
        <p:nvPicPr>
          <p:cNvPr id="6" name="Picture 5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481783" y="1798621"/>
            <a:ext cx="3179330" cy="857250"/>
          </a:xfrm>
        </p:spPr>
        <p:txBody>
          <a:bodyPr tIns="0" rIns="0" bIns="0" anchor="t" anchorCtr="0">
            <a:noAutofit/>
          </a:bodyPr>
          <a:lstStyle>
            <a:lvl1pPr algn="l">
              <a:defRPr sz="3200" b="1" i="0" baseline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分页标题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32pt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5581243" y="2336218"/>
            <a:ext cx="3079869" cy="1592857"/>
          </a:xfrm>
        </p:spPr>
        <p:txBody>
          <a:bodyPr lIns="0">
            <a:noAutofit/>
          </a:bodyPr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2000" b="0" i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>
              <a:defRPr sz="2000" b="0" i="0"/>
            </a:lvl2pPr>
            <a:lvl3pPr>
              <a:defRPr sz="2000" b="0" i="0"/>
            </a:lvl3pPr>
            <a:lvl4pPr>
              <a:defRPr sz="2000" b="0" i="0"/>
            </a:lvl4pPr>
            <a:lvl5pPr>
              <a:defRPr sz="2000" b="0" i="0"/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altLang="zh-CN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lvl="0"/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ttyImages-185245639_edite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2000249" y="-2000251"/>
            <a:ext cx="5143499" cy="9144002"/>
          </a:xfrm>
          <a:prstGeom prst="rect">
            <a:avLst/>
          </a:prstGeom>
        </p:spPr>
      </p:pic>
      <p:pic>
        <p:nvPicPr>
          <p:cNvPr id="8" name="Picture 7" descr="OPPO_Logo_NOBG_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57199" y="4307883"/>
            <a:ext cx="4249712" cy="864852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zh-TW" altLang="en-US" sz="1100" dirty="0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广东欧珀移动通信有限公司</a:t>
            </a:r>
            <a:endParaRPr lang="en-US" sz="1100" dirty="0" smtClean="0">
              <a:solidFill>
                <a:srgbClr val="00925F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  <a:p>
            <a:r>
              <a:rPr lang="zh-TW" altLang="en-US" sz="1100" dirty="0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深圳市福田区泰然八路泰然大厦</a:t>
            </a:r>
            <a:r>
              <a:rPr lang="en-US" sz="1230" dirty="0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C</a:t>
            </a:r>
            <a:r>
              <a:rPr lang="zh-TW" altLang="en-US" sz="1100" dirty="0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座</a:t>
            </a:r>
            <a:r>
              <a:rPr lang="en-US" sz="1230" dirty="0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20</a:t>
            </a:r>
            <a:r>
              <a:rPr lang="zh-TW" altLang="en-US" sz="1100" dirty="0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楼</a:t>
            </a:r>
            <a:endParaRPr lang="en-US" sz="1100" dirty="0" smtClean="0">
              <a:solidFill>
                <a:srgbClr val="00925F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  <a:p>
            <a:r>
              <a:rPr lang="en-US" sz="1230" dirty="0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20/F, Block C, </a:t>
            </a:r>
            <a:r>
              <a:rPr lang="en-US" sz="1230" dirty="0" err="1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Tairan</a:t>
            </a:r>
            <a:r>
              <a:rPr lang="en-US" sz="1230" dirty="0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 Building, </a:t>
            </a:r>
            <a:r>
              <a:rPr lang="en-US" sz="1230" dirty="0" err="1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Tairan</a:t>
            </a:r>
            <a:r>
              <a:rPr lang="en-US" sz="1230" dirty="0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 8</a:t>
            </a:r>
            <a:r>
              <a:rPr lang="en-US" sz="1230" baseline="30000" dirty="0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th</a:t>
            </a:r>
            <a:r>
              <a:rPr lang="en-US" sz="1230" dirty="0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 Rd, </a:t>
            </a:r>
            <a:r>
              <a:rPr lang="en-US" sz="1230" dirty="0" err="1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Futian</a:t>
            </a:r>
            <a:r>
              <a:rPr lang="en-US" sz="1230" dirty="0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, Shenzhen</a:t>
            </a:r>
            <a:endParaRPr lang="en-US" sz="1230" dirty="0" smtClean="0">
              <a:solidFill>
                <a:srgbClr val="00925F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  <a:p>
            <a:pPr>
              <a:lnSpc>
                <a:spcPct val="80000"/>
              </a:lnSpc>
            </a:pPr>
            <a:endParaRPr lang="en-US" sz="1100" dirty="0" smtClean="0">
              <a:solidFill>
                <a:srgbClr val="00925F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  <a:p>
            <a:pPr>
              <a:lnSpc>
                <a:spcPct val="80000"/>
              </a:lnSpc>
            </a:pPr>
            <a:endParaRPr lang="en-US" sz="1100" dirty="0">
              <a:solidFill>
                <a:srgbClr val="00925F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-3" y="2114550"/>
            <a:ext cx="914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方正兰亭中粗黑简体" panose="02000000000000000000" charset="-122"/>
                <a:ea typeface="方正兰亭中粗黑简体" panose="02000000000000000000" charset="-122"/>
              </a:rPr>
              <a:t>将心注入</a:t>
            </a:r>
            <a:r>
              <a:rPr lang="zh-CN" altLang="en-US" sz="3600" baseline="0" dirty="0" smtClean="0">
                <a:latin typeface="方正兰亭中粗黑简体" panose="02000000000000000000" charset="-122"/>
                <a:ea typeface="方正兰亭中粗黑简体" panose="02000000000000000000" charset="-122"/>
              </a:rPr>
              <a:t>  奔跑在途</a:t>
            </a:r>
            <a:endParaRPr lang="zh-CN" altLang="en-US" sz="3600" dirty="0">
              <a:latin typeface="方正兰亭中粗黑简体" panose="02000000000000000000" charset="-122"/>
              <a:ea typeface="方正兰亭中粗黑简体" panose="02000000000000000000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verla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31793"/>
            <a:ext cx="9144000" cy="3489044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  <p:pic>
        <p:nvPicPr>
          <p:cNvPr id="13" name="Picture 12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649" y="1465977"/>
            <a:ext cx="7847582" cy="610202"/>
          </a:xfrm>
        </p:spPr>
        <p:txBody>
          <a:bodyPr lIns="0" tIns="0" anchor="t">
            <a:noAutofit/>
          </a:bodyPr>
          <a:lstStyle>
            <a:lvl1pPr algn="l">
              <a:defRPr lang="en-US" altLang="zh-CN" sz="3600" b="1" smtClean="0">
                <a:effectLst/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sz="3600" dirty="0" smtClean="0">
                <a:effectLst/>
                <a:latin typeface="FZLTZCHJW--GB1-0" charset="-122"/>
              </a:rPr>
              <a:t>标题，方正兰亭中粗黑，</a:t>
            </a:r>
            <a:r>
              <a:rPr lang="en-US" altLang="zh-CN" sz="3600" dirty="0" smtClean="0">
                <a:effectLst/>
                <a:latin typeface="FZLTZCHJW--GB1-0" charset="-122"/>
              </a:rPr>
              <a:t>36pt</a:t>
            </a:r>
            <a:r>
              <a:rPr lang="zh-CN" altLang="en-US" sz="3600" dirty="0" smtClean="0">
                <a:effectLst/>
                <a:latin typeface="FZLTZCHJW--GB1-0" charset="-122"/>
              </a:rPr>
              <a:t>，黑</a:t>
            </a:r>
            <a:r>
              <a:rPr lang="en-US" altLang="zh-CN" sz="3600" dirty="0" smtClean="0">
                <a:effectLst/>
                <a:latin typeface="FZLTZCHJW--GB1-0" charset="-122"/>
              </a:rPr>
              <a:t>/</a:t>
            </a:r>
            <a:r>
              <a:rPr lang="zh-CN" altLang="en-US" sz="3600" dirty="0" smtClean="0">
                <a:effectLst/>
                <a:latin typeface="FZLTZCHJW--GB1-0" charset="-122"/>
              </a:rPr>
              <a:t>白</a:t>
            </a:r>
            <a:endParaRPr lang="zh-CN" altLang="en-US" dirty="0">
              <a:effectLst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24857"/>
            <a:ext cx="7848600" cy="1754187"/>
          </a:xfrm>
        </p:spPr>
        <p:txBody>
          <a:bodyPr lIns="0" t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400" b="1" i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verlay imag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16295"/>
            <a:ext cx="9144000" cy="34921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649" y="1465977"/>
            <a:ext cx="7847582" cy="610202"/>
          </a:xfrm>
        </p:spPr>
        <p:txBody>
          <a:bodyPr lIns="0" tIns="0" anchor="t">
            <a:noAutofit/>
          </a:bodyPr>
          <a:lstStyle>
            <a:lvl1pPr algn="l">
              <a:defRPr sz="3600" b="1" i="0">
                <a:solidFill>
                  <a:schemeClr val="bg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标题 </a:t>
            </a:r>
            <a:r>
              <a:rPr lang="en-US" altLang="zh-CN" dirty="0" smtClean="0"/>
              <a:t>36pt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24857"/>
            <a:ext cx="7848600" cy="1754187"/>
          </a:xfrm>
        </p:spPr>
        <p:txBody>
          <a:bodyPr lIns="0" t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400" b="1" i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331529"/>
            <a:ext cx="822960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14pt. 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331529"/>
            <a:ext cx="393777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749030" y="1331529"/>
            <a:ext cx="393777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1308485"/>
            <a:ext cx="9143999" cy="3296854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pic>
        <p:nvPicPr>
          <p:cNvPr id="16" name="Picture 15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400" b="1" i="0" baseline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  <p:pic>
        <p:nvPicPr>
          <p:cNvPr id="6" name="Picture 5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481783" y="1798621"/>
            <a:ext cx="3179330" cy="857250"/>
          </a:xfrm>
        </p:spPr>
        <p:txBody>
          <a:bodyPr tIns="0" rIns="0" bIns="0" anchor="t" anchorCtr="0">
            <a:noAutofit/>
          </a:bodyPr>
          <a:lstStyle>
            <a:lvl1pPr algn="l">
              <a:defRPr sz="3200" b="1" i="0" baseline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分页标题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32pt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5581243" y="2336218"/>
            <a:ext cx="3079869" cy="1592857"/>
          </a:xfrm>
        </p:spPr>
        <p:txBody>
          <a:bodyPr lIns="0">
            <a:noAutofit/>
          </a:bodyPr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2000" b="0" i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>
              <a:defRPr sz="2000" b="0" i="0"/>
            </a:lvl2pPr>
            <a:lvl3pPr>
              <a:defRPr sz="2000" b="0" i="0"/>
            </a:lvl3pPr>
            <a:lvl4pPr>
              <a:defRPr sz="2000" b="0" i="0"/>
            </a:lvl4pPr>
            <a:lvl5pPr>
              <a:defRPr sz="2000" b="0" i="0"/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altLang="zh-CN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lvl="0"/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ttyImages-185245639_edite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2000249" y="-2000251"/>
            <a:ext cx="5143499" cy="9144002"/>
          </a:xfrm>
          <a:prstGeom prst="rect">
            <a:avLst/>
          </a:prstGeom>
        </p:spPr>
      </p:pic>
      <p:pic>
        <p:nvPicPr>
          <p:cNvPr id="8" name="Picture 7" descr="OPPO_Logo_NOBG_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57199" y="4307883"/>
            <a:ext cx="4249712" cy="864852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zh-TW" altLang="en-US" sz="110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广东欧珀移动通信有限公司</a:t>
            </a:r>
            <a:endParaRPr lang="en-US" sz="1100" dirty="0" smtClean="0">
              <a:solidFill>
                <a:schemeClr val="accent1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  <a:p>
            <a:r>
              <a:rPr lang="zh-TW" altLang="en-US" sz="110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深圳市福田区泰然八路泰然大厦</a:t>
            </a:r>
            <a:r>
              <a:rPr lang="en-US" sz="123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C</a:t>
            </a:r>
            <a:r>
              <a:rPr lang="zh-TW" altLang="en-US" sz="110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座</a:t>
            </a:r>
            <a:r>
              <a:rPr lang="en-US" sz="123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20</a:t>
            </a:r>
            <a:r>
              <a:rPr lang="zh-TW" altLang="en-US" sz="110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楼</a:t>
            </a:r>
            <a:endParaRPr lang="en-US" sz="1100" dirty="0" smtClean="0">
              <a:solidFill>
                <a:schemeClr val="accent1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  <a:p>
            <a:r>
              <a:rPr lang="en-US" sz="123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20/F, Block C, </a:t>
            </a:r>
            <a:r>
              <a:rPr lang="en-US" sz="1230" dirty="0" err="1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Tairan</a:t>
            </a:r>
            <a:r>
              <a:rPr lang="en-US" sz="123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 Building, </a:t>
            </a:r>
            <a:r>
              <a:rPr lang="en-US" sz="1230" dirty="0" err="1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Tairan</a:t>
            </a:r>
            <a:r>
              <a:rPr lang="en-US" sz="123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 8</a:t>
            </a:r>
            <a:r>
              <a:rPr lang="en-US" sz="1230" baseline="3000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th</a:t>
            </a:r>
            <a:r>
              <a:rPr lang="en-US" sz="123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 Rd, </a:t>
            </a:r>
            <a:r>
              <a:rPr lang="en-US" sz="1230" dirty="0" err="1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Futian</a:t>
            </a:r>
            <a:r>
              <a:rPr lang="en-US" sz="123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, Shenzhen</a:t>
            </a:r>
            <a:endParaRPr lang="en-US" sz="1230" dirty="0" smtClean="0">
              <a:solidFill>
                <a:schemeClr val="accent1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  <a:p>
            <a:pPr>
              <a:lnSpc>
                <a:spcPct val="80000"/>
              </a:lnSpc>
            </a:pPr>
            <a:endParaRPr lang="en-US" sz="1100" dirty="0" smtClean="0">
              <a:solidFill>
                <a:schemeClr val="accent1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  <a:p>
            <a:pPr>
              <a:lnSpc>
                <a:spcPct val="80000"/>
              </a:lnSpc>
            </a:pPr>
            <a:endParaRPr lang="en-US" sz="1100" dirty="0">
              <a:solidFill>
                <a:schemeClr val="accent1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) Title Slide / End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ttyImages-185245639_edite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2000252" y="-2000251"/>
            <a:ext cx="5143499" cy="914400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63129" y="4752453"/>
            <a:ext cx="1997984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r>
              <a:rPr lang="zh-CN" altLang="en-US" sz="800" dirty="0" smtClean="0">
                <a:solidFill>
                  <a:srgbClr val="00925F"/>
                </a:solidFill>
                <a:latin typeface="Myriad Pro Light" panose="020B0403030403020204"/>
                <a:cs typeface="Myriad Pro Light" panose="020B0403030403020204"/>
              </a:rPr>
              <a:t>日期，方正兰亭准黑，</a:t>
            </a:r>
            <a:r>
              <a:rPr lang="en-US" altLang="zh-CN" sz="800" dirty="0" smtClean="0">
                <a:solidFill>
                  <a:srgbClr val="00925F"/>
                </a:solidFill>
                <a:latin typeface="Myriad Pro Light" panose="020B0403030403020204"/>
                <a:cs typeface="Myriad Pro Light" panose="020B0403030403020204"/>
              </a:rPr>
              <a:t>8pt</a:t>
            </a:r>
            <a:r>
              <a:rPr lang="zh-CN" altLang="en-US" sz="800" dirty="0" smtClean="0">
                <a:solidFill>
                  <a:srgbClr val="00925F"/>
                </a:solidFill>
                <a:latin typeface="Myriad Pro Light" panose="020B0403030403020204"/>
                <a:cs typeface="Myriad Pro Light" panose="020B0403030403020204"/>
              </a:rPr>
              <a:t>，品牌绿色</a:t>
            </a:r>
            <a:endParaRPr lang="en-US" sz="800" dirty="0">
              <a:solidFill>
                <a:srgbClr val="00925F"/>
              </a:solidFill>
              <a:latin typeface="Myriad Pro Light" panose="020B0403030403020204"/>
              <a:cs typeface="Myriad Pro Light" panose="020B0403030403020204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4025" y="1465977"/>
            <a:ext cx="7847582" cy="610202"/>
          </a:xfrm>
        </p:spPr>
        <p:txBody>
          <a:bodyPr lIns="0" tIns="0" anchor="t">
            <a:normAutofit/>
          </a:bodyPr>
          <a:lstStyle>
            <a:lvl1pPr algn="l">
              <a:defRPr sz="3600" b="1" i="0">
                <a:solidFill>
                  <a:srgbClr val="000000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标题，方正兰亭中粗黑，</a:t>
            </a:r>
            <a:r>
              <a:rPr lang="en-US" altLang="zh-CN" dirty="0" smtClean="0"/>
              <a:t>36pt</a:t>
            </a:r>
            <a:r>
              <a:rPr lang="zh-CN" altLang="en-US" dirty="0" smtClean="0"/>
              <a:t>，黑色</a:t>
            </a:r>
            <a:endParaRPr lang="en-US" dirty="0"/>
          </a:p>
        </p:txBody>
      </p:sp>
      <p:pic>
        <p:nvPicPr>
          <p:cNvPr id="11" name="Picture 10" descr="OPPO_Logo_NOBG_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3576" y="2224857"/>
            <a:ext cx="7848600" cy="1754187"/>
          </a:xfrm>
        </p:spPr>
        <p:txBody>
          <a:bodyPr lIns="0" tIns="0">
            <a:normAutofit/>
          </a:bodyPr>
          <a:lstStyle>
            <a:lvl1pPr marL="0" indent="0">
              <a:buNone/>
              <a:defRPr sz="2400" b="1" i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defRPr>
            </a:lvl1pPr>
          </a:lstStyle>
          <a:p>
            <a:fld id="{9380A3BF-C42B-5B4A-8FD1-FDF44958D93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defRPr>
            </a:lvl1pPr>
          </a:lstStyle>
          <a:p>
            <a:fld id="{9380A3BF-C42B-5B4A-8FD1-FDF44958D93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方正兰亭中粗黑简体" panose="02000000000000000000" charset="-122"/>
                <a:ea typeface="方正兰亭中粗黑简体" panose="02000000000000000000" charset="-122"/>
              </a:rPr>
              <a:t>王明明入职培养答辩</a:t>
            </a:r>
            <a:endParaRPr lang="en-US" dirty="0">
              <a:latin typeface="方正兰亭中粗黑简体" panose="02000000000000000000" charset="-122"/>
              <a:ea typeface="方正兰亭中粗黑简体" panose="02000000000000000000" charset="-122"/>
              <a:cs typeface="方正兰亭中粗黑简体" panose="02000000000000000000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开放平台部门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18" y="501815"/>
            <a:ext cx="5883920" cy="452988"/>
          </a:xfrm>
        </p:spPr>
        <p:txBody>
          <a:bodyPr/>
          <a:lstStyle/>
          <a:p>
            <a:r>
              <a:rPr lang="zh-CN" altLang="en-US" dirty="0">
                <a:latin typeface="方正兰亭中粗黑简体" panose="02000000000000000000" charset="-122"/>
                <a:ea typeface="方正兰亭中粗黑简体" panose="02000000000000000000" charset="-122"/>
              </a:rPr>
              <a:t>对部门</a:t>
            </a:r>
            <a:r>
              <a:rPr lang="en-US" altLang="zh-CN" dirty="0">
                <a:latin typeface="方正兰亭中粗黑简体" panose="02000000000000000000" charset="-122"/>
                <a:ea typeface="方正兰亭中粗黑简体" panose="02000000000000000000" charset="-122"/>
              </a:rPr>
              <a:t>/</a:t>
            </a:r>
            <a:r>
              <a:rPr lang="zh-CN" altLang="en-US" dirty="0">
                <a:latin typeface="方正兰亭中粗黑简体" panose="02000000000000000000" charset="-122"/>
                <a:ea typeface="方正兰亭中粗黑简体" panose="02000000000000000000" charset="-122"/>
              </a:rPr>
              <a:t>团队的建议</a:t>
            </a:r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78117" y="1142424"/>
          <a:ext cx="7675283" cy="356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558"/>
                <a:gridCol w="3781458"/>
                <a:gridCol w="3078267"/>
              </a:tblGrid>
              <a:tr h="644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序号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问题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建议</a:t>
                      </a:r>
                      <a:r>
                        <a:rPr lang="en-US" altLang="zh-CN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/</a:t>
                      </a:r>
                      <a:r>
                        <a:rPr lang="zh-CN" altLang="en-US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改进方案</a:t>
                      </a:r>
                      <a:endParaRPr lang="zh-CN" altLang="en-US" sz="1100" dirty="0" smtClean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</a:tr>
              <a:tr h="97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1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帐号相关</a:t>
                      </a:r>
                      <a:r>
                        <a:rPr lang="en-US" altLang="zh-CN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sdk</a:t>
                      </a:r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碎片化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提高对帐号相关</a:t>
                      </a:r>
                      <a:r>
                        <a:rPr lang="en-US" altLang="zh-CN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sdk</a:t>
                      </a:r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的重视，内部推动相关</a:t>
                      </a:r>
                      <a:r>
                        <a:rPr lang="en-US" altLang="zh-CN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sdk</a:t>
                      </a:r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的迭代，并适时推动外部接入的伙伴更新版本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</a:tr>
              <a:tr h="97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2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外部需求未能转化为内部需求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类似于开放授权这种的需求，可以在收集足够外部场景后，可以转化为内部需求进行迭代，用充足的时间做能力建设</a:t>
                      </a:r>
                      <a:endParaRPr lang="en-US" altLang="zh-CN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</a:tr>
              <a:tr h="97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3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内部培训交流不多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是否可以建立相关机制，促进团队内部的交流培训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18" y="501815"/>
            <a:ext cx="5883920" cy="452988"/>
          </a:xfrm>
        </p:spPr>
        <p:txBody>
          <a:bodyPr/>
          <a:lstStyle/>
          <a:p>
            <a:r>
              <a:rPr lang="zh-CN" altLang="en-US" dirty="0">
                <a:latin typeface="方正兰亭中粗黑简体" panose="02000000000000000000" charset="-122"/>
                <a:ea typeface="方正兰亭中粗黑简体" panose="02000000000000000000" charset="-122"/>
              </a:rPr>
              <a:t>企业文化互动环节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1881" y="1187480"/>
            <a:ext cx="7761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方正兰亭准黑简体" panose="02000000000000000000" charset="-122"/>
              </a:rPr>
              <a:t>结合自身实际工作，输出三个月内亲身经历或发生在身边的</a:t>
            </a:r>
            <a:r>
              <a:rPr lang="en-US" altLang="zh-CN" sz="1200" dirty="0">
                <a:solidFill>
                  <a:srgbClr val="000000"/>
                </a:solidFill>
                <a:latin typeface="方正兰亭准黑简体" panose="02000000000000000000" charset="-122"/>
              </a:rPr>
              <a:t>1~2</a:t>
            </a:r>
            <a:r>
              <a:rPr lang="zh-CN" altLang="en-US" sz="1200" dirty="0">
                <a:solidFill>
                  <a:srgbClr val="000000"/>
                </a:solidFill>
                <a:latin typeface="方正兰亭准黑简体" panose="02000000000000000000" charset="-122"/>
              </a:rPr>
              <a:t>个真实的案例（正、负面案例均可）；</a:t>
            </a:r>
            <a:endParaRPr lang="zh-CN" altLang="en-US" sz="1200" dirty="0">
              <a:solidFill>
                <a:srgbClr val="000000"/>
              </a:solidFill>
              <a:latin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925F"/>
                </a:solidFill>
                <a:latin typeface="方正兰亭准黑简体" panose="02000000000000000000" charset="-122"/>
              </a:rPr>
              <a:t> 说明：</a:t>
            </a:r>
            <a:r>
              <a:rPr lang="zh-CN" altLang="en-US" sz="1200" dirty="0">
                <a:solidFill>
                  <a:srgbClr val="000000"/>
                </a:solidFill>
                <a:latin typeface="方正兰亭准黑简体" panose="02000000000000000000" charset="-122"/>
              </a:rPr>
              <a:t>从“案例描述</a:t>
            </a:r>
            <a:r>
              <a:rPr lang="zh-CN" altLang="en-US" sz="1200" dirty="0" smtClean="0">
                <a:solidFill>
                  <a:srgbClr val="000000"/>
                </a:solidFill>
                <a:latin typeface="方正兰亭准黑简体" panose="02000000000000000000" charset="-122"/>
              </a:rPr>
              <a:t>”、“</a:t>
            </a:r>
            <a:r>
              <a:rPr lang="zh-CN" altLang="en-US" sz="1200" dirty="0">
                <a:solidFill>
                  <a:srgbClr val="000000"/>
                </a:solidFill>
                <a:latin typeface="方正兰亭准黑简体" panose="02000000000000000000" charset="-122"/>
              </a:rPr>
              <a:t>文化思考”进行阐述：</a:t>
            </a:r>
            <a:endParaRPr lang="zh-CN" altLang="en-US" sz="1200" dirty="0">
              <a:solidFill>
                <a:srgbClr val="000000"/>
              </a:solidFill>
              <a:latin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方正兰亭准黑简体" panose="02000000000000000000" charset="-122"/>
              </a:rPr>
              <a:t>（</a:t>
            </a:r>
            <a:r>
              <a:rPr lang="en-US" altLang="zh-CN" sz="1200" dirty="0">
                <a:solidFill>
                  <a:srgbClr val="000000"/>
                </a:solidFill>
                <a:latin typeface="方正兰亭准黑简体" panose="02000000000000000000" charset="-122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方正兰亭准黑简体" panose="02000000000000000000" charset="-122"/>
              </a:rPr>
              <a:t>）“案例描述”包括：人物、时间、地点、事件的起因、经</a:t>
            </a:r>
            <a:r>
              <a:rPr lang="zh-CN" altLang="en-US" sz="1200" dirty="0" smtClean="0">
                <a:solidFill>
                  <a:srgbClr val="000000"/>
                </a:solidFill>
                <a:latin typeface="方正兰亭准黑简体" panose="02000000000000000000" charset="-122"/>
              </a:rPr>
              <a:t>过及处理结果；</a:t>
            </a:r>
            <a:endParaRPr lang="zh-CN" altLang="en-US" sz="1200" dirty="0">
              <a:solidFill>
                <a:srgbClr val="000000"/>
              </a:solidFill>
              <a:latin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方正兰亭准黑简体" panose="02000000000000000000" charset="-122"/>
              </a:rPr>
              <a:t>（</a:t>
            </a:r>
            <a:r>
              <a:rPr lang="en-US" altLang="zh-CN" sz="1200" dirty="0" smtClean="0">
                <a:solidFill>
                  <a:srgbClr val="000000"/>
                </a:solidFill>
                <a:latin typeface="方正兰亭准黑简体" panose="02000000000000000000" charset="-122"/>
              </a:rPr>
              <a:t>2</a:t>
            </a:r>
            <a:r>
              <a:rPr lang="zh-CN" altLang="en-US" sz="1200" dirty="0" smtClean="0">
                <a:solidFill>
                  <a:srgbClr val="000000"/>
                </a:solidFill>
                <a:latin typeface="方正兰亭准黑简体" panose="02000000000000000000" charset="-122"/>
              </a:rPr>
              <a:t>）“</a:t>
            </a:r>
            <a:r>
              <a:rPr lang="zh-CN" altLang="en-US" sz="1200" dirty="0">
                <a:solidFill>
                  <a:srgbClr val="000000"/>
                </a:solidFill>
                <a:latin typeface="方正兰亭准黑简体" panose="02000000000000000000" charset="-122"/>
              </a:rPr>
              <a:t>文化思考”：结合文化价值观思考此事件的得与失，以及对后续工作的启发（如注意事项、原则等）。</a:t>
            </a:r>
            <a:endParaRPr lang="zh-CN" altLang="en-US" sz="1200" dirty="0">
              <a:solidFill>
                <a:srgbClr val="000000"/>
              </a:solidFill>
              <a:latin typeface="方正兰亭准黑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18" y="670962"/>
            <a:ext cx="7675282" cy="452988"/>
          </a:xfrm>
        </p:spPr>
        <p:txBody>
          <a:bodyPr/>
          <a:lstStyle/>
          <a:p>
            <a:r>
              <a:rPr lang="zh-CN" altLang="en-US" sz="2000" dirty="0">
                <a:latin typeface="方正兰亭中粗黑简体" panose="02000000000000000000" charset="-122"/>
                <a:ea typeface="方正兰亭中粗黑简体" panose="02000000000000000000" charset="-122"/>
              </a:rPr>
              <a:t>案例描述：包括人物、时间、地点、事件的起因、经过及结果</a:t>
            </a:r>
            <a:r>
              <a:rPr lang="en-US" altLang="zh-CN" sz="2000" dirty="0">
                <a:latin typeface="方正兰亭中粗黑简体" panose="02000000000000000000" charset="-122"/>
                <a:ea typeface="方正兰亭中粗黑简体" panose="02000000000000000000" charset="-122"/>
              </a:rPr>
              <a:t>(5W+1H)</a:t>
            </a:r>
            <a:endParaRPr 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541655" y="1583055"/>
            <a:ext cx="677354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账号团队、积分商城</a:t>
            </a:r>
            <a:r>
              <a:rPr lang="en-US" altLang="zh-CN"/>
              <a:t>2.0</a:t>
            </a:r>
            <a:r>
              <a:rPr lang="zh-CN" altLang="en-US"/>
              <a:t>项目总结会、高管餐厅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在项目总结时，有开发同学提出，对接第三方业务时，对方提供的能力有问题，导致对接时间太长，影响了开发进度。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架构师点评时指出，在已经评估确认的开发周期内发生的外部干扰，不应该作为项目延期的理由，应该自行消化。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18" y="670962"/>
            <a:ext cx="7675282" cy="452988"/>
          </a:xfrm>
        </p:spPr>
        <p:txBody>
          <a:bodyPr/>
          <a:lstStyle/>
          <a:p>
            <a:r>
              <a:rPr lang="zh-CN" altLang="en-US" sz="2000" dirty="0" smtClean="0">
                <a:latin typeface="方正兰亭中粗黑简体" panose="02000000000000000000" charset="-122"/>
                <a:ea typeface="方正兰亭中粗黑简体" panose="02000000000000000000" charset="-122"/>
              </a:rPr>
              <a:t>文化思考：</a:t>
            </a:r>
            <a:r>
              <a:rPr lang="zh-CN" altLang="en-US" sz="2000" dirty="0">
                <a:latin typeface="方正兰亭中粗黑简体" panose="02000000000000000000" charset="-122"/>
                <a:ea typeface="方正兰亭中粗黑简体" panose="02000000000000000000" charset="-122"/>
              </a:rPr>
              <a:t>结合文化价值观，思考此事件的得与失以及对后续工作的启发</a:t>
            </a:r>
            <a:endParaRPr 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436880" y="1565910"/>
            <a:ext cx="74117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求责于己。对自己评估的时间负责，对项目组负责，在外部确实有干扰的情况下，也应该首先从自己出发，寻找改进方案。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18" y="670962"/>
            <a:ext cx="7675282" cy="452988"/>
          </a:xfrm>
        </p:spPr>
        <p:txBody>
          <a:bodyPr/>
          <a:lstStyle/>
          <a:p>
            <a:r>
              <a:rPr lang="zh-CN" altLang="en-US" sz="2000" dirty="0">
                <a:latin typeface="方正兰亭中粗黑简体" panose="02000000000000000000" charset="-122"/>
                <a:ea typeface="方正兰亭中粗黑简体" panose="02000000000000000000" charset="-122"/>
              </a:rPr>
              <a:t>你对公司文化价值观是否存在什么困惑？（可选）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18" y="501815"/>
            <a:ext cx="5883920" cy="45298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Arial" panose="020B0604020202020204" pitchFamily="34" charset="0"/>
              </a:rPr>
              <a:t>评</a:t>
            </a:r>
            <a:r>
              <a:rPr lang="zh-CN" altLang="en-US" dirty="0">
                <a:solidFill>
                  <a:srgbClr val="000000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Arial" panose="020B0604020202020204" pitchFamily="34" charset="0"/>
              </a:rPr>
              <a:t>委提问和点评</a:t>
            </a:r>
            <a:endParaRPr lang="en-US" dirty="0"/>
          </a:p>
        </p:txBody>
      </p:sp>
      <p:pic>
        <p:nvPicPr>
          <p:cNvPr id="3" name="Picture 4" descr="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00200" y="1123475"/>
            <a:ext cx="5812236" cy="367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" y="2114550"/>
            <a:ext cx="914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方正兰亭中粗黑简体" panose="02000000000000000000" charset="-122"/>
                <a:ea typeface="方正兰亭中粗黑简体" panose="02000000000000000000" charset="-122"/>
              </a:rPr>
              <a:t>将心注入</a:t>
            </a:r>
            <a:r>
              <a:rPr lang="zh-CN" altLang="en-US" sz="3600" baseline="0" dirty="0" smtClean="0">
                <a:latin typeface="方正兰亭中粗黑简体" panose="02000000000000000000" charset="-122"/>
                <a:ea typeface="方正兰亭中粗黑简体" panose="02000000000000000000" charset="-122"/>
              </a:rPr>
              <a:t>  奔跑在途</a:t>
            </a:r>
            <a:endParaRPr lang="zh-CN" altLang="en-US" sz="3600" dirty="0">
              <a:latin typeface="方正兰亭中粗黑简体" panose="02000000000000000000" charset="-122"/>
              <a:ea typeface="方正兰亭中粗黑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56400" y="671314"/>
            <a:ext cx="5896800" cy="452988"/>
          </a:xfrm>
        </p:spPr>
        <p:txBody>
          <a:bodyPr/>
          <a:lstStyle/>
          <a:p>
            <a:r>
              <a:rPr lang="zh-CN" altLang="en-US" sz="3600" dirty="0">
                <a:solidFill>
                  <a:srgbClr val="000000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答辩流程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gray">
          <a:xfrm>
            <a:off x="1676400" y="1593847"/>
            <a:ext cx="446088" cy="377825"/>
          </a:xfrm>
          <a:prstGeom prst="rect">
            <a:avLst/>
          </a:prstGeom>
          <a:solidFill>
            <a:srgbClr val="00925F"/>
          </a:solidFill>
          <a:ln w="9525" algn="ctr">
            <a:solidFill>
              <a:schemeClr val="accent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18800" rIns="4572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ja-JP" sz="1400" b="1" dirty="0">
                <a:solidFill>
                  <a:schemeClr val="bg1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1</a:t>
            </a:r>
            <a:endParaRPr lang="en-US" altLang="ja-JP" sz="1400" b="1" dirty="0">
              <a:solidFill>
                <a:schemeClr val="bg1"/>
              </a:solidFill>
              <a:latin typeface="方正兰亭准黑简体" panose="02000000000000000000" charset="-122"/>
              <a:ea typeface="方正兰亭准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gray">
          <a:xfrm>
            <a:off x="2255839" y="1597022"/>
            <a:ext cx="5106328" cy="3794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accent1"/>
            </a:solidFill>
            <a:miter lim="800000"/>
          </a:ln>
        </p:spPr>
        <p:txBody>
          <a:bodyPr wrap="none" anchor="ctr"/>
          <a:lstStyle/>
          <a:p>
            <a:pPr marL="18288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新人答辩                                      </a:t>
            </a:r>
            <a:r>
              <a:rPr lang="en-US" altLang="zh-CN" sz="1400" dirty="0" smtClean="0">
                <a:solidFill>
                  <a:srgbClr val="000000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-30min</a:t>
            </a:r>
            <a:r>
              <a:rPr lang="zh-CN" altLang="en-US" sz="1400" dirty="0" smtClean="0">
                <a:solidFill>
                  <a:srgbClr val="000000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                                                </a:t>
            </a:r>
            <a:endParaRPr lang="zh-CN" altLang="en-US" sz="1400" dirty="0">
              <a:solidFill>
                <a:srgbClr val="000000"/>
              </a:solidFill>
              <a:latin typeface="方正兰亭准黑简体" panose="02000000000000000000" charset="-122"/>
              <a:ea typeface="方正兰亭准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gray">
          <a:xfrm>
            <a:off x="1676400" y="2754121"/>
            <a:ext cx="446088" cy="377825"/>
          </a:xfrm>
          <a:prstGeom prst="rect">
            <a:avLst/>
          </a:prstGeom>
          <a:solidFill>
            <a:srgbClr val="00925F"/>
          </a:solidFill>
          <a:ln w="9525" algn="ctr">
            <a:solidFill>
              <a:schemeClr val="accent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18800" rIns="45720" anchor="ctr"/>
          <a:lstStyle/>
          <a:p>
            <a:pPr algn="ctr">
              <a:defRPr/>
            </a:pPr>
            <a:r>
              <a:rPr lang="en-US" altLang="ja-JP" sz="1400" b="1" dirty="0">
                <a:solidFill>
                  <a:schemeClr val="bg1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3</a:t>
            </a:r>
            <a:endParaRPr lang="en-US" altLang="ja-JP" sz="1400" b="1" dirty="0">
              <a:solidFill>
                <a:schemeClr val="bg1"/>
              </a:solidFill>
              <a:latin typeface="方正兰亭准黑简体" panose="02000000000000000000" charset="-122"/>
              <a:ea typeface="方正兰亭准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gray">
          <a:xfrm>
            <a:off x="1676400" y="2171336"/>
            <a:ext cx="446088" cy="377825"/>
          </a:xfrm>
          <a:prstGeom prst="rect">
            <a:avLst/>
          </a:prstGeom>
          <a:solidFill>
            <a:srgbClr val="00925F"/>
          </a:solidFill>
          <a:ln w="9525" algn="ctr">
            <a:solidFill>
              <a:schemeClr val="accent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18800" rIns="45720" anchor="ctr"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ja-JP" sz="1400" b="1" dirty="0">
                <a:solidFill>
                  <a:schemeClr val="bg1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2</a:t>
            </a:r>
            <a:endParaRPr lang="en-US" altLang="ja-JP" sz="1400" b="1" dirty="0">
              <a:solidFill>
                <a:schemeClr val="bg1"/>
              </a:solidFill>
              <a:latin typeface="方正兰亭准黑简体" panose="02000000000000000000" charset="-122"/>
              <a:ea typeface="方正兰亭准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gray">
          <a:xfrm>
            <a:off x="2255839" y="2153245"/>
            <a:ext cx="5106328" cy="37941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accent1"/>
            </a:solidFill>
            <a:miter lim="800000"/>
          </a:ln>
        </p:spPr>
        <p:txBody>
          <a:bodyPr wrap="none" anchor="ctr"/>
          <a:lstStyle/>
          <a:p>
            <a:pPr marL="18288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企业文化互动环节                       </a:t>
            </a:r>
            <a:r>
              <a:rPr lang="en-US" altLang="zh-CN" sz="1400" dirty="0" smtClean="0">
                <a:solidFill>
                  <a:srgbClr val="000000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-5min</a:t>
            </a:r>
            <a:endParaRPr lang="zh-CN" altLang="en-US" sz="1400" dirty="0">
              <a:solidFill>
                <a:srgbClr val="000000"/>
              </a:solidFill>
              <a:latin typeface="方正兰亭准黑简体" panose="02000000000000000000" charset="-122"/>
              <a:ea typeface="方正兰亭准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gray">
          <a:xfrm>
            <a:off x="1676400" y="3390114"/>
            <a:ext cx="446088" cy="377825"/>
          </a:xfrm>
          <a:prstGeom prst="rect">
            <a:avLst/>
          </a:prstGeom>
          <a:solidFill>
            <a:srgbClr val="00925F"/>
          </a:solidFill>
          <a:ln w="9525" algn="ctr">
            <a:solidFill>
              <a:schemeClr val="accent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18800" rIns="45720" anchor="ctr"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ja-JP" sz="1400" b="1" dirty="0">
                <a:solidFill>
                  <a:schemeClr val="bg1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4</a:t>
            </a:r>
            <a:endParaRPr lang="en-US" altLang="ja-JP" sz="1400" b="1" dirty="0">
              <a:solidFill>
                <a:schemeClr val="bg1"/>
              </a:solidFill>
              <a:latin typeface="方正兰亭准黑简体" panose="02000000000000000000" charset="-122"/>
              <a:ea typeface="方正兰亭准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gray">
          <a:xfrm>
            <a:off x="2255839" y="2762633"/>
            <a:ext cx="5106328" cy="37941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accent1"/>
            </a:solidFill>
            <a:miter lim="800000"/>
          </a:ln>
        </p:spPr>
        <p:txBody>
          <a:bodyPr wrap="none" anchor="ctr"/>
          <a:lstStyle/>
          <a:p>
            <a:pPr marL="18288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评委提问和点评                           </a:t>
            </a:r>
            <a:r>
              <a:rPr lang="en-US" altLang="zh-CN" sz="1400" dirty="0" smtClean="0">
                <a:solidFill>
                  <a:srgbClr val="000000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-</a:t>
            </a:r>
            <a:r>
              <a:rPr lang="en-US" altLang="zh-CN" sz="1400" dirty="0">
                <a:solidFill>
                  <a:srgbClr val="000000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5min</a:t>
            </a:r>
            <a:endParaRPr lang="zh-CN" altLang="en-US" sz="1400" dirty="0">
              <a:solidFill>
                <a:srgbClr val="000000"/>
              </a:solidFill>
              <a:latin typeface="方正兰亭准黑简体" panose="02000000000000000000" charset="-122"/>
              <a:ea typeface="方正兰亭准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gray">
          <a:xfrm>
            <a:off x="2255839" y="3393289"/>
            <a:ext cx="5106328" cy="3794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accent1"/>
            </a:solidFill>
            <a:miter lim="800000"/>
          </a:ln>
        </p:spPr>
        <p:txBody>
          <a:bodyPr wrap="none" anchor="ctr"/>
          <a:lstStyle/>
          <a:p>
            <a:pPr marL="18288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评委打分                                      </a:t>
            </a:r>
            <a:r>
              <a:rPr lang="en-US" altLang="zh-CN" sz="1400" dirty="0" smtClean="0">
                <a:solidFill>
                  <a:srgbClr val="000000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-2min</a:t>
            </a:r>
            <a:endParaRPr lang="zh-CN" altLang="en-US" sz="1400" dirty="0">
              <a:solidFill>
                <a:srgbClr val="000000"/>
              </a:solidFill>
              <a:latin typeface="方正兰亭准黑简体" panose="02000000000000000000" charset="-122"/>
              <a:ea typeface="方正兰亭准黑简体" panose="0200000000000000000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565988" y="1202821"/>
            <a:ext cx="5673012" cy="28167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609600" indent="-609600" algn="l"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lang="en-US" altLang="zh-CN" sz="1400" b="0" kern="0" dirty="0">
              <a:solidFill>
                <a:srgbClr val="FF3300"/>
              </a:solidFill>
              <a:latin typeface="方正兰亭纤黑简体" panose="03000509000000000000" charset="-122"/>
              <a:ea typeface="方正兰亭纤黑简体" panose="03000509000000000000" charset="-122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1600" b="0" kern="0" dirty="0">
                <a:solidFill>
                  <a:schemeClr val="tx1"/>
                </a:solidFill>
                <a:latin typeface="+mn-ea"/>
              </a:rPr>
              <a:t>个人</a:t>
            </a:r>
            <a:r>
              <a:rPr lang="zh-CN" altLang="en-US" sz="1600" b="0" kern="0" dirty="0" smtClean="0">
                <a:solidFill>
                  <a:schemeClr val="tx1"/>
                </a:solidFill>
                <a:latin typeface="+mn-ea"/>
              </a:rPr>
              <a:t>信息</a:t>
            </a:r>
            <a:endParaRPr lang="en-US" altLang="zh-CN" sz="1600" b="0" kern="0" dirty="0" smtClean="0">
              <a:solidFill>
                <a:schemeClr val="tx1"/>
              </a:solidFill>
              <a:latin typeface="+mn-ea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1600" b="0" kern="0" dirty="0" smtClean="0">
              <a:solidFill>
                <a:schemeClr val="tx1"/>
              </a:solidFill>
              <a:latin typeface="+mn-ea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1600" kern="0" dirty="0" smtClean="0">
                <a:latin typeface="+mn-ea"/>
              </a:rPr>
              <a:t>入职培养目标达成情况</a:t>
            </a:r>
            <a:endParaRPr lang="en-US" altLang="zh-CN" sz="1600" kern="0" dirty="0" smtClean="0">
              <a:latin typeface="+mn-ea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sz="1600" kern="0" dirty="0" smtClean="0">
              <a:latin typeface="+mn-ea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1600" kern="0" dirty="0" smtClean="0">
                <a:latin typeface="+mn-ea"/>
              </a:rPr>
              <a:t>培养期间的工作业绩</a:t>
            </a:r>
            <a:endParaRPr lang="en-US" altLang="zh-CN" sz="1600" b="0" kern="0" dirty="0">
              <a:solidFill>
                <a:schemeClr val="tx1"/>
              </a:solidFill>
              <a:latin typeface="+mn-ea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 sz="1600" b="0" kern="0" dirty="0">
              <a:solidFill>
                <a:schemeClr val="tx1"/>
              </a:solidFill>
              <a:latin typeface="+mn-ea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1600" kern="0" dirty="0" smtClean="0">
                <a:latin typeface="+mn-ea"/>
              </a:rPr>
              <a:t>培养期间工作不足及改进计划</a:t>
            </a:r>
            <a:endParaRPr lang="en-US" altLang="zh-CN" sz="1600" b="0" kern="0" dirty="0">
              <a:solidFill>
                <a:schemeClr val="tx1"/>
              </a:solidFill>
              <a:latin typeface="+mn-ea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zh-CN" altLang="en-US" sz="1600" b="0" kern="0" dirty="0">
              <a:solidFill>
                <a:schemeClr val="tx1"/>
              </a:solidFill>
              <a:latin typeface="+mn-ea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1600" b="0" kern="0" dirty="0" smtClean="0">
                <a:solidFill>
                  <a:schemeClr val="tx1"/>
                </a:solidFill>
                <a:latin typeface="+mn-ea"/>
              </a:rPr>
              <a:t>对部门</a:t>
            </a:r>
            <a:r>
              <a:rPr lang="en-US" altLang="zh-CN" sz="1600" b="0" kern="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zh-CN" altLang="en-US" sz="1600" b="0" kern="0" dirty="0" smtClean="0">
                <a:solidFill>
                  <a:schemeClr val="tx1"/>
                </a:solidFill>
                <a:latin typeface="+mn-ea"/>
              </a:rPr>
              <a:t>团队的建议</a:t>
            </a:r>
            <a:endParaRPr lang="en-US" altLang="zh-CN" sz="1600" b="0" kern="0" dirty="0" smtClean="0">
              <a:solidFill>
                <a:schemeClr val="tx1"/>
              </a:solidFill>
              <a:latin typeface="+mn-ea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1600" b="0" kern="0" dirty="0" smtClean="0">
              <a:solidFill>
                <a:schemeClr val="tx1"/>
              </a:solidFill>
              <a:latin typeface="+mn-ea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1600" kern="0" dirty="0" smtClean="0">
                <a:latin typeface="+mn-ea"/>
              </a:rPr>
              <a:t>对企业文化的理解</a:t>
            </a:r>
            <a:endParaRPr lang="en-US" altLang="zh-CN" sz="1600" b="0" kern="0" dirty="0" smtClean="0">
              <a:solidFill>
                <a:schemeClr val="tx1"/>
              </a:solidFill>
              <a:latin typeface="+mn-ea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1400" kern="0" dirty="0" smtClean="0">
              <a:latin typeface="方正兰亭纤黑简体" panose="03000509000000000000" charset="-122"/>
              <a:ea typeface="方正兰亭纤黑简体" panose="03000509000000000000" charset="-122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z="1400" b="0" kern="0" dirty="0">
              <a:solidFill>
                <a:schemeClr val="tx1"/>
              </a:solidFill>
              <a:latin typeface="方正兰亭纤黑简体" panose="03000509000000000000" charset="-122"/>
              <a:ea typeface="方正兰亭纤黑简体" panose="03000509000000000000" charset="-122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z="1400" b="0" kern="0" dirty="0">
              <a:solidFill>
                <a:schemeClr val="tx1"/>
              </a:solidFill>
              <a:latin typeface="方正兰亭纤黑简体" panose="03000509000000000000" charset="-122"/>
              <a:ea typeface="方正兰亭纤黑简体" panose="03000509000000000000" charset="-122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1400" b="0" kern="0" dirty="0">
              <a:solidFill>
                <a:schemeClr val="tx1"/>
              </a:solidFill>
              <a:latin typeface="方正兰亭纤黑简体" panose="03000509000000000000" charset="-122"/>
              <a:ea typeface="方正兰亭纤黑简体" panose="03000509000000000000" charset="-122"/>
            </a:endParaRPr>
          </a:p>
        </p:txBody>
      </p:sp>
      <p:sp>
        <p:nvSpPr>
          <p:cNvPr id="5" name="Title 3"/>
          <p:cNvSpPr txBox="1"/>
          <p:nvPr/>
        </p:nvSpPr>
        <p:spPr>
          <a:xfrm>
            <a:off x="656400" y="671314"/>
            <a:ext cx="5896800" cy="452988"/>
          </a:xfrm>
          <a:prstGeom prst="rect">
            <a:avLst/>
          </a:prstGeom>
        </p:spPr>
        <p:txBody>
          <a:bodyPr vert="horz" lIns="9144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sz="3600" dirty="0">
                <a:solidFill>
                  <a:srgbClr val="000000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答</a:t>
            </a:r>
            <a:r>
              <a:rPr lang="zh-CN" altLang="en-US" sz="3600" dirty="0" smtClean="0">
                <a:solidFill>
                  <a:srgbClr val="000000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辩内</a:t>
            </a:r>
            <a:r>
              <a:rPr lang="zh-CN" altLang="en-US" sz="3600" dirty="0">
                <a:solidFill>
                  <a:srgbClr val="000000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容目录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>
          <a:xfrm>
            <a:off x="478128" y="504042"/>
            <a:ext cx="5896915" cy="452988"/>
          </a:xfrm>
        </p:spPr>
        <p:txBody>
          <a:bodyPr/>
          <a:lstStyle/>
          <a:p>
            <a:r>
              <a:rPr lang="zh-CN" altLang="en-US" dirty="0">
                <a:latin typeface="方正兰亭中粗黑简体" panose="02000000000000000000" charset="-122"/>
                <a:ea typeface="方正兰亭中粗黑简体" panose="02000000000000000000" charset="-122"/>
              </a:rPr>
              <a:t>个人信息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12115" y="1094740"/>
          <a:ext cx="4330700" cy="360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"/>
                <a:gridCol w="1414780"/>
                <a:gridCol w="920115"/>
                <a:gridCol w="1345565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姓名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王明明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出生年月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1987/10</a:t>
                      </a:r>
                      <a:endParaRPr lang="en-US" altLang="zh-CN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12115" y="1497330"/>
          <a:ext cx="4331335" cy="36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495"/>
                <a:gridCol w="1693545"/>
                <a:gridCol w="579755"/>
                <a:gridCol w="1399540"/>
              </a:tblGrid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部门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开放平台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80230486</a:t>
                      </a:r>
                      <a:endParaRPr lang="en-US" altLang="zh-CN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12212" y="2341690"/>
            <a:ext cx="7741188" cy="2673072"/>
          </a:xfrm>
          <a:prstGeom prst="rect">
            <a:avLst/>
          </a:prstGeom>
          <a:noFill/>
          <a:ln>
            <a:solidFill>
              <a:srgbClr val="0092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方正兰亭准黑简体" panose="02000000000000000000" charset="-122"/>
              <a:ea typeface="方正兰亭准黑简体" panose="02000000000000000000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211" y="1941580"/>
            <a:ext cx="6445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925F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主要工作经历</a:t>
            </a:r>
            <a:endParaRPr lang="zh-CN" altLang="en-US" sz="1400" b="1" dirty="0">
              <a:solidFill>
                <a:srgbClr val="00925F"/>
              </a:solidFill>
              <a:latin typeface="方正兰亭中粗黑简体" panose="02000000000000000000" charset="-122"/>
              <a:ea typeface="方正兰亭中粗黑简体" panose="02000000000000000000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5578" y="2341690"/>
            <a:ext cx="6306222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同洲电子        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20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15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年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09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月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-2018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年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04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月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工作岗位：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Android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应用工程师</a:t>
            </a:r>
            <a:endParaRPr lang="zh-CN" altLang="en-US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工作内容：负责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Android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应用的架构设计和开发</a:t>
            </a:r>
            <a:endParaRPr lang="zh-CN" altLang="en-US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深圳国人通信有限公司        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2012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年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04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月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-2015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年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05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月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工作岗位：软件工程师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工作内容：负责终端监控系统网管应用的开发</a:t>
            </a:r>
            <a:endParaRPr lang="zh-CN" altLang="en-US" sz="1400" dirty="0">
              <a:latin typeface="方正兰亭准黑简体" panose="02000000000000000000" charset="-122"/>
              <a:ea typeface="方正兰亭准黑简体" panose="02000000000000000000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818380" y="1094740"/>
          <a:ext cx="3992880" cy="36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1577975"/>
                <a:gridCol w="544830"/>
                <a:gridCol w="1317625"/>
              </a:tblGrid>
              <a:tr h="360680">
                <a:tc>
                  <a:txBody>
                    <a:bodyPr/>
                    <a:p>
                      <a:pPr algn="ctr"/>
                      <a:r>
                        <a:rPr lang="zh-CN" altLang="en-US" sz="1400" dirty="0"/>
                        <a:t>学校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/>
                        <a:t>河海大学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/>
                        <a:t>专业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1600" dirty="0"/>
                        <a:t>数学与应用数学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818380" y="1497330"/>
          <a:ext cx="3992880" cy="36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735"/>
                <a:gridCol w="3446145"/>
              </a:tblGrid>
              <a:tr h="360680">
                <a:tc>
                  <a:txBody>
                    <a:bodyPr/>
                    <a:p>
                      <a:pPr algn="ctr"/>
                      <a:r>
                        <a:rPr lang="zh-CN" altLang="en-US" sz="1400" dirty="0"/>
                        <a:t>岗位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/>
                        <a:t>高级应用工程师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8118" y="501815"/>
            <a:ext cx="5883920" cy="452988"/>
          </a:xfrm>
        </p:spPr>
        <p:txBody>
          <a:bodyPr/>
          <a:lstStyle/>
          <a:p>
            <a:r>
              <a:rPr lang="zh-CN" altLang="en-US" dirty="0">
                <a:latin typeface="方正兰亭中粗黑简体" panose="02000000000000000000" charset="-122"/>
                <a:ea typeface="方正兰亭中粗黑简体" panose="02000000000000000000" charset="-122"/>
              </a:rPr>
              <a:t>入职培养目标达成情况</a:t>
            </a:r>
            <a:endParaRPr 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8118" y="954466"/>
          <a:ext cx="7675281" cy="3791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982"/>
                <a:gridCol w="3374143"/>
                <a:gridCol w="1840578"/>
                <a:gridCol w="1840578"/>
              </a:tblGrid>
              <a:tr h="5394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方正兰亭中粗黑简体" panose="02000000000000000000" charset="-122"/>
                          <a:ea typeface="方正兰亭中粗黑简体" panose="02000000000000000000" charset="-122"/>
                        </a:rPr>
                        <a:t>序号</a:t>
                      </a:r>
                      <a:endParaRPr lang="zh-CN" altLang="en-US" sz="1100" dirty="0">
                        <a:latin typeface="方正兰亭中粗黑简体" panose="02000000000000000000" charset="-122"/>
                        <a:ea typeface="方正兰亭中粗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方正兰亭中粗黑简体" panose="02000000000000000000" charset="-122"/>
                          <a:ea typeface="方正兰亭中粗黑简体" panose="02000000000000000000" charset="-122"/>
                        </a:rPr>
                        <a:t>培养目标</a:t>
                      </a:r>
                      <a:endParaRPr lang="zh-CN" altLang="en-US" sz="1100" dirty="0">
                        <a:latin typeface="方正兰亭中粗黑简体" panose="02000000000000000000" charset="-122"/>
                        <a:ea typeface="方正兰亭中粗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 smtClean="0">
                          <a:latin typeface="方正兰亭中粗黑简体" panose="02000000000000000000" charset="-122"/>
                          <a:ea typeface="方正兰亭中粗黑简体" panose="02000000000000000000" charset="-122"/>
                        </a:rPr>
                        <a:t>交付成果</a:t>
                      </a:r>
                      <a:endParaRPr lang="zh-CN" altLang="en-US" sz="1100" dirty="0" smtClean="0">
                        <a:latin typeface="方正兰亭中粗黑简体" panose="02000000000000000000" charset="-122"/>
                        <a:ea typeface="方正兰亭中粗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 smtClean="0">
                          <a:latin typeface="方正兰亭中粗黑简体" panose="02000000000000000000" charset="-122"/>
                          <a:ea typeface="方正兰亭中粗黑简体" panose="02000000000000000000" charset="-122"/>
                        </a:rPr>
                        <a:t>未完成原因检讨</a:t>
                      </a:r>
                      <a:endParaRPr lang="zh-CN" altLang="en-US" sz="1100" dirty="0" smtClean="0">
                        <a:latin typeface="方正兰亭中粗黑简体" panose="02000000000000000000" charset="-122"/>
                        <a:ea typeface="方正兰亭中粗黑简体" panose="02000000000000000000" charset="-122"/>
                      </a:endParaRPr>
                    </a:p>
                  </a:txBody>
                  <a:tcPr anchor="ctr"/>
                </a:tc>
              </a:tr>
              <a:tr h="813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1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参与</a:t>
                      </a:r>
                      <a:r>
                        <a:rPr lang="en-US" altLang="zh-CN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RTC BUG</a:t>
                      </a:r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反馈问题处理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能够参与解决线上问题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</a:tr>
              <a:tr h="813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2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开发</a:t>
                      </a:r>
                      <a:r>
                        <a:rPr lang="en-US" altLang="zh-CN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OPPO</a:t>
                      </a:r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帐号</a:t>
                      </a:r>
                      <a:r>
                        <a:rPr lang="en-US" altLang="zh-CN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OAuth2.0</a:t>
                      </a:r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授权</a:t>
                      </a:r>
                      <a:r>
                        <a:rPr lang="en-US" altLang="zh-CN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(</a:t>
                      </a:r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静默授权版本</a:t>
                      </a:r>
                      <a:r>
                        <a:rPr lang="en-US" altLang="zh-CN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)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已经完成开发交付并已经协助快应用接入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</a:tr>
              <a:tr h="813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3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  <a:sym typeface="+mn-ea"/>
                        </a:rPr>
                        <a:t>参与</a:t>
                      </a:r>
                      <a:r>
                        <a:rPr lang="en-US" altLang="zh-CN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  <a:sym typeface="+mn-ea"/>
                        </a:rPr>
                        <a:t>OPPO</a:t>
                      </a:r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  <a:sym typeface="+mn-ea"/>
                        </a:rPr>
                        <a:t>会员</a:t>
                      </a:r>
                      <a:r>
                        <a:rPr lang="en-US" altLang="zh-CN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  <a:sym typeface="+mn-ea"/>
                        </a:rPr>
                        <a:t>V5.6</a:t>
                      </a:r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  <a:sym typeface="+mn-ea"/>
                        </a:rPr>
                        <a:t>版本开发和相关代码流程架构设计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已经完成版本开发并已经提交内置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</a:tr>
              <a:tr h="813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4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参与客户端团队基础技术能力建设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参与客户端整体技术架构演进和新技术预研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参与客户端团队人才招聘及培养工作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完成一次</a:t>
                      </a:r>
                      <a:r>
                        <a:rPr lang="en-US" altLang="zh-CN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OJT</a:t>
                      </a:r>
                      <a:endParaRPr lang="en-US" altLang="zh-CN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参与客户端团队招聘，面试通过两人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目前对一些历史版本的了解还不足够清楚，为了保证项目的稳定，采用的是相对保守的开发思路，没有急于引入新的架构和对现有架构进行大规模改版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18" y="501815"/>
            <a:ext cx="5883920" cy="452988"/>
          </a:xfrm>
        </p:spPr>
        <p:txBody>
          <a:bodyPr/>
          <a:lstStyle/>
          <a:p>
            <a:r>
              <a:rPr lang="zh-CN" altLang="en-US" dirty="0">
                <a:latin typeface="方正兰亭中粗黑简体" panose="02000000000000000000" charset="-122"/>
                <a:ea typeface="方正兰亭中粗黑简体" panose="02000000000000000000" charset="-122"/>
              </a:rPr>
              <a:t>培养期间的工作业绩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475862" y="1346096"/>
            <a:ext cx="7677538" cy="3511654"/>
          </a:xfrm>
          <a:prstGeom prst="rect">
            <a:avLst/>
          </a:prstGeom>
          <a:noFill/>
          <a:ln>
            <a:solidFill>
              <a:srgbClr val="3192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971610"/>
            <a:ext cx="3163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925F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工作实例</a:t>
            </a:r>
            <a:r>
              <a:rPr lang="en-US" altLang="zh-CN" sz="1400" b="1" dirty="0" smtClean="0">
                <a:solidFill>
                  <a:srgbClr val="00925F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1</a:t>
            </a:r>
            <a:r>
              <a:rPr lang="zh-CN" altLang="en-US" sz="1400" b="1" dirty="0" smtClean="0">
                <a:solidFill>
                  <a:srgbClr val="00925F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（填写案例名称）</a:t>
            </a:r>
            <a:endParaRPr lang="zh-CN" altLang="en-US" sz="1400" b="1" dirty="0">
              <a:solidFill>
                <a:srgbClr val="00925F"/>
              </a:solidFill>
              <a:latin typeface="方正兰亭中粗黑简体" panose="02000000000000000000" charset="-122"/>
              <a:ea typeface="方正兰亭中粗黑简体" panose="02000000000000000000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20745"/>
            <a:ext cx="5607698" cy="286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建议从以下几个维度进行阐述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1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、背景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			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开放授权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sdk v1.1</a:t>
            </a:r>
            <a:endParaRPr lang="zh-CN" altLang="en-US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2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、工作开展思路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		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根据服务端接口文档，结合客户端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sdk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接入文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				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档，参考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sdk v1.0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的实现思路，进行开发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3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、完成情况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		</a:t>
            </a:r>
            <a:r>
              <a:rPr lang="zh-CN" altLang="en-US" sz="1400" dirty="0">
                <a:latin typeface="方正兰亭准黑简体" panose="02000000000000000000" charset="-122"/>
                <a:ea typeface="方正兰亭准黑简体" panose="02000000000000000000" charset="-122"/>
                <a:sym typeface="+mn-ea"/>
              </a:rPr>
              <a:t>完成开发交付并已经协助快应用接入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4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、工作中的亮点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		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按时完成交付，并快速响应需求变化</a:t>
            </a:r>
            <a:endParaRPr lang="zh-CN" altLang="en-US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5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、收获与成长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		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熟悉了客户端团队采用的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N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ative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和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H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5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通信的实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				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现方案</a:t>
            </a:r>
            <a:endParaRPr lang="zh-CN" altLang="en-US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18" y="501815"/>
            <a:ext cx="5883920" cy="452988"/>
          </a:xfrm>
        </p:spPr>
        <p:txBody>
          <a:bodyPr/>
          <a:lstStyle/>
          <a:p>
            <a:r>
              <a:rPr lang="zh-CN" altLang="en-US" dirty="0">
                <a:latin typeface="方正兰亭中粗黑简体" panose="02000000000000000000" charset="-122"/>
                <a:ea typeface="方正兰亭中粗黑简体" panose="02000000000000000000" charset="-122"/>
              </a:rPr>
              <a:t>培养期间的工作业绩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475862" y="1346096"/>
            <a:ext cx="7677538" cy="3511654"/>
          </a:xfrm>
          <a:prstGeom prst="rect">
            <a:avLst/>
          </a:prstGeom>
          <a:noFill/>
          <a:ln>
            <a:solidFill>
              <a:srgbClr val="3192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971610"/>
            <a:ext cx="3163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925F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工作实例</a:t>
            </a:r>
            <a:r>
              <a:rPr lang="en-US" altLang="zh-CN" sz="1400" b="1" dirty="0" smtClean="0">
                <a:solidFill>
                  <a:srgbClr val="00925F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2</a:t>
            </a:r>
            <a:r>
              <a:rPr lang="zh-CN" altLang="en-US" sz="1400" b="1" dirty="0" smtClean="0">
                <a:solidFill>
                  <a:srgbClr val="00925F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（填写案例名称）</a:t>
            </a:r>
            <a:endParaRPr lang="zh-CN" altLang="en-US" sz="1400" b="1" dirty="0">
              <a:solidFill>
                <a:srgbClr val="00925F"/>
              </a:solidFill>
              <a:latin typeface="方正兰亭中粗黑简体" panose="02000000000000000000" charset="-122"/>
              <a:ea typeface="方正兰亭中粗黑简体" panose="02000000000000000000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20745"/>
            <a:ext cx="5607698" cy="318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建议从以下几个维度进行阐述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1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、背景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			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帐号 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v5.6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2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、工作开展思路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		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与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H5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协商通用的业务码透传接口，便于后续扩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				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展</a:t>
            </a:r>
            <a:endParaRPr lang="zh-CN" altLang="en-US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3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、完成情况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		</a:t>
            </a:r>
            <a:r>
              <a:rPr lang="zh-CN" altLang="en-US" sz="1400" dirty="0">
                <a:latin typeface="方正兰亭准黑简体" panose="02000000000000000000" charset="-122"/>
                <a:ea typeface="方正兰亭准黑简体" panose="02000000000000000000" charset="-122"/>
                <a:sym typeface="+mn-ea"/>
              </a:rPr>
              <a:t>版本开发并已经提交内置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4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、工作中的亮点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		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在处理紧急插入任务的同时，按时完成开发任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				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务</a:t>
            </a:r>
            <a:endParaRPr lang="zh-CN" altLang="en-US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5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、收获与成长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		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熟悉了团队客户端开发维护的各个环节，特别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				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是对应用国际化所涉及的相关技术有了了解</a:t>
            </a:r>
            <a:endParaRPr lang="zh-CN" altLang="en-US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18" y="501815"/>
            <a:ext cx="5883920" cy="452988"/>
          </a:xfrm>
        </p:spPr>
        <p:txBody>
          <a:bodyPr/>
          <a:lstStyle/>
          <a:p>
            <a:r>
              <a:rPr lang="zh-CN" altLang="en-US" dirty="0">
                <a:latin typeface="方正兰亭中粗黑简体" panose="02000000000000000000" charset="-122"/>
                <a:ea typeface="方正兰亭中粗黑简体" panose="02000000000000000000" charset="-122"/>
              </a:rPr>
              <a:t>培养期间的工作业绩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475862" y="1346096"/>
            <a:ext cx="7677538" cy="3511654"/>
          </a:xfrm>
          <a:prstGeom prst="rect">
            <a:avLst/>
          </a:prstGeom>
          <a:noFill/>
          <a:ln>
            <a:solidFill>
              <a:srgbClr val="3192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971610"/>
            <a:ext cx="3163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925F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工作实例</a:t>
            </a:r>
            <a:r>
              <a:rPr lang="en-US" altLang="zh-CN" sz="1400" b="1" dirty="0" smtClean="0">
                <a:solidFill>
                  <a:srgbClr val="00925F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3</a:t>
            </a:r>
            <a:r>
              <a:rPr lang="zh-CN" altLang="en-US" sz="1400" b="1" dirty="0" smtClean="0">
                <a:solidFill>
                  <a:srgbClr val="00925F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（填写案例名称）</a:t>
            </a:r>
            <a:endParaRPr lang="zh-CN" altLang="en-US" sz="1400" b="1" dirty="0">
              <a:solidFill>
                <a:srgbClr val="00925F"/>
              </a:solidFill>
              <a:latin typeface="方正兰亭中粗黑简体" panose="02000000000000000000" charset="-122"/>
              <a:ea typeface="方正兰亭中粗黑简体" panose="02000000000000000000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20745"/>
            <a:ext cx="5607698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建议从以下几个维度进行阐述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1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、背景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			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帐号外发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sdk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2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、工作开展思路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		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移植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游戏联运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sdk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相关逻辑，进行通用化改造</a:t>
            </a:r>
            <a:endParaRPr lang="zh-CN" altLang="en-US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3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、完成情况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		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已经外发给游戏中心联调</a:t>
            </a:r>
            <a:endParaRPr lang="zh-CN" altLang="en-US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4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、工作中的亮点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		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按时交付</a:t>
            </a:r>
            <a:endParaRPr lang="zh-CN" altLang="en-US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5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、收获与成长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		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为后续三方账号统一登陆做相关积累</a:t>
            </a:r>
            <a:endParaRPr lang="zh-CN" altLang="en-US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18" y="501815"/>
            <a:ext cx="5883920" cy="452988"/>
          </a:xfrm>
        </p:spPr>
        <p:txBody>
          <a:bodyPr/>
          <a:lstStyle/>
          <a:p>
            <a:r>
              <a:rPr lang="zh-CN" altLang="en-US" dirty="0">
                <a:latin typeface="方正兰亭中粗黑简体" panose="02000000000000000000" charset="-122"/>
                <a:ea typeface="方正兰亭中粗黑简体" panose="02000000000000000000" charset="-122"/>
              </a:rPr>
              <a:t>培养期间工作不足及改进计划</a:t>
            </a:r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78117" y="1142424"/>
          <a:ext cx="7675283" cy="356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558"/>
                <a:gridCol w="3793162"/>
                <a:gridCol w="3066563"/>
              </a:tblGrid>
              <a:tr h="6452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方正兰亭中粗黑简体" panose="02000000000000000000" charset="-122"/>
                          <a:ea typeface="方正兰亭中粗黑简体" panose="02000000000000000000" charset="-122"/>
                        </a:rPr>
                        <a:t>序号</a:t>
                      </a:r>
                      <a:endParaRPr lang="zh-CN" altLang="en-US" sz="1100" dirty="0">
                        <a:latin typeface="方正兰亭中粗黑简体" panose="02000000000000000000" charset="-122"/>
                        <a:ea typeface="方正兰亭中粗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方正兰亭中粗黑简体" panose="02000000000000000000" charset="-122"/>
                          <a:ea typeface="方正兰亭中粗黑简体" panose="02000000000000000000" charset="-122"/>
                        </a:rPr>
                        <a:t>不足</a:t>
                      </a:r>
                      <a:endParaRPr lang="zh-CN" altLang="en-US" sz="1100" dirty="0">
                        <a:latin typeface="方正兰亭中粗黑简体" panose="02000000000000000000" charset="-122"/>
                        <a:ea typeface="方正兰亭中粗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 smtClean="0">
                          <a:latin typeface="方正兰亭中粗黑简体" panose="02000000000000000000" charset="-122"/>
                          <a:ea typeface="方正兰亭中粗黑简体" panose="02000000000000000000" charset="-122"/>
                        </a:rPr>
                        <a:t>改进计划</a:t>
                      </a:r>
                      <a:endParaRPr lang="zh-CN" altLang="en-US" sz="1100" dirty="0" smtClean="0">
                        <a:latin typeface="方正兰亭中粗黑简体" panose="02000000000000000000" charset="-122"/>
                        <a:ea typeface="方正兰亭中粗黑简体" panose="02000000000000000000" charset="-122"/>
                      </a:endParaRPr>
                    </a:p>
                  </a:txBody>
                  <a:tcPr anchor="ctr"/>
                </a:tc>
              </a:tr>
              <a:tr h="972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1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在工作相对琐碎的情况下，没能很好的把握节奏，导致一段时间的低效率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提前关注线上问题，避免堆积；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工作计划进一步细化，并及时复盘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</a:tr>
              <a:tr h="972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2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开发过于谨慎保守，对开发过程中发现的不合理设计没能及时和团队沟通，采用更优化的技术方案实现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在后续开发中，对发现的可优化点，及时记录并评估相对应的改进方案，并适时导入新的技术方案</a:t>
                      </a:r>
                      <a:endParaRPr lang="en-US" altLang="zh-CN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</a:tr>
              <a:tr h="972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3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对帐号相关历史问题缺少足够认识，导致开发时畏首畏尾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加强和团队成员的沟通，熟悉并理顺历史版本相关细节，为后续的规整做充足准备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BFBFBF"/>
      </a:dk2>
      <a:lt2>
        <a:srgbClr val="FFFFFF"/>
      </a:lt2>
      <a:accent1>
        <a:srgbClr val="00925F"/>
      </a:accent1>
      <a:accent2>
        <a:srgbClr val="FB9128"/>
      </a:accent2>
      <a:accent3>
        <a:srgbClr val="5F2EAB"/>
      </a:accent3>
      <a:accent4>
        <a:srgbClr val="20A6D7"/>
      </a:accent4>
      <a:accent5>
        <a:srgbClr val="DA0D41"/>
      </a:accent5>
      <a:accent6>
        <a:srgbClr val="F4DD4D"/>
      </a:accent6>
      <a:hlink>
        <a:srgbClr val="3DDA6F"/>
      </a:hlink>
      <a:folHlink>
        <a:srgbClr val="A0EB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1">
      <a:dk1>
        <a:srgbClr val="000000"/>
      </a:dk1>
      <a:lt1>
        <a:srgbClr val="FFFFFF"/>
      </a:lt1>
      <a:dk2>
        <a:srgbClr val="BFBFBF"/>
      </a:dk2>
      <a:lt2>
        <a:srgbClr val="FFFFFF"/>
      </a:lt2>
      <a:accent1>
        <a:srgbClr val="00925F"/>
      </a:accent1>
      <a:accent2>
        <a:srgbClr val="FB9128"/>
      </a:accent2>
      <a:accent3>
        <a:srgbClr val="5F2EAB"/>
      </a:accent3>
      <a:accent4>
        <a:srgbClr val="20A6D7"/>
      </a:accent4>
      <a:accent5>
        <a:srgbClr val="DA0D41"/>
      </a:accent5>
      <a:accent6>
        <a:srgbClr val="F4DD4D"/>
      </a:accent6>
      <a:hlink>
        <a:srgbClr val="3DDA6F"/>
      </a:hlink>
      <a:folHlink>
        <a:srgbClr val="A0EB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2162</Words>
  <Application>WPS 演示</Application>
  <PresentationFormat>全屏显示(16:9)</PresentationFormat>
  <Paragraphs>237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宋体</vt:lpstr>
      <vt:lpstr>Wingdings</vt:lpstr>
      <vt:lpstr>Myriad Pro</vt:lpstr>
      <vt:lpstr>Arial</vt:lpstr>
      <vt:lpstr>方正兰亭中粗黑简体</vt:lpstr>
      <vt:lpstr>FZLTZCHJW--GB1-0</vt:lpstr>
      <vt:lpstr>方正兰亭准黑简体</vt:lpstr>
      <vt:lpstr>方正兰亭纤黑简体</vt:lpstr>
      <vt:lpstr>Myriad Pro</vt:lpstr>
      <vt:lpstr>Myriad Pro Light</vt:lpstr>
      <vt:lpstr>黑体</vt:lpstr>
      <vt:lpstr>微软雅黑</vt:lpstr>
      <vt:lpstr>Malgun Gothic</vt:lpstr>
      <vt:lpstr>Calibri</vt:lpstr>
      <vt:lpstr>Office Theme</vt:lpstr>
      <vt:lpstr>2_Office Theme</vt:lpstr>
      <vt:lpstr>王明明入职培养答辩</vt:lpstr>
      <vt:lpstr>答辩流程 </vt:lpstr>
      <vt:lpstr>PowerPoint 演示文稿</vt:lpstr>
      <vt:lpstr>个人信息</vt:lpstr>
      <vt:lpstr>入职培养目标达成情况</vt:lpstr>
      <vt:lpstr>培养期间的工作业绩</vt:lpstr>
      <vt:lpstr>培养期间的工作业绩</vt:lpstr>
      <vt:lpstr>培养期间的工作业绩</vt:lpstr>
      <vt:lpstr>培养期间工作不足及改进计划</vt:lpstr>
      <vt:lpstr>对部门/团队的建议</vt:lpstr>
      <vt:lpstr>企业文化互动环节</vt:lpstr>
      <vt:lpstr>案例描述：包括人物、时间、地点、事件的起因、经过及结果(5W+1H)</vt:lpstr>
      <vt:lpstr>文化思考：结合文化价值观，思考此事件的得与失以及对后续工作的启发</vt:lpstr>
      <vt:lpstr>你对公司文化价值观是否存在什么困惑？（可选）</vt:lpstr>
      <vt:lpstr>评委提问和点评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 Hwee Lim</dc:creator>
  <cp:lastModifiedBy>80230486</cp:lastModifiedBy>
  <cp:revision>643</cp:revision>
  <cp:lastPrinted>2016-07-25T10:43:00Z</cp:lastPrinted>
  <dcterms:created xsi:type="dcterms:W3CDTF">2013-04-17T08:02:00Z</dcterms:created>
  <dcterms:modified xsi:type="dcterms:W3CDTF">2018-08-28T12:42:29Z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  <property fmtid="{D5CDD505-2E9C-101B-9397-08002B2CF9AE}" pid="3" name="KSORubyTemplateID">
    <vt:lpwstr>8</vt:lpwstr>
  </property>
</Properties>
</file>