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7" r:id="rId3"/>
  </p:sldMasterIdLst>
  <p:notesMasterIdLst>
    <p:notesMasterId r:id="rId20"/>
  </p:notesMasterIdLst>
  <p:handoutMasterIdLst>
    <p:handoutMasterId r:id="rId21"/>
  </p:handoutMasterIdLst>
  <p:sldIdLst>
    <p:sldId id="637" r:id="rId4"/>
    <p:sldId id="658" r:id="rId5"/>
    <p:sldId id="659" r:id="rId6"/>
    <p:sldId id="654" r:id="rId7"/>
    <p:sldId id="644" r:id="rId8"/>
    <p:sldId id="660" r:id="rId9"/>
    <p:sldId id="665" r:id="rId10"/>
    <p:sldId id="666" r:id="rId11"/>
    <p:sldId id="661" r:id="rId12"/>
    <p:sldId id="662" r:id="rId13"/>
    <p:sldId id="663" r:id="rId14"/>
    <p:sldId id="671" r:id="rId15"/>
    <p:sldId id="670" r:id="rId16"/>
    <p:sldId id="667" r:id="rId17"/>
    <p:sldId id="669" r:id="rId18"/>
    <p:sldId id="63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5567002-E995-894C-91D6-B9897D361982}">
          <p14:sldIdLst>
            <p14:sldId id="637"/>
          </p14:sldIdLst>
        </p14:section>
        <p14:section name="Preface" id="{6ABB9BC7-D9FF-624E-B886-9D39E62932EB}">
          <p14:sldIdLst>
            <p14:sldId id="658"/>
            <p14:sldId id="659"/>
          </p14:sldIdLst>
        </p14:section>
        <p14:section name="Chapter divider" id="{5C5DDEF2-2142-6B4F-943E-E266F2DA403E}">
          <p14:sldIdLst/>
        </p14:section>
        <p14:section name="Inner" id="{B2863E8C-2235-3944-A439-2A6F24937E6E}">
          <p14:sldIdLst>
            <p14:sldId id="654"/>
            <p14:sldId id="644"/>
            <p14:sldId id="660"/>
            <p14:sldId id="665"/>
            <p14:sldId id="666"/>
            <p14:sldId id="661"/>
            <p14:sldId id="662"/>
            <p14:sldId id="663"/>
            <p14:sldId id="671"/>
            <p14:sldId id="670"/>
            <p14:sldId id="667"/>
            <p14:sldId id="669"/>
          </p14:sldIdLst>
        </p14:section>
        <p14:section name="End Frame" id="{97BF8181-13B5-D84A-A26F-F5A3C3195F78}">
          <p14:sldIdLst>
            <p14:sldId id="6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489"/>
    <a:srgbClr val="18814D"/>
    <a:srgbClr val="00925F"/>
    <a:srgbClr val="D9D9D9"/>
    <a:srgbClr val="CCCCCC"/>
    <a:srgbClr val="E6E6E6"/>
    <a:srgbClr val="F3F3F3"/>
    <a:srgbClr val="BFBFBF"/>
    <a:srgbClr val="333333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7" autoAdjust="0"/>
    <p:restoredTop sz="89920" autoAdjust="0"/>
  </p:normalViewPr>
  <p:slideViewPr>
    <p:cSldViewPr snapToObjects="1">
      <p:cViewPr varScale="1">
        <p:scale>
          <a:sx n="97" d="100"/>
          <a:sy n="97" d="100"/>
        </p:scale>
        <p:origin x="-966" y="-102"/>
      </p:cViewPr>
      <p:guideLst>
        <p:guide orient="horz" pos="4108"/>
        <p:guide orient="horz" pos="3942"/>
        <p:guide orient="horz" pos="3159"/>
        <p:guide orient="horz" pos="2317"/>
        <p:guide pos="300"/>
        <p:guide pos="54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128" d="100"/>
          <a:sy n="128" d="100"/>
        </p:scale>
        <p:origin x="-457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537A-C1FE-C441-8F08-6472DE8A63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01E0-2117-0C43-8963-D44ACC7C4A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9629A-8024-8740-A789-6BCBA6C2916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) Title Slide / End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52" y="-2000251"/>
            <a:ext cx="5143499" cy="914400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1465977"/>
            <a:ext cx="7847582" cy="610202"/>
          </a:xfrm>
        </p:spPr>
        <p:txBody>
          <a:bodyPr lIns="0" tIns="0" anchor="t">
            <a:normAutofit/>
          </a:bodyPr>
          <a:lstStyle>
            <a:lvl1pPr algn="l">
              <a:defRPr sz="3600" b="1" i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标题，方正兰亭中粗黑，</a:t>
            </a:r>
            <a:r>
              <a:rPr lang="en-US" altLang="zh-CN" dirty="0" smtClean="0"/>
              <a:t>36pt</a:t>
            </a:r>
            <a:r>
              <a:rPr lang="zh-CN" altLang="en-US" dirty="0" smtClean="0"/>
              <a:t>，黑色</a:t>
            </a:r>
            <a:endParaRPr lang="en-US" dirty="0"/>
          </a:p>
        </p:txBody>
      </p:sp>
      <p:pic>
        <p:nvPicPr>
          <p:cNvPr id="11" name="Picture 10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3576" y="2224857"/>
            <a:ext cx="7848600" cy="1754187"/>
          </a:xfrm>
        </p:spPr>
        <p:txBody>
          <a:bodyPr lIns="0" tIns="0">
            <a:normAutofit/>
          </a:bodyPr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1793"/>
            <a:ext cx="9144000" cy="348904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solidFill>
                <a:srgbClr val="000000"/>
              </a:solidFill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13" name="Picture 12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lang="en-US" altLang="zh-CN" sz="3600" b="1" smtClean="0">
                <a:effectLst/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sz="3600" dirty="0" smtClean="0">
                <a:effectLst/>
                <a:latin typeface="FZLTZCHJW--GB1-0" charset="-122"/>
              </a:rPr>
              <a:t>标题，方正兰亭中粗黑，</a:t>
            </a:r>
            <a:r>
              <a:rPr lang="en-US" altLang="zh-CN" sz="3600" dirty="0" smtClean="0">
                <a:effectLst/>
                <a:latin typeface="FZLTZCHJW--GB1-0" charset="-122"/>
              </a:rPr>
              <a:t>36pt</a:t>
            </a:r>
            <a:r>
              <a:rPr lang="zh-CN" altLang="en-US" sz="3600" dirty="0" smtClean="0">
                <a:effectLst/>
                <a:latin typeface="FZLTZCHJW--GB1-0" charset="-122"/>
              </a:rPr>
              <a:t>，黑</a:t>
            </a:r>
            <a:r>
              <a:rPr lang="en-US" altLang="zh-CN" sz="3600" dirty="0" smtClean="0">
                <a:effectLst/>
                <a:latin typeface="FZLTZCHJW--GB1-0" charset="-122"/>
              </a:rPr>
              <a:t>/</a:t>
            </a:r>
            <a:r>
              <a:rPr lang="zh-CN" altLang="en-US" sz="3600" dirty="0" smtClean="0">
                <a:effectLst/>
                <a:latin typeface="FZLTZCHJW--GB1-0" charset="-122"/>
              </a:rPr>
              <a:t>白</a:t>
            </a:r>
            <a:endParaRPr lang="zh-CN" altLang="en-US" dirty="0">
              <a:effectLst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16295"/>
            <a:ext cx="9144000" cy="3492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sz="3600" b="1" i="0">
                <a:solidFill>
                  <a:schemeClr val="bg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标题 </a:t>
            </a:r>
            <a:r>
              <a:rPr lang="en-US" altLang="zh-CN" dirty="0" smtClean="0"/>
              <a:t>36pt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solidFill>
                <a:srgbClr val="000000"/>
              </a:solidFill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822960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14pt. 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solidFill>
                <a:srgbClr val="000000"/>
              </a:solidFill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74903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solidFill>
                <a:srgbClr val="000000"/>
              </a:solidFill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1308485"/>
            <a:ext cx="9143999" cy="329685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pic>
        <p:nvPicPr>
          <p:cNvPr id="16" name="Picture 1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solidFill>
                <a:srgbClr val="000000"/>
              </a:solidFill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fld id="{9380A3BF-C42B-5B4A-8FD1-FDF44958D935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solidFill>
                <a:srgbClr val="000000"/>
              </a:solidFill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6" name="Picture 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81783" y="1798621"/>
            <a:ext cx="3179330" cy="857250"/>
          </a:xfrm>
        </p:spPr>
        <p:txBody>
          <a:bodyPr tIns="0" rIns="0" bIns="0" anchor="t" anchorCtr="0">
            <a:noAutofit/>
          </a:bodyPr>
          <a:lstStyle>
            <a:lvl1pPr algn="l">
              <a:defRPr sz="32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分页标题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581243" y="2336218"/>
            <a:ext cx="3079869" cy="1592857"/>
          </a:xfrm>
        </p:spPr>
        <p:txBody>
          <a:bodyPr lIns="0">
            <a:noAutofit/>
          </a:bodyPr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2000" b="0" i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>
              <a:defRPr sz="2000" b="0" i="0"/>
            </a:lvl2pPr>
            <a:lvl3pPr>
              <a:defRPr sz="2000" b="0" i="0"/>
            </a:lvl3pPr>
            <a:lvl4pPr>
              <a:defRPr sz="2000" b="0" i="0"/>
            </a:lvl4pPr>
            <a:lvl5pPr>
              <a:defRPr sz="2000" b="0" i="0"/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altLang="zh-CN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49" y="-2000251"/>
            <a:ext cx="5143499" cy="9144002"/>
          </a:xfrm>
          <a:prstGeom prst="rect">
            <a:avLst/>
          </a:prstGeom>
        </p:spPr>
      </p:pic>
      <p:pic>
        <p:nvPicPr>
          <p:cNvPr id="8" name="Picture 7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57199" y="4307883"/>
            <a:ext cx="4249712" cy="86485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zh-TW" altLang="en-US" sz="110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广东欧珀移动通信有限公司</a:t>
            </a:r>
            <a:endParaRPr lang="en-US" sz="1100" dirty="0" smtClean="0">
              <a:solidFill>
                <a:srgbClr val="00925F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r>
              <a:rPr lang="zh-TW" altLang="en-US" sz="110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深圳市福田区泰然八路泰然大厦</a:t>
            </a:r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C</a:t>
            </a:r>
            <a:r>
              <a:rPr lang="zh-TW" altLang="en-US" sz="110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座</a:t>
            </a:r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20</a:t>
            </a:r>
            <a:r>
              <a:rPr lang="zh-TW" altLang="en-US" sz="110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楼</a:t>
            </a:r>
            <a:endParaRPr lang="en-US" sz="1100" dirty="0" smtClean="0">
              <a:solidFill>
                <a:srgbClr val="00925F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20/F, Block C, </a:t>
            </a:r>
            <a:r>
              <a:rPr lang="en-US" sz="1230" dirty="0" err="1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Tairan</a:t>
            </a:r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Building, </a:t>
            </a:r>
            <a:r>
              <a:rPr lang="en-US" sz="1230" dirty="0" err="1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Tairan</a:t>
            </a:r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8</a:t>
            </a:r>
            <a:r>
              <a:rPr lang="en-US" sz="1230" baseline="3000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th</a:t>
            </a:r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Rd, </a:t>
            </a:r>
            <a:r>
              <a:rPr lang="en-US" sz="1230" dirty="0" err="1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Futian</a:t>
            </a:r>
            <a:r>
              <a:rPr lang="en-US" sz="1230" dirty="0" smtClean="0">
                <a:solidFill>
                  <a:srgbClr val="00925F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, Shenzhen</a:t>
            </a:r>
            <a:endParaRPr lang="en-US" sz="1230" dirty="0" smtClean="0">
              <a:solidFill>
                <a:srgbClr val="00925F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pPr>
              <a:lnSpc>
                <a:spcPct val="80000"/>
              </a:lnSpc>
            </a:pPr>
            <a:endParaRPr lang="en-US" sz="1100" dirty="0" smtClean="0">
              <a:solidFill>
                <a:srgbClr val="00925F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pPr>
              <a:lnSpc>
                <a:spcPct val="80000"/>
              </a:lnSpc>
            </a:pPr>
            <a:endParaRPr lang="en-US" sz="1100" dirty="0">
              <a:solidFill>
                <a:srgbClr val="00925F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-3" y="2114550"/>
            <a:ext cx="914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方正兰亭中粗黑简体" panose="02000000000000000000" charset="-122"/>
                <a:ea typeface="方正兰亭中粗黑简体" panose="02000000000000000000" charset="-122"/>
              </a:rPr>
              <a:t>将心注入</a:t>
            </a:r>
            <a:r>
              <a:rPr lang="zh-CN" altLang="en-US" sz="3600" baseline="0" dirty="0" smtClean="0">
                <a:latin typeface="方正兰亭中粗黑简体" panose="02000000000000000000" charset="-122"/>
                <a:ea typeface="方正兰亭中粗黑简体" panose="02000000000000000000" charset="-122"/>
              </a:rPr>
              <a:t>  奔跑在途</a:t>
            </a:r>
            <a:endParaRPr lang="zh-CN" altLang="en-US" sz="3600" dirty="0">
              <a:latin typeface="方正兰亭中粗黑简体" panose="02000000000000000000" charset="-122"/>
              <a:ea typeface="方正兰亭中粗黑简体" panose="02000000000000000000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1793"/>
            <a:ext cx="9144000" cy="348904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13" name="Picture 12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lang="en-US" altLang="zh-CN" sz="3600" b="1" smtClean="0">
                <a:effectLst/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sz="3600" dirty="0" smtClean="0">
                <a:effectLst/>
                <a:latin typeface="FZLTZCHJW--GB1-0" charset="-122"/>
              </a:rPr>
              <a:t>标题，方正兰亭中粗黑，</a:t>
            </a:r>
            <a:r>
              <a:rPr lang="en-US" altLang="zh-CN" sz="3600" dirty="0" smtClean="0">
                <a:effectLst/>
                <a:latin typeface="FZLTZCHJW--GB1-0" charset="-122"/>
              </a:rPr>
              <a:t>36pt</a:t>
            </a:r>
            <a:r>
              <a:rPr lang="zh-CN" altLang="en-US" sz="3600" dirty="0" smtClean="0">
                <a:effectLst/>
                <a:latin typeface="FZLTZCHJW--GB1-0" charset="-122"/>
              </a:rPr>
              <a:t>，黑</a:t>
            </a:r>
            <a:r>
              <a:rPr lang="en-US" altLang="zh-CN" sz="3600" dirty="0" smtClean="0">
                <a:effectLst/>
                <a:latin typeface="FZLTZCHJW--GB1-0" charset="-122"/>
              </a:rPr>
              <a:t>/</a:t>
            </a:r>
            <a:r>
              <a:rPr lang="zh-CN" altLang="en-US" sz="3600" dirty="0" smtClean="0">
                <a:effectLst/>
                <a:latin typeface="FZLTZCHJW--GB1-0" charset="-122"/>
              </a:rPr>
              <a:t>白</a:t>
            </a:r>
            <a:endParaRPr lang="zh-CN" altLang="en-US" dirty="0">
              <a:effectLst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16295"/>
            <a:ext cx="9144000" cy="3492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sz="3600" b="1" i="0">
                <a:solidFill>
                  <a:schemeClr val="bg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标题 </a:t>
            </a:r>
            <a:r>
              <a:rPr lang="en-US" altLang="zh-CN" dirty="0" smtClean="0"/>
              <a:t>36pt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822960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14pt. 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749030" y="1331529"/>
            <a:ext cx="393777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1308485"/>
            <a:ext cx="9143999" cy="329685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pic>
        <p:nvPicPr>
          <p:cNvPr id="16" name="Picture 1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6" name="Picture 5" descr="OPPO_Logo_NOBG_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81783" y="1798621"/>
            <a:ext cx="3179330" cy="857250"/>
          </a:xfrm>
        </p:spPr>
        <p:txBody>
          <a:bodyPr tIns="0" rIns="0" bIns="0" anchor="t" anchorCtr="0">
            <a:noAutofit/>
          </a:bodyPr>
          <a:lstStyle>
            <a:lvl1pPr algn="l">
              <a:defRPr sz="3200" b="1" i="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分页标题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581243" y="2336218"/>
            <a:ext cx="3079869" cy="1592857"/>
          </a:xfrm>
        </p:spPr>
        <p:txBody>
          <a:bodyPr lIns="0">
            <a:noAutofit/>
          </a:bodyPr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2000" b="0" i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>
              <a:defRPr sz="2000" b="0" i="0"/>
            </a:lvl2pPr>
            <a:lvl3pPr>
              <a:defRPr sz="2000" b="0" i="0"/>
            </a:lvl3pPr>
            <a:lvl4pPr>
              <a:defRPr sz="2000" b="0" i="0"/>
            </a:lvl4pPr>
            <a:lvl5pPr>
              <a:defRPr sz="2000" b="0" i="0"/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altLang="zh-CN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49" y="-2000251"/>
            <a:ext cx="5143499" cy="9144002"/>
          </a:xfrm>
          <a:prstGeom prst="rect">
            <a:avLst/>
          </a:prstGeom>
        </p:spPr>
      </p:pic>
      <p:pic>
        <p:nvPicPr>
          <p:cNvPr id="8" name="Picture 7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57199" y="4307883"/>
            <a:ext cx="4249712" cy="86485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zh-TW" altLang="en-US" sz="11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广东欧珀移动通信有限公司</a:t>
            </a:r>
            <a:endParaRPr lang="en-US" sz="1100" dirty="0" smtClean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r>
              <a:rPr lang="zh-TW" altLang="en-US" sz="11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深圳市福田区泰然八路泰然大厦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C</a:t>
            </a:r>
            <a:r>
              <a:rPr lang="zh-TW" altLang="en-US" sz="11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座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20</a:t>
            </a:r>
            <a:r>
              <a:rPr lang="zh-TW" altLang="en-US" sz="11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楼</a:t>
            </a:r>
            <a:endParaRPr lang="en-US" sz="1100" dirty="0" smtClean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20/F, Block C, </a:t>
            </a:r>
            <a:r>
              <a:rPr lang="en-US" sz="1230" dirty="0" err="1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Tairan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Building, </a:t>
            </a:r>
            <a:r>
              <a:rPr lang="en-US" sz="1230" dirty="0" err="1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Tairan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8</a:t>
            </a:r>
            <a:r>
              <a:rPr lang="en-US" sz="1230" baseline="3000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th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 Rd, </a:t>
            </a:r>
            <a:r>
              <a:rPr lang="en-US" sz="1230" dirty="0" err="1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Futian</a:t>
            </a:r>
            <a:r>
              <a:rPr lang="en-US" sz="1230" dirty="0" smtClean="0">
                <a:solidFill>
                  <a:schemeClr val="accent1"/>
                </a:solidFill>
                <a:latin typeface="Myriad Pro" panose="020B0503030403020204"/>
                <a:ea typeface="方正兰亭准黑简体" panose="02000000000000000000" charset="-122"/>
                <a:cs typeface="Myriad Pro" panose="020B0503030403020204"/>
              </a:rPr>
              <a:t>, Shenzhen</a:t>
            </a:r>
            <a:endParaRPr lang="en-US" sz="1230" dirty="0" smtClean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pPr>
              <a:lnSpc>
                <a:spcPct val="80000"/>
              </a:lnSpc>
            </a:pPr>
            <a:endParaRPr lang="en-US" sz="1100" dirty="0" smtClean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  <a:p>
            <a:pPr>
              <a:lnSpc>
                <a:spcPct val="80000"/>
              </a:lnSpc>
            </a:pPr>
            <a:endParaRPr lang="en-US" sz="1100" dirty="0">
              <a:solidFill>
                <a:schemeClr val="accent1"/>
              </a:solidFill>
              <a:latin typeface="Myriad Pro" panose="020B0503030403020204"/>
              <a:ea typeface="方正兰亭准黑简体" panose="02000000000000000000" charset="-122"/>
              <a:cs typeface="Myriad Pro" panose="020B0503030403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) Title Slide / End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185245639_edite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52" y="-2000251"/>
            <a:ext cx="5143499" cy="914400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63129" y="4752453"/>
            <a:ext cx="1997984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defRPr/>
            </a:pPr>
            <a:r>
              <a:rPr lang="zh-CN" altLang="en-US" sz="800" dirty="0" smtClean="0">
                <a:solidFill>
                  <a:srgbClr val="00925F"/>
                </a:solidFill>
                <a:latin typeface="Myriad Pro Light" panose="020B0403030403020204"/>
                <a:cs typeface="Myriad Pro Light" panose="020B0403030403020204"/>
              </a:rPr>
              <a:t>日期，方正兰亭准黑，</a:t>
            </a:r>
            <a:r>
              <a:rPr lang="en-US" altLang="zh-CN" sz="800" dirty="0" smtClean="0">
                <a:solidFill>
                  <a:srgbClr val="00925F"/>
                </a:solidFill>
                <a:latin typeface="Myriad Pro Light" panose="020B0403030403020204"/>
                <a:cs typeface="Myriad Pro Light" panose="020B0403030403020204"/>
              </a:rPr>
              <a:t>8pt</a:t>
            </a:r>
            <a:r>
              <a:rPr lang="zh-CN" altLang="en-US" sz="800" dirty="0" smtClean="0">
                <a:solidFill>
                  <a:srgbClr val="00925F"/>
                </a:solidFill>
                <a:latin typeface="Myriad Pro Light" panose="020B0403030403020204"/>
                <a:cs typeface="Myriad Pro Light" panose="020B0403030403020204"/>
              </a:rPr>
              <a:t>，品牌绿色</a:t>
            </a:r>
            <a:endParaRPr lang="en-US" sz="800" dirty="0">
              <a:solidFill>
                <a:srgbClr val="00925F"/>
              </a:solidFill>
              <a:latin typeface="Myriad Pro Light" panose="020B0403030403020204"/>
              <a:cs typeface="Myriad Pro Light" panose="020B0403030403020204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1465977"/>
            <a:ext cx="7847582" cy="610202"/>
          </a:xfrm>
        </p:spPr>
        <p:txBody>
          <a:bodyPr lIns="0" tIns="0" anchor="t">
            <a:normAutofit/>
          </a:bodyPr>
          <a:lstStyle>
            <a:lvl1pPr algn="l">
              <a:defRPr sz="3600" b="1" i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标题，方正兰亭中粗黑，</a:t>
            </a:r>
            <a:r>
              <a:rPr lang="en-US" altLang="zh-CN" dirty="0" smtClean="0"/>
              <a:t>36pt</a:t>
            </a:r>
            <a:r>
              <a:rPr lang="zh-CN" altLang="en-US" dirty="0" smtClean="0"/>
              <a:t>，黑色</a:t>
            </a:r>
            <a:endParaRPr lang="en-US" dirty="0"/>
          </a:p>
        </p:txBody>
      </p:sp>
      <p:pic>
        <p:nvPicPr>
          <p:cNvPr id="11" name="Picture 10" descr="OPPO_Logo_NOBG_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633661" y="224945"/>
            <a:ext cx="1027451" cy="16260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3576" y="2224857"/>
            <a:ext cx="7848600" cy="1754187"/>
          </a:xfrm>
        </p:spPr>
        <p:txBody>
          <a:bodyPr lIns="0" tIns="0">
            <a:normAutofit/>
          </a:bodyPr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defRPr>
            </a:lvl1pPr>
          </a:lstStyle>
          <a:p>
            <a:fld id="{9380A3BF-C42B-5B4A-8FD1-FDF44958D93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defRPr>
            </a:lvl1pPr>
          </a:lstStyle>
          <a:p>
            <a:fld id="{9380A3BF-C42B-5B4A-8FD1-FDF44958D93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王明明入职培养答辩</a:t>
            </a:r>
            <a:endParaRPr lang="en-US" dirty="0">
              <a:latin typeface="方正兰亭中粗黑简体" panose="02000000000000000000" charset="-122"/>
              <a:ea typeface="方正兰亭中粗黑简体" panose="02000000000000000000" charset="-122"/>
              <a:cs typeface="方正兰亭中粗黑简体" panose="02000000000000000000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开放平台部门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对部门</a:t>
            </a:r>
            <a:r>
              <a:rPr lang="en-US" altLang="zh-CN" dirty="0">
                <a:latin typeface="方正兰亭中粗黑简体" panose="02000000000000000000" charset="-122"/>
                <a:ea typeface="方正兰亭中粗黑简体" panose="02000000000000000000" charset="-122"/>
              </a:rPr>
              <a:t>/</a:t>
            </a:r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团队的建议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78117" y="1142424"/>
          <a:ext cx="7675283" cy="356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558"/>
                <a:gridCol w="3781458"/>
                <a:gridCol w="3078267"/>
              </a:tblGrid>
              <a:tr h="644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序号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问题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建议</a:t>
                      </a:r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/</a:t>
                      </a:r>
                      <a:r>
                        <a:rPr lang="zh-CN" altLang="en-US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改进方案</a:t>
                      </a:r>
                      <a:endParaRPr lang="zh-CN" altLang="en-US" sz="1100" dirty="0" smtClean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97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1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97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2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97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3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企业文化互动环节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1881" y="1187480"/>
            <a:ext cx="776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结合自身实际工作，输出三个月内亲身经历或发生在身边的</a:t>
            </a:r>
            <a:r>
              <a:rPr lang="en-US" altLang="zh-CN" sz="1200" dirty="0">
                <a:solidFill>
                  <a:srgbClr val="000000"/>
                </a:solidFill>
                <a:latin typeface="方正兰亭准黑简体" panose="02000000000000000000" charset="-122"/>
              </a:rPr>
              <a:t>1~2</a:t>
            </a: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个真实的案例（正、负面案例均可）；</a:t>
            </a:r>
            <a:endParaRPr lang="zh-CN" altLang="en-US" sz="1200" dirty="0">
              <a:solidFill>
                <a:srgbClr val="000000"/>
              </a:solidFill>
              <a:latin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925F"/>
                </a:solidFill>
                <a:latin typeface="方正兰亭准黑简体" panose="02000000000000000000" charset="-122"/>
              </a:rPr>
              <a:t> 说明：</a:t>
            </a: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从“案例描述</a:t>
            </a:r>
            <a:r>
              <a:rPr lang="zh-CN" altLang="en-US" sz="1200" dirty="0" smtClean="0">
                <a:solidFill>
                  <a:srgbClr val="000000"/>
                </a:solidFill>
                <a:latin typeface="方正兰亭准黑简体" panose="02000000000000000000" charset="-122"/>
              </a:rPr>
              <a:t>”、“</a:t>
            </a: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文化思考”进行阐述：</a:t>
            </a:r>
            <a:endParaRPr lang="zh-CN" altLang="en-US" sz="1200" dirty="0">
              <a:solidFill>
                <a:srgbClr val="000000"/>
              </a:solidFill>
              <a:latin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方正兰亭准黑简体" panose="02000000000000000000" charset="-122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）“案例描述”包括：人物、时间、地点、事件的起因、经</a:t>
            </a:r>
            <a:r>
              <a:rPr lang="zh-CN" altLang="en-US" sz="1200" dirty="0" smtClean="0">
                <a:solidFill>
                  <a:srgbClr val="000000"/>
                </a:solidFill>
                <a:latin typeface="方正兰亭准黑简体" panose="02000000000000000000" charset="-122"/>
              </a:rPr>
              <a:t>过及处理结果；</a:t>
            </a:r>
            <a:endParaRPr lang="zh-CN" altLang="en-US" sz="1200" dirty="0">
              <a:solidFill>
                <a:srgbClr val="000000"/>
              </a:solidFill>
              <a:latin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方正兰亭准黑简体" panose="02000000000000000000" charset="-122"/>
              </a:rPr>
              <a:t>（</a:t>
            </a:r>
            <a:r>
              <a:rPr lang="en-US" altLang="zh-CN" sz="1200" dirty="0" smtClean="0">
                <a:solidFill>
                  <a:srgbClr val="000000"/>
                </a:solidFill>
                <a:latin typeface="方正兰亭准黑简体" panose="02000000000000000000" charset="-122"/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  <a:latin typeface="方正兰亭准黑简体" panose="02000000000000000000" charset="-122"/>
              </a:rPr>
              <a:t>）“</a:t>
            </a:r>
            <a:r>
              <a:rPr lang="zh-CN" altLang="en-US" sz="1200" dirty="0">
                <a:solidFill>
                  <a:srgbClr val="000000"/>
                </a:solidFill>
                <a:latin typeface="方正兰亭准黑简体" panose="02000000000000000000" charset="-122"/>
              </a:rPr>
              <a:t>文化思考”：结合文化价值观思考此事件的得与失，以及对后续工作的启发（如注意事项、原则等）。</a:t>
            </a:r>
            <a:endParaRPr lang="zh-CN" altLang="en-US" sz="1200" dirty="0">
              <a:solidFill>
                <a:srgbClr val="000000"/>
              </a:solidFill>
              <a:latin typeface="方正兰亭准黑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670962"/>
            <a:ext cx="7675282" cy="452988"/>
          </a:xfrm>
        </p:spPr>
        <p:txBody>
          <a:bodyPr/>
          <a:lstStyle/>
          <a:p>
            <a:r>
              <a:rPr lang="zh-CN" altLang="en-US" sz="2000" dirty="0">
                <a:latin typeface="方正兰亭中粗黑简体" panose="02000000000000000000" charset="-122"/>
                <a:ea typeface="方正兰亭中粗黑简体" panose="02000000000000000000" charset="-122"/>
              </a:rPr>
              <a:t>案例描述：包括人物、时间、地点、事件的起因、经过及结果</a:t>
            </a:r>
            <a:r>
              <a:rPr lang="en-US" altLang="zh-CN" sz="2000" dirty="0">
                <a:latin typeface="方正兰亭中粗黑简体" panose="02000000000000000000" charset="-122"/>
                <a:ea typeface="方正兰亭中粗黑简体" panose="02000000000000000000" charset="-122"/>
              </a:rPr>
              <a:t>(5W+1H)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670962"/>
            <a:ext cx="7675282" cy="452988"/>
          </a:xfrm>
        </p:spPr>
        <p:txBody>
          <a:bodyPr/>
          <a:lstStyle/>
          <a:p>
            <a:r>
              <a:rPr lang="zh-CN" altLang="en-US" sz="2000" dirty="0" smtClean="0">
                <a:latin typeface="方正兰亭中粗黑简体" panose="02000000000000000000" charset="-122"/>
                <a:ea typeface="方正兰亭中粗黑简体" panose="02000000000000000000" charset="-122"/>
              </a:rPr>
              <a:t>文化思考：</a:t>
            </a:r>
            <a:r>
              <a:rPr lang="zh-CN" altLang="en-US" sz="2000" dirty="0">
                <a:latin typeface="方正兰亭中粗黑简体" panose="02000000000000000000" charset="-122"/>
                <a:ea typeface="方正兰亭中粗黑简体" panose="02000000000000000000" charset="-122"/>
              </a:rPr>
              <a:t>结合文化价值观，思考此事件的得与失以及对后续工作的启发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670962"/>
            <a:ext cx="7675282" cy="452988"/>
          </a:xfrm>
        </p:spPr>
        <p:txBody>
          <a:bodyPr/>
          <a:lstStyle/>
          <a:p>
            <a:r>
              <a:rPr lang="zh-CN" altLang="en-US" sz="2000" dirty="0">
                <a:latin typeface="方正兰亭中粗黑简体" panose="02000000000000000000" charset="-122"/>
                <a:ea typeface="方正兰亭中粗黑简体" panose="02000000000000000000" charset="-122"/>
              </a:rPr>
              <a:t>你对公司文化价值观是否存在什么困惑？（可选）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Arial" panose="020B0604020202020204" pitchFamily="34" charset="0"/>
              </a:rPr>
              <a:t>评</a:t>
            </a:r>
            <a:r>
              <a:rPr lang="zh-CN" altLang="en-US" dirty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Arial" panose="020B0604020202020204" pitchFamily="34" charset="0"/>
              </a:rPr>
              <a:t>委提问和点评</a:t>
            </a:r>
            <a:endParaRPr lang="en-US" dirty="0"/>
          </a:p>
        </p:txBody>
      </p:sp>
      <p:pic>
        <p:nvPicPr>
          <p:cNvPr id="3" name="Picture 4" descr="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0200" y="1123475"/>
            <a:ext cx="5812236" cy="367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" y="2114550"/>
            <a:ext cx="914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方正兰亭中粗黑简体" panose="02000000000000000000" charset="-122"/>
                <a:ea typeface="方正兰亭中粗黑简体" panose="02000000000000000000" charset="-122"/>
              </a:rPr>
              <a:t>将心注入</a:t>
            </a:r>
            <a:r>
              <a:rPr lang="zh-CN" altLang="en-US" sz="3600" baseline="0" dirty="0" smtClean="0">
                <a:latin typeface="方正兰亭中粗黑简体" panose="02000000000000000000" charset="-122"/>
                <a:ea typeface="方正兰亭中粗黑简体" panose="02000000000000000000" charset="-122"/>
              </a:rPr>
              <a:t>  奔跑在途</a:t>
            </a:r>
            <a:endParaRPr lang="zh-CN" altLang="en-US" sz="3600" dirty="0">
              <a:latin typeface="方正兰亭中粗黑简体" panose="02000000000000000000" charset="-122"/>
              <a:ea typeface="方正兰亭中粗黑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56400" y="671314"/>
            <a:ext cx="5896800" cy="452988"/>
          </a:xfrm>
        </p:spPr>
        <p:txBody>
          <a:bodyPr/>
          <a:lstStyle/>
          <a:p>
            <a:r>
              <a:rPr lang="zh-CN" altLang="en-US" sz="3600" dirty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答辩流程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1676400" y="1593847"/>
            <a:ext cx="446088" cy="377825"/>
          </a:xfrm>
          <a:prstGeom prst="rect">
            <a:avLst/>
          </a:prstGeom>
          <a:solidFill>
            <a:srgbClr val="00925F"/>
          </a:solidFill>
          <a:ln w="9525" algn="ctr">
            <a:solidFill>
              <a:schemeClr val="accent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18800" rIns="4572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ja-JP" sz="1400" b="1" dirty="0">
                <a:solidFill>
                  <a:schemeClr val="bg1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1</a:t>
            </a:r>
            <a:endParaRPr lang="en-US" altLang="ja-JP" sz="1400" b="1" dirty="0">
              <a:solidFill>
                <a:schemeClr val="bg1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2255839" y="1597022"/>
            <a:ext cx="5106328" cy="3794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新人答辩               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-30min</a:t>
            </a: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                                                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1676400" y="2754121"/>
            <a:ext cx="446088" cy="377825"/>
          </a:xfrm>
          <a:prstGeom prst="rect">
            <a:avLst/>
          </a:prstGeom>
          <a:solidFill>
            <a:srgbClr val="00925F"/>
          </a:solidFill>
          <a:ln w="9525" algn="ctr">
            <a:solidFill>
              <a:schemeClr val="accent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18800" rIns="45720" anchor="ctr"/>
          <a:lstStyle/>
          <a:p>
            <a:pPr algn="ctr">
              <a:defRPr/>
            </a:pPr>
            <a:r>
              <a:rPr lang="en-US" altLang="ja-JP" sz="1400" b="1" dirty="0">
                <a:solidFill>
                  <a:schemeClr val="bg1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3</a:t>
            </a:r>
            <a:endParaRPr lang="en-US" altLang="ja-JP" sz="1400" b="1" dirty="0">
              <a:solidFill>
                <a:schemeClr val="bg1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1676400" y="2171336"/>
            <a:ext cx="446088" cy="377825"/>
          </a:xfrm>
          <a:prstGeom prst="rect">
            <a:avLst/>
          </a:prstGeom>
          <a:solidFill>
            <a:srgbClr val="00925F"/>
          </a:solidFill>
          <a:ln w="9525" algn="ctr">
            <a:solidFill>
              <a:schemeClr val="accent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18800" rIns="45720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ja-JP" sz="1400" b="1" dirty="0">
                <a:solidFill>
                  <a:schemeClr val="bg1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2</a:t>
            </a:r>
            <a:endParaRPr lang="en-US" altLang="ja-JP" sz="1400" b="1" dirty="0">
              <a:solidFill>
                <a:schemeClr val="bg1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gray">
          <a:xfrm>
            <a:off x="2255839" y="2153245"/>
            <a:ext cx="5106328" cy="37941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企业文化互动环节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-5min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1676400" y="3390114"/>
            <a:ext cx="446088" cy="377825"/>
          </a:xfrm>
          <a:prstGeom prst="rect">
            <a:avLst/>
          </a:prstGeom>
          <a:solidFill>
            <a:srgbClr val="00925F"/>
          </a:solidFill>
          <a:ln w="9525" algn="ctr">
            <a:solidFill>
              <a:schemeClr val="accent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18800" rIns="45720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ja-JP" sz="1400" b="1" dirty="0">
                <a:solidFill>
                  <a:schemeClr val="bg1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4</a:t>
            </a:r>
            <a:endParaRPr lang="en-US" altLang="ja-JP" sz="1400" b="1" dirty="0">
              <a:solidFill>
                <a:schemeClr val="bg1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gray">
          <a:xfrm>
            <a:off x="2255839" y="2762633"/>
            <a:ext cx="5106328" cy="37941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评委提问和点评    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5min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gray">
          <a:xfrm>
            <a:off x="2255839" y="3393289"/>
            <a:ext cx="5106328" cy="3794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marL="18288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评委打分               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Arial" panose="020B0604020202020204" pitchFamily="34" charset="0"/>
              </a:rPr>
              <a:t>-2min</a:t>
            </a:r>
            <a:endParaRPr lang="zh-CN" altLang="en-US" sz="1400" dirty="0">
              <a:solidFill>
                <a:srgbClr val="000000"/>
              </a:solidFill>
              <a:latin typeface="方正兰亭准黑简体" panose="02000000000000000000" charset="-122"/>
              <a:ea typeface="方正兰亭准黑简体" panose="020000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565988" y="1202821"/>
            <a:ext cx="5673012" cy="2816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609600" indent="-609600" algn="l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CN" sz="1400" b="0" kern="0" dirty="0">
              <a:solidFill>
                <a:srgbClr val="FF3300"/>
              </a:solidFill>
              <a:latin typeface="方正兰亭纤黑简体" panose="03000509000000000000" charset="-122"/>
              <a:ea typeface="方正兰亭纤黑简体" panose="03000509000000000000" charset="-122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b="0" kern="0" dirty="0">
                <a:solidFill>
                  <a:schemeClr val="tx1"/>
                </a:solidFill>
                <a:latin typeface="+mn-ea"/>
              </a:rPr>
              <a:t>个人</a:t>
            </a:r>
            <a:r>
              <a:rPr lang="zh-CN" altLang="en-US" sz="1600" b="0" kern="0" dirty="0" smtClean="0">
                <a:solidFill>
                  <a:schemeClr val="tx1"/>
                </a:solidFill>
                <a:latin typeface="+mn-ea"/>
              </a:rPr>
              <a:t>信息</a:t>
            </a:r>
            <a:endParaRPr lang="en-US" altLang="zh-CN" sz="1600" b="0" kern="0" dirty="0" smtClean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1600" b="0" kern="0" dirty="0" smtClean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kern="0" dirty="0" smtClean="0">
                <a:latin typeface="+mn-ea"/>
              </a:rPr>
              <a:t>入职培养目标达成情况</a:t>
            </a:r>
            <a:endParaRPr lang="en-US" altLang="zh-CN" sz="1600" kern="0" dirty="0" smtClean="0"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1600" kern="0" dirty="0" smtClean="0"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kern="0" dirty="0" smtClean="0">
                <a:latin typeface="+mn-ea"/>
              </a:rPr>
              <a:t>培养期间的工作业绩</a:t>
            </a:r>
            <a:endParaRPr lang="en-US" altLang="zh-CN" sz="1600" b="0" kern="0" dirty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 sz="1600" b="0" kern="0" dirty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kern="0" dirty="0" smtClean="0">
                <a:latin typeface="+mn-ea"/>
              </a:rPr>
              <a:t>培养期间工作不足及改进计划</a:t>
            </a:r>
            <a:endParaRPr lang="en-US" altLang="zh-CN" sz="1600" b="0" kern="0" dirty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zh-CN" altLang="en-US" sz="1600" b="0" kern="0" dirty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b="0" kern="0" dirty="0" smtClean="0">
                <a:solidFill>
                  <a:schemeClr val="tx1"/>
                </a:solidFill>
                <a:latin typeface="+mn-ea"/>
              </a:rPr>
              <a:t>对部门</a:t>
            </a:r>
            <a:r>
              <a:rPr lang="en-US" altLang="zh-CN" sz="1600" b="0" kern="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1600" b="0" kern="0" dirty="0" smtClean="0">
                <a:solidFill>
                  <a:schemeClr val="tx1"/>
                </a:solidFill>
                <a:latin typeface="+mn-ea"/>
              </a:rPr>
              <a:t>团队的建议</a:t>
            </a:r>
            <a:endParaRPr lang="en-US" altLang="zh-CN" sz="1600" b="0" kern="0" dirty="0" smtClean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1600" b="0" kern="0" dirty="0" smtClean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kern="0" dirty="0" smtClean="0">
                <a:latin typeface="+mn-ea"/>
              </a:rPr>
              <a:t>对企业文化的理解</a:t>
            </a:r>
            <a:endParaRPr lang="en-US" altLang="zh-CN" sz="1600" b="0" kern="0" dirty="0" smtClean="0">
              <a:solidFill>
                <a:schemeClr val="tx1"/>
              </a:solidFill>
              <a:latin typeface="+mn-ea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1400" kern="0" dirty="0" smtClean="0">
              <a:latin typeface="方正兰亭纤黑简体" panose="03000509000000000000" charset="-122"/>
              <a:ea typeface="方正兰亭纤黑简体" panose="03000509000000000000" charset="-122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1400" b="0" kern="0" dirty="0">
              <a:solidFill>
                <a:schemeClr val="tx1"/>
              </a:solidFill>
              <a:latin typeface="方正兰亭纤黑简体" panose="03000509000000000000" charset="-122"/>
              <a:ea typeface="方正兰亭纤黑简体" panose="03000509000000000000" charset="-122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1400" b="0" kern="0" dirty="0">
              <a:solidFill>
                <a:schemeClr val="tx1"/>
              </a:solidFill>
              <a:latin typeface="方正兰亭纤黑简体" panose="03000509000000000000" charset="-122"/>
              <a:ea typeface="方正兰亭纤黑简体" panose="03000509000000000000" charset="-122"/>
            </a:endParaRPr>
          </a:p>
          <a:p>
            <a:pPr marL="609600" indent="-609600" algn="l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1400" b="0" kern="0" dirty="0">
              <a:solidFill>
                <a:schemeClr val="tx1"/>
              </a:solidFill>
              <a:latin typeface="方正兰亭纤黑简体" panose="03000509000000000000" charset="-122"/>
              <a:ea typeface="方正兰亭纤黑简体" panose="03000509000000000000" charset="-122"/>
            </a:endParaRPr>
          </a:p>
        </p:txBody>
      </p:sp>
      <p:sp>
        <p:nvSpPr>
          <p:cNvPr id="5" name="Title 3"/>
          <p:cNvSpPr txBox="1"/>
          <p:nvPr/>
        </p:nvSpPr>
        <p:spPr>
          <a:xfrm>
            <a:off x="656400" y="671314"/>
            <a:ext cx="5896800" cy="452988"/>
          </a:xfrm>
          <a:prstGeom prst="rect">
            <a:avLst/>
          </a:prstGeom>
        </p:spPr>
        <p:txBody>
          <a:bodyPr vert="horz" lIns="9144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sz="3600" dirty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答</a:t>
            </a:r>
            <a:r>
              <a:rPr lang="zh-CN" altLang="en-US" sz="3600" dirty="0" smtClean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辩内</a:t>
            </a:r>
            <a:r>
              <a:rPr lang="zh-CN" altLang="en-US" sz="3600" dirty="0">
                <a:solidFill>
                  <a:srgbClr val="000000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容目录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>
          <a:xfrm>
            <a:off x="478128" y="504042"/>
            <a:ext cx="5896915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个人信息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12115" y="1094740"/>
          <a:ext cx="4330700" cy="36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"/>
                <a:gridCol w="1414780"/>
                <a:gridCol w="920115"/>
                <a:gridCol w="1345565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姓名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王明明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出生年月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1987/10</a:t>
                      </a:r>
                      <a:endParaRPr lang="en-US" altLang="zh-CN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12115" y="1497330"/>
          <a:ext cx="4331335" cy="36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95"/>
                <a:gridCol w="1693545"/>
                <a:gridCol w="579755"/>
                <a:gridCol w="1399540"/>
              </a:tblGrid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部门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开放平台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80230486</a:t>
                      </a:r>
                      <a:endParaRPr lang="en-US" altLang="zh-C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12212" y="2341690"/>
            <a:ext cx="7741188" cy="2673072"/>
          </a:xfrm>
          <a:prstGeom prst="rect">
            <a:avLst/>
          </a:prstGeom>
          <a:noFill/>
          <a:ln>
            <a:solidFill>
              <a:srgbClr val="0092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方正兰亭准黑简体" panose="02000000000000000000" charset="-122"/>
              <a:ea typeface="方正兰亭准黑简体" panose="02000000000000000000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211" y="1941580"/>
            <a:ext cx="6445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主要工作经历</a:t>
            </a:r>
            <a:endParaRPr lang="zh-CN" altLang="en-US" sz="1400" b="1" dirty="0">
              <a:solidFill>
                <a:srgbClr val="00925F"/>
              </a:solidFill>
              <a:latin typeface="方正兰亭中粗黑简体" panose="02000000000000000000" charset="-122"/>
              <a:ea typeface="方正兰亭中粗黑简体" panose="02000000000000000000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5578" y="2341690"/>
            <a:ext cx="6306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*****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公司        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**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年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**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月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-**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年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**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月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工作岗位：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工作内容：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*****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公司        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**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年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**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月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-**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年</a:t>
            </a: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**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月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工作岗位：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工作内容：</a:t>
            </a:r>
            <a:endParaRPr lang="zh-CN" altLang="en-US" sz="1400" dirty="0">
              <a:latin typeface="方正兰亭准黑简体" panose="02000000000000000000" charset="-122"/>
              <a:ea typeface="方正兰亭准黑简体" panose="02000000000000000000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818380" y="1094740"/>
          <a:ext cx="3992880" cy="36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1577975"/>
                <a:gridCol w="544830"/>
                <a:gridCol w="1317625"/>
              </a:tblGrid>
              <a:tr h="360680">
                <a:tc>
                  <a:txBody>
                    <a:bodyPr/>
                    <a:p>
                      <a:pPr algn="ctr"/>
                      <a:r>
                        <a:rPr lang="zh-CN" altLang="en-US" sz="1400" dirty="0"/>
                        <a:t>学校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/>
                        <a:t>河海大学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/>
                        <a:t>专业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/>
                        <a:t>数学与应用数学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18380" y="1497330"/>
          <a:ext cx="3992880" cy="36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5"/>
                <a:gridCol w="3446145"/>
              </a:tblGrid>
              <a:tr h="360680">
                <a:tc>
                  <a:txBody>
                    <a:bodyPr/>
                    <a:p>
                      <a:pPr algn="ctr"/>
                      <a:r>
                        <a:rPr lang="zh-CN" altLang="en-US" sz="1400" dirty="0"/>
                        <a:t>岗位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/>
                        <a:t>高级应用工程师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入职培养目标达成情况</a:t>
            </a:r>
            <a:endParaRPr 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8118" y="1142426"/>
          <a:ext cx="7675281" cy="379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82"/>
                <a:gridCol w="3374143"/>
                <a:gridCol w="1840578"/>
                <a:gridCol w="1840578"/>
              </a:tblGrid>
              <a:tr h="539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序号</a:t>
                      </a:r>
                      <a:endParaRPr lang="zh-CN" altLang="en-US" sz="1100" dirty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培养目标</a:t>
                      </a:r>
                      <a:endParaRPr lang="zh-CN" altLang="en-US" sz="1100" dirty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交付成果</a:t>
                      </a:r>
                      <a:endParaRPr lang="zh-CN" altLang="en-US" sz="1100" dirty="0" smtClean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未完成原因检讨</a:t>
                      </a:r>
                      <a:endParaRPr lang="zh-CN" altLang="en-US" sz="1100" dirty="0" smtClean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</a:tr>
              <a:tr h="81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1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81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2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81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3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81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4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培养期间的工作业绩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75862" y="1346096"/>
            <a:ext cx="7677538" cy="3511654"/>
          </a:xfrm>
          <a:prstGeom prst="rect">
            <a:avLst/>
          </a:prstGeom>
          <a:noFill/>
          <a:ln>
            <a:solidFill>
              <a:srgbClr val="3192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971610"/>
            <a:ext cx="316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工作实例</a:t>
            </a:r>
            <a:r>
              <a:rPr lang="en-US" altLang="zh-CN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1</a:t>
            </a:r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（填写案例名称）</a:t>
            </a:r>
            <a:endParaRPr lang="zh-CN" altLang="en-US" sz="1400" b="1" dirty="0">
              <a:solidFill>
                <a:srgbClr val="00925F"/>
              </a:solidFill>
              <a:latin typeface="方正兰亭中粗黑简体" panose="02000000000000000000" charset="-122"/>
              <a:ea typeface="方正兰亭中粗黑简体" panose="02000000000000000000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0745"/>
            <a:ext cx="5607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建议从以下几个维度进行阐述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1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、背景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2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、工作开展思路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3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、完成情况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4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、工作中的亮点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5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、收获与成长</a:t>
            </a:r>
            <a:endParaRPr lang="zh-CN" altLang="en-US" sz="1400" dirty="0">
              <a:latin typeface="方正兰亭准黑简体" panose="02000000000000000000" charset="-122"/>
              <a:ea typeface="方正兰亭准黑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培养期间的工作业绩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75862" y="1346096"/>
            <a:ext cx="7677538" cy="3511654"/>
          </a:xfrm>
          <a:prstGeom prst="rect">
            <a:avLst/>
          </a:prstGeom>
          <a:noFill/>
          <a:ln>
            <a:solidFill>
              <a:srgbClr val="3192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971610"/>
            <a:ext cx="316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工作实例</a:t>
            </a:r>
            <a:r>
              <a:rPr lang="en-US" altLang="zh-CN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2</a:t>
            </a:r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（填写案例名称）</a:t>
            </a:r>
            <a:endParaRPr lang="zh-CN" altLang="en-US" sz="1400" b="1" dirty="0">
              <a:solidFill>
                <a:srgbClr val="00925F"/>
              </a:solidFill>
              <a:latin typeface="方正兰亭中粗黑简体" panose="02000000000000000000" charset="-122"/>
              <a:ea typeface="方正兰亭中粗黑简体" panose="02000000000000000000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0745"/>
            <a:ext cx="5607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建议从以下几个维度进行阐述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1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、背景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2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、工作开展思路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3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、完成情况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4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、工作中的亮点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5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、收获与成长</a:t>
            </a:r>
            <a:endParaRPr lang="zh-CN" altLang="en-US" sz="1400" dirty="0">
              <a:latin typeface="方正兰亭准黑简体" panose="02000000000000000000" charset="-122"/>
              <a:ea typeface="方正兰亭准黑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培养期间的工作业绩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75862" y="1346096"/>
            <a:ext cx="7677538" cy="3511654"/>
          </a:xfrm>
          <a:prstGeom prst="rect">
            <a:avLst/>
          </a:prstGeom>
          <a:noFill/>
          <a:ln>
            <a:solidFill>
              <a:srgbClr val="3192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971610"/>
            <a:ext cx="316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工作实例</a:t>
            </a:r>
            <a:r>
              <a:rPr lang="en-US" altLang="zh-CN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3</a:t>
            </a:r>
            <a:r>
              <a:rPr lang="zh-CN" altLang="en-US" sz="1400" b="1" dirty="0" smtClean="0">
                <a:solidFill>
                  <a:srgbClr val="00925F"/>
                </a:solidFill>
                <a:latin typeface="方正兰亭中粗黑简体" panose="02000000000000000000" charset="-122"/>
                <a:ea typeface="方正兰亭中粗黑简体" panose="02000000000000000000" charset="-122"/>
              </a:rPr>
              <a:t>（填写案例名称）</a:t>
            </a:r>
            <a:endParaRPr lang="zh-CN" altLang="en-US" sz="1400" b="1" dirty="0">
              <a:solidFill>
                <a:srgbClr val="00925F"/>
              </a:solidFill>
              <a:latin typeface="方正兰亭中粗黑简体" panose="02000000000000000000" charset="-122"/>
              <a:ea typeface="方正兰亭中粗黑简体" panose="02000000000000000000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0745"/>
            <a:ext cx="5607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建议从以下几个维度进行阐述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1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、背景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2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、工作开展思路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3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、完成情况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4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、工作中的亮点</a:t>
            </a:r>
            <a:endParaRPr lang="en-US" altLang="zh-CN" sz="1400" dirty="0" smtClean="0">
              <a:latin typeface="方正兰亭准黑简体" panose="02000000000000000000" charset="-122"/>
              <a:ea typeface="方正兰亭准黑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5</a:t>
            </a:r>
            <a:r>
              <a:rPr lang="zh-CN" altLang="en-US" sz="1400" dirty="0" smtClean="0">
                <a:latin typeface="方正兰亭准黑简体" panose="02000000000000000000" charset="-122"/>
                <a:ea typeface="方正兰亭准黑简体" panose="02000000000000000000" charset="-122"/>
              </a:rPr>
              <a:t>、收获与成长</a:t>
            </a:r>
            <a:endParaRPr lang="zh-CN" altLang="en-US" sz="1400" dirty="0">
              <a:latin typeface="方正兰亭准黑简体" panose="02000000000000000000" charset="-122"/>
              <a:ea typeface="方正兰亭准黑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18" y="501815"/>
            <a:ext cx="5883920" cy="452988"/>
          </a:xfrm>
        </p:spPr>
        <p:txBody>
          <a:bodyPr/>
          <a:lstStyle/>
          <a:p>
            <a:r>
              <a:rPr lang="zh-CN" altLang="en-US" dirty="0">
                <a:latin typeface="方正兰亭中粗黑简体" panose="02000000000000000000" charset="-122"/>
                <a:ea typeface="方正兰亭中粗黑简体" panose="02000000000000000000" charset="-122"/>
              </a:rPr>
              <a:t>培养期间工作不足及改进计划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78117" y="1142424"/>
          <a:ext cx="7675283" cy="356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558"/>
                <a:gridCol w="3793162"/>
                <a:gridCol w="3066563"/>
              </a:tblGrid>
              <a:tr h="6452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序号</a:t>
                      </a:r>
                      <a:endParaRPr lang="zh-CN" altLang="en-US" sz="1100" dirty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不足</a:t>
                      </a:r>
                      <a:endParaRPr lang="zh-CN" altLang="en-US" sz="1100" dirty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 smtClean="0">
                          <a:latin typeface="方正兰亭中粗黑简体" panose="02000000000000000000" charset="-122"/>
                          <a:ea typeface="方正兰亭中粗黑简体" panose="02000000000000000000" charset="-122"/>
                        </a:rPr>
                        <a:t>改进计划</a:t>
                      </a:r>
                      <a:endParaRPr lang="zh-CN" altLang="en-US" sz="1100" dirty="0" smtClean="0">
                        <a:latin typeface="方正兰亭中粗黑简体" panose="02000000000000000000" charset="-122"/>
                        <a:ea typeface="方正兰亭中粗黑简体" panose="02000000000000000000" charset="-122"/>
                      </a:endParaRPr>
                    </a:p>
                  </a:txBody>
                  <a:tcPr anchor="ctr"/>
                </a:tc>
              </a:tr>
              <a:tr h="972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1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972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2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  <a:tr h="972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方正兰亭准黑简体" panose="02000000000000000000" charset="-122"/>
                          <a:ea typeface="方正兰亭准黑简体" panose="02000000000000000000" charset="-122"/>
                        </a:rPr>
                        <a:t>3</a:t>
                      </a:r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方正兰亭准黑简体" panose="02000000000000000000" charset="-122"/>
                        <a:ea typeface="方正兰亭准黑简体" panose="020000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BFBFBF"/>
      </a:dk2>
      <a:lt2>
        <a:srgbClr val="FFFFFF"/>
      </a:lt2>
      <a:accent1>
        <a:srgbClr val="00925F"/>
      </a:accent1>
      <a:accent2>
        <a:srgbClr val="FB9128"/>
      </a:accent2>
      <a:accent3>
        <a:srgbClr val="5F2EAB"/>
      </a:accent3>
      <a:accent4>
        <a:srgbClr val="20A6D7"/>
      </a:accent4>
      <a:accent5>
        <a:srgbClr val="DA0D41"/>
      </a:accent5>
      <a:accent6>
        <a:srgbClr val="F4DD4D"/>
      </a:accent6>
      <a:hlink>
        <a:srgbClr val="3DDA6F"/>
      </a:hlink>
      <a:folHlink>
        <a:srgbClr val="A0EB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BFBFBF"/>
      </a:dk2>
      <a:lt2>
        <a:srgbClr val="FFFFFF"/>
      </a:lt2>
      <a:accent1>
        <a:srgbClr val="00925F"/>
      </a:accent1>
      <a:accent2>
        <a:srgbClr val="FB9128"/>
      </a:accent2>
      <a:accent3>
        <a:srgbClr val="5F2EAB"/>
      </a:accent3>
      <a:accent4>
        <a:srgbClr val="20A6D7"/>
      </a:accent4>
      <a:accent5>
        <a:srgbClr val="DA0D41"/>
      </a:accent5>
      <a:accent6>
        <a:srgbClr val="F4DD4D"/>
      </a:accent6>
      <a:hlink>
        <a:srgbClr val="3DDA6F"/>
      </a:hlink>
      <a:folHlink>
        <a:srgbClr val="A0EB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WPS 演示</Application>
  <PresentationFormat>全屏显示(16:9)</PresentationFormat>
  <Paragraphs>182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Myriad Pro</vt:lpstr>
      <vt:lpstr>Arial</vt:lpstr>
      <vt:lpstr>方正兰亭中粗黑简体</vt:lpstr>
      <vt:lpstr>FZLTZCHJW--GB1-0</vt:lpstr>
      <vt:lpstr>方正兰亭准黑简体</vt:lpstr>
      <vt:lpstr>方正兰亭纤黑简体</vt:lpstr>
      <vt:lpstr>Myriad Pro</vt:lpstr>
      <vt:lpstr>Myriad Pro Light</vt:lpstr>
      <vt:lpstr>黑体</vt:lpstr>
      <vt:lpstr>微软雅黑</vt:lpstr>
      <vt:lpstr>Malgun Gothic</vt:lpstr>
      <vt:lpstr>Calibri</vt:lpstr>
      <vt:lpstr>Office Theme</vt:lpstr>
      <vt:lpstr>2_Office Theme</vt:lpstr>
      <vt:lpstr>***入职培养答辩</vt:lpstr>
      <vt:lpstr>答辩流程 </vt:lpstr>
      <vt:lpstr>PowerPoint 演示文稿</vt:lpstr>
      <vt:lpstr>个人信息</vt:lpstr>
      <vt:lpstr>入职培养目标达成情况</vt:lpstr>
      <vt:lpstr>培养期间的工作业绩</vt:lpstr>
      <vt:lpstr>培养期间的工作业绩</vt:lpstr>
      <vt:lpstr>培养期间的工作业绩</vt:lpstr>
      <vt:lpstr>培养期间工作不足及改进计划</vt:lpstr>
      <vt:lpstr>对部门/团队的建议</vt:lpstr>
      <vt:lpstr>企业文化互动环节</vt:lpstr>
      <vt:lpstr>案例描述：包括人物、时间、地点、事件的起因、经过及结果(5W+1H)</vt:lpstr>
      <vt:lpstr>文化思考：结合文化价值观，思考此事件的得与失以及对后续工作的启发</vt:lpstr>
      <vt:lpstr>你对公司文化价值观是否存在什么困惑？（可选）</vt:lpstr>
      <vt:lpstr>评委提问和点评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 Hwee Lim</dc:creator>
  <cp:lastModifiedBy>80230486</cp:lastModifiedBy>
  <cp:revision>589</cp:revision>
  <cp:lastPrinted>2016-07-25T10:43:00Z</cp:lastPrinted>
  <dcterms:created xsi:type="dcterms:W3CDTF">2013-04-17T08:02:00Z</dcterms:created>
  <dcterms:modified xsi:type="dcterms:W3CDTF">2018-08-27T06:23:14Z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  <property fmtid="{D5CDD505-2E9C-101B-9397-08002B2CF9AE}" pid="3" name="KSORubyTemplateID">
    <vt:lpwstr>8</vt:lpwstr>
  </property>
</Properties>
</file>