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7" r:id="rId2"/>
    <p:sldId id="299" r:id="rId3"/>
    <p:sldId id="389" r:id="rId4"/>
    <p:sldId id="435" r:id="rId5"/>
    <p:sldId id="420" r:id="rId6"/>
    <p:sldId id="422" r:id="rId7"/>
    <p:sldId id="436" r:id="rId8"/>
    <p:sldId id="437" r:id="rId9"/>
    <p:sldId id="418" r:id="rId10"/>
    <p:sldId id="445" r:id="rId11"/>
    <p:sldId id="446" r:id="rId12"/>
    <p:sldId id="447" r:id="rId13"/>
    <p:sldId id="448" r:id="rId14"/>
    <p:sldId id="449" r:id="rId15"/>
    <p:sldId id="450" r:id="rId16"/>
    <p:sldId id="451" r:id="rId17"/>
    <p:sldId id="452" r:id="rId18"/>
    <p:sldId id="453" r:id="rId19"/>
    <p:sldId id="454" r:id="rId20"/>
    <p:sldId id="455" r:id="rId21"/>
    <p:sldId id="456" r:id="rId22"/>
    <p:sldId id="457" r:id="rId23"/>
    <p:sldId id="458" r:id="rId24"/>
    <p:sldId id="459" r:id="rId25"/>
    <p:sldId id="460" r:id="rId26"/>
    <p:sldId id="461" r:id="rId27"/>
    <p:sldId id="462" r:id="rId28"/>
    <p:sldId id="463" r:id="rId29"/>
    <p:sldId id="438" r:id="rId30"/>
    <p:sldId id="439" r:id="rId31"/>
    <p:sldId id="296" r:id="rId32"/>
  </p:sldIdLst>
  <p:sldSz cx="12192000" cy="6858000"/>
  <p:notesSz cx="6858000" cy="9144000"/>
  <p:embeddedFontLst>
    <p:embeddedFont>
      <p:font typeface="微软雅黑" panose="020B0503020204020204" pitchFamily="34" charset="-122"/>
      <p:regular r:id="rId34"/>
      <p:bold r:id="rId35"/>
    </p:embeddedFont>
    <p:embeddedFont>
      <p:font typeface="Impact" panose="020B0806030902050204" pitchFamily="34" charset="0"/>
      <p:regular r:id="rId36"/>
    </p:embeddedFont>
    <p:embeddedFont>
      <p:font typeface="Arial Black" panose="020B0A04020102020204" pitchFamily="34" charset="0"/>
      <p:bold r:id="rId37"/>
    </p:embeddedFont>
    <p:embeddedFont>
      <p:font typeface="黑体" panose="02010609060101010101" pitchFamily="49" charset="-122"/>
      <p:regular r:id="rId38"/>
    </p:embeddedFont>
    <p:embeddedFont>
      <p:font typeface="Franklin Gothic Book" panose="020B0503020102020204" pitchFamily="34" charset="0"/>
      <p:regular r:id="rId39"/>
      <p:italic r:id="rId40"/>
    </p:embeddedFont>
    <p:embeddedFont>
      <p:font typeface="Open Sans" panose="020B0606030504020204" pitchFamily="34" charset="0"/>
      <p:regular r:id="rId41"/>
    </p:embeddedFont>
    <p:embeddedFont>
      <p:font typeface="Cambria Math" panose="02040503050406030204" pitchFamily="18" charset="0"/>
      <p:regular r:id="rId42"/>
    </p:embeddedFont>
    <p:embeddedFont>
      <p:font typeface="Calibri" panose="020F0502020204030204" pitchFamily="34" charset="0"/>
      <p:regular r:id="rId43"/>
      <p:bold r:id="rId44"/>
      <p:italic r:id="rId45"/>
      <p:boldItalic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ABDBE8"/>
    <a:srgbClr val="01472B"/>
    <a:srgbClr val="5CB9D2"/>
    <a:srgbClr val="72C2D8"/>
    <a:srgbClr val="88C44A"/>
    <a:srgbClr val="015835"/>
    <a:srgbClr val="496E24"/>
    <a:srgbClr val="8CC94C"/>
    <a:srgbClr val="84D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5223" autoAdjust="0"/>
  </p:normalViewPr>
  <p:slideViewPr>
    <p:cSldViewPr snapToGrid="0">
      <p:cViewPr varScale="1">
        <p:scale>
          <a:sx n="46" d="100"/>
          <a:sy n="46" d="100"/>
        </p:scale>
        <p:origin x="38" y="682"/>
      </p:cViewPr>
      <p:guideLst>
        <p:guide orient="horz" pos="2148"/>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17030-4D52-459B-B2B9-727B2347FA00}" type="datetimeFigureOut">
              <a:rPr lang="zh-CN" altLang="en-US" smtClean="0"/>
              <a:t>2018/8/23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0A99B-9236-4D20-A345-3BC3B29D1BFA}" type="slidenum">
              <a:rPr lang="zh-CN" altLang="en-US" smtClean="0"/>
              <a:t>‹#›</a:t>
            </a:fld>
            <a:endParaRPr lang="zh-CN" altLang="en-US"/>
          </a:p>
        </p:txBody>
      </p:sp>
    </p:spTree>
    <p:extLst>
      <p:ext uri="{BB962C8B-B14F-4D97-AF65-F5344CB8AC3E}">
        <p14:creationId xmlns:p14="http://schemas.microsoft.com/office/powerpoint/2010/main" val="91461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26359A5-E321-4104-BAEE-C31C8532CC10}" type="datetimeFigureOut">
              <a:rPr lang="zh-CN" altLang="en-US" smtClean="0"/>
              <a:t>2018/8/23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45B87-7F7A-4A69-A3A4-DD7739C3C6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359A5-E321-4104-BAEE-C31C8532CC10}" type="datetimeFigureOut">
              <a:rPr lang="zh-CN" altLang="en-US" smtClean="0"/>
              <a:t>2018/8/23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45B87-7F7A-4A69-A3A4-DD7739C3C6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6"/>
          <p:cNvSpPr/>
          <p:nvPr/>
        </p:nvSpPr>
        <p:spPr bwMode="auto">
          <a:xfrm>
            <a:off x="0" y="3928650"/>
            <a:ext cx="12191646" cy="2932170"/>
          </a:xfrm>
          <a:custGeom>
            <a:avLst/>
            <a:gdLst>
              <a:gd name="T0" fmla="*/ 5378 w 5687"/>
              <a:gd name="T1" fmla="*/ 0 h 1468"/>
              <a:gd name="T2" fmla="*/ 5477 w 5687"/>
              <a:gd name="T3" fmla="*/ 2 h 1468"/>
              <a:gd name="T4" fmla="*/ 5579 w 5687"/>
              <a:gd name="T5" fmla="*/ 9 h 1468"/>
              <a:gd name="T6" fmla="*/ 5687 w 5687"/>
              <a:gd name="T7" fmla="*/ 22 h 1468"/>
              <a:gd name="T8" fmla="*/ 5687 w 5687"/>
              <a:gd name="T9" fmla="*/ 1468 h 1468"/>
              <a:gd name="T10" fmla="*/ 0 w 5687"/>
              <a:gd name="T11" fmla="*/ 1468 h 1468"/>
              <a:gd name="T12" fmla="*/ 0 w 5687"/>
              <a:gd name="T13" fmla="*/ 704 h 1468"/>
              <a:gd name="T14" fmla="*/ 14 w 5687"/>
              <a:gd name="T15" fmla="*/ 717 h 1468"/>
              <a:gd name="T16" fmla="*/ 32 w 5687"/>
              <a:gd name="T17" fmla="*/ 734 h 1468"/>
              <a:gd name="T18" fmla="*/ 56 w 5687"/>
              <a:gd name="T19" fmla="*/ 755 h 1468"/>
              <a:gd name="T20" fmla="*/ 85 w 5687"/>
              <a:gd name="T21" fmla="*/ 777 h 1468"/>
              <a:gd name="T22" fmla="*/ 120 w 5687"/>
              <a:gd name="T23" fmla="*/ 803 h 1468"/>
              <a:gd name="T24" fmla="*/ 160 w 5687"/>
              <a:gd name="T25" fmla="*/ 833 h 1468"/>
              <a:gd name="T26" fmla="*/ 203 w 5687"/>
              <a:gd name="T27" fmla="*/ 864 h 1468"/>
              <a:gd name="T28" fmla="*/ 254 w 5687"/>
              <a:gd name="T29" fmla="*/ 895 h 1468"/>
              <a:gd name="T30" fmla="*/ 309 w 5687"/>
              <a:gd name="T31" fmla="*/ 928 h 1468"/>
              <a:gd name="T32" fmla="*/ 370 w 5687"/>
              <a:gd name="T33" fmla="*/ 963 h 1468"/>
              <a:gd name="T34" fmla="*/ 434 w 5687"/>
              <a:gd name="T35" fmla="*/ 996 h 1468"/>
              <a:gd name="T36" fmla="*/ 506 w 5687"/>
              <a:gd name="T37" fmla="*/ 1031 h 1468"/>
              <a:gd name="T38" fmla="*/ 580 w 5687"/>
              <a:gd name="T39" fmla="*/ 1062 h 1468"/>
              <a:gd name="T40" fmla="*/ 662 w 5687"/>
              <a:gd name="T41" fmla="*/ 1093 h 1468"/>
              <a:gd name="T42" fmla="*/ 747 w 5687"/>
              <a:gd name="T43" fmla="*/ 1124 h 1468"/>
              <a:gd name="T44" fmla="*/ 839 w 5687"/>
              <a:gd name="T45" fmla="*/ 1150 h 1468"/>
              <a:gd name="T46" fmla="*/ 934 w 5687"/>
              <a:gd name="T47" fmla="*/ 1176 h 1468"/>
              <a:gd name="T48" fmla="*/ 1035 w 5687"/>
              <a:gd name="T49" fmla="*/ 1197 h 1468"/>
              <a:gd name="T50" fmla="*/ 1141 w 5687"/>
              <a:gd name="T51" fmla="*/ 1215 h 1468"/>
              <a:gd name="T52" fmla="*/ 1252 w 5687"/>
              <a:gd name="T53" fmla="*/ 1230 h 1468"/>
              <a:gd name="T54" fmla="*/ 1368 w 5687"/>
              <a:gd name="T55" fmla="*/ 1239 h 1468"/>
              <a:gd name="T56" fmla="*/ 1490 w 5687"/>
              <a:gd name="T57" fmla="*/ 1244 h 1468"/>
              <a:gd name="T58" fmla="*/ 1617 w 5687"/>
              <a:gd name="T59" fmla="*/ 1242 h 1468"/>
              <a:gd name="T60" fmla="*/ 1747 w 5687"/>
              <a:gd name="T61" fmla="*/ 1237 h 1468"/>
              <a:gd name="T62" fmla="*/ 1884 w 5687"/>
              <a:gd name="T63" fmla="*/ 1223 h 1468"/>
              <a:gd name="T64" fmla="*/ 2025 w 5687"/>
              <a:gd name="T65" fmla="*/ 1204 h 1468"/>
              <a:gd name="T66" fmla="*/ 2171 w 5687"/>
              <a:gd name="T67" fmla="*/ 1176 h 1468"/>
              <a:gd name="T68" fmla="*/ 2322 w 5687"/>
              <a:gd name="T69" fmla="*/ 1143 h 1468"/>
              <a:gd name="T70" fmla="*/ 2476 w 5687"/>
              <a:gd name="T71" fmla="*/ 1100 h 1468"/>
              <a:gd name="T72" fmla="*/ 2638 w 5687"/>
              <a:gd name="T73" fmla="*/ 1050 h 1468"/>
              <a:gd name="T74" fmla="*/ 2839 w 5687"/>
              <a:gd name="T75" fmla="*/ 979 h 1468"/>
              <a:gd name="T76" fmla="*/ 3028 w 5687"/>
              <a:gd name="T77" fmla="*/ 907 h 1468"/>
              <a:gd name="T78" fmla="*/ 3207 w 5687"/>
              <a:gd name="T79" fmla="*/ 838 h 1468"/>
              <a:gd name="T80" fmla="*/ 3374 w 5687"/>
              <a:gd name="T81" fmla="*/ 769 h 1468"/>
              <a:gd name="T82" fmla="*/ 3532 w 5687"/>
              <a:gd name="T83" fmla="*/ 701 h 1468"/>
              <a:gd name="T84" fmla="*/ 3679 w 5687"/>
              <a:gd name="T85" fmla="*/ 635 h 1468"/>
              <a:gd name="T86" fmla="*/ 3820 w 5687"/>
              <a:gd name="T87" fmla="*/ 571 h 1468"/>
              <a:gd name="T88" fmla="*/ 3952 w 5687"/>
              <a:gd name="T89" fmla="*/ 508 h 1468"/>
              <a:gd name="T90" fmla="*/ 4077 w 5687"/>
              <a:gd name="T91" fmla="*/ 448 h 1468"/>
              <a:gd name="T92" fmla="*/ 4195 w 5687"/>
              <a:gd name="T93" fmla="*/ 390 h 1468"/>
              <a:gd name="T94" fmla="*/ 4308 w 5687"/>
              <a:gd name="T95" fmla="*/ 337 h 1468"/>
              <a:gd name="T96" fmla="*/ 4416 w 5687"/>
              <a:gd name="T97" fmla="*/ 284 h 1468"/>
              <a:gd name="T98" fmla="*/ 4520 w 5687"/>
              <a:gd name="T99" fmla="*/ 236 h 1468"/>
              <a:gd name="T100" fmla="*/ 4621 w 5687"/>
              <a:gd name="T101" fmla="*/ 191 h 1468"/>
              <a:gd name="T102" fmla="*/ 4718 w 5687"/>
              <a:gd name="T103" fmla="*/ 151 h 1468"/>
              <a:gd name="T104" fmla="*/ 4813 w 5687"/>
              <a:gd name="T105" fmla="*/ 114 h 1468"/>
              <a:gd name="T106" fmla="*/ 4905 w 5687"/>
              <a:gd name="T107" fmla="*/ 83 h 1468"/>
              <a:gd name="T108" fmla="*/ 4999 w 5687"/>
              <a:gd name="T109" fmla="*/ 55 h 1468"/>
              <a:gd name="T110" fmla="*/ 5091 w 5687"/>
              <a:gd name="T111" fmla="*/ 33 h 1468"/>
              <a:gd name="T112" fmla="*/ 5185 w 5687"/>
              <a:gd name="T113" fmla="*/ 17 h 1468"/>
              <a:gd name="T114" fmla="*/ 5280 w 5687"/>
              <a:gd name="T115" fmla="*/ 5 h 1468"/>
              <a:gd name="T116" fmla="*/ 5378 w 5687"/>
              <a:gd name="T117" fmla="*/ 0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87" h="1468">
                <a:moveTo>
                  <a:pt x="5378" y="0"/>
                </a:moveTo>
                <a:lnTo>
                  <a:pt x="5477" y="2"/>
                </a:lnTo>
                <a:lnTo>
                  <a:pt x="5579" y="9"/>
                </a:lnTo>
                <a:lnTo>
                  <a:pt x="5687" y="22"/>
                </a:lnTo>
                <a:lnTo>
                  <a:pt x="5687" y="1468"/>
                </a:lnTo>
                <a:lnTo>
                  <a:pt x="0" y="1468"/>
                </a:lnTo>
                <a:lnTo>
                  <a:pt x="0" y="704"/>
                </a:lnTo>
                <a:lnTo>
                  <a:pt x="14" y="717"/>
                </a:lnTo>
                <a:lnTo>
                  <a:pt x="32" y="734"/>
                </a:lnTo>
                <a:lnTo>
                  <a:pt x="56" y="755"/>
                </a:lnTo>
                <a:lnTo>
                  <a:pt x="85" y="777"/>
                </a:lnTo>
                <a:lnTo>
                  <a:pt x="120" y="803"/>
                </a:lnTo>
                <a:lnTo>
                  <a:pt x="160" y="833"/>
                </a:lnTo>
                <a:lnTo>
                  <a:pt x="203" y="864"/>
                </a:lnTo>
                <a:lnTo>
                  <a:pt x="254" y="895"/>
                </a:lnTo>
                <a:lnTo>
                  <a:pt x="309" y="928"/>
                </a:lnTo>
                <a:lnTo>
                  <a:pt x="370" y="963"/>
                </a:lnTo>
                <a:lnTo>
                  <a:pt x="434" y="996"/>
                </a:lnTo>
                <a:lnTo>
                  <a:pt x="506" y="1031"/>
                </a:lnTo>
                <a:lnTo>
                  <a:pt x="580" y="1062"/>
                </a:lnTo>
                <a:lnTo>
                  <a:pt x="662" y="1093"/>
                </a:lnTo>
                <a:lnTo>
                  <a:pt x="747" y="1124"/>
                </a:lnTo>
                <a:lnTo>
                  <a:pt x="839" y="1150"/>
                </a:lnTo>
                <a:lnTo>
                  <a:pt x="934" y="1176"/>
                </a:lnTo>
                <a:lnTo>
                  <a:pt x="1035" y="1197"/>
                </a:lnTo>
                <a:lnTo>
                  <a:pt x="1141" y="1215"/>
                </a:lnTo>
                <a:lnTo>
                  <a:pt x="1252" y="1230"/>
                </a:lnTo>
                <a:lnTo>
                  <a:pt x="1368" y="1239"/>
                </a:lnTo>
                <a:lnTo>
                  <a:pt x="1490" y="1244"/>
                </a:lnTo>
                <a:lnTo>
                  <a:pt x="1617" y="1242"/>
                </a:lnTo>
                <a:lnTo>
                  <a:pt x="1747" y="1237"/>
                </a:lnTo>
                <a:lnTo>
                  <a:pt x="1884" y="1223"/>
                </a:lnTo>
                <a:lnTo>
                  <a:pt x="2025" y="1204"/>
                </a:lnTo>
                <a:lnTo>
                  <a:pt x="2171" y="1176"/>
                </a:lnTo>
                <a:lnTo>
                  <a:pt x="2322" y="1143"/>
                </a:lnTo>
                <a:lnTo>
                  <a:pt x="2476" y="1100"/>
                </a:lnTo>
                <a:lnTo>
                  <a:pt x="2638" y="1050"/>
                </a:lnTo>
                <a:lnTo>
                  <a:pt x="2839" y="979"/>
                </a:lnTo>
                <a:lnTo>
                  <a:pt x="3028" y="907"/>
                </a:lnTo>
                <a:lnTo>
                  <a:pt x="3207" y="838"/>
                </a:lnTo>
                <a:lnTo>
                  <a:pt x="3374" y="769"/>
                </a:lnTo>
                <a:lnTo>
                  <a:pt x="3532" y="701"/>
                </a:lnTo>
                <a:lnTo>
                  <a:pt x="3679" y="635"/>
                </a:lnTo>
                <a:lnTo>
                  <a:pt x="3820" y="571"/>
                </a:lnTo>
                <a:lnTo>
                  <a:pt x="3952" y="508"/>
                </a:lnTo>
                <a:lnTo>
                  <a:pt x="4077" y="448"/>
                </a:lnTo>
                <a:lnTo>
                  <a:pt x="4195" y="390"/>
                </a:lnTo>
                <a:lnTo>
                  <a:pt x="4308" y="337"/>
                </a:lnTo>
                <a:lnTo>
                  <a:pt x="4416" y="284"/>
                </a:lnTo>
                <a:lnTo>
                  <a:pt x="4520" y="236"/>
                </a:lnTo>
                <a:lnTo>
                  <a:pt x="4621" y="191"/>
                </a:lnTo>
                <a:lnTo>
                  <a:pt x="4718" y="151"/>
                </a:lnTo>
                <a:lnTo>
                  <a:pt x="4813" y="114"/>
                </a:lnTo>
                <a:lnTo>
                  <a:pt x="4905" y="83"/>
                </a:lnTo>
                <a:lnTo>
                  <a:pt x="4999" y="55"/>
                </a:lnTo>
                <a:lnTo>
                  <a:pt x="5091" y="33"/>
                </a:lnTo>
                <a:lnTo>
                  <a:pt x="5185" y="17"/>
                </a:lnTo>
                <a:lnTo>
                  <a:pt x="5280" y="5"/>
                </a:lnTo>
                <a:lnTo>
                  <a:pt x="5378"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1" name="Freeform 7"/>
          <p:cNvSpPr/>
          <p:nvPr/>
        </p:nvSpPr>
        <p:spPr bwMode="auto">
          <a:xfrm>
            <a:off x="354" y="3867263"/>
            <a:ext cx="12191646" cy="2676504"/>
          </a:xfrm>
          <a:custGeom>
            <a:avLst/>
            <a:gdLst>
              <a:gd name="T0" fmla="*/ 5511 w 5687"/>
              <a:gd name="T1" fmla="*/ 3 h 1340"/>
              <a:gd name="T2" fmla="*/ 5687 w 5687"/>
              <a:gd name="T3" fmla="*/ 26 h 1340"/>
              <a:gd name="T4" fmla="*/ 5600 w 5687"/>
              <a:gd name="T5" fmla="*/ 42 h 1340"/>
              <a:gd name="T6" fmla="*/ 5424 w 5687"/>
              <a:gd name="T7" fmla="*/ 43 h 1340"/>
              <a:gd name="T8" fmla="*/ 5277 w 5687"/>
              <a:gd name="T9" fmla="*/ 61 h 1340"/>
              <a:gd name="T10" fmla="*/ 5013 w 5687"/>
              <a:gd name="T11" fmla="*/ 125 h 1340"/>
              <a:gd name="T12" fmla="*/ 4749 w 5687"/>
              <a:gd name="T13" fmla="*/ 222 h 1340"/>
              <a:gd name="T14" fmla="*/ 4466 w 5687"/>
              <a:gd name="T15" fmla="*/ 352 h 1340"/>
              <a:gd name="T16" fmla="*/ 4056 w 5687"/>
              <a:gd name="T17" fmla="*/ 553 h 1340"/>
              <a:gd name="T18" fmla="*/ 3664 w 5687"/>
              <a:gd name="T19" fmla="*/ 744 h 1340"/>
              <a:gd name="T20" fmla="*/ 3249 w 5687"/>
              <a:gd name="T21" fmla="*/ 928 h 1340"/>
              <a:gd name="T22" fmla="*/ 2954 w 5687"/>
              <a:gd name="T23" fmla="*/ 1045 h 1340"/>
              <a:gd name="T24" fmla="*/ 2646 w 5687"/>
              <a:gd name="T25" fmla="*/ 1150 h 1340"/>
              <a:gd name="T26" fmla="*/ 2323 w 5687"/>
              <a:gd name="T27" fmla="*/ 1239 h 1340"/>
              <a:gd name="T28" fmla="*/ 2037 w 5687"/>
              <a:gd name="T29" fmla="*/ 1296 h 1340"/>
              <a:gd name="T30" fmla="*/ 1785 w 5687"/>
              <a:gd name="T31" fmla="*/ 1327 h 1340"/>
              <a:gd name="T32" fmla="*/ 1525 w 5687"/>
              <a:gd name="T33" fmla="*/ 1340 h 1340"/>
              <a:gd name="T34" fmla="*/ 1212 w 5687"/>
              <a:gd name="T35" fmla="*/ 1322 h 1340"/>
              <a:gd name="T36" fmla="*/ 953 w 5687"/>
              <a:gd name="T37" fmla="*/ 1281 h 1340"/>
              <a:gd name="T38" fmla="*/ 700 w 5687"/>
              <a:gd name="T39" fmla="*/ 1208 h 1340"/>
              <a:gd name="T40" fmla="*/ 502 w 5687"/>
              <a:gd name="T41" fmla="*/ 1130 h 1340"/>
              <a:gd name="T42" fmla="*/ 269 w 5687"/>
              <a:gd name="T43" fmla="*/ 1012 h 1340"/>
              <a:gd name="T44" fmla="*/ 54 w 5687"/>
              <a:gd name="T45" fmla="*/ 868 h 1340"/>
              <a:gd name="T46" fmla="*/ 0 w 5687"/>
              <a:gd name="T47" fmla="*/ 153 h 1340"/>
              <a:gd name="T48" fmla="*/ 137 w 5687"/>
              <a:gd name="T49" fmla="*/ 330 h 1340"/>
              <a:gd name="T50" fmla="*/ 292 w 5687"/>
              <a:gd name="T51" fmla="*/ 493 h 1340"/>
              <a:gd name="T52" fmla="*/ 476 w 5687"/>
              <a:gd name="T53" fmla="*/ 651 h 1340"/>
              <a:gd name="T54" fmla="*/ 695 w 5687"/>
              <a:gd name="T55" fmla="*/ 791 h 1340"/>
              <a:gd name="T56" fmla="*/ 931 w 5687"/>
              <a:gd name="T57" fmla="*/ 902 h 1340"/>
              <a:gd name="T58" fmla="*/ 1183 w 5687"/>
              <a:gd name="T59" fmla="*/ 979 h 1340"/>
              <a:gd name="T60" fmla="*/ 1322 w 5687"/>
              <a:gd name="T61" fmla="*/ 1006 h 1340"/>
              <a:gd name="T62" fmla="*/ 1625 w 5687"/>
              <a:gd name="T63" fmla="*/ 1036 h 1340"/>
              <a:gd name="T64" fmla="*/ 1928 w 5687"/>
              <a:gd name="T65" fmla="*/ 1031 h 1340"/>
              <a:gd name="T66" fmla="*/ 2230 w 5687"/>
              <a:gd name="T67" fmla="*/ 998 h 1340"/>
              <a:gd name="T68" fmla="*/ 2487 w 5687"/>
              <a:gd name="T69" fmla="*/ 949 h 1340"/>
              <a:gd name="T70" fmla="*/ 2797 w 5687"/>
              <a:gd name="T71" fmla="*/ 871 h 1340"/>
              <a:gd name="T72" fmla="*/ 3188 w 5687"/>
              <a:gd name="T73" fmla="*/ 748 h 1340"/>
              <a:gd name="T74" fmla="*/ 3653 w 5687"/>
              <a:gd name="T75" fmla="*/ 573 h 1340"/>
              <a:gd name="T76" fmla="*/ 4100 w 5687"/>
              <a:gd name="T77" fmla="*/ 389 h 1340"/>
              <a:gd name="T78" fmla="*/ 4528 w 5687"/>
              <a:gd name="T79" fmla="*/ 213 h 1340"/>
              <a:gd name="T80" fmla="*/ 4843 w 5687"/>
              <a:gd name="T81" fmla="*/ 99 h 1340"/>
              <a:gd name="T82" fmla="*/ 5082 w 5687"/>
              <a:gd name="T83" fmla="*/ 38 h 1340"/>
              <a:gd name="T84" fmla="*/ 5320 w 5687"/>
              <a:gd name="T85" fmla="*/ 5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7" h="1340">
                <a:moveTo>
                  <a:pt x="5423" y="0"/>
                </a:moveTo>
                <a:lnTo>
                  <a:pt x="5511" y="3"/>
                </a:lnTo>
                <a:lnTo>
                  <a:pt x="5600" y="10"/>
                </a:lnTo>
                <a:lnTo>
                  <a:pt x="5687" y="26"/>
                </a:lnTo>
                <a:lnTo>
                  <a:pt x="5687" y="50"/>
                </a:lnTo>
                <a:lnTo>
                  <a:pt x="5600" y="42"/>
                </a:lnTo>
                <a:lnTo>
                  <a:pt x="5513" y="38"/>
                </a:lnTo>
                <a:lnTo>
                  <a:pt x="5424" y="43"/>
                </a:lnTo>
                <a:lnTo>
                  <a:pt x="5409" y="43"/>
                </a:lnTo>
                <a:lnTo>
                  <a:pt x="5277" y="61"/>
                </a:lnTo>
                <a:lnTo>
                  <a:pt x="5145" y="88"/>
                </a:lnTo>
                <a:lnTo>
                  <a:pt x="5013" y="125"/>
                </a:lnTo>
                <a:lnTo>
                  <a:pt x="4881" y="170"/>
                </a:lnTo>
                <a:lnTo>
                  <a:pt x="4749" y="222"/>
                </a:lnTo>
                <a:lnTo>
                  <a:pt x="4608" y="284"/>
                </a:lnTo>
                <a:lnTo>
                  <a:pt x="4466" y="352"/>
                </a:lnTo>
                <a:lnTo>
                  <a:pt x="4247" y="458"/>
                </a:lnTo>
                <a:lnTo>
                  <a:pt x="4056" y="553"/>
                </a:lnTo>
                <a:lnTo>
                  <a:pt x="3862" y="649"/>
                </a:lnTo>
                <a:lnTo>
                  <a:pt x="3664" y="744"/>
                </a:lnTo>
                <a:lnTo>
                  <a:pt x="3459" y="838"/>
                </a:lnTo>
                <a:lnTo>
                  <a:pt x="3249" y="928"/>
                </a:lnTo>
                <a:lnTo>
                  <a:pt x="3103" y="987"/>
                </a:lnTo>
                <a:lnTo>
                  <a:pt x="2954" y="1045"/>
                </a:lnTo>
                <a:lnTo>
                  <a:pt x="2803" y="1100"/>
                </a:lnTo>
                <a:lnTo>
                  <a:pt x="2646" y="1150"/>
                </a:lnTo>
                <a:lnTo>
                  <a:pt x="2487" y="1197"/>
                </a:lnTo>
                <a:lnTo>
                  <a:pt x="2323" y="1239"/>
                </a:lnTo>
                <a:lnTo>
                  <a:pt x="2183" y="1270"/>
                </a:lnTo>
                <a:lnTo>
                  <a:pt x="2037" y="1296"/>
                </a:lnTo>
                <a:lnTo>
                  <a:pt x="1891" y="1317"/>
                </a:lnTo>
                <a:lnTo>
                  <a:pt x="1785" y="1327"/>
                </a:lnTo>
                <a:lnTo>
                  <a:pt x="1679" y="1334"/>
                </a:lnTo>
                <a:lnTo>
                  <a:pt x="1525" y="1340"/>
                </a:lnTo>
                <a:lnTo>
                  <a:pt x="1370" y="1336"/>
                </a:lnTo>
                <a:lnTo>
                  <a:pt x="1212" y="1322"/>
                </a:lnTo>
                <a:lnTo>
                  <a:pt x="1084" y="1305"/>
                </a:lnTo>
                <a:lnTo>
                  <a:pt x="953" y="1281"/>
                </a:lnTo>
                <a:lnTo>
                  <a:pt x="827" y="1248"/>
                </a:lnTo>
                <a:lnTo>
                  <a:pt x="700" y="1208"/>
                </a:lnTo>
                <a:lnTo>
                  <a:pt x="575" y="1161"/>
                </a:lnTo>
                <a:lnTo>
                  <a:pt x="502" y="1130"/>
                </a:lnTo>
                <a:lnTo>
                  <a:pt x="384" y="1074"/>
                </a:lnTo>
                <a:lnTo>
                  <a:pt x="269" y="1012"/>
                </a:lnTo>
                <a:lnTo>
                  <a:pt x="160" y="942"/>
                </a:lnTo>
                <a:lnTo>
                  <a:pt x="54" y="868"/>
                </a:lnTo>
                <a:lnTo>
                  <a:pt x="0" y="826"/>
                </a:lnTo>
                <a:lnTo>
                  <a:pt x="0" y="153"/>
                </a:lnTo>
                <a:lnTo>
                  <a:pt x="68" y="243"/>
                </a:lnTo>
                <a:lnTo>
                  <a:pt x="137" y="330"/>
                </a:lnTo>
                <a:lnTo>
                  <a:pt x="212" y="413"/>
                </a:lnTo>
                <a:lnTo>
                  <a:pt x="292" y="493"/>
                </a:lnTo>
                <a:lnTo>
                  <a:pt x="375" y="569"/>
                </a:lnTo>
                <a:lnTo>
                  <a:pt x="476" y="651"/>
                </a:lnTo>
                <a:lnTo>
                  <a:pt x="584" y="725"/>
                </a:lnTo>
                <a:lnTo>
                  <a:pt x="695" y="791"/>
                </a:lnTo>
                <a:lnTo>
                  <a:pt x="811" y="850"/>
                </a:lnTo>
                <a:lnTo>
                  <a:pt x="931" y="902"/>
                </a:lnTo>
                <a:lnTo>
                  <a:pt x="1056" y="944"/>
                </a:lnTo>
                <a:lnTo>
                  <a:pt x="1183" y="979"/>
                </a:lnTo>
                <a:lnTo>
                  <a:pt x="1289" y="1001"/>
                </a:lnTo>
                <a:lnTo>
                  <a:pt x="1322" y="1006"/>
                </a:lnTo>
                <a:lnTo>
                  <a:pt x="1473" y="1025"/>
                </a:lnTo>
                <a:lnTo>
                  <a:pt x="1625" y="1036"/>
                </a:lnTo>
                <a:lnTo>
                  <a:pt x="1776" y="1038"/>
                </a:lnTo>
                <a:lnTo>
                  <a:pt x="1928" y="1031"/>
                </a:lnTo>
                <a:lnTo>
                  <a:pt x="2079" y="1017"/>
                </a:lnTo>
                <a:lnTo>
                  <a:pt x="2230" y="998"/>
                </a:lnTo>
                <a:lnTo>
                  <a:pt x="2377" y="972"/>
                </a:lnTo>
                <a:lnTo>
                  <a:pt x="2487" y="949"/>
                </a:lnTo>
                <a:lnTo>
                  <a:pt x="2596" y="923"/>
                </a:lnTo>
                <a:lnTo>
                  <a:pt x="2797" y="871"/>
                </a:lnTo>
                <a:lnTo>
                  <a:pt x="2995" y="810"/>
                </a:lnTo>
                <a:lnTo>
                  <a:pt x="3188" y="748"/>
                </a:lnTo>
                <a:lnTo>
                  <a:pt x="3424" y="663"/>
                </a:lnTo>
                <a:lnTo>
                  <a:pt x="3653" y="573"/>
                </a:lnTo>
                <a:lnTo>
                  <a:pt x="3879" y="481"/>
                </a:lnTo>
                <a:lnTo>
                  <a:pt x="4100" y="389"/>
                </a:lnTo>
                <a:lnTo>
                  <a:pt x="4331" y="293"/>
                </a:lnTo>
                <a:lnTo>
                  <a:pt x="4528" y="213"/>
                </a:lnTo>
                <a:lnTo>
                  <a:pt x="4723" y="139"/>
                </a:lnTo>
                <a:lnTo>
                  <a:pt x="4843" y="99"/>
                </a:lnTo>
                <a:lnTo>
                  <a:pt x="4963" y="66"/>
                </a:lnTo>
                <a:lnTo>
                  <a:pt x="5082" y="38"/>
                </a:lnTo>
                <a:lnTo>
                  <a:pt x="5202" y="17"/>
                </a:lnTo>
                <a:lnTo>
                  <a:pt x="5320" y="5"/>
                </a:lnTo>
                <a:lnTo>
                  <a:pt x="5423" y="0"/>
                </a:lnTo>
                <a:close/>
              </a:path>
            </a:pathLst>
          </a:custGeom>
          <a:solidFill>
            <a:srgbClr val="8CC94C"/>
          </a:solidFill>
          <a:ln w="0">
            <a:noFill/>
            <a:prstDash val="solid"/>
            <a:round/>
          </a:ln>
        </p:spPr>
        <p:txBody>
          <a:bodyPr vert="horz" wrap="square" lIns="128580" tIns="64290" rIns="128580" bIns="6429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2" name="Freeform 8"/>
          <p:cNvSpPr/>
          <p:nvPr/>
        </p:nvSpPr>
        <p:spPr bwMode="auto">
          <a:xfrm>
            <a:off x="8018071" y="4506508"/>
            <a:ext cx="4173930" cy="1508031"/>
          </a:xfrm>
          <a:custGeom>
            <a:avLst/>
            <a:gdLst>
              <a:gd name="T0" fmla="*/ 1750 w 1947"/>
              <a:gd name="T1" fmla="*/ 0 h 755"/>
              <a:gd name="T2" fmla="*/ 1813 w 1947"/>
              <a:gd name="T3" fmla="*/ 2 h 755"/>
              <a:gd name="T4" fmla="*/ 1879 w 1947"/>
              <a:gd name="T5" fmla="*/ 6 h 755"/>
              <a:gd name="T6" fmla="*/ 1947 w 1947"/>
              <a:gd name="T7" fmla="*/ 13 h 755"/>
              <a:gd name="T8" fmla="*/ 1947 w 1947"/>
              <a:gd name="T9" fmla="*/ 179 h 755"/>
              <a:gd name="T10" fmla="*/ 1855 w 1947"/>
              <a:gd name="T11" fmla="*/ 162 h 755"/>
              <a:gd name="T12" fmla="*/ 1759 w 1947"/>
              <a:gd name="T13" fmla="*/ 150 h 755"/>
              <a:gd name="T14" fmla="*/ 1646 w 1947"/>
              <a:gd name="T15" fmla="*/ 145 h 755"/>
              <a:gd name="T16" fmla="*/ 1530 w 1947"/>
              <a:gd name="T17" fmla="*/ 145 h 755"/>
              <a:gd name="T18" fmla="*/ 1415 w 1947"/>
              <a:gd name="T19" fmla="*/ 153 h 755"/>
              <a:gd name="T20" fmla="*/ 1299 w 1947"/>
              <a:gd name="T21" fmla="*/ 169 h 755"/>
              <a:gd name="T22" fmla="*/ 1181 w 1947"/>
              <a:gd name="T23" fmla="*/ 190 h 755"/>
              <a:gd name="T24" fmla="*/ 1047 w 1947"/>
              <a:gd name="T25" fmla="*/ 223 h 755"/>
              <a:gd name="T26" fmla="*/ 912 w 1947"/>
              <a:gd name="T27" fmla="*/ 263 h 755"/>
              <a:gd name="T28" fmla="*/ 776 w 1947"/>
              <a:gd name="T29" fmla="*/ 309 h 755"/>
              <a:gd name="T30" fmla="*/ 643 w 1947"/>
              <a:gd name="T31" fmla="*/ 363 h 755"/>
              <a:gd name="T32" fmla="*/ 509 w 1947"/>
              <a:gd name="T33" fmla="*/ 426 h 755"/>
              <a:gd name="T34" fmla="*/ 379 w 1947"/>
              <a:gd name="T35" fmla="*/ 495 h 755"/>
              <a:gd name="T36" fmla="*/ 250 w 1947"/>
              <a:gd name="T37" fmla="*/ 573 h 755"/>
              <a:gd name="T38" fmla="*/ 123 w 1947"/>
              <a:gd name="T39" fmla="*/ 660 h 755"/>
              <a:gd name="T40" fmla="*/ 0 w 1947"/>
              <a:gd name="T41" fmla="*/ 755 h 755"/>
              <a:gd name="T42" fmla="*/ 117 w 1947"/>
              <a:gd name="T43" fmla="*/ 650 h 755"/>
              <a:gd name="T44" fmla="*/ 236 w 1947"/>
              <a:gd name="T45" fmla="*/ 554 h 755"/>
              <a:gd name="T46" fmla="*/ 360 w 1947"/>
              <a:gd name="T47" fmla="*/ 464 h 755"/>
              <a:gd name="T48" fmla="*/ 486 w 1947"/>
              <a:gd name="T49" fmla="*/ 382 h 755"/>
              <a:gd name="T50" fmla="*/ 617 w 1947"/>
              <a:gd name="T51" fmla="*/ 309 h 755"/>
              <a:gd name="T52" fmla="*/ 749 w 1947"/>
              <a:gd name="T53" fmla="*/ 243 h 755"/>
              <a:gd name="T54" fmla="*/ 882 w 1947"/>
              <a:gd name="T55" fmla="*/ 184 h 755"/>
              <a:gd name="T56" fmla="*/ 1016 w 1947"/>
              <a:gd name="T57" fmla="*/ 134 h 755"/>
              <a:gd name="T58" fmla="*/ 1153 w 1947"/>
              <a:gd name="T59" fmla="*/ 89 h 755"/>
              <a:gd name="T60" fmla="*/ 1301 w 1947"/>
              <a:gd name="T61" fmla="*/ 51 h 755"/>
              <a:gd name="T62" fmla="*/ 1450 w 1947"/>
              <a:gd name="T63" fmla="*/ 23 h 755"/>
              <a:gd name="T64" fmla="*/ 1599 w 1947"/>
              <a:gd name="T65" fmla="*/ 6 h 755"/>
              <a:gd name="T66" fmla="*/ 1750 w 1947"/>
              <a:gd name="T67"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7" h="755">
                <a:moveTo>
                  <a:pt x="1750" y="0"/>
                </a:moveTo>
                <a:lnTo>
                  <a:pt x="1813" y="2"/>
                </a:lnTo>
                <a:lnTo>
                  <a:pt x="1879" y="6"/>
                </a:lnTo>
                <a:lnTo>
                  <a:pt x="1947" y="13"/>
                </a:lnTo>
                <a:lnTo>
                  <a:pt x="1947" y="179"/>
                </a:lnTo>
                <a:lnTo>
                  <a:pt x="1855" y="162"/>
                </a:lnTo>
                <a:lnTo>
                  <a:pt x="1759" y="150"/>
                </a:lnTo>
                <a:lnTo>
                  <a:pt x="1646" y="145"/>
                </a:lnTo>
                <a:lnTo>
                  <a:pt x="1530" y="145"/>
                </a:lnTo>
                <a:lnTo>
                  <a:pt x="1415" y="153"/>
                </a:lnTo>
                <a:lnTo>
                  <a:pt x="1299" y="169"/>
                </a:lnTo>
                <a:lnTo>
                  <a:pt x="1181" y="190"/>
                </a:lnTo>
                <a:lnTo>
                  <a:pt x="1047" y="223"/>
                </a:lnTo>
                <a:lnTo>
                  <a:pt x="912" y="263"/>
                </a:lnTo>
                <a:lnTo>
                  <a:pt x="776" y="309"/>
                </a:lnTo>
                <a:lnTo>
                  <a:pt x="643" y="363"/>
                </a:lnTo>
                <a:lnTo>
                  <a:pt x="509" y="426"/>
                </a:lnTo>
                <a:lnTo>
                  <a:pt x="379" y="495"/>
                </a:lnTo>
                <a:lnTo>
                  <a:pt x="250" y="573"/>
                </a:lnTo>
                <a:lnTo>
                  <a:pt x="123" y="660"/>
                </a:lnTo>
                <a:lnTo>
                  <a:pt x="0" y="755"/>
                </a:lnTo>
                <a:lnTo>
                  <a:pt x="117" y="650"/>
                </a:lnTo>
                <a:lnTo>
                  <a:pt x="236" y="554"/>
                </a:lnTo>
                <a:lnTo>
                  <a:pt x="360" y="464"/>
                </a:lnTo>
                <a:lnTo>
                  <a:pt x="486" y="382"/>
                </a:lnTo>
                <a:lnTo>
                  <a:pt x="617" y="309"/>
                </a:lnTo>
                <a:lnTo>
                  <a:pt x="749" y="243"/>
                </a:lnTo>
                <a:lnTo>
                  <a:pt x="882" y="184"/>
                </a:lnTo>
                <a:lnTo>
                  <a:pt x="1016" y="134"/>
                </a:lnTo>
                <a:lnTo>
                  <a:pt x="1153" y="89"/>
                </a:lnTo>
                <a:lnTo>
                  <a:pt x="1301" y="51"/>
                </a:lnTo>
                <a:lnTo>
                  <a:pt x="1450" y="23"/>
                </a:lnTo>
                <a:lnTo>
                  <a:pt x="1599" y="6"/>
                </a:lnTo>
                <a:lnTo>
                  <a:pt x="1750" y="0"/>
                </a:lnTo>
                <a:close/>
              </a:path>
            </a:pathLst>
          </a:custGeom>
          <a:solidFill>
            <a:srgbClr val="8CC94C"/>
          </a:solidFill>
          <a:ln w="0">
            <a:noFill/>
            <a:prstDash val="solid"/>
            <a:round/>
          </a:ln>
        </p:spPr>
        <p:txBody>
          <a:bodyPr vert="horz" wrap="square" lIns="128580" tIns="64290" rIns="128580" bIns="6429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3" name="Freeform 9"/>
          <p:cNvSpPr/>
          <p:nvPr/>
        </p:nvSpPr>
        <p:spPr bwMode="auto">
          <a:xfrm>
            <a:off x="355" y="2279178"/>
            <a:ext cx="4373300" cy="3255748"/>
          </a:xfrm>
          <a:custGeom>
            <a:avLst/>
            <a:gdLst>
              <a:gd name="T0" fmla="*/ 0 w 2040"/>
              <a:gd name="T1" fmla="*/ 0 h 1630"/>
              <a:gd name="T2" fmla="*/ 70 w 2040"/>
              <a:gd name="T3" fmla="*/ 153 h 1630"/>
              <a:gd name="T4" fmla="*/ 141 w 2040"/>
              <a:gd name="T5" fmla="*/ 295 h 1630"/>
              <a:gd name="T6" fmla="*/ 214 w 2040"/>
              <a:gd name="T7" fmla="*/ 429 h 1630"/>
              <a:gd name="T8" fmla="*/ 288 w 2040"/>
              <a:gd name="T9" fmla="*/ 552 h 1630"/>
              <a:gd name="T10" fmla="*/ 365 w 2040"/>
              <a:gd name="T11" fmla="*/ 667 h 1630"/>
              <a:gd name="T12" fmla="*/ 443 w 2040"/>
              <a:gd name="T13" fmla="*/ 773 h 1630"/>
              <a:gd name="T14" fmla="*/ 523 w 2040"/>
              <a:gd name="T15" fmla="*/ 871 h 1630"/>
              <a:gd name="T16" fmla="*/ 603 w 2040"/>
              <a:gd name="T17" fmla="*/ 960 h 1630"/>
              <a:gd name="T18" fmla="*/ 684 w 2040"/>
              <a:gd name="T19" fmla="*/ 1043 h 1630"/>
              <a:gd name="T20" fmla="*/ 764 w 2040"/>
              <a:gd name="T21" fmla="*/ 1118 h 1630"/>
              <a:gd name="T22" fmla="*/ 846 w 2040"/>
              <a:gd name="T23" fmla="*/ 1187 h 1630"/>
              <a:gd name="T24" fmla="*/ 927 w 2040"/>
              <a:gd name="T25" fmla="*/ 1248 h 1630"/>
              <a:gd name="T26" fmla="*/ 1007 w 2040"/>
              <a:gd name="T27" fmla="*/ 1304 h 1630"/>
              <a:gd name="T28" fmla="*/ 1087 w 2040"/>
              <a:gd name="T29" fmla="*/ 1354 h 1630"/>
              <a:gd name="T30" fmla="*/ 1165 w 2040"/>
              <a:gd name="T31" fmla="*/ 1397 h 1630"/>
              <a:gd name="T32" fmla="*/ 1242 w 2040"/>
              <a:gd name="T33" fmla="*/ 1435 h 1630"/>
              <a:gd name="T34" fmla="*/ 1316 w 2040"/>
              <a:gd name="T35" fmla="*/ 1470 h 1630"/>
              <a:gd name="T36" fmla="*/ 1389 w 2040"/>
              <a:gd name="T37" fmla="*/ 1500 h 1630"/>
              <a:gd name="T38" fmla="*/ 1460 w 2040"/>
              <a:gd name="T39" fmla="*/ 1524 h 1630"/>
              <a:gd name="T40" fmla="*/ 1530 w 2040"/>
              <a:gd name="T41" fmla="*/ 1545 h 1630"/>
              <a:gd name="T42" fmla="*/ 1596 w 2040"/>
              <a:gd name="T43" fmla="*/ 1562 h 1630"/>
              <a:gd name="T44" fmla="*/ 1658 w 2040"/>
              <a:gd name="T45" fmla="*/ 1576 h 1630"/>
              <a:gd name="T46" fmla="*/ 1717 w 2040"/>
              <a:gd name="T47" fmla="*/ 1588 h 1630"/>
              <a:gd name="T48" fmla="*/ 1773 w 2040"/>
              <a:gd name="T49" fmla="*/ 1597 h 1630"/>
              <a:gd name="T50" fmla="*/ 1825 w 2040"/>
              <a:gd name="T51" fmla="*/ 1604 h 1630"/>
              <a:gd name="T52" fmla="*/ 1874 w 2040"/>
              <a:gd name="T53" fmla="*/ 1607 h 1630"/>
              <a:gd name="T54" fmla="*/ 1917 w 2040"/>
              <a:gd name="T55" fmla="*/ 1611 h 1630"/>
              <a:gd name="T56" fmla="*/ 1955 w 2040"/>
              <a:gd name="T57" fmla="*/ 1612 h 1630"/>
              <a:gd name="T58" fmla="*/ 1990 w 2040"/>
              <a:gd name="T59" fmla="*/ 1614 h 1630"/>
              <a:gd name="T60" fmla="*/ 2018 w 2040"/>
              <a:gd name="T61" fmla="*/ 1614 h 1630"/>
              <a:gd name="T62" fmla="*/ 2040 w 2040"/>
              <a:gd name="T63" fmla="*/ 1614 h 1630"/>
              <a:gd name="T64" fmla="*/ 1910 w 2040"/>
              <a:gd name="T65" fmla="*/ 1625 h 1630"/>
              <a:gd name="T66" fmla="*/ 1785 w 2040"/>
              <a:gd name="T67" fmla="*/ 1630 h 1630"/>
              <a:gd name="T68" fmla="*/ 1665 w 2040"/>
              <a:gd name="T69" fmla="*/ 1626 h 1630"/>
              <a:gd name="T70" fmla="*/ 1549 w 2040"/>
              <a:gd name="T71" fmla="*/ 1618 h 1630"/>
              <a:gd name="T72" fmla="*/ 1440 w 2040"/>
              <a:gd name="T73" fmla="*/ 1602 h 1630"/>
              <a:gd name="T74" fmla="*/ 1334 w 2040"/>
              <a:gd name="T75" fmla="*/ 1581 h 1630"/>
              <a:gd name="T76" fmla="*/ 1231 w 2040"/>
              <a:gd name="T77" fmla="*/ 1557 h 1630"/>
              <a:gd name="T78" fmla="*/ 1136 w 2040"/>
              <a:gd name="T79" fmla="*/ 1526 h 1630"/>
              <a:gd name="T80" fmla="*/ 1042 w 2040"/>
              <a:gd name="T81" fmla="*/ 1491 h 1630"/>
              <a:gd name="T82" fmla="*/ 955 w 2040"/>
              <a:gd name="T83" fmla="*/ 1453 h 1630"/>
              <a:gd name="T84" fmla="*/ 870 w 2040"/>
              <a:gd name="T85" fmla="*/ 1411 h 1630"/>
              <a:gd name="T86" fmla="*/ 790 w 2040"/>
              <a:gd name="T87" fmla="*/ 1366 h 1630"/>
              <a:gd name="T88" fmla="*/ 714 w 2040"/>
              <a:gd name="T89" fmla="*/ 1317 h 1630"/>
              <a:gd name="T90" fmla="*/ 641 w 2040"/>
              <a:gd name="T91" fmla="*/ 1269 h 1630"/>
              <a:gd name="T92" fmla="*/ 573 w 2040"/>
              <a:gd name="T93" fmla="*/ 1217 h 1630"/>
              <a:gd name="T94" fmla="*/ 507 w 2040"/>
              <a:gd name="T95" fmla="*/ 1165 h 1630"/>
              <a:gd name="T96" fmla="*/ 445 w 2040"/>
              <a:gd name="T97" fmla="*/ 1111 h 1630"/>
              <a:gd name="T98" fmla="*/ 386 w 2040"/>
              <a:gd name="T99" fmla="*/ 1055 h 1630"/>
              <a:gd name="T100" fmla="*/ 330 w 2040"/>
              <a:gd name="T101" fmla="*/ 1002 h 1630"/>
              <a:gd name="T102" fmla="*/ 278 w 2040"/>
              <a:gd name="T103" fmla="*/ 948 h 1630"/>
              <a:gd name="T104" fmla="*/ 228 w 2040"/>
              <a:gd name="T105" fmla="*/ 894 h 1630"/>
              <a:gd name="T106" fmla="*/ 181 w 2040"/>
              <a:gd name="T107" fmla="*/ 842 h 1630"/>
              <a:gd name="T108" fmla="*/ 136 w 2040"/>
              <a:gd name="T109" fmla="*/ 792 h 1630"/>
              <a:gd name="T110" fmla="*/ 94 w 2040"/>
              <a:gd name="T111" fmla="*/ 743 h 1630"/>
              <a:gd name="T112" fmla="*/ 75 w 2040"/>
              <a:gd name="T113" fmla="*/ 720 h 1630"/>
              <a:gd name="T114" fmla="*/ 0 w 2040"/>
              <a:gd name="T115" fmla="*/ 630 h 1630"/>
              <a:gd name="T116" fmla="*/ 0 w 2040"/>
              <a:gd name="T117" fmla="*/ 0 h 1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40" h="1630">
                <a:moveTo>
                  <a:pt x="0" y="0"/>
                </a:moveTo>
                <a:lnTo>
                  <a:pt x="70" y="153"/>
                </a:lnTo>
                <a:lnTo>
                  <a:pt x="141" y="295"/>
                </a:lnTo>
                <a:lnTo>
                  <a:pt x="214" y="429"/>
                </a:lnTo>
                <a:lnTo>
                  <a:pt x="288" y="552"/>
                </a:lnTo>
                <a:lnTo>
                  <a:pt x="365" y="667"/>
                </a:lnTo>
                <a:lnTo>
                  <a:pt x="443" y="773"/>
                </a:lnTo>
                <a:lnTo>
                  <a:pt x="523" y="871"/>
                </a:lnTo>
                <a:lnTo>
                  <a:pt x="603" y="960"/>
                </a:lnTo>
                <a:lnTo>
                  <a:pt x="684" y="1043"/>
                </a:lnTo>
                <a:lnTo>
                  <a:pt x="764" y="1118"/>
                </a:lnTo>
                <a:lnTo>
                  <a:pt x="846" y="1187"/>
                </a:lnTo>
                <a:lnTo>
                  <a:pt x="927" y="1248"/>
                </a:lnTo>
                <a:lnTo>
                  <a:pt x="1007" y="1304"/>
                </a:lnTo>
                <a:lnTo>
                  <a:pt x="1087" y="1354"/>
                </a:lnTo>
                <a:lnTo>
                  <a:pt x="1165" y="1397"/>
                </a:lnTo>
                <a:lnTo>
                  <a:pt x="1242" y="1435"/>
                </a:lnTo>
                <a:lnTo>
                  <a:pt x="1316" y="1470"/>
                </a:lnTo>
                <a:lnTo>
                  <a:pt x="1389" y="1500"/>
                </a:lnTo>
                <a:lnTo>
                  <a:pt x="1460" y="1524"/>
                </a:lnTo>
                <a:lnTo>
                  <a:pt x="1530" y="1545"/>
                </a:lnTo>
                <a:lnTo>
                  <a:pt x="1596" y="1562"/>
                </a:lnTo>
                <a:lnTo>
                  <a:pt x="1658" y="1576"/>
                </a:lnTo>
                <a:lnTo>
                  <a:pt x="1717" y="1588"/>
                </a:lnTo>
                <a:lnTo>
                  <a:pt x="1773" y="1597"/>
                </a:lnTo>
                <a:lnTo>
                  <a:pt x="1825" y="1604"/>
                </a:lnTo>
                <a:lnTo>
                  <a:pt x="1874" y="1607"/>
                </a:lnTo>
                <a:lnTo>
                  <a:pt x="1917" y="1611"/>
                </a:lnTo>
                <a:lnTo>
                  <a:pt x="1955" y="1612"/>
                </a:lnTo>
                <a:lnTo>
                  <a:pt x="1990" y="1614"/>
                </a:lnTo>
                <a:lnTo>
                  <a:pt x="2018" y="1614"/>
                </a:lnTo>
                <a:lnTo>
                  <a:pt x="2040" y="1614"/>
                </a:lnTo>
                <a:lnTo>
                  <a:pt x="1910" y="1625"/>
                </a:lnTo>
                <a:lnTo>
                  <a:pt x="1785" y="1630"/>
                </a:lnTo>
                <a:lnTo>
                  <a:pt x="1665" y="1626"/>
                </a:lnTo>
                <a:lnTo>
                  <a:pt x="1549" y="1618"/>
                </a:lnTo>
                <a:lnTo>
                  <a:pt x="1440" y="1602"/>
                </a:lnTo>
                <a:lnTo>
                  <a:pt x="1334" y="1581"/>
                </a:lnTo>
                <a:lnTo>
                  <a:pt x="1231" y="1557"/>
                </a:lnTo>
                <a:lnTo>
                  <a:pt x="1136" y="1526"/>
                </a:lnTo>
                <a:lnTo>
                  <a:pt x="1042" y="1491"/>
                </a:lnTo>
                <a:lnTo>
                  <a:pt x="955" y="1453"/>
                </a:lnTo>
                <a:lnTo>
                  <a:pt x="870" y="1411"/>
                </a:lnTo>
                <a:lnTo>
                  <a:pt x="790" y="1366"/>
                </a:lnTo>
                <a:lnTo>
                  <a:pt x="714" y="1317"/>
                </a:lnTo>
                <a:lnTo>
                  <a:pt x="641" y="1269"/>
                </a:lnTo>
                <a:lnTo>
                  <a:pt x="573" y="1217"/>
                </a:lnTo>
                <a:lnTo>
                  <a:pt x="507" y="1165"/>
                </a:lnTo>
                <a:lnTo>
                  <a:pt x="445" y="1111"/>
                </a:lnTo>
                <a:lnTo>
                  <a:pt x="386" y="1055"/>
                </a:lnTo>
                <a:lnTo>
                  <a:pt x="330" y="1002"/>
                </a:lnTo>
                <a:lnTo>
                  <a:pt x="278" y="948"/>
                </a:lnTo>
                <a:lnTo>
                  <a:pt x="228" y="894"/>
                </a:lnTo>
                <a:lnTo>
                  <a:pt x="181" y="842"/>
                </a:lnTo>
                <a:lnTo>
                  <a:pt x="136" y="792"/>
                </a:lnTo>
                <a:lnTo>
                  <a:pt x="94" y="743"/>
                </a:lnTo>
                <a:lnTo>
                  <a:pt x="75" y="720"/>
                </a:lnTo>
                <a:lnTo>
                  <a:pt x="0" y="630"/>
                </a:lnTo>
                <a:lnTo>
                  <a:pt x="0" y="0"/>
                </a:lnTo>
                <a:close/>
              </a:path>
            </a:pathLst>
          </a:custGeom>
          <a:solidFill>
            <a:srgbClr val="8CC94C"/>
          </a:solidFill>
          <a:ln w="0">
            <a:noFill/>
            <a:prstDash val="solid"/>
            <a:round/>
          </a:ln>
        </p:spPr>
        <p:txBody>
          <a:bodyPr vert="horz" wrap="square" lIns="128580" tIns="64290" rIns="128580" bIns="64290" numCol="1" anchor="t" anchorCtr="0" compatLnSpc="1"/>
          <a:lstStyle/>
          <a:p>
            <a:endParaRPr lang="zh-CN" altLang="en-US">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074093" y="3928650"/>
            <a:ext cx="68183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259"/>
          <p:cNvSpPr>
            <a:spLocks noChangeArrowheads="1"/>
          </p:cNvSpPr>
          <p:nvPr/>
        </p:nvSpPr>
        <p:spPr bwMode="auto">
          <a:xfrm>
            <a:off x="2328278" y="2988111"/>
            <a:ext cx="7735171"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cap="all" dirty="0">
                <a:solidFill>
                  <a:schemeClr val="tx1">
                    <a:lumMod val="65000"/>
                    <a:lumOff val="35000"/>
                  </a:schemeClr>
                </a:solidFill>
                <a:cs typeface="Arial" panose="020B0604020202020204" pitchFamily="34" charset="0"/>
              </a:rPr>
              <a:t>王明明</a:t>
            </a:r>
          </a:p>
        </p:txBody>
      </p:sp>
      <p:sp>
        <p:nvSpPr>
          <p:cNvPr id="17" name="矩形 259"/>
          <p:cNvSpPr>
            <a:spLocks noChangeArrowheads="1"/>
          </p:cNvSpPr>
          <p:nvPr/>
        </p:nvSpPr>
        <p:spPr bwMode="auto">
          <a:xfrm>
            <a:off x="1322705" y="1637030"/>
            <a:ext cx="9738360" cy="107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cap="all" spc="300" dirty="0" smtClean="0">
                <a:solidFill>
                  <a:schemeClr val="tx1">
                    <a:lumMod val="75000"/>
                    <a:lumOff val="25000"/>
                  </a:schemeClr>
                </a:solidFill>
                <a:cs typeface="Arial" panose="020B0604020202020204" pitchFamily="34" charset="0"/>
              </a:rPr>
              <a:t>Kotlin开发入门</a:t>
            </a:r>
          </a:p>
        </p:txBody>
      </p:sp>
      <p:sp>
        <p:nvSpPr>
          <p:cNvPr id="18" name="矩形 259"/>
          <p:cNvSpPr>
            <a:spLocks noChangeArrowheads="1"/>
          </p:cNvSpPr>
          <p:nvPr/>
        </p:nvSpPr>
        <p:spPr bwMode="auto">
          <a:xfrm>
            <a:off x="2328278" y="3855812"/>
            <a:ext cx="7735171"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000" cap="all" dirty="0">
                <a:solidFill>
                  <a:schemeClr val="tx1">
                    <a:lumMod val="75000"/>
                    <a:lumOff val="25000"/>
                  </a:schemeClr>
                </a:solidFill>
                <a:cs typeface="Arial" panose="020B0604020202020204" pitchFamily="34" charset="0"/>
              </a:rPr>
              <a:t>OS</a:t>
            </a:r>
            <a:r>
              <a:rPr lang="zh-CN" altLang="en-US" sz="2000" cap="all">
                <a:solidFill>
                  <a:schemeClr val="tx1">
                    <a:lumMod val="75000"/>
                    <a:lumOff val="25000"/>
                  </a:schemeClr>
                </a:solidFill>
                <a:cs typeface="Arial" panose="020B0604020202020204" pitchFamily="34" charset="0"/>
              </a:rPr>
              <a:t>产品中心开放平台团队</a:t>
            </a:r>
            <a:endParaRPr lang="en-US" altLang="zh-CN" sz="2000" cap="all">
              <a:solidFill>
                <a:schemeClr val="tx1">
                  <a:lumMod val="75000"/>
                  <a:lumOff val="25000"/>
                </a:schemeClr>
              </a:solidFill>
              <a:cs typeface="Arial" panose="020B0604020202020204" pitchFamily="34"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3374" y="75808"/>
            <a:ext cx="1528626" cy="290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1000"/>
                                        <p:tgtEl>
                                          <p:spTgt spid="11"/>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par>
                                <p:cTn id="14" presetID="22" presetClass="entr" presetSubtype="2" fill="hold" grpId="0"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1000"/>
                                        <p:tgtEl>
                                          <p:spTgt spid="10"/>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7"/>
                                        </p:tgtEl>
                                        <p:attrNameLst>
                                          <p:attrName>ppt_y</p:attrName>
                                        </p:attrNameLst>
                                      </p:cBhvr>
                                      <p:tavLst>
                                        <p:tav tm="0">
                                          <p:val>
                                            <p:strVal val="#ppt_y"/>
                                          </p:val>
                                        </p:tav>
                                        <p:tav tm="100000">
                                          <p:val>
                                            <p:strVal val="#ppt_y"/>
                                          </p:val>
                                        </p:tav>
                                      </p:tavLst>
                                    </p:anim>
                                    <p:anim calcmode="lin" valueType="num">
                                      <p:cBhvr>
                                        <p:cTn id="22"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7"/>
                                        </p:tgtEl>
                                      </p:cBhvr>
                                    </p:animEffect>
                                  </p:childTnLst>
                                </p:cTn>
                              </p:par>
                            </p:childTnLst>
                          </p:cTn>
                        </p:par>
                        <p:par>
                          <p:cTn id="25" fill="hold">
                            <p:stCondLst>
                              <p:cond delay="2700"/>
                            </p:stCondLst>
                            <p:childTnLst>
                              <p:par>
                                <p:cTn id="26" presetID="26" presetClass="emph" presetSubtype="0" fill="hold" grpId="1" nodeType="afterEffect">
                                  <p:stCondLst>
                                    <p:cond delay="0"/>
                                  </p:stCondLst>
                                  <p:iterate type="lt">
                                    <p:tmPct val="0"/>
                                  </p:iterate>
                                  <p:childTnLst>
                                    <p:animEffect transition="out" filter="fade">
                                      <p:cBhvr>
                                        <p:cTn id="27" dur="500" tmFilter="0, 0; .2, .5; .8, .5; 1, 0"/>
                                        <p:tgtEl>
                                          <p:spTgt spid="17"/>
                                        </p:tgtEl>
                                      </p:cBhvr>
                                    </p:animEffect>
                                    <p:animScale>
                                      <p:cBhvr>
                                        <p:cTn id="28" dur="250" autoRev="1" fill="hold"/>
                                        <p:tgtEl>
                                          <p:spTgt spid="17"/>
                                        </p:tgtEl>
                                      </p:cBhvr>
                                      <p:by x="105000" y="105000"/>
                                    </p:animScale>
                                  </p:childTnLst>
                                </p:cTn>
                              </p:par>
                            </p:childTnLst>
                          </p:cTn>
                        </p:par>
                        <p:par>
                          <p:cTn id="29" fill="hold">
                            <p:stCondLst>
                              <p:cond delay="32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3700"/>
                            </p:stCondLst>
                            <p:childTnLst>
                              <p:par>
                                <p:cTn id="34" presetID="16" presetClass="entr" presetSubtype="37"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outVertical)">
                                      <p:cBhvr>
                                        <p:cTn id="36" dur="500"/>
                                        <p:tgtEl>
                                          <p:spTgt spid="16"/>
                                        </p:tgtEl>
                                      </p:cBhvr>
                                    </p:animEffect>
                                  </p:childTnLst>
                                </p:cTn>
                              </p:par>
                            </p:childTnLst>
                          </p:cTn>
                        </p:par>
                        <p:par>
                          <p:cTn id="37" fill="hold">
                            <p:stCondLst>
                              <p:cond delay="4200"/>
                            </p:stCondLst>
                            <p:childTnLst>
                              <p:par>
                                <p:cTn id="38" presetID="16" presetClass="entr" presetSubtype="37"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outVertical)">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6" grpId="0"/>
      <p:bldP spid="17" grpId="0"/>
      <p:bldP spid="17" grpId="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定义函数</a:t>
              </a:r>
            </a:p>
          </p:txBody>
        </p:sp>
      </p:grpSp>
      <p:sp>
        <p:nvSpPr>
          <p:cNvPr id="2" name="文本框 1"/>
          <p:cNvSpPr txBox="1"/>
          <p:nvPr/>
        </p:nvSpPr>
        <p:spPr>
          <a:xfrm>
            <a:off x="1628775" y="1291590"/>
            <a:ext cx="9109710" cy="4754880"/>
          </a:xfrm>
          <a:prstGeom prst="rect">
            <a:avLst/>
          </a:prstGeom>
          <a:noFill/>
        </p:spPr>
        <p:txBody>
          <a:bodyPr wrap="square" rtlCol="0">
            <a:spAutoFit/>
          </a:bodyPr>
          <a:lstStyle/>
          <a:p>
            <a:pPr algn="l"/>
            <a:r>
              <a:rPr lang="en-US" altLang="zh-CN" dirty="0"/>
              <a:t>//</a:t>
            </a:r>
            <a:r>
              <a:rPr lang="zh-CN" altLang="en-US" dirty="0"/>
              <a:t>带有两个 Int 参数、返回 Int 的函数：</a:t>
            </a:r>
          </a:p>
          <a:p>
            <a:pPr algn="l"/>
            <a:r>
              <a:rPr lang="zh-CN" altLang="en-US" dirty="0"/>
              <a:t>fun sum(a: Int, b: Int): Int {</a:t>
            </a:r>
          </a:p>
          <a:p>
            <a:pPr algn="l"/>
            <a:r>
              <a:rPr lang="zh-CN" altLang="en-US" dirty="0"/>
              <a:t>    return a + b</a:t>
            </a:r>
          </a:p>
          <a:p>
            <a:pPr algn="l"/>
            <a:r>
              <a:rPr lang="zh-CN" altLang="en-US" dirty="0"/>
              <a:t>}</a:t>
            </a:r>
          </a:p>
          <a:p>
            <a:pPr algn="l"/>
            <a:endParaRPr lang="zh-CN" altLang="en-US" dirty="0"/>
          </a:p>
          <a:p>
            <a:pPr algn="l"/>
            <a:r>
              <a:rPr lang="en-US" altLang="zh-CN" dirty="0"/>
              <a:t>//</a:t>
            </a:r>
            <a:r>
              <a:rPr lang="en-US" altLang="zh-CN" dirty="0" err="1"/>
              <a:t>将表达式作为函数体、返回值类型自动推断的函数</a:t>
            </a:r>
            <a:r>
              <a:rPr lang="en-US" altLang="zh-CN" dirty="0"/>
              <a:t>：</a:t>
            </a:r>
          </a:p>
          <a:p>
            <a:pPr algn="l"/>
            <a:r>
              <a:rPr lang="en-US" altLang="zh-CN" dirty="0"/>
              <a:t>fun </a:t>
            </a:r>
            <a:r>
              <a:rPr lang="en-US" altLang="zh-CN" dirty="0" err="1"/>
              <a:t>maxOf</a:t>
            </a:r>
            <a:r>
              <a:rPr lang="en-US" altLang="zh-CN" dirty="0"/>
              <a:t>(a: </a:t>
            </a:r>
            <a:r>
              <a:rPr lang="en-US" altLang="zh-CN" dirty="0" err="1"/>
              <a:t>Int</a:t>
            </a:r>
            <a:r>
              <a:rPr lang="en-US" altLang="zh-CN" dirty="0"/>
              <a:t>, b: </a:t>
            </a:r>
            <a:r>
              <a:rPr lang="en-US" altLang="zh-CN" dirty="0" err="1"/>
              <a:t>Int</a:t>
            </a:r>
            <a:r>
              <a:rPr lang="en-US" altLang="zh-CN" dirty="0"/>
              <a:t>) = if (a &gt; b) a else b</a:t>
            </a:r>
          </a:p>
          <a:p>
            <a:pPr algn="l"/>
            <a:endParaRPr lang="en-US" altLang="zh-CN" dirty="0"/>
          </a:p>
          <a:p>
            <a:pPr algn="l"/>
            <a:r>
              <a:rPr lang="en-US" altLang="zh-CN" dirty="0"/>
              <a:t>//</a:t>
            </a:r>
            <a:r>
              <a:rPr lang="en-US" altLang="zh-CN" dirty="0" err="1"/>
              <a:t>函数返回无意义的值</a:t>
            </a:r>
            <a:r>
              <a:rPr lang="en-US" altLang="zh-CN" dirty="0"/>
              <a:t>：</a:t>
            </a:r>
          </a:p>
          <a:p>
            <a:pPr algn="l"/>
            <a:r>
              <a:rPr lang="en-US" altLang="zh-CN" dirty="0"/>
              <a:t>fun </a:t>
            </a:r>
            <a:r>
              <a:rPr lang="en-US" altLang="zh-CN" dirty="0" err="1"/>
              <a:t>printSum</a:t>
            </a:r>
            <a:r>
              <a:rPr lang="en-US" altLang="zh-CN" dirty="0"/>
              <a:t>(a: </a:t>
            </a:r>
            <a:r>
              <a:rPr lang="en-US" altLang="zh-CN" dirty="0" err="1"/>
              <a:t>Int</a:t>
            </a:r>
            <a:r>
              <a:rPr lang="en-US" altLang="zh-CN" dirty="0"/>
              <a:t>, b: </a:t>
            </a:r>
            <a:r>
              <a:rPr lang="en-US" altLang="zh-CN" dirty="0" err="1"/>
              <a:t>Int</a:t>
            </a:r>
            <a:r>
              <a:rPr lang="en-US" altLang="zh-CN" dirty="0"/>
              <a:t>): Unit {</a:t>
            </a:r>
          </a:p>
          <a:p>
            <a:pPr algn="l"/>
            <a:r>
              <a:rPr lang="en-US" altLang="zh-CN" dirty="0"/>
              <a:t>    </a:t>
            </a:r>
            <a:r>
              <a:rPr lang="en-US" altLang="zh-CN" dirty="0" err="1"/>
              <a:t>println</a:t>
            </a:r>
            <a:r>
              <a:rPr lang="en-US" altLang="zh-CN" dirty="0"/>
              <a:t>("sum of $a and $b is ${a + b}")</a:t>
            </a:r>
          </a:p>
          <a:p>
            <a:pPr algn="l"/>
            <a:r>
              <a:rPr lang="en-US" altLang="zh-CN" dirty="0"/>
              <a:t>}</a:t>
            </a:r>
          </a:p>
          <a:p>
            <a:pPr algn="l"/>
            <a:endParaRPr lang="en-US" altLang="zh-CN" dirty="0"/>
          </a:p>
          <a:p>
            <a:pPr algn="l"/>
            <a:r>
              <a:rPr lang="en-US" altLang="zh-CN" dirty="0"/>
              <a:t>//Unit </a:t>
            </a:r>
            <a:r>
              <a:rPr lang="en-US" altLang="zh-CN" dirty="0" err="1"/>
              <a:t>返回类型可以省略</a:t>
            </a:r>
            <a:r>
              <a:rPr lang="en-US" altLang="zh-CN" dirty="0"/>
              <a:t>：</a:t>
            </a:r>
          </a:p>
          <a:p>
            <a:pPr algn="l"/>
            <a:r>
              <a:rPr lang="en-US" altLang="zh-CN" dirty="0"/>
              <a:t>fun </a:t>
            </a:r>
            <a:r>
              <a:rPr lang="en-US" altLang="zh-CN" dirty="0" err="1"/>
              <a:t>printSum</a:t>
            </a:r>
            <a:r>
              <a:rPr lang="en-US" altLang="zh-CN" dirty="0"/>
              <a:t>(a: </a:t>
            </a:r>
            <a:r>
              <a:rPr lang="en-US" altLang="zh-CN" dirty="0" err="1"/>
              <a:t>Int</a:t>
            </a:r>
            <a:r>
              <a:rPr lang="en-US" altLang="zh-CN" dirty="0"/>
              <a:t>, b: </a:t>
            </a:r>
            <a:r>
              <a:rPr lang="en-US" altLang="zh-CN" dirty="0" err="1"/>
              <a:t>Int</a:t>
            </a:r>
            <a:r>
              <a:rPr lang="en-US" altLang="zh-CN" dirty="0"/>
              <a:t>) {</a:t>
            </a:r>
          </a:p>
          <a:p>
            <a:pPr algn="l"/>
            <a:r>
              <a:rPr lang="en-US" altLang="zh-CN" dirty="0"/>
              <a:t>    </a:t>
            </a:r>
            <a:r>
              <a:rPr lang="en-US" altLang="zh-CN" dirty="0" err="1"/>
              <a:t>println</a:t>
            </a:r>
            <a:r>
              <a:rPr lang="en-US" altLang="zh-CN" dirty="0"/>
              <a:t>("sum of $a and $b is ${a + b}")</a:t>
            </a:r>
          </a:p>
          <a:p>
            <a:pPr algn="l"/>
            <a:r>
              <a:rPr lang="en-US" altLang="zh-CN" dirty="0"/>
              <a:t>}</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定义变量</a:t>
              </a:r>
            </a:p>
          </p:txBody>
        </p:sp>
      </p:grpSp>
      <p:sp>
        <p:nvSpPr>
          <p:cNvPr id="2" name="文本框 1"/>
          <p:cNvSpPr txBox="1"/>
          <p:nvPr/>
        </p:nvSpPr>
        <p:spPr>
          <a:xfrm>
            <a:off x="1628775" y="1463040"/>
            <a:ext cx="9109710" cy="4754880"/>
          </a:xfrm>
          <a:prstGeom prst="rect">
            <a:avLst/>
          </a:prstGeom>
          <a:noFill/>
        </p:spPr>
        <p:txBody>
          <a:bodyPr wrap="square" rtlCol="0">
            <a:spAutoFit/>
          </a:bodyPr>
          <a:lstStyle/>
          <a:p>
            <a:pPr algn="l"/>
            <a:r>
              <a:rPr lang="en-US" altLang="zh-CN"/>
              <a:t>//</a:t>
            </a:r>
            <a:r>
              <a:rPr lang="zh-CN" altLang="en-US"/>
              <a:t>一次赋值（只读）的局部变量:</a:t>
            </a:r>
          </a:p>
          <a:p>
            <a:pPr algn="l"/>
            <a:r>
              <a:rPr lang="zh-CN" altLang="en-US"/>
              <a:t>val a: Int = 1  // 立即赋值</a:t>
            </a:r>
          </a:p>
          <a:p>
            <a:pPr algn="l"/>
            <a:r>
              <a:rPr lang="zh-CN" altLang="en-US"/>
              <a:t>val b = 2   // 自动推断出 `Int` 类型</a:t>
            </a:r>
          </a:p>
          <a:p>
            <a:pPr algn="l"/>
            <a:r>
              <a:rPr lang="zh-CN" altLang="en-US"/>
              <a:t>val c: Int  // 如果没有初始值类型不能省略</a:t>
            </a:r>
          </a:p>
          <a:p>
            <a:pPr algn="l"/>
            <a:r>
              <a:rPr lang="zh-CN" altLang="en-US"/>
              <a:t>c = 3       // 明确赋值</a:t>
            </a:r>
          </a:p>
          <a:p>
            <a:pPr algn="l"/>
            <a:endParaRPr lang="zh-CN" altLang="en-US"/>
          </a:p>
          <a:p>
            <a:pPr algn="l"/>
            <a:r>
              <a:rPr lang="en-US" altLang="zh-CN"/>
              <a:t>//</a:t>
            </a:r>
            <a:r>
              <a:rPr lang="zh-CN" altLang="en-US"/>
              <a:t>可变变量：</a:t>
            </a:r>
          </a:p>
          <a:p>
            <a:pPr algn="l"/>
            <a:r>
              <a:rPr lang="zh-CN" altLang="en-US"/>
              <a:t>var x = 5 // 自动推断出 `Int` 类型</a:t>
            </a:r>
          </a:p>
          <a:p>
            <a:pPr algn="l"/>
            <a:r>
              <a:rPr lang="zh-CN" altLang="en-US"/>
              <a:t>x += 1</a:t>
            </a:r>
          </a:p>
          <a:p>
            <a:pPr algn="l"/>
            <a:endParaRPr lang="zh-CN" altLang="en-US"/>
          </a:p>
          <a:p>
            <a:pPr algn="l"/>
            <a:r>
              <a:rPr lang="en-US" altLang="zh-CN"/>
              <a:t>//顶层变量：</a:t>
            </a:r>
          </a:p>
          <a:p>
            <a:pPr algn="l"/>
            <a:r>
              <a:rPr lang="en-US" altLang="zh-CN"/>
              <a:t>val PI = 3.14</a:t>
            </a:r>
          </a:p>
          <a:p>
            <a:pPr algn="l"/>
            <a:r>
              <a:rPr lang="en-US" altLang="zh-CN"/>
              <a:t>var x = 0</a:t>
            </a:r>
          </a:p>
          <a:p>
            <a:pPr algn="l"/>
            <a:endParaRPr lang="en-US" altLang="zh-CN"/>
          </a:p>
          <a:p>
            <a:pPr algn="l"/>
            <a:r>
              <a:rPr lang="en-US" altLang="zh-CN"/>
              <a:t>fun incrementX() { </a:t>
            </a:r>
          </a:p>
          <a:p>
            <a:pPr algn="l"/>
            <a:r>
              <a:rPr lang="en-US" altLang="zh-CN"/>
              <a:t>    x += 1 </a:t>
            </a:r>
          </a:p>
          <a:p>
            <a:pPr algn="l"/>
            <a:r>
              <a:rPr lang="en-US" altLang="zh-CN"/>
              <a:t>}</a:t>
            </a: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使用字符串模板</a:t>
              </a:r>
            </a:p>
          </p:txBody>
        </p:sp>
      </p:grpSp>
      <p:sp>
        <p:nvSpPr>
          <p:cNvPr id="2" name="文本框 1"/>
          <p:cNvSpPr txBox="1"/>
          <p:nvPr/>
        </p:nvSpPr>
        <p:spPr>
          <a:xfrm>
            <a:off x="1628775" y="2129790"/>
            <a:ext cx="9109710" cy="2011680"/>
          </a:xfrm>
          <a:prstGeom prst="rect">
            <a:avLst/>
          </a:prstGeom>
          <a:noFill/>
        </p:spPr>
        <p:txBody>
          <a:bodyPr wrap="square" rtlCol="0">
            <a:spAutoFit/>
          </a:bodyPr>
          <a:lstStyle/>
          <a:p>
            <a:pPr algn="l"/>
            <a:r>
              <a:rPr lang="zh-CN" altLang="en-US"/>
              <a:t>var a = 1</a:t>
            </a:r>
          </a:p>
          <a:p>
            <a:pPr algn="l"/>
            <a:r>
              <a:rPr lang="zh-CN" altLang="en-US"/>
              <a:t>// 模板中的简单名称：</a:t>
            </a:r>
          </a:p>
          <a:p>
            <a:pPr algn="l"/>
            <a:r>
              <a:rPr lang="zh-CN" altLang="en-US"/>
              <a:t>val s1 = "a is $a" </a:t>
            </a:r>
          </a:p>
          <a:p>
            <a:pPr algn="l"/>
            <a:endParaRPr lang="zh-CN" altLang="en-US"/>
          </a:p>
          <a:p>
            <a:pPr algn="l"/>
            <a:r>
              <a:rPr lang="zh-CN" altLang="en-US"/>
              <a:t>a = 2</a:t>
            </a:r>
          </a:p>
          <a:p>
            <a:pPr algn="l"/>
            <a:r>
              <a:rPr lang="zh-CN" altLang="en-US"/>
              <a:t>// 模板中的任意表达式：</a:t>
            </a:r>
          </a:p>
          <a:p>
            <a:pPr algn="l"/>
            <a:r>
              <a:rPr lang="zh-CN" altLang="en-US"/>
              <a:t>val s2 = "${s1.replace("is", "was")}, but now is $a"</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使用可空值及 null 检测</a:t>
              </a:r>
            </a:p>
          </p:txBody>
        </p:sp>
      </p:grpSp>
      <p:sp>
        <p:nvSpPr>
          <p:cNvPr id="2" name="文本框 1"/>
          <p:cNvSpPr txBox="1"/>
          <p:nvPr/>
        </p:nvSpPr>
        <p:spPr>
          <a:xfrm>
            <a:off x="1619250" y="1424940"/>
            <a:ext cx="9109710" cy="5303520"/>
          </a:xfrm>
          <a:prstGeom prst="rect">
            <a:avLst/>
          </a:prstGeom>
          <a:noFill/>
        </p:spPr>
        <p:txBody>
          <a:bodyPr wrap="square" rtlCol="0">
            <a:spAutoFit/>
          </a:bodyPr>
          <a:lstStyle/>
          <a:p>
            <a:pPr algn="l"/>
            <a:r>
              <a:rPr lang="zh-CN" altLang="en-US"/>
              <a:t>当某个变量的值可以为 null 的时候，必须在声明处的类型后添加 ? 来标识该引用可为空。</a:t>
            </a:r>
          </a:p>
          <a:p>
            <a:pPr algn="l"/>
            <a:endParaRPr lang="zh-CN" altLang="en-US"/>
          </a:p>
          <a:p>
            <a:pPr algn="l"/>
            <a:r>
              <a:rPr lang="zh-CN" altLang="en-US"/>
              <a:t>fun parseInt(str: String): Int? {</a:t>
            </a:r>
          </a:p>
          <a:p>
            <a:pPr algn="l"/>
            <a:r>
              <a:rPr lang="zh-CN" altLang="en-US"/>
              <a:t>    // ……</a:t>
            </a:r>
          </a:p>
          <a:p>
            <a:pPr algn="l"/>
            <a:r>
              <a:rPr lang="zh-CN" altLang="en-US"/>
              <a:t>}</a:t>
            </a:r>
          </a:p>
          <a:p>
            <a:pPr algn="l"/>
            <a:endParaRPr lang="zh-CN" altLang="en-US"/>
          </a:p>
          <a:p>
            <a:pPr algn="l"/>
            <a:r>
              <a:t>fun printProduct(arg1: String, arg2: String) {</a:t>
            </a:r>
          </a:p>
          <a:p>
            <a:pPr algn="l"/>
            <a:r>
              <a:t>    val x = parseInt(arg1)</a:t>
            </a:r>
          </a:p>
          <a:p>
            <a:pPr algn="l"/>
            <a:r>
              <a:t>    val y = parseInt(arg2)</a:t>
            </a:r>
          </a:p>
          <a:p>
            <a:pPr algn="l"/>
            <a:endParaRPr/>
          </a:p>
          <a:p>
            <a:pPr algn="l"/>
            <a:r>
              <a:t>    // 直接使用 `x * y` 会导致编译错误，因为他们可能为 null</a:t>
            </a:r>
          </a:p>
          <a:p>
            <a:pPr algn="l"/>
            <a:r>
              <a:t>    if (x != null &amp;&amp; y != null) {</a:t>
            </a:r>
          </a:p>
          <a:p>
            <a:pPr algn="l"/>
            <a:r>
              <a:t>        // 在空检测后，x 与 y 会自动转换为非空值（non-nullable）</a:t>
            </a:r>
          </a:p>
          <a:p>
            <a:pPr algn="l"/>
            <a:r>
              <a:t>        println(x * y)</a:t>
            </a:r>
          </a:p>
          <a:p>
            <a:pPr algn="l"/>
            <a:r>
              <a:t>    }</a:t>
            </a:r>
          </a:p>
          <a:p>
            <a:pPr algn="l"/>
            <a:r>
              <a:t>    else {</a:t>
            </a:r>
          </a:p>
          <a:p>
            <a:pPr algn="l"/>
            <a:r>
              <a:t>        println("either '$arg1' or '$arg2' is not a number")</a:t>
            </a:r>
          </a:p>
          <a:p>
            <a:pPr algn="l"/>
            <a:r>
              <a:t>    }    </a:t>
            </a:r>
          </a:p>
          <a:p>
            <a:pPr algn="l"/>
            <a:r>
              <a:t>}</a:t>
            </a: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使用类型检测及自动类型转换</a:t>
              </a:r>
            </a:p>
          </p:txBody>
        </p:sp>
      </p:grpSp>
      <p:sp>
        <p:nvSpPr>
          <p:cNvPr id="2" name="文本框 1"/>
          <p:cNvSpPr txBox="1"/>
          <p:nvPr/>
        </p:nvSpPr>
        <p:spPr>
          <a:xfrm>
            <a:off x="1628775" y="2129790"/>
            <a:ext cx="9109710" cy="3108960"/>
          </a:xfrm>
          <a:prstGeom prst="rect">
            <a:avLst/>
          </a:prstGeom>
          <a:noFill/>
        </p:spPr>
        <p:txBody>
          <a:bodyPr wrap="square" rtlCol="0">
            <a:spAutoFit/>
          </a:bodyPr>
          <a:lstStyle/>
          <a:p>
            <a:pPr algn="l"/>
            <a:r>
              <a:rPr lang="zh-CN" altLang="en-US"/>
              <a:t>is 运算符检测一个表达式是否某类型的一个实例。 如果一个不可变的局部变量或属性已经判断出为某类型，那么检测后的分支中可以直接当作该类型使用，无需显式转换：</a:t>
            </a:r>
          </a:p>
          <a:p>
            <a:pPr algn="l"/>
            <a:endParaRPr lang="zh-CN" altLang="en-US"/>
          </a:p>
          <a:p>
            <a:pPr algn="l"/>
            <a:r>
              <a:rPr lang="zh-CN" altLang="en-US"/>
              <a:t>fun getStringLength(obj: Any): Int? {</a:t>
            </a:r>
          </a:p>
          <a:p>
            <a:pPr algn="l"/>
            <a:r>
              <a:rPr lang="zh-CN" altLang="en-US"/>
              <a:t>    // `obj` 在 `&amp;&amp;` 右边自动转换成 `String` 类型</a:t>
            </a:r>
          </a:p>
          <a:p>
            <a:pPr algn="l"/>
            <a:r>
              <a:rPr lang="zh-CN" altLang="en-US"/>
              <a:t>    if (obj is String &amp;&amp; obj.length &gt; 0) {</a:t>
            </a:r>
          </a:p>
          <a:p>
            <a:pPr algn="l"/>
            <a:r>
              <a:rPr lang="zh-CN" altLang="en-US"/>
              <a:t>        return obj.length</a:t>
            </a:r>
          </a:p>
          <a:p>
            <a:pPr algn="l"/>
            <a:r>
              <a:rPr lang="zh-CN" altLang="en-US"/>
              <a:t>    }</a:t>
            </a:r>
          </a:p>
          <a:p>
            <a:pPr algn="l"/>
            <a:endParaRPr lang="zh-CN" altLang="en-US"/>
          </a:p>
          <a:p>
            <a:pPr algn="l"/>
            <a:r>
              <a:rPr lang="zh-CN" altLang="en-US"/>
              <a:t>    return null</a:t>
            </a:r>
          </a:p>
          <a:p>
            <a:pPr algn="l"/>
            <a:r>
              <a:rPr lang="zh-CN" altLang="en-US"/>
              <a:t>}</a:t>
            </a: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 when 表达式</a:t>
              </a:r>
            </a:p>
          </p:txBody>
        </p:sp>
      </p:grpSp>
      <p:sp>
        <p:nvSpPr>
          <p:cNvPr id="2" name="文本框 1"/>
          <p:cNvSpPr txBox="1"/>
          <p:nvPr/>
        </p:nvSpPr>
        <p:spPr>
          <a:xfrm>
            <a:off x="1628775" y="2129790"/>
            <a:ext cx="9109710" cy="2286000"/>
          </a:xfrm>
          <a:prstGeom prst="rect">
            <a:avLst/>
          </a:prstGeom>
          <a:noFill/>
        </p:spPr>
        <p:txBody>
          <a:bodyPr wrap="square" rtlCol="0">
            <a:spAutoFit/>
          </a:bodyPr>
          <a:lstStyle/>
          <a:p>
            <a:pPr algn="l"/>
            <a:r>
              <a:rPr lang="zh-CN" altLang="en-US"/>
              <a:t>fun describe(obj: Any): String =</a:t>
            </a:r>
          </a:p>
          <a:p>
            <a:pPr algn="l"/>
            <a:r>
              <a:rPr lang="zh-CN" altLang="en-US"/>
              <a:t>when (obj) {</a:t>
            </a:r>
          </a:p>
          <a:p>
            <a:pPr algn="l"/>
            <a:r>
              <a:rPr lang="zh-CN" altLang="en-US"/>
              <a:t>    1          -&gt; "One"</a:t>
            </a:r>
          </a:p>
          <a:p>
            <a:pPr algn="l"/>
            <a:r>
              <a:rPr lang="zh-CN" altLang="en-US"/>
              <a:t>    "Hello"    -&gt; "Greeting"</a:t>
            </a:r>
          </a:p>
          <a:p>
            <a:pPr algn="l"/>
            <a:r>
              <a:rPr lang="zh-CN" altLang="en-US"/>
              <a:t>    is Long    -&gt; "Long"</a:t>
            </a:r>
          </a:p>
          <a:p>
            <a:pPr algn="l"/>
            <a:r>
              <a:rPr lang="zh-CN" altLang="en-US"/>
              <a:t>    !is String -&gt; "Not a string"</a:t>
            </a:r>
          </a:p>
          <a:p>
            <a:pPr algn="l"/>
            <a:r>
              <a:rPr lang="zh-CN" altLang="en-US"/>
              <a:t>    else       -&gt; "Unknown"</a:t>
            </a:r>
          </a:p>
          <a:p>
            <a:pPr algn="l"/>
            <a:r>
              <a:rPr lang="zh-CN" altLang="en-US"/>
              <a:t>}</a:t>
            </a: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使用区间（range）</a:t>
              </a:r>
            </a:p>
          </p:txBody>
        </p:sp>
      </p:grpSp>
      <p:sp>
        <p:nvSpPr>
          <p:cNvPr id="2" name="文本框 1"/>
          <p:cNvSpPr txBox="1"/>
          <p:nvPr/>
        </p:nvSpPr>
        <p:spPr>
          <a:xfrm>
            <a:off x="1628775" y="1567815"/>
            <a:ext cx="9109710" cy="4480560"/>
          </a:xfrm>
          <a:prstGeom prst="rect">
            <a:avLst/>
          </a:prstGeom>
          <a:noFill/>
        </p:spPr>
        <p:txBody>
          <a:bodyPr wrap="square" rtlCol="0">
            <a:spAutoFit/>
          </a:bodyPr>
          <a:lstStyle/>
          <a:p>
            <a:pPr algn="l"/>
            <a:r>
              <a:rPr lang="zh-CN" altLang="en-US"/>
              <a:t>使用 in 运算符来检测某个数字是否在指定区间内：</a:t>
            </a:r>
          </a:p>
          <a:p>
            <a:pPr algn="l"/>
            <a:r>
              <a:rPr lang="zh-CN" altLang="en-US"/>
              <a:t>val x = 10</a:t>
            </a:r>
          </a:p>
          <a:p>
            <a:pPr algn="l"/>
            <a:r>
              <a:rPr lang="zh-CN" altLang="en-US"/>
              <a:t>val y = 9</a:t>
            </a:r>
          </a:p>
          <a:p>
            <a:pPr algn="l"/>
            <a:r>
              <a:rPr lang="zh-CN" altLang="en-US"/>
              <a:t>if (x in 1..y+1) {</a:t>
            </a:r>
          </a:p>
          <a:p>
            <a:pPr algn="l"/>
            <a:r>
              <a:rPr lang="zh-CN" altLang="en-US"/>
              <a:t>    println("fits in range")</a:t>
            </a:r>
          </a:p>
          <a:p>
            <a:pPr algn="l"/>
            <a:r>
              <a:rPr lang="zh-CN" altLang="en-US"/>
              <a:t>}</a:t>
            </a:r>
          </a:p>
          <a:p>
            <a:pPr algn="l"/>
            <a:endParaRPr lang="zh-CN" altLang="en-US"/>
          </a:p>
          <a:p>
            <a:pPr algn="l"/>
            <a:r>
              <a:rPr lang="zh-CN" altLang="en-US"/>
              <a:t>数列迭代</a:t>
            </a:r>
          </a:p>
          <a:p>
            <a:pPr algn="l"/>
            <a:r>
              <a:rPr lang="zh-CN" altLang="en-US"/>
              <a:t>for (x in 1..10 step 2) {</a:t>
            </a:r>
          </a:p>
          <a:p>
            <a:pPr algn="l"/>
            <a:r>
              <a:rPr lang="zh-CN" altLang="en-US"/>
              <a:t>    print(x)</a:t>
            </a:r>
          </a:p>
          <a:p>
            <a:pPr algn="l"/>
            <a:r>
              <a:rPr lang="zh-CN" altLang="en-US"/>
              <a:t>}</a:t>
            </a:r>
          </a:p>
          <a:p>
            <a:pPr algn="l"/>
            <a:endParaRPr lang="zh-CN" altLang="en-US"/>
          </a:p>
          <a:p>
            <a:pPr algn="l"/>
            <a:r>
              <a:rPr lang="zh-CN" altLang="en-US"/>
              <a:t>for (x in 9 downTo 0 step 3) {</a:t>
            </a:r>
          </a:p>
          <a:p>
            <a:pPr algn="l"/>
            <a:r>
              <a:rPr lang="zh-CN" altLang="en-US"/>
              <a:t>    print(x)</a:t>
            </a:r>
          </a:p>
          <a:p>
            <a:pPr algn="l"/>
            <a:r>
              <a:rPr lang="zh-CN" altLang="en-US"/>
              <a:t>}</a:t>
            </a:r>
          </a:p>
          <a:p>
            <a:pPr algn="l"/>
            <a:endParaRPr lang="zh-CN" altLang="en-U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习惯用法</a:t>
              </a:r>
            </a:p>
          </p:txBody>
        </p:sp>
      </p:grpSp>
      <p:sp>
        <p:nvSpPr>
          <p:cNvPr id="2" name="文本框 1"/>
          <p:cNvSpPr txBox="1"/>
          <p:nvPr/>
        </p:nvSpPr>
        <p:spPr>
          <a:xfrm>
            <a:off x="1628775" y="1415415"/>
            <a:ext cx="9109710" cy="5029200"/>
          </a:xfrm>
          <a:prstGeom prst="rect">
            <a:avLst/>
          </a:prstGeom>
          <a:noFill/>
        </p:spPr>
        <p:txBody>
          <a:bodyPr wrap="square" rtlCol="0">
            <a:spAutoFit/>
          </a:bodyPr>
          <a:lstStyle/>
          <a:p>
            <a:pPr algn="l"/>
            <a:r>
              <a:rPr lang="zh-CN" altLang="en-US" dirty="0"/>
              <a:t>创建 DTOs（POJOs/POCOs）</a:t>
            </a:r>
          </a:p>
          <a:p>
            <a:pPr algn="l"/>
            <a:r>
              <a:rPr lang="zh-CN" altLang="en-US" dirty="0"/>
              <a:t>data class Customer(val name: String, val email: String)</a:t>
            </a:r>
          </a:p>
          <a:p>
            <a:pPr algn="l"/>
            <a:endParaRPr lang="zh-CN" altLang="en-US" dirty="0"/>
          </a:p>
          <a:p>
            <a:pPr algn="l"/>
            <a:r>
              <a:rPr lang="zh-CN" altLang="en-US" dirty="0"/>
              <a:t>函数的默认参数</a:t>
            </a:r>
          </a:p>
          <a:p>
            <a:pPr algn="l"/>
            <a:r>
              <a:rPr lang="zh-CN" altLang="en-US" dirty="0"/>
              <a:t>fun foo(a: Int = 0, b: String = "") { …… }</a:t>
            </a:r>
          </a:p>
          <a:p>
            <a:pPr algn="l"/>
            <a:endParaRPr lang="zh-CN" altLang="en-US" dirty="0"/>
          </a:p>
          <a:p>
            <a:pPr algn="l"/>
            <a:r>
              <a:rPr lang="zh-CN" altLang="en-US" dirty="0"/>
              <a:t>过滤 list</a:t>
            </a:r>
          </a:p>
          <a:p>
            <a:pPr algn="l"/>
            <a:r>
              <a:rPr lang="zh-CN" altLang="en-US" dirty="0"/>
              <a:t>val positives = list.filter { it &gt; 0 }</a:t>
            </a:r>
          </a:p>
          <a:p>
            <a:pPr algn="l"/>
            <a:endParaRPr lang="zh-CN" altLang="en-US" dirty="0"/>
          </a:p>
          <a:p>
            <a:pPr algn="l"/>
            <a:r>
              <a:rPr lang="zh-CN" altLang="en-US" dirty="0"/>
              <a:t>String 内插</a:t>
            </a:r>
          </a:p>
          <a:p>
            <a:pPr algn="l"/>
            <a:r>
              <a:rPr lang="zh-CN" altLang="en-US" dirty="0"/>
              <a:t>println("Name $name")</a:t>
            </a:r>
          </a:p>
          <a:p>
            <a:pPr algn="l"/>
            <a:endParaRPr lang="zh-CN" altLang="en-US" dirty="0"/>
          </a:p>
          <a:p>
            <a:pPr algn="l"/>
            <a:r>
              <a:rPr lang="zh-CN" altLang="en-US" dirty="0"/>
              <a:t>类型判断</a:t>
            </a:r>
          </a:p>
          <a:p>
            <a:pPr algn="l"/>
            <a:r>
              <a:rPr lang="zh-CN" altLang="en-US" dirty="0"/>
              <a:t>when (x) {</a:t>
            </a:r>
          </a:p>
          <a:p>
            <a:pPr algn="l"/>
            <a:r>
              <a:rPr lang="zh-CN" altLang="en-US" dirty="0"/>
              <a:t>    is Foo //-&gt; ……</a:t>
            </a:r>
          </a:p>
          <a:p>
            <a:pPr algn="l"/>
            <a:r>
              <a:rPr lang="zh-CN" altLang="en-US" dirty="0"/>
              <a:t>    is Bar //-&gt; ……</a:t>
            </a:r>
          </a:p>
          <a:p>
            <a:pPr algn="l"/>
            <a:r>
              <a:rPr lang="zh-CN" altLang="en-US" dirty="0"/>
              <a:t>    else   //-&gt; ……</a:t>
            </a:r>
          </a:p>
          <a:p>
            <a:pPr algn="l"/>
            <a:r>
              <a:rPr lang="zh-CN" altLang="en-US" dirty="0"/>
              <a:t>}</a:t>
            </a: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1320165"/>
            <a:ext cx="9109710" cy="4754880"/>
          </a:xfrm>
          <a:prstGeom prst="rect">
            <a:avLst/>
          </a:prstGeom>
          <a:noFill/>
        </p:spPr>
        <p:txBody>
          <a:bodyPr wrap="square" rtlCol="0">
            <a:spAutoFit/>
          </a:bodyPr>
          <a:lstStyle/>
          <a:p>
            <a:pPr algn="l"/>
            <a:r>
              <a:t>遍历 map/pair型list</a:t>
            </a:r>
          </a:p>
          <a:p>
            <a:pPr algn="l"/>
            <a:r>
              <a:t>for ((k, v) in map) {</a:t>
            </a:r>
          </a:p>
          <a:p>
            <a:pPr algn="l"/>
            <a:r>
              <a:t>    println("$k -&gt; $v")</a:t>
            </a:r>
          </a:p>
          <a:p>
            <a:pPr algn="l"/>
            <a:r>
              <a:t>}</a:t>
            </a:r>
          </a:p>
          <a:p>
            <a:pPr algn="l"/>
            <a:endParaRPr/>
          </a:p>
          <a:p>
            <a:pPr algn="l"/>
            <a:r>
              <a:t>使用区间</a:t>
            </a:r>
          </a:p>
          <a:p>
            <a:pPr algn="l"/>
            <a:r>
              <a:t>for (i in 1..100) { …… }  // 闭区间：包含 100</a:t>
            </a:r>
          </a:p>
          <a:p>
            <a:pPr algn="l"/>
            <a:r>
              <a:t>for (i in 1 until 100) { …… } // 半开区间：不包含 100</a:t>
            </a:r>
          </a:p>
          <a:p>
            <a:pPr algn="l"/>
            <a:r>
              <a:t>for (x in 2..10 step 2) { …… }</a:t>
            </a:r>
          </a:p>
          <a:p>
            <a:pPr algn="l"/>
            <a:r>
              <a:t>for (x in 10 downTo 1) { …… }</a:t>
            </a:r>
          </a:p>
          <a:p>
            <a:pPr algn="l"/>
            <a:r>
              <a:t>if (x in 1..10) { …… }</a:t>
            </a:r>
          </a:p>
          <a:p>
            <a:pPr algn="l"/>
            <a:endParaRPr/>
          </a:p>
          <a:p>
            <a:pPr algn="l"/>
            <a:r>
              <a:t>只读 list</a:t>
            </a:r>
          </a:p>
          <a:p>
            <a:pPr algn="l"/>
            <a:r>
              <a:t>val list = listOf("a", "b", "c")</a:t>
            </a:r>
          </a:p>
          <a:p>
            <a:pPr algn="l"/>
            <a:endParaRPr/>
          </a:p>
          <a:p>
            <a:pPr algn="l"/>
            <a:r>
              <a:t>只读 map</a:t>
            </a:r>
          </a:p>
          <a:p>
            <a:pPr algn="l"/>
            <a:r>
              <a:t>val map = mapOf("a" to 1, "b" to 2, "c" to 3)</a:t>
            </a: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1377315"/>
            <a:ext cx="9109710" cy="5029200"/>
          </a:xfrm>
          <a:prstGeom prst="rect">
            <a:avLst/>
          </a:prstGeom>
          <a:noFill/>
        </p:spPr>
        <p:txBody>
          <a:bodyPr wrap="square" rtlCol="0">
            <a:spAutoFit/>
          </a:bodyPr>
          <a:lstStyle/>
          <a:p>
            <a:pPr algn="l"/>
            <a:r>
              <a:rPr lang="zh-CN" altLang="en-US" dirty="0"/>
              <a:t>访问 map</a:t>
            </a:r>
          </a:p>
          <a:p>
            <a:pPr algn="l"/>
            <a:r>
              <a:rPr lang="zh-CN" altLang="en-US" dirty="0"/>
              <a:t>println(map["key"])</a:t>
            </a:r>
          </a:p>
          <a:p>
            <a:pPr algn="l"/>
            <a:r>
              <a:rPr lang="zh-CN" altLang="en-US" dirty="0"/>
              <a:t>map["key"] = value</a:t>
            </a:r>
          </a:p>
          <a:p>
            <a:pPr algn="l"/>
            <a:endParaRPr lang="zh-CN" altLang="en-US" dirty="0"/>
          </a:p>
          <a:p>
            <a:pPr algn="l"/>
            <a:r>
              <a:rPr lang="zh-CN" altLang="en-US" dirty="0"/>
              <a:t>延迟属性</a:t>
            </a:r>
          </a:p>
          <a:p>
            <a:pPr algn="l"/>
            <a:r>
              <a:rPr lang="zh-CN" altLang="en-US" dirty="0"/>
              <a:t>val p: String by lazy {</a:t>
            </a:r>
          </a:p>
          <a:p>
            <a:pPr algn="l"/>
            <a:r>
              <a:rPr lang="zh-CN" altLang="en-US" dirty="0"/>
              <a:t>    // 计算该字符串</a:t>
            </a:r>
          </a:p>
          <a:p>
            <a:pPr algn="l"/>
            <a:r>
              <a:rPr lang="zh-CN" altLang="en-US" dirty="0"/>
              <a:t>}</a:t>
            </a:r>
          </a:p>
          <a:p>
            <a:pPr algn="l"/>
            <a:endParaRPr lang="zh-CN" altLang="en-US" dirty="0"/>
          </a:p>
          <a:p>
            <a:pPr algn="l"/>
            <a:r>
              <a:rPr lang="zh-CN" altLang="en-US" dirty="0"/>
              <a:t>扩展函数</a:t>
            </a:r>
          </a:p>
          <a:p>
            <a:pPr algn="l"/>
            <a:r>
              <a:rPr lang="zh-CN" altLang="en-US" dirty="0"/>
              <a:t>fun String.spaceToCamelCase() { …… }</a:t>
            </a:r>
          </a:p>
          <a:p>
            <a:pPr algn="l"/>
            <a:endParaRPr lang="zh-CN" altLang="en-US" dirty="0"/>
          </a:p>
          <a:p>
            <a:pPr algn="l"/>
            <a:r>
              <a:rPr lang="zh-CN" altLang="en-US" dirty="0"/>
              <a:t>"Convert this to camelcase".spaceToCamelCase()</a:t>
            </a:r>
          </a:p>
          <a:p>
            <a:pPr algn="l"/>
            <a:endParaRPr lang="zh-CN" altLang="en-US" dirty="0"/>
          </a:p>
          <a:p>
            <a:pPr algn="l"/>
            <a:r>
              <a:rPr lang="zh-CN" altLang="en-US" dirty="0"/>
              <a:t>创建单例</a:t>
            </a:r>
          </a:p>
          <a:p>
            <a:pPr algn="l"/>
            <a:r>
              <a:rPr lang="zh-CN" altLang="en-US" dirty="0"/>
              <a:t>object Resource {</a:t>
            </a:r>
          </a:p>
          <a:p>
            <a:pPr algn="l"/>
            <a:r>
              <a:rPr lang="zh-CN" altLang="en-US" dirty="0"/>
              <a:t>    val name = "Name"</a:t>
            </a:r>
          </a:p>
          <a:p>
            <a:pPr algn="l"/>
            <a:r>
              <a:rPr lang="zh-CN" altLang="en-US" dirty="0"/>
              <a:t>}</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25171"/>
            <a:ext cx="3765079" cy="688317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4"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38" name="圆角矩形 77"/>
          <p:cNvSpPr/>
          <p:nvPr/>
        </p:nvSpPr>
        <p:spPr>
          <a:xfrm>
            <a:off x="6217722" y="2447111"/>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0" name="圆角矩形 79"/>
          <p:cNvSpPr/>
          <p:nvPr/>
        </p:nvSpPr>
        <p:spPr>
          <a:xfrm>
            <a:off x="6217722" y="36359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2" name="圆角矩形 36"/>
          <p:cNvSpPr/>
          <p:nvPr/>
        </p:nvSpPr>
        <p:spPr>
          <a:xfrm>
            <a:off x="6217722" y="1324429"/>
            <a:ext cx="4021760"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矩形 42"/>
          <p:cNvSpPr/>
          <p:nvPr/>
        </p:nvSpPr>
        <p:spPr>
          <a:xfrm>
            <a:off x="7573360" y="1364214"/>
            <a:ext cx="1198880" cy="457200"/>
          </a:xfrm>
          <a:prstGeom prst="rect">
            <a:avLst/>
          </a:prstGeom>
          <a:effectLst/>
        </p:spPr>
        <p:txBody>
          <a:bodyPr wrap="none">
            <a:spAutoFit/>
          </a:bodyPr>
          <a:lstStyle/>
          <a:p>
            <a:pPr algn="ctr">
              <a:lnSpc>
                <a:spcPct val="120000"/>
              </a:lnSpc>
            </a:pPr>
            <a:r>
              <a:rPr sz="2000" b="1" dirty="0" smtClean="0">
                <a:solidFill>
                  <a:schemeClr val="bg1"/>
                </a:solidFill>
                <a:latin typeface="微软雅黑" panose="020B0503020204020204" pitchFamily="34" charset="-122"/>
                <a:ea typeface="微软雅黑" panose="020B0503020204020204" pitchFamily="34" charset="-122"/>
                <a:cs typeface="+mn-ea"/>
                <a:sym typeface="+mn-lt"/>
              </a:rPr>
              <a:t>前世今生</a:t>
            </a:r>
          </a:p>
        </p:txBody>
      </p:sp>
      <p:sp>
        <p:nvSpPr>
          <p:cNvPr id="44" name="圆角矩形 40"/>
          <p:cNvSpPr/>
          <p:nvPr/>
        </p:nvSpPr>
        <p:spPr bwMode="auto">
          <a:xfrm>
            <a:off x="5286628" y="1298366"/>
            <a:ext cx="714279"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1</a:t>
            </a:r>
            <a:endParaRPr lang="zh-CN" altLang="en-US" sz="2000" dirty="0">
              <a:latin typeface="Impact" panose="020B0806030902050204" pitchFamily="34" charset="0"/>
              <a:cs typeface="+mn-ea"/>
              <a:sym typeface="+mn-lt"/>
            </a:endParaRPr>
          </a:p>
        </p:txBody>
      </p:sp>
      <p:sp>
        <p:nvSpPr>
          <p:cNvPr id="46" name="圆角矩形 42"/>
          <p:cNvSpPr/>
          <p:nvPr/>
        </p:nvSpPr>
        <p:spPr bwMode="auto">
          <a:xfrm>
            <a:off x="5286627" y="24543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2</a:t>
            </a:r>
            <a:endParaRPr lang="zh-CN" altLang="en-US" sz="2000" dirty="0">
              <a:latin typeface="Impact" panose="020B0806030902050204" pitchFamily="34" charset="0"/>
              <a:cs typeface="+mn-ea"/>
              <a:sym typeface="+mn-lt"/>
            </a:endParaRPr>
          </a:p>
        </p:txBody>
      </p:sp>
      <p:sp>
        <p:nvSpPr>
          <p:cNvPr id="47" name="矩形 46"/>
          <p:cNvSpPr/>
          <p:nvPr/>
        </p:nvSpPr>
        <p:spPr>
          <a:xfrm>
            <a:off x="7408580" y="2486896"/>
            <a:ext cx="1528445" cy="457200"/>
          </a:xfrm>
          <a:prstGeom prst="rect">
            <a:avLst/>
          </a:prstGeom>
          <a:effectLst/>
        </p:spPr>
        <p:txBody>
          <a:bodyPr wrap="none">
            <a:spAutoFit/>
          </a:bodyPr>
          <a:lstStyle/>
          <a:p>
            <a:pPr algn="ctr">
              <a:lnSpc>
                <a:spcPct val="120000"/>
              </a:lnSpc>
            </a:pPr>
            <a:r>
              <a:rPr sz="2000" b="1" dirty="0">
                <a:solidFill>
                  <a:schemeClr val="bg1"/>
                </a:solidFill>
                <a:latin typeface="微软雅黑" panose="020B0503020204020204" pitchFamily="34" charset="-122"/>
                <a:ea typeface="微软雅黑" panose="020B0503020204020204" pitchFamily="34" charset="-122"/>
                <a:cs typeface="+mn-ea"/>
                <a:sym typeface="+mn-lt"/>
              </a:rPr>
              <a:t>理念</a:t>
            </a:r>
            <a:r>
              <a:rPr lang="zh-CN" sz="2000" b="1" dirty="0">
                <a:solidFill>
                  <a:schemeClr val="bg1"/>
                </a:solidFill>
                <a:latin typeface="微软雅黑" panose="020B0503020204020204" pitchFamily="34" charset="-122"/>
                <a:ea typeface="微软雅黑" panose="020B0503020204020204" pitchFamily="34" charset="-122"/>
                <a:cs typeface="+mn-ea"/>
                <a:sym typeface="+mn-lt"/>
              </a:rPr>
              <a:t>、</a:t>
            </a:r>
            <a:r>
              <a:rPr sz="2000" b="1" dirty="0">
                <a:solidFill>
                  <a:schemeClr val="bg1"/>
                </a:solidFill>
                <a:latin typeface="微软雅黑" panose="020B0503020204020204" pitchFamily="34" charset="-122"/>
                <a:ea typeface="微软雅黑" panose="020B0503020204020204" pitchFamily="34" charset="-122"/>
                <a:cs typeface="+mn-ea"/>
                <a:sym typeface="+mn-lt"/>
              </a:rPr>
              <a:t>特色 </a:t>
            </a:r>
          </a:p>
        </p:txBody>
      </p:sp>
      <p:sp>
        <p:nvSpPr>
          <p:cNvPr id="49" name="矩形 48"/>
          <p:cNvSpPr/>
          <p:nvPr/>
        </p:nvSpPr>
        <p:spPr>
          <a:xfrm>
            <a:off x="7015799" y="36757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基础语法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圆角矩形 74"/>
          <p:cNvSpPr/>
          <p:nvPr/>
        </p:nvSpPr>
        <p:spPr bwMode="auto">
          <a:xfrm>
            <a:off x="5286627" y="36100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3</a:t>
            </a:r>
            <a:endParaRPr lang="zh-CN" altLang="en-US" sz="2000" dirty="0">
              <a:latin typeface="Impact" panose="020B0806030902050204" pitchFamily="34" charset="0"/>
              <a:cs typeface="+mn-ea"/>
              <a:sym typeface="+mn-lt"/>
            </a:endParaRPr>
          </a:p>
        </p:txBody>
      </p:sp>
      <p:sp>
        <p:nvSpPr>
          <p:cNvPr id="2" name="圆角矩形 79"/>
          <p:cNvSpPr/>
          <p:nvPr/>
        </p:nvSpPr>
        <p:spPr>
          <a:xfrm>
            <a:off x="6217722" y="47916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3" name="矩形 2"/>
          <p:cNvSpPr/>
          <p:nvPr/>
        </p:nvSpPr>
        <p:spPr>
          <a:xfrm>
            <a:off x="7015799" y="48314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学习参考</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圆角矩形 74"/>
          <p:cNvSpPr/>
          <p:nvPr/>
        </p:nvSpPr>
        <p:spPr bwMode="auto">
          <a:xfrm>
            <a:off x="5286627" y="47657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4</a:t>
            </a:r>
            <a:endParaRPr lang="zh-CN" altLang="en-US" sz="2000" dirty="0">
              <a:latin typeface="Impact" panose="020B0806030902050204" pitchFamily="34" charset="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outHorizontal)">
                                      <p:cBhvr>
                                        <p:cTn id="7" dur="750"/>
                                        <p:tgtEl>
                                          <p:spTgt spid="7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additive="base">
                                        <p:cTn id="10" dur="750"/>
                                        <p:tgtEl>
                                          <p:spTgt spid="73"/>
                                        </p:tgtEl>
                                        <p:attrNameLst>
                                          <p:attrName>ppt_y</p:attrName>
                                        </p:attrNameLst>
                                      </p:cBhvr>
                                      <p:tavLst>
                                        <p:tav tm="0">
                                          <p:val>
                                            <p:strVal val="#ppt_y+#ppt_h*1.125000"/>
                                          </p:val>
                                        </p:tav>
                                        <p:tav tm="100000">
                                          <p:val>
                                            <p:strVal val="#ppt_y"/>
                                          </p:val>
                                        </p:tav>
                                      </p:tavLst>
                                    </p:anim>
                                    <p:animEffect transition="in" filter="wipe(up)">
                                      <p:cBhvr>
                                        <p:cTn id="11" dur="750"/>
                                        <p:tgtEl>
                                          <p:spTgt spid="73"/>
                                        </p:tgtEl>
                                      </p:cBhvr>
                                    </p:animEffect>
                                  </p:childTnLst>
                                </p:cTn>
                              </p:par>
                            </p:childTnLst>
                          </p:cTn>
                        </p:par>
                        <p:par>
                          <p:cTn id="12" fill="hold">
                            <p:stCondLst>
                              <p:cond delay="1000"/>
                            </p:stCondLst>
                            <p:childTnLst>
                              <p:par>
                                <p:cTn id="13" presetID="23" presetClass="entr" presetSubtype="32"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750" fill="hold"/>
                                        <p:tgtEl>
                                          <p:spTgt spid="74"/>
                                        </p:tgtEl>
                                        <p:attrNameLst>
                                          <p:attrName>ppt_w</p:attrName>
                                        </p:attrNameLst>
                                      </p:cBhvr>
                                      <p:tavLst>
                                        <p:tav tm="0">
                                          <p:val>
                                            <p:strVal val="4*#ppt_w"/>
                                          </p:val>
                                        </p:tav>
                                        <p:tav tm="100000">
                                          <p:val>
                                            <p:strVal val="#ppt_w"/>
                                          </p:val>
                                        </p:tav>
                                      </p:tavLst>
                                    </p:anim>
                                    <p:anim calcmode="lin" valueType="num">
                                      <p:cBhvr>
                                        <p:cTn id="16" dur="750" fill="hold"/>
                                        <p:tgtEl>
                                          <p:spTgt spid="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P spid="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3657600"/>
          </a:xfrm>
          <a:prstGeom prst="rect">
            <a:avLst/>
          </a:prstGeom>
          <a:noFill/>
        </p:spPr>
        <p:txBody>
          <a:bodyPr wrap="square" rtlCol="0">
            <a:spAutoFit/>
          </a:bodyPr>
          <a:lstStyle/>
          <a:p>
            <a:pPr algn="l"/>
            <a:r>
              <a:rPr lang="zh-CN" altLang="en-US" dirty="0"/>
              <a:t>If not null 缩写</a:t>
            </a:r>
          </a:p>
          <a:p>
            <a:pPr algn="l"/>
            <a:r>
              <a:rPr lang="zh-CN" altLang="en-US" dirty="0"/>
              <a:t>val files = File("Test").listFiles()</a:t>
            </a:r>
          </a:p>
          <a:p>
            <a:pPr algn="l"/>
            <a:r>
              <a:rPr lang="zh-CN" altLang="en-US" dirty="0"/>
              <a:t>println(files?.size)</a:t>
            </a:r>
          </a:p>
          <a:p>
            <a:pPr algn="l"/>
            <a:endParaRPr lang="zh-CN" altLang="en-US" dirty="0"/>
          </a:p>
          <a:p>
            <a:pPr algn="l"/>
            <a:r>
              <a:rPr lang="zh-CN" altLang="en-US" dirty="0"/>
              <a:t>If not null and else 缩写</a:t>
            </a:r>
          </a:p>
          <a:p>
            <a:pPr algn="l"/>
            <a:r>
              <a:rPr lang="zh-CN" altLang="en-US" dirty="0"/>
              <a:t>val files = File("Test").listFiles()</a:t>
            </a:r>
          </a:p>
          <a:p>
            <a:pPr algn="l"/>
            <a:r>
              <a:rPr lang="zh-CN" altLang="en-US" dirty="0"/>
              <a:t>println(files?.size ?: "empty")</a:t>
            </a:r>
          </a:p>
          <a:p>
            <a:pPr algn="l"/>
            <a:endParaRPr lang="zh-CN" altLang="en-US" dirty="0"/>
          </a:p>
          <a:p>
            <a:pPr algn="l"/>
            <a:r>
              <a:rPr lang="zh-CN" altLang="en-US" dirty="0"/>
              <a:t>if null 执行一个语句</a:t>
            </a:r>
          </a:p>
          <a:p>
            <a:pPr algn="l"/>
            <a:r>
              <a:rPr lang="zh-CN" altLang="en-US" dirty="0"/>
              <a:t>val values = ……</a:t>
            </a:r>
          </a:p>
          <a:p>
            <a:pPr algn="l"/>
            <a:r>
              <a:rPr lang="zh-CN" altLang="en-US" dirty="0"/>
              <a:t>val email = values["email"] ?: throw IllegalStateException("Email is missing!")</a:t>
            </a:r>
          </a:p>
          <a:p>
            <a:pPr algn="l"/>
            <a:endParaRPr lang="zh-CN" altLang="en-US" dirty="0"/>
          </a:p>
          <a:p>
            <a:pPr algn="l"/>
            <a:endParaRPr lang="zh-CN" altLang="en-US" dirty="0"/>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71403"/>
              <a:ext cx="2109786" cy="461665"/>
            </a:xfrm>
            <a:prstGeom prst="rect">
              <a:avLst/>
            </a:prstGeom>
            <a:grp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3693319"/>
          </a:xfrm>
          <a:prstGeom prst="rect">
            <a:avLst/>
          </a:prstGeom>
          <a:noFill/>
        </p:spPr>
        <p:txBody>
          <a:bodyPr wrap="square" rtlCol="0">
            <a:spAutoFit/>
          </a:bodyPr>
          <a:lstStyle/>
          <a:p>
            <a:r>
              <a:rPr lang="zh-CN" altLang="en-US" dirty="0"/>
              <a:t>在可能会空的集合中取第一</a:t>
            </a:r>
            <a:r>
              <a:rPr lang="zh-CN" altLang="en-US" dirty="0" smtClean="0"/>
              <a:t>元素</a:t>
            </a:r>
            <a:endParaRPr lang="en-US" altLang="zh-CN" dirty="0" smtClean="0"/>
          </a:p>
          <a:p>
            <a:r>
              <a:rPr lang="en-US" altLang="zh-CN" dirty="0" err="1" smtClean="0"/>
              <a:t>val</a:t>
            </a:r>
            <a:r>
              <a:rPr lang="en-US" altLang="zh-CN" dirty="0" smtClean="0"/>
              <a:t> </a:t>
            </a:r>
            <a:r>
              <a:rPr lang="en-US" altLang="zh-CN" dirty="0"/>
              <a:t>emails = ... // </a:t>
            </a:r>
            <a:r>
              <a:rPr lang="zh-CN" altLang="en-US" dirty="0"/>
              <a:t>可能会是空集合</a:t>
            </a:r>
          </a:p>
          <a:p>
            <a:r>
              <a:rPr lang="en-US" altLang="zh-CN" dirty="0" err="1"/>
              <a:t>val</a:t>
            </a:r>
            <a:r>
              <a:rPr lang="en-US" altLang="zh-CN" dirty="0"/>
              <a:t> </a:t>
            </a:r>
            <a:r>
              <a:rPr lang="en-US" altLang="zh-CN" dirty="0" err="1"/>
              <a:t>mainEmail</a:t>
            </a:r>
            <a:r>
              <a:rPr lang="en-US" altLang="zh-CN" dirty="0"/>
              <a:t> = </a:t>
            </a:r>
            <a:r>
              <a:rPr lang="en-US" altLang="zh-CN" dirty="0" err="1"/>
              <a:t>emails.firstOrNull</a:t>
            </a:r>
            <a:r>
              <a:rPr lang="en-US" altLang="zh-CN" dirty="0"/>
              <a:t>() ?: </a:t>
            </a:r>
            <a:r>
              <a:rPr lang="en-US" altLang="zh-CN" dirty="0" smtClean="0"/>
              <a:t>"“</a:t>
            </a:r>
          </a:p>
          <a:p>
            <a:endParaRPr lang="en-US" altLang="zh-CN" dirty="0"/>
          </a:p>
          <a:p>
            <a:r>
              <a:rPr lang="en-US" altLang="zh-CN" dirty="0"/>
              <a:t>if not null </a:t>
            </a:r>
            <a:r>
              <a:rPr lang="zh-CN" altLang="en-US" dirty="0"/>
              <a:t>执行代码</a:t>
            </a:r>
          </a:p>
          <a:p>
            <a:r>
              <a:rPr lang="en-US" altLang="zh-CN" dirty="0" err="1"/>
              <a:t>val</a:t>
            </a:r>
            <a:r>
              <a:rPr lang="en-US" altLang="zh-CN" dirty="0"/>
              <a:t> value = </a:t>
            </a:r>
            <a:r>
              <a:rPr lang="en-US" altLang="zh-CN" dirty="0" smtClean="0"/>
              <a:t>……</a:t>
            </a:r>
            <a:endParaRPr lang="en-US" altLang="zh-CN" dirty="0"/>
          </a:p>
          <a:p>
            <a:r>
              <a:rPr lang="en-US" altLang="zh-CN" dirty="0" err="1"/>
              <a:t>value?.let</a:t>
            </a:r>
            <a:r>
              <a:rPr lang="en-US" altLang="zh-CN" dirty="0"/>
              <a:t> {</a:t>
            </a:r>
          </a:p>
          <a:p>
            <a:r>
              <a:rPr lang="en-US" altLang="zh-CN" dirty="0"/>
              <a:t>    …… // </a:t>
            </a:r>
            <a:r>
              <a:rPr lang="zh-CN" altLang="en-US" dirty="0"/>
              <a:t>代码会执行到此处</a:t>
            </a:r>
            <a:r>
              <a:rPr lang="en-US" altLang="zh-CN" dirty="0"/>
              <a:t>, </a:t>
            </a:r>
            <a:r>
              <a:rPr lang="zh-CN" altLang="en-US" dirty="0"/>
              <a:t>假如</a:t>
            </a:r>
            <a:r>
              <a:rPr lang="en-US" altLang="zh-CN" dirty="0"/>
              <a:t>data</a:t>
            </a:r>
            <a:r>
              <a:rPr lang="zh-CN" altLang="en-US" dirty="0"/>
              <a:t>不为</a:t>
            </a:r>
            <a:r>
              <a:rPr lang="en-US" altLang="zh-CN" dirty="0"/>
              <a:t>null</a:t>
            </a:r>
          </a:p>
          <a:p>
            <a:r>
              <a:rPr lang="en-US" altLang="zh-CN" dirty="0" smtClean="0"/>
              <a:t>}</a:t>
            </a:r>
          </a:p>
          <a:p>
            <a:endParaRPr lang="en-US" altLang="zh-CN" dirty="0"/>
          </a:p>
          <a:p>
            <a:r>
              <a:rPr lang="zh-CN" altLang="en-US" dirty="0"/>
              <a:t>映射可空值（如果非空的话）</a:t>
            </a:r>
          </a:p>
          <a:p>
            <a:r>
              <a:rPr lang="en-US" altLang="zh-CN" dirty="0" err="1"/>
              <a:t>val</a:t>
            </a:r>
            <a:r>
              <a:rPr lang="en-US" altLang="zh-CN" dirty="0"/>
              <a:t> value = </a:t>
            </a:r>
            <a:r>
              <a:rPr lang="en-US" altLang="zh-CN" dirty="0" smtClean="0"/>
              <a:t>……</a:t>
            </a:r>
            <a:endParaRPr lang="en-US" altLang="zh-CN" dirty="0"/>
          </a:p>
          <a:p>
            <a:r>
              <a:rPr lang="en-US" altLang="zh-CN" dirty="0" err="1"/>
              <a:t>val</a:t>
            </a:r>
            <a:r>
              <a:rPr lang="en-US" altLang="zh-CN" dirty="0"/>
              <a:t> mapped = </a:t>
            </a:r>
            <a:r>
              <a:rPr lang="en-US" altLang="zh-CN" dirty="0" err="1"/>
              <a:t>value?.let</a:t>
            </a:r>
            <a:r>
              <a:rPr lang="en-US" altLang="zh-CN" dirty="0"/>
              <a:t> { </a:t>
            </a:r>
            <a:r>
              <a:rPr lang="en-US" altLang="zh-CN" dirty="0" err="1"/>
              <a:t>transformValue</a:t>
            </a:r>
            <a:r>
              <a:rPr lang="en-US" altLang="zh-CN" dirty="0"/>
              <a:t>(it) } ?: </a:t>
            </a:r>
            <a:r>
              <a:rPr lang="en-US" altLang="zh-CN" dirty="0" err="1"/>
              <a:t>defaultValueIfValueIsNull</a:t>
            </a:r>
            <a:endParaRPr lang="zh-CN" altLang="en-US" dirty="0"/>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71403"/>
              <a:ext cx="2109786" cy="461665"/>
            </a:xfrm>
            <a:prstGeom prst="rect">
              <a:avLst/>
            </a:prstGeom>
            <a:grp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1722990" y="2296683"/>
            <a:ext cx="7859331" cy="2585323"/>
          </a:xfrm>
          <a:prstGeom prst="rect">
            <a:avLst/>
          </a:prstGeom>
        </p:spPr>
        <p:txBody>
          <a:bodyPr wrap="none">
            <a:spAutoFit/>
          </a:bodyPr>
          <a:lstStyle/>
          <a:p>
            <a:r>
              <a:rPr lang="zh-CN" altLang="en-US" dirty="0">
                <a:solidFill>
                  <a:srgbClr val="333333"/>
                </a:solidFill>
                <a:latin typeface="Open Sans" panose="020B0606030504020204" pitchFamily="34" charset="0"/>
              </a:rPr>
              <a:t>返回 </a:t>
            </a:r>
            <a:r>
              <a:rPr lang="en-US" altLang="zh-CN" dirty="0">
                <a:solidFill>
                  <a:srgbClr val="333333"/>
                </a:solidFill>
                <a:latin typeface="Open Sans" panose="020B0606030504020204" pitchFamily="34" charset="0"/>
              </a:rPr>
              <a:t>when </a:t>
            </a:r>
            <a:r>
              <a:rPr lang="zh-CN" altLang="en-US" dirty="0" smtClean="0">
                <a:solidFill>
                  <a:srgbClr val="333333"/>
                </a:solidFill>
                <a:latin typeface="Open Sans" panose="020B0606030504020204" pitchFamily="34" charset="0"/>
              </a:rPr>
              <a:t>表达式</a:t>
            </a:r>
            <a:endParaRPr lang="en-US" altLang="zh-CN" dirty="0" smtClean="0">
              <a:solidFill>
                <a:srgbClr val="333333"/>
              </a:solidFill>
              <a:latin typeface="Open Sans" panose="020B0606030504020204" pitchFamily="34" charset="0"/>
            </a:endParaRPr>
          </a:p>
          <a:p>
            <a:r>
              <a:rPr lang="en-US" altLang="zh-CN" dirty="0">
                <a:solidFill>
                  <a:srgbClr val="333333"/>
                </a:solidFill>
                <a:latin typeface="Open Sans" panose="020B0606030504020204" pitchFamily="34" charset="0"/>
              </a:rPr>
              <a:t>fun transform(color: String): </a:t>
            </a:r>
            <a:r>
              <a:rPr lang="en-US" altLang="zh-CN" dirty="0" err="1">
                <a:solidFill>
                  <a:srgbClr val="333333"/>
                </a:solidFill>
                <a:latin typeface="Open Sans" panose="020B0606030504020204" pitchFamily="34" charset="0"/>
              </a:rPr>
              <a:t>Int</a:t>
            </a:r>
            <a:r>
              <a:rPr lang="en-US" altLang="zh-CN" dirty="0">
                <a:solidFill>
                  <a:srgbClr val="333333"/>
                </a:solidFill>
                <a:latin typeface="Open Sans" panose="020B0606030504020204" pitchFamily="34" charset="0"/>
              </a:rPr>
              <a:t> {</a:t>
            </a:r>
          </a:p>
          <a:p>
            <a:r>
              <a:rPr lang="en-US" altLang="zh-CN" dirty="0">
                <a:solidFill>
                  <a:srgbClr val="333333"/>
                </a:solidFill>
                <a:latin typeface="Open Sans" panose="020B0606030504020204" pitchFamily="34" charset="0"/>
              </a:rPr>
              <a:t>    return when (color) {</a:t>
            </a:r>
          </a:p>
          <a:p>
            <a:r>
              <a:rPr lang="en-US" altLang="zh-CN" dirty="0">
                <a:solidFill>
                  <a:srgbClr val="333333"/>
                </a:solidFill>
                <a:latin typeface="Open Sans" panose="020B0606030504020204" pitchFamily="34" charset="0"/>
              </a:rPr>
              <a:t>        "Red" -&gt; 0</a:t>
            </a:r>
          </a:p>
          <a:p>
            <a:r>
              <a:rPr lang="en-US" altLang="zh-CN" dirty="0">
                <a:solidFill>
                  <a:srgbClr val="333333"/>
                </a:solidFill>
                <a:latin typeface="Open Sans" panose="020B0606030504020204" pitchFamily="34" charset="0"/>
              </a:rPr>
              <a:t>        "Green" -&gt; 1</a:t>
            </a:r>
          </a:p>
          <a:p>
            <a:r>
              <a:rPr lang="en-US" altLang="zh-CN" dirty="0">
                <a:solidFill>
                  <a:srgbClr val="333333"/>
                </a:solidFill>
                <a:latin typeface="Open Sans" panose="020B0606030504020204" pitchFamily="34" charset="0"/>
              </a:rPr>
              <a:t>        "Blue" -&gt; 2</a:t>
            </a:r>
          </a:p>
          <a:p>
            <a:r>
              <a:rPr lang="en-US" altLang="zh-CN" dirty="0">
                <a:solidFill>
                  <a:srgbClr val="333333"/>
                </a:solidFill>
                <a:latin typeface="Open Sans" panose="020B0606030504020204" pitchFamily="34" charset="0"/>
              </a:rPr>
              <a:t>        else -&gt; throw </a:t>
            </a:r>
            <a:r>
              <a:rPr lang="en-US" altLang="zh-CN" dirty="0" err="1">
                <a:solidFill>
                  <a:srgbClr val="333333"/>
                </a:solidFill>
                <a:latin typeface="Open Sans" panose="020B0606030504020204" pitchFamily="34" charset="0"/>
              </a:rPr>
              <a:t>IllegalArgumentException</a:t>
            </a:r>
            <a:r>
              <a:rPr lang="en-US" altLang="zh-CN" dirty="0">
                <a:solidFill>
                  <a:srgbClr val="333333"/>
                </a:solidFill>
                <a:latin typeface="Open Sans" panose="020B0606030504020204" pitchFamily="34" charset="0"/>
              </a:rPr>
              <a:t>("Invalid color </a:t>
            </a:r>
            <a:r>
              <a:rPr lang="en-US" altLang="zh-CN" dirty="0" err="1">
                <a:solidFill>
                  <a:srgbClr val="333333"/>
                </a:solidFill>
                <a:latin typeface="Open Sans" panose="020B0606030504020204" pitchFamily="34" charset="0"/>
              </a:rPr>
              <a:t>param</a:t>
            </a:r>
            <a:r>
              <a:rPr lang="en-US" altLang="zh-CN" dirty="0">
                <a:solidFill>
                  <a:srgbClr val="333333"/>
                </a:solidFill>
                <a:latin typeface="Open Sans" panose="020B0606030504020204" pitchFamily="34" charset="0"/>
              </a:rPr>
              <a:t> value")</a:t>
            </a:r>
          </a:p>
          <a:p>
            <a:r>
              <a:rPr lang="en-US" altLang="zh-CN" dirty="0">
                <a:solidFill>
                  <a:srgbClr val="333333"/>
                </a:solidFill>
                <a:latin typeface="Open Sans" panose="020B0606030504020204" pitchFamily="34" charset="0"/>
              </a:rPr>
              <a:t>    }</a:t>
            </a:r>
          </a:p>
          <a:p>
            <a:r>
              <a:rPr lang="en-US" altLang="zh-CN" dirty="0">
                <a:solidFill>
                  <a:srgbClr val="333333"/>
                </a:solidFill>
                <a:latin typeface="Open Sans" panose="020B0606030504020204" pitchFamily="34" charset="0"/>
              </a:rPr>
              <a:t>}</a:t>
            </a:r>
            <a:endParaRPr lang="zh-CN" altLang="en-US" b="0" i="0" dirty="0">
              <a:solidFill>
                <a:srgbClr val="333333"/>
              </a:solidFill>
              <a:effectLst/>
              <a:latin typeface="Open Sans" panose="020B0606030504020204" pitchFamily="34" charset="0"/>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71403"/>
              <a:ext cx="2109786" cy="461665"/>
            </a:xfrm>
            <a:prstGeom prst="rect">
              <a:avLst/>
            </a:prstGeom>
            <a:grp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3139321"/>
          </a:xfrm>
          <a:prstGeom prst="rect">
            <a:avLst/>
          </a:prstGeom>
          <a:noFill/>
        </p:spPr>
        <p:txBody>
          <a:bodyPr wrap="square" rtlCol="0">
            <a:spAutoFit/>
          </a:bodyPr>
          <a:lstStyle/>
          <a:p>
            <a:r>
              <a:rPr lang="en-US" altLang="zh-CN" dirty="0"/>
              <a:t>“try/catch”</a:t>
            </a:r>
            <a:r>
              <a:rPr lang="zh-CN" altLang="en-US" dirty="0" smtClean="0"/>
              <a:t>表达式</a:t>
            </a:r>
            <a:endParaRPr lang="en-US" altLang="zh-CN" dirty="0" smtClean="0"/>
          </a:p>
          <a:p>
            <a:endParaRPr lang="zh-CN" altLang="en-US" dirty="0"/>
          </a:p>
          <a:p>
            <a:r>
              <a:rPr lang="en-US" altLang="zh-CN" dirty="0"/>
              <a:t>fun test() {</a:t>
            </a:r>
          </a:p>
          <a:p>
            <a:r>
              <a:rPr lang="en-US" altLang="zh-CN" dirty="0"/>
              <a:t>    </a:t>
            </a:r>
            <a:r>
              <a:rPr lang="en-US" altLang="zh-CN" dirty="0" err="1"/>
              <a:t>val</a:t>
            </a:r>
            <a:r>
              <a:rPr lang="en-US" altLang="zh-CN" dirty="0"/>
              <a:t> result = try {</a:t>
            </a:r>
          </a:p>
          <a:p>
            <a:r>
              <a:rPr lang="en-US" altLang="zh-CN" dirty="0"/>
              <a:t>        count()</a:t>
            </a:r>
          </a:p>
          <a:p>
            <a:r>
              <a:rPr lang="en-US" altLang="zh-CN" dirty="0"/>
              <a:t>    } catch (e: </a:t>
            </a:r>
            <a:r>
              <a:rPr lang="en-US" altLang="zh-CN" dirty="0" err="1"/>
              <a:t>ArithmeticException</a:t>
            </a:r>
            <a:r>
              <a:rPr lang="en-US" altLang="zh-CN" dirty="0"/>
              <a:t>) {</a:t>
            </a:r>
          </a:p>
          <a:p>
            <a:r>
              <a:rPr lang="en-US" altLang="zh-CN" dirty="0"/>
              <a:t>        throw </a:t>
            </a:r>
            <a:r>
              <a:rPr lang="en-US" altLang="zh-CN" dirty="0" err="1"/>
              <a:t>IllegalStateException</a:t>
            </a:r>
            <a:r>
              <a:rPr lang="en-US" altLang="zh-CN" dirty="0"/>
              <a:t>(e)</a:t>
            </a:r>
          </a:p>
          <a:p>
            <a:r>
              <a:rPr lang="en-US" altLang="zh-CN" dirty="0"/>
              <a:t>    }</a:t>
            </a:r>
          </a:p>
          <a:p>
            <a:endParaRPr lang="en-US" altLang="zh-CN" dirty="0"/>
          </a:p>
          <a:p>
            <a:r>
              <a:rPr lang="en-US" altLang="zh-CN" dirty="0"/>
              <a:t>    // </a:t>
            </a:r>
            <a:r>
              <a:rPr lang="zh-CN" altLang="en-US" dirty="0"/>
              <a:t>使用 </a:t>
            </a:r>
            <a:r>
              <a:rPr lang="en-US" altLang="zh-CN" dirty="0"/>
              <a:t>result</a:t>
            </a:r>
          </a:p>
          <a:p>
            <a:r>
              <a:rPr lang="en-US" altLang="zh-CN" dirty="0"/>
              <a:t>}</a:t>
            </a:r>
            <a:endParaRPr lang="zh-CN" altLang="en-US" dirty="0"/>
          </a:p>
        </p:txBody>
      </p:sp>
    </p:spTree>
    <p:extLst>
      <p:ext uri="{BB962C8B-B14F-4D97-AF65-F5344CB8AC3E}">
        <p14:creationId xmlns:p14="http://schemas.microsoft.com/office/powerpoint/2010/main" val="1197637882"/>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71403"/>
              <a:ext cx="2109786" cy="461665"/>
            </a:xfrm>
            <a:prstGeom prst="rect">
              <a:avLst/>
            </a:prstGeom>
            <a:grp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3139321"/>
          </a:xfrm>
          <a:prstGeom prst="rect">
            <a:avLst/>
          </a:prstGeom>
          <a:noFill/>
        </p:spPr>
        <p:txBody>
          <a:bodyPr wrap="square" rtlCol="0">
            <a:spAutoFit/>
          </a:bodyPr>
          <a:lstStyle/>
          <a:p>
            <a:r>
              <a:rPr lang="en-US" altLang="zh-CN" dirty="0"/>
              <a:t>“if”</a:t>
            </a:r>
            <a:r>
              <a:rPr lang="zh-CN" altLang="en-US" dirty="0" smtClean="0"/>
              <a:t>表达式</a:t>
            </a:r>
            <a:endParaRPr lang="en-US" altLang="zh-CN" dirty="0" smtClean="0"/>
          </a:p>
          <a:p>
            <a:endParaRPr lang="en-US" altLang="zh-CN" dirty="0" smtClean="0"/>
          </a:p>
          <a:p>
            <a:r>
              <a:rPr lang="en-US" altLang="zh-CN" dirty="0"/>
              <a:t>fun foo(</a:t>
            </a:r>
            <a:r>
              <a:rPr lang="en-US" altLang="zh-CN" dirty="0" err="1"/>
              <a:t>param</a:t>
            </a:r>
            <a:r>
              <a:rPr lang="en-US" altLang="zh-CN" dirty="0"/>
              <a:t>: </a:t>
            </a:r>
            <a:r>
              <a:rPr lang="en-US" altLang="zh-CN" dirty="0" err="1"/>
              <a:t>Int</a:t>
            </a:r>
            <a:r>
              <a:rPr lang="en-US" altLang="zh-CN" dirty="0"/>
              <a:t>) {</a:t>
            </a:r>
          </a:p>
          <a:p>
            <a:r>
              <a:rPr lang="en-US" altLang="zh-CN" dirty="0"/>
              <a:t>    </a:t>
            </a:r>
            <a:r>
              <a:rPr lang="en-US" altLang="zh-CN" dirty="0" err="1"/>
              <a:t>val</a:t>
            </a:r>
            <a:r>
              <a:rPr lang="en-US" altLang="zh-CN" dirty="0"/>
              <a:t> result = if (</a:t>
            </a:r>
            <a:r>
              <a:rPr lang="en-US" altLang="zh-CN" dirty="0" err="1"/>
              <a:t>param</a:t>
            </a:r>
            <a:r>
              <a:rPr lang="en-US" altLang="zh-CN" dirty="0"/>
              <a:t> == 1) {</a:t>
            </a:r>
          </a:p>
          <a:p>
            <a:r>
              <a:rPr lang="en-US" altLang="zh-CN" dirty="0"/>
              <a:t>        "one"</a:t>
            </a:r>
          </a:p>
          <a:p>
            <a:r>
              <a:rPr lang="en-US" altLang="zh-CN" dirty="0"/>
              <a:t>    } else if (</a:t>
            </a:r>
            <a:r>
              <a:rPr lang="en-US" altLang="zh-CN" dirty="0" err="1"/>
              <a:t>param</a:t>
            </a:r>
            <a:r>
              <a:rPr lang="en-US" altLang="zh-CN" dirty="0"/>
              <a:t> == 2) {</a:t>
            </a:r>
          </a:p>
          <a:p>
            <a:r>
              <a:rPr lang="en-US" altLang="zh-CN" dirty="0"/>
              <a:t>        "two"</a:t>
            </a:r>
          </a:p>
          <a:p>
            <a:r>
              <a:rPr lang="en-US" altLang="zh-CN" dirty="0"/>
              <a:t>    } else {</a:t>
            </a:r>
          </a:p>
          <a:p>
            <a:r>
              <a:rPr lang="en-US" altLang="zh-CN" dirty="0"/>
              <a:t>        "three"</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69899257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71403"/>
              <a:ext cx="2109786" cy="461665"/>
            </a:xfrm>
            <a:prstGeom prst="rect">
              <a:avLst/>
            </a:prstGeom>
            <a:grp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4247317"/>
          </a:xfrm>
          <a:prstGeom prst="rect">
            <a:avLst/>
          </a:prstGeom>
          <a:noFill/>
        </p:spPr>
        <p:txBody>
          <a:bodyPr wrap="square" rtlCol="0">
            <a:spAutoFit/>
          </a:bodyPr>
          <a:lstStyle/>
          <a:p>
            <a:r>
              <a:rPr lang="zh-CN" altLang="en-US" dirty="0" smtClean="0"/>
              <a:t>返回语句的</a:t>
            </a:r>
            <a:r>
              <a:rPr lang="en-US" altLang="zh-CN" dirty="0"/>
              <a:t> Builder </a:t>
            </a:r>
            <a:r>
              <a:rPr lang="zh-CN" altLang="en-US" dirty="0"/>
              <a:t>风格</a:t>
            </a:r>
            <a:r>
              <a:rPr lang="zh-CN" altLang="en-US" dirty="0" smtClean="0"/>
              <a:t>用法</a:t>
            </a:r>
            <a:endParaRPr lang="en-US" altLang="zh-CN" dirty="0"/>
          </a:p>
          <a:p>
            <a:r>
              <a:rPr lang="en-US" altLang="zh-CN" dirty="0"/>
              <a:t>fun </a:t>
            </a:r>
            <a:r>
              <a:rPr lang="en-US" altLang="zh-CN" dirty="0" err="1"/>
              <a:t>arrayOfMinusOnes</a:t>
            </a:r>
            <a:r>
              <a:rPr lang="en-US" altLang="zh-CN" dirty="0"/>
              <a:t>(size: </a:t>
            </a:r>
            <a:r>
              <a:rPr lang="en-US" altLang="zh-CN" dirty="0" err="1"/>
              <a:t>Int</a:t>
            </a:r>
            <a:r>
              <a:rPr lang="en-US" altLang="zh-CN" dirty="0"/>
              <a:t>): </a:t>
            </a:r>
            <a:r>
              <a:rPr lang="en-US" altLang="zh-CN" dirty="0" err="1"/>
              <a:t>IntArray</a:t>
            </a:r>
            <a:r>
              <a:rPr lang="en-US" altLang="zh-CN" dirty="0"/>
              <a:t> {</a:t>
            </a:r>
          </a:p>
          <a:p>
            <a:r>
              <a:rPr lang="en-US" altLang="zh-CN" dirty="0"/>
              <a:t>    return </a:t>
            </a:r>
            <a:r>
              <a:rPr lang="en-US" altLang="zh-CN" dirty="0" err="1"/>
              <a:t>IntArray</a:t>
            </a:r>
            <a:r>
              <a:rPr lang="en-US" altLang="zh-CN" dirty="0"/>
              <a:t>(size).apply { fill(-1) }</a:t>
            </a:r>
          </a:p>
          <a:p>
            <a:r>
              <a:rPr lang="en-US" altLang="zh-CN" dirty="0" smtClean="0"/>
              <a:t>}</a:t>
            </a:r>
          </a:p>
          <a:p>
            <a:endParaRPr lang="en-US" altLang="zh-CN" dirty="0"/>
          </a:p>
          <a:p>
            <a:r>
              <a:rPr lang="zh-CN" altLang="en-US" dirty="0"/>
              <a:t>单表达式函数</a:t>
            </a:r>
          </a:p>
          <a:p>
            <a:r>
              <a:rPr lang="en-US" altLang="zh-CN" dirty="0"/>
              <a:t>fun </a:t>
            </a:r>
            <a:r>
              <a:rPr lang="en-US" altLang="zh-CN" dirty="0" err="1"/>
              <a:t>theAnswer</a:t>
            </a:r>
            <a:r>
              <a:rPr lang="en-US" altLang="zh-CN" dirty="0"/>
              <a:t>() = </a:t>
            </a:r>
            <a:r>
              <a:rPr lang="en-US" altLang="zh-CN" dirty="0" smtClean="0"/>
              <a:t>42</a:t>
            </a:r>
          </a:p>
          <a:p>
            <a:endParaRPr lang="en-US" altLang="zh-CN" dirty="0"/>
          </a:p>
          <a:p>
            <a:r>
              <a:rPr lang="zh-CN" altLang="en-US" dirty="0"/>
              <a:t>单表达式函数与其它惯用法一起使用能简化代码，例如和 </a:t>
            </a:r>
            <a:r>
              <a:rPr lang="en-US" altLang="zh-CN" dirty="0"/>
              <a:t>when</a:t>
            </a:r>
            <a:r>
              <a:rPr lang="zh-CN" altLang="en-US" dirty="0"/>
              <a:t> 表达式一起使用</a:t>
            </a:r>
            <a:r>
              <a:rPr lang="zh-CN" altLang="en-US" dirty="0" smtClean="0"/>
              <a:t>：</a:t>
            </a:r>
            <a:endParaRPr lang="en-US" altLang="zh-CN" dirty="0" smtClean="0"/>
          </a:p>
          <a:p>
            <a:r>
              <a:rPr lang="en-US" altLang="zh-CN" dirty="0"/>
              <a:t>fun transform(color: String): </a:t>
            </a:r>
            <a:r>
              <a:rPr lang="en-US" altLang="zh-CN" dirty="0" err="1"/>
              <a:t>Int</a:t>
            </a:r>
            <a:r>
              <a:rPr lang="en-US" altLang="zh-CN" dirty="0"/>
              <a:t> = when (color) {</a:t>
            </a:r>
          </a:p>
          <a:p>
            <a:r>
              <a:rPr lang="en-US" altLang="zh-CN" dirty="0"/>
              <a:t>    "Red" -&gt; 0</a:t>
            </a:r>
          </a:p>
          <a:p>
            <a:r>
              <a:rPr lang="en-US" altLang="zh-CN" dirty="0"/>
              <a:t>    "Green" -&gt; 1</a:t>
            </a:r>
          </a:p>
          <a:p>
            <a:r>
              <a:rPr lang="en-US" altLang="zh-CN" dirty="0"/>
              <a:t>    "Blue" -&gt; 2</a:t>
            </a:r>
          </a:p>
          <a:p>
            <a:r>
              <a:rPr lang="en-US" altLang="zh-CN" dirty="0"/>
              <a:t>    else -&gt; throw </a:t>
            </a:r>
            <a:r>
              <a:rPr lang="en-US" altLang="zh-CN" dirty="0" err="1"/>
              <a:t>IllegalArgumentException</a:t>
            </a:r>
            <a:r>
              <a:rPr lang="en-US" altLang="zh-CN" dirty="0"/>
              <a:t>("Invalid color </a:t>
            </a:r>
            <a:r>
              <a:rPr lang="en-US" altLang="zh-CN" dirty="0" err="1"/>
              <a:t>param</a:t>
            </a:r>
            <a:r>
              <a:rPr lang="en-US" altLang="zh-CN" dirty="0"/>
              <a:t> value")</a:t>
            </a:r>
          </a:p>
          <a:p>
            <a:r>
              <a:rPr lang="en-US" altLang="zh-CN" dirty="0"/>
              <a:t>}</a:t>
            </a:r>
            <a:endParaRPr lang="zh-CN" altLang="en-US" dirty="0"/>
          </a:p>
        </p:txBody>
      </p:sp>
    </p:spTree>
    <p:extLst>
      <p:ext uri="{BB962C8B-B14F-4D97-AF65-F5344CB8AC3E}">
        <p14:creationId xmlns:p14="http://schemas.microsoft.com/office/powerpoint/2010/main" val="1678948838"/>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71403"/>
              <a:ext cx="2109786" cy="461665"/>
            </a:xfrm>
            <a:prstGeom prst="rect">
              <a:avLst/>
            </a:prstGeom>
            <a:grp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1481394"/>
            <a:ext cx="9109710" cy="4801314"/>
          </a:xfrm>
          <a:prstGeom prst="rect">
            <a:avLst/>
          </a:prstGeom>
          <a:noFill/>
        </p:spPr>
        <p:txBody>
          <a:bodyPr wrap="square" rtlCol="0">
            <a:spAutoFit/>
          </a:bodyPr>
          <a:lstStyle/>
          <a:p>
            <a:r>
              <a:rPr lang="zh-CN" altLang="en-US" dirty="0" smtClean="0"/>
              <a:t>对</a:t>
            </a:r>
            <a:r>
              <a:rPr lang="zh-CN" altLang="en-US" dirty="0"/>
              <a:t>一个对象实例调用多个方法 </a:t>
            </a:r>
          </a:p>
          <a:p>
            <a:r>
              <a:rPr lang="en-US" altLang="zh-CN" dirty="0"/>
              <a:t>class Turtle {</a:t>
            </a:r>
          </a:p>
          <a:p>
            <a:r>
              <a:rPr lang="en-US" altLang="zh-CN" dirty="0"/>
              <a:t>    fun </a:t>
            </a:r>
            <a:r>
              <a:rPr lang="en-US" altLang="zh-CN" dirty="0" err="1"/>
              <a:t>penDown</a:t>
            </a:r>
            <a:r>
              <a:rPr lang="en-US" altLang="zh-CN" dirty="0"/>
              <a:t>()</a:t>
            </a:r>
          </a:p>
          <a:p>
            <a:r>
              <a:rPr lang="en-US" altLang="zh-CN" dirty="0"/>
              <a:t>    fun </a:t>
            </a:r>
            <a:r>
              <a:rPr lang="en-US" altLang="zh-CN" dirty="0" err="1"/>
              <a:t>penUp</a:t>
            </a:r>
            <a:r>
              <a:rPr lang="en-US" altLang="zh-CN" dirty="0"/>
              <a:t>()</a:t>
            </a:r>
          </a:p>
          <a:p>
            <a:r>
              <a:rPr lang="en-US" altLang="zh-CN" dirty="0"/>
              <a:t>    fun turn(degrees: Double)</a:t>
            </a:r>
          </a:p>
          <a:p>
            <a:r>
              <a:rPr lang="en-US" altLang="zh-CN" dirty="0"/>
              <a:t>    fun forward(pixels: Double)</a:t>
            </a:r>
          </a:p>
          <a:p>
            <a:r>
              <a:rPr lang="en-US" altLang="zh-CN" dirty="0"/>
              <a:t>}</a:t>
            </a:r>
          </a:p>
          <a:p>
            <a:endParaRPr lang="en-US" altLang="zh-CN" dirty="0"/>
          </a:p>
          <a:p>
            <a:r>
              <a:rPr lang="en-US" altLang="zh-CN" dirty="0" err="1"/>
              <a:t>val</a:t>
            </a:r>
            <a:r>
              <a:rPr lang="en-US" altLang="zh-CN" dirty="0"/>
              <a:t> </a:t>
            </a:r>
            <a:r>
              <a:rPr lang="en-US" altLang="zh-CN" dirty="0" err="1"/>
              <a:t>myTurtle</a:t>
            </a:r>
            <a:r>
              <a:rPr lang="en-US" altLang="zh-CN" dirty="0"/>
              <a:t> = Turtle()</a:t>
            </a:r>
          </a:p>
          <a:p>
            <a:r>
              <a:rPr lang="en-US" altLang="zh-CN" dirty="0"/>
              <a:t>with(</a:t>
            </a:r>
            <a:r>
              <a:rPr lang="en-US" altLang="zh-CN" dirty="0" err="1"/>
              <a:t>myTurtle</a:t>
            </a:r>
            <a:r>
              <a:rPr lang="en-US" altLang="zh-CN" dirty="0"/>
              <a:t>) { // </a:t>
            </a:r>
            <a:r>
              <a:rPr lang="zh-CN" altLang="en-US" dirty="0"/>
              <a:t>画一个 </a:t>
            </a:r>
            <a:r>
              <a:rPr lang="en-US" altLang="zh-CN" dirty="0"/>
              <a:t>100 </a:t>
            </a:r>
            <a:r>
              <a:rPr lang="zh-CN" altLang="en-US" dirty="0"/>
              <a:t>像素的正方形</a:t>
            </a:r>
          </a:p>
          <a:p>
            <a:r>
              <a:rPr lang="zh-CN" altLang="en-US" dirty="0"/>
              <a:t>    </a:t>
            </a:r>
            <a:r>
              <a:rPr lang="en-US" altLang="zh-CN" dirty="0" err="1"/>
              <a:t>penDown</a:t>
            </a:r>
            <a:r>
              <a:rPr lang="en-US" altLang="zh-CN" dirty="0"/>
              <a:t>()</a:t>
            </a:r>
          </a:p>
          <a:p>
            <a:r>
              <a:rPr lang="en-US" altLang="zh-CN" dirty="0"/>
              <a:t>    for(</a:t>
            </a:r>
            <a:r>
              <a:rPr lang="en-US" altLang="zh-CN" dirty="0" err="1"/>
              <a:t>i</a:t>
            </a:r>
            <a:r>
              <a:rPr lang="en-US" altLang="zh-CN" dirty="0"/>
              <a:t> in 1..4) {</a:t>
            </a:r>
          </a:p>
          <a:p>
            <a:r>
              <a:rPr lang="en-US" altLang="zh-CN" dirty="0"/>
              <a:t>        forward(100.0)</a:t>
            </a:r>
          </a:p>
          <a:p>
            <a:r>
              <a:rPr lang="en-US" altLang="zh-CN" dirty="0"/>
              <a:t>        turn(90.0)</a:t>
            </a:r>
          </a:p>
          <a:p>
            <a:r>
              <a:rPr lang="en-US" altLang="zh-CN" dirty="0"/>
              <a:t>    }</a:t>
            </a:r>
          </a:p>
          <a:p>
            <a:r>
              <a:rPr lang="en-US" altLang="zh-CN" dirty="0"/>
              <a:t>    </a:t>
            </a:r>
            <a:r>
              <a:rPr lang="en-US" altLang="zh-CN" dirty="0" err="1"/>
              <a:t>penUp</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208428783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71403"/>
              <a:ext cx="2109786" cy="461665"/>
            </a:xfrm>
            <a:prstGeom prst="rect">
              <a:avLst/>
            </a:prstGeom>
            <a:grp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2862322"/>
          </a:xfrm>
          <a:prstGeom prst="rect">
            <a:avLst/>
          </a:prstGeom>
          <a:noFill/>
        </p:spPr>
        <p:txBody>
          <a:bodyPr wrap="square" rtlCol="0">
            <a:spAutoFit/>
          </a:bodyPr>
          <a:lstStyle/>
          <a:p>
            <a:r>
              <a:rPr lang="zh-CN" altLang="en-US" dirty="0"/>
              <a:t>对于需要泛型信息的泛型函数的适宜</a:t>
            </a:r>
            <a:r>
              <a:rPr lang="zh-CN" altLang="en-US" dirty="0" smtClean="0"/>
              <a:t>形式</a:t>
            </a:r>
            <a:endParaRPr lang="en-US" altLang="zh-CN" dirty="0" smtClean="0"/>
          </a:p>
          <a:p>
            <a:endParaRPr lang="en-US" altLang="zh-CN" dirty="0"/>
          </a:p>
          <a:p>
            <a:r>
              <a:rPr lang="en-US" altLang="zh-CN" dirty="0"/>
              <a:t>//  public final class </a:t>
            </a:r>
            <a:r>
              <a:rPr lang="en-US" altLang="zh-CN" dirty="0" err="1"/>
              <a:t>Gson</a:t>
            </a:r>
            <a:r>
              <a:rPr lang="en-US" altLang="zh-CN" dirty="0"/>
              <a:t> {</a:t>
            </a:r>
          </a:p>
          <a:p>
            <a:r>
              <a:rPr lang="en-US" altLang="zh-CN" dirty="0"/>
              <a:t>//     ……</a:t>
            </a:r>
          </a:p>
          <a:p>
            <a:r>
              <a:rPr lang="en-US" altLang="zh-CN" dirty="0"/>
              <a:t>//     public &lt;T&gt; T </a:t>
            </a:r>
            <a:r>
              <a:rPr lang="en-US" altLang="zh-CN" dirty="0" err="1"/>
              <a:t>fromJson</a:t>
            </a:r>
            <a:r>
              <a:rPr lang="en-US" altLang="zh-CN" dirty="0"/>
              <a:t>(</a:t>
            </a:r>
            <a:r>
              <a:rPr lang="en-US" altLang="zh-CN" dirty="0" err="1"/>
              <a:t>JsonElement</a:t>
            </a:r>
            <a:r>
              <a:rPr lang="en-US" altLang="zh-CN" dirty="0"/>
              <a:t> </a:t>
            </a:r>
            <a:r>
              <a:rPr lang="en-US" altLang="zh-CN" dirty="0" err="1"/>
              <a:t>json</a:t>
            </a:r>
            <a:r>
              <a:rPr lang="en-US" altLang="zh-CN" dirty="0"/>
              <a:t>, Class&lt;T&gt; </a:t>
            </a:r>
            <a:r>
              <a:rPr lang="en-US" altLang="zh-CN" dirty="0" err="1"/>
              <a:t>classOfT</a:t>
            </a:r>
            <a:r>
              <a:rPr lang="en-US" altLang="zh-CN" dirty="0"/>
              <a:t>) throws </a:t>
            </a:r>
            <a:r>
              <a:rPr lang="en-US" altLang="zh-CN" dirty="0" err="1"/>
              <a:t>JsonSyntaxException</a:t>
            </a:r>
            <a:r>
              <a:rPr lang="en-US" altLang="zh-CN" dirty="0"/>
              <a:t> {</a:t>
            </a:r>
          </a:p>
          <a:p>
            <a:r>
              <a:rPr lang="en-US" altLang="zh-CN" dirty="0"/>
              <a:t>//     ……</a:t>
            </a:r>
          </a:p>
          <a:p>
            <a:endParaRPr lang="en-US" altLang="zh-CN" dirty="0"/>
          </a:p>
          <a:p>
            <a:r>
              <a:rPr lang="en-US" altLang="zh-CN" dirty="0"/>
              <a:t>inline fun &lt;reified T: Any&gt; </a:t>
            </a:r>
            <a:r>
              <a:rPr lang="en-US" altLang="zh-CN" dirty="0" err="1"/>
              <a:t>Gson.fromJson</a:t>
            </a:r>
            <a:r>
              <a:rPr lang="en-US" altLang="zh-CN" dirty="0"/>
              <a:t>(</a:t>
            </a:r>
            <a:r>
              <a:rPr lang="en-US" altLang="zh-CN" dirty="0" err="1"/>
              <a:t>json</a:t>
            </a:r>
            <a:r>
              <a:rPr lang="en-US" altLang="zh-CN" dirty="0"/>
              <a:t>: </a:t>
            </a:r>
            <a:r>
              <a:rPr lang="en-US" altLang="zh-CN" dirty="0" err="1"/>
              <a:t>JsonElement</a:t>
            </a:r>
            <a:r>
              <a:rPr lang="en-US" altLang="zh-CN" dirty="0"/>
              <a:t>): T = </a:t>
            </a:r>
            <a:r>
              <a:rPr lang="en-US" altLang="zh-CN" dirty="0" err="1"/>
              <a:t>this.fromJson</a:t>
            </a:r>
            <a:r>
              <a:rPr lang="en-US" altLang="zh-CN" dirty="0"/>
              <a:t>(</a:t>
            </a:r>
            <a:r>
              <a:rPr lang="en-US" altLang="zh-CN" dirty="0" err="1"/>
              <a:t>json</a:t>
            </a:r>
            <a:r>
              <a:rPr lang="en-US" altLang="zh-CN" dirty="0"/>
              <a:t>, T::class.java)</a:t>
            </a:r>
            <a:endParaRPr lang="zh-CN" altLang="en-US" dirty="0"/>
          </a:p>
        </p:txBody>
      </p:sp>
    </p:spTree>
    <p:extLst>
      <p:ext uri="{BB962C8B-B14F-4D97-AF65-F5344CB8AC3E}">
        <p14:creationId xmlns:p14="http://schemas.microsoft.com/office/powerpoint/2010/main" val="3704068909"/>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71403"/>
              <a:ext cx="2109786" cy="461665"/>
            </a:xfrm>
            <a:prstGeom prst="rect">
              <a:avLst/>
            </a:prstGeom>
            <a:grpFill/>
          </p:spPr>
          <p:txBody>
            <a:bodyPr wrap="square" rtlCol="0" anchor="ctr">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2308324"/>
          </a:xfrm>
          <a:prstGeom prst="rect">
            <a:avLst/>
          </a:prstGeom>
          <a:noFill/>
        </p:spPr>
        <p:txBody>
          <a:bodyPr wrap="square" rtlCol="0">
            <a:spAutoFit/>
          </a:bodyPr>
          <a:lstStyle/>
          <a:p>
            <a:r>
              <a:rPr lang="zh-CN" altLang="en-US" dirty="0"/>
              <a:t>使用可空</a:t>
            </a:r>
            <a:r>
              <a:rPr lang="zh-CN" altLang="en-US" dirty="0" smtClean="0"/>
              <a:t>布尔</a:t>
            </a:r>
            <a:endParaRPr lang="en-US" altLang="zh-CN" dirty="0" smtClean="0"/>
          </a:p>
          <a:p>
            <a:endParaRPr lang="en-US" altLang="zh-CN" dirty="0"/>
          </a:p>
          <a:p>
            <a:r>
              <a:rPr lang="en-US" altLang="zh-CN" dirty="0" err="1"/>
              <a:t>val</a:t>
            </a:r>
            <a:r>
              <a:rPr lang="en-US" altLang="zh-CN" dirty="0"/>
              <a:t> b: Boolean? = ……</a:t>
            </a:r>
          </a:p>
          <a:p>
            <a:r>
              <a:rPr lang="en-US" altLang="zh-CN" dirty="0"/>
              <a:t>if (b == true) {</a:t>
            </a:r>
          </a:p>
          <a:p>
            <a:r>
              <a:rPr lang="en-US" altLang="zh-CN" dirty="0"/>
              <a:t>    ……</a:t>
            </a:r>
          </a:p>
          <a:p>
            <a:r>
              <a:rPr lang="en-US" altLang="zh-CN" dirty="0"/>
              <a:t>} else {</a:t>
            </a:r>
          </a:p>
          <a:p>
            <a:r>
              <a:rPr lang="en-US" altLang="zh-CN" dirty="0"/>
              <a:t>    // `b` </a:t>
            </a:r>
            <a:r>
              <a:rPr lang="zh-CN" altLang="en-US" dirty="0"/>
              <a:t>是 </a:t>
            </a:r>
            <a:r>
              <a:rPr lang="en-US" altLang="zh-CN" dirty="0"/>
              <a:t>false </a:t>
            </a:r>
            <a:r>
              <a:rPr lang="zh-CN" altLang="en-US" dirty="0"/>
              <a:t>或者 </a:t>
            </a:r>
            <a:r>
              <a:rPr lang="en-US" altLang="zh-CN" dirty="0"/>
              <a:t>null</a:t>
            </a:r>
          </a:p>
          <a:p>
            <a:r>
              <a:rPr lang="en-US" altLang="zh-CN" dirty="0"/>
              <a:t>}</a:t>
            </a:r>
            <a:endParaRPr lang="zh-CN" altLang="en-US" dirty="0"/>
          </a:p>
        </p:txBody>
      </p:sp>
    </p:spTree>
    <p:extLst>
      <p:ext uri="{BB962C8B-B14F-4D97-AF65-F5344CB8AC3E}">
        <p14:creationId xmlns:p14="http://schemas.microsoft.com/office/powerpoint/2010/main" val="3411664390"/>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25171"/>
            <a:ext cx="3765079" cy="688317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4"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38" name="圆角矩形 77"/>
          <p:cNvSpPr/>
          <p:nvPr/>
        </p:nvSpPr>
        <p:spPr>
          <a:xfrm>
            <a:off x="6217722" y="1350466"/>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0" name="圆角矩形 79"/>
          <p:cNvSpPr/>
          <p:nvPr/>
        </p:nvSpPr>
        <p:spPr>
          <a:xfrm>
            <a:off x="6217722" y="246247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2" name="圆角矩形 36"/>
          <p:cNvSpPr/>
          <p:nvPr/>
        </p:nvSpPr>
        <p:spPr>
          <a:xfrm>
            <a:off x="6217722" y="4773114"/>
            <a:ext cx="4021760"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矩形 42"/>
          <p:cNvSpPr/>
          <p:nvPr/>
        </p:nvSpPr>
        <p:spPr>
          <a:xfrm>
            <a:off x="7573360" y="1364214"/>
            <a:ext cx="1198880" cy="457200"/>
          </a:xfrm>
          <a:prstGeom prst="rect">
            <a:avLst/>
          </a:prstGeom>
          <a:effectLst/>
        </p:spPr>
        <p:txBody>
          <a:bodyPr wrap="none">
            <a:spAutoFit/>
          </a:bodyPr>
          <a:lstStyle/>
          <a:p>
            <a:pPr algn="ctr">
              <a:lnSpc>
                <a:spcPct val="120000"/>
              </a:lnSpc>
            </a:pPr>
            <a:r>
              <a:rPr sz="2000" b="1" dirty="0" smtClean="0">
                <a:solidFill>
                  <a:schemeClr val="bg1"/>
                </a:solidFill>
                <a:latin typeface="微软雅黑" panose="020B0503020204020204" pitchFamily="34" charset="-122"/>
                <a:ea typeface="微软雅黑" panose="020B0503020204020204" pitchFamily="34" charset="-122"/>
                <a:cs typeface="+mn-ea"/>
                <a:sym typeface="+mn-lt"/>
              </a:rPr>
              <a:t>前世今生</a:t>
            </a:r>
          </a:p>
        </p:txBody>
      </p:sp>
      <p:sp>
        <p:nvSpPr>
          <p:cNvPr id="44" name="圆角矩形 40"/>
          <p:cNvSpPr/>
          <p:nvPr/>
        </p:nvSpPr>
        <p:spPr bwMode="auto">
          <a:xfrm>
            <a:off x="5286628" y="1298366"/>
            <a:ext cx="714279"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1</a:t>
            </a:r>
            <a:endParaRPr lang="zh-CN" altLang="en-US" sz="2000" dirty="0">
              <a:latin typeface="Impact" panose="020B0806030902050204" pitchFamily="34" charset="0"/>
              <a:cs typeface="+mn-ea"/>
              <a:sym typeface="+mn-lt"/>
            </a:endParaRPr>
          </a:p>
        </p:txBody>
      </p:sp>
      <p:sp>
        <p:nvSpPr>
          <p:cNvPr id="46" name="圆角矩形 42"/>
          <p:cNvSpPr/>
          <p:nvPr/>
        </p:nvSpPr>
        <p:spPr bwMode="auto">
          <a:xfrm>
            <a:off x="5286627" y="24543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2</a:t>
            </a:r>
            <a:endParaRPr lang="zh-CN" altLang="en-US" sz="2000" dirty="0">
              <a:latin typeface="Impact" panose="020B0806030902050204" pitchFamily="34" charset="0"/>
              <a:cs typeface="+mn-ea"/>
              <a:sym typeface="+mn-lt"/>
            </a:endParaRPr>
          </a:p>
        </p:txBody>
      </p:sp>
      <p:sp>
        <p:nvSpPr>
          <p:cNvPr id="47" name="矩形 46"/>
          <p:cNvSpPr/>
          <p:nvPr/>
        </p:nvSpPr>
        <p:spPr>
          <a:xfrm>
            <a:off x="7408580" y="2486896"/>
            <a:ext cx="1528445" cy="457200"/>
          </a:xfrm>
          <a:prstGeom prst="rect">
            <a:avLst/>
          </a:prstGeom>
          <a:effectLst/>
        </p:spPr>
        <p:txBody>
          <a:bodyPr wrap="none">
            <a:spAutoFit/>
          </a:bodyPr>
          <a:lstStyle/>
          <a:p>
            <a:pPr algn="ctr">
              <a:lnSpc>
                <a:spcPct val="120000"/>
              </a:lnSpc>
            </a:pPr>
            <a:r>
              <a:rPr sz="2000" b="1" dirty="0">
                <a:solidFill>
                  <a:schemeClr val="bg1"/>
                </a:solidFill>
                <a:latin typeface="微软雅黑" panose="020B0503020204020204" pitchFamily="34" charset="-122"/>
                <a:ea typeface="微软雅黑" panose="020B0503020204020204" pitchFamily="34" charset="-122"/>
                <a:cs typeface="+mn-ea"/>
                <a:sym typeface="+mn-lt"/>
              </a:rPr>
              <a:t>理念</a:t>
            </a:r>
            <a:r>
              <a:rPr lang="zh-CN" sz="2000" b="1" dirty="0">
                <a:solidFill>
                  <a:schemeClr val="bg1"/>
                </a:solidFill>
                <a:latin typeface="微软雅黑" panose="020B0503020204020204" pitchFamily="34" charset="-122"/>
                <a:ea typeface="微软雅黑" panose="020B0503020204020204" pitchFamily="34" charset="-122"/>
                <a:cs typeface="+mn-ea"/>
                <a:sym typeface="+mn-lt"/>
              </a:rPr>
              <a:t>、</a:t>
            </a:r>
            <a:r>
              <a:rPr sz="2000" b="1" dirty="0">
                <a:solidFill>
                  <a:schemeClr val="bg1"/>
                </a:solidFill>
                <a:latin typeface="微软雅黑" panose="020B0503020204020204" pitchFamily="34" charset="-122"/>
                <a:ea typeface="微软雅黑" panose="020B0503020204020204" pitchFamily="34" charset="-122"/>
                <a:cs typeface="+mn-ea"/>
                <a:sym typeface="+mn-lt"/>
              </a:rPr>
              <a:t>特色 </a:t>
            </a:r>
          </a:p>
        </p:txBody>
      </p:sp>
      <p:sp>
        <p:nvSpPr>
          <p:cNvPr id="49" name="矩形 48"/>
          <p:cNvSpPr/>
          <p:nvPr/>
        </p:nvSpPr>
        <p:spPr>
          <a:xfrm>
            <a:off x="7015799" y="36757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基础语法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圆角矩形 74"/>
          <p:cNvSpPr/>
          <p:nvPr/>
        </p:nvSpPr>
        <p:spPr bwMode="auto">
          <a:xfrm>
            <a:off x="5286627" y="36100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3</a:t>
            </a:r>
            <a:endParaRPr lang="zh-CN" altLang="en-US" sz="2000" dirty="0">
              <a:latin typeface="Impact" panose="020B0806030902050204" pitchFamily="34" charset="0"/>
              <a:cs typeface="+mn-ea"/>
              <a:sym typeface="+mn-lt"/>
            </a:endParaRPr>
          </a:p>
        </p:txBody>
      </p:sp>
      <p:sp>
        <p:nvSpPr>
          <p:cNvPr id="2" name="圆角矩形 79"/>
          <p:cNvSpPr/>
          <p:nvPr/>
        </p:nvSpPr>
        <p:spPr>
          <a:xfrm>
            <a:off x="6217722" y="361817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3" name="矩形 2"/>
          <p:cNvSpPr/>
          <p:nvPr/>
        </p:nvSpPr>
        <p:spPr>
          <a:xfrm>
            <a:off x="7015799" y="48314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学习参考</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圆角矩形 74"/>
          <p:cNvSpPr/>
          <p:nvPr/>
        </p:nvSpPr>
        <p:spPr bwMode="auto">
          <a:xfrm>
            <a:off x="5286627" y="47657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4</a:t>
            </a:r>
            <a:endParaRPr lang="zh-CN" altLang="en-US" sz="2000" dirty="0">
              <a:latin typeface="Impact" panose="020B0806030902050204" pitchFamily="34" charset="0"/>
              <a:cs typeface="+mn-ea"/>
              <a:sym typeface="+mn-lt"/>
            </a:endParaRPr>
          </a:p>
        </p:txBody>
      </p:sp>
      <p:sp>
        <p:nvSpPr>
          <p:cNvPr id="5" name="文本框 4"/>
          <p:cNvSpPr txBox="1"/>
          <p:nvPr/>
        </p:nvSpPr>
        <p:spPr>
          <a:xfrm>
            <a:off x="7571105" y="3712210"/>
            <a:ext cx="1097280" cy="384810"/>
          </a:xfrm>
          <a:prstGeom prst="rect">
            <a:avLst/>
          </a:prstGeom>
          <a:noFill/>
        </p:spPr>
        <p:txBody>
          <a:bodyPr wrap="none" rtlCol="0" anchor="t">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cs typeface="+mn-ea"/>
                <a:sym typeface="+mn-lt"/>
              </a:rPr>
              <a:t>基础语法</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outHorizontal)">
                                      <p:cBhvr>
                                        <p:cTn id="7" dur="750"/>
                                        <p:tgtEl>
                                          <p:spTgt spid="7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additive="base">
                                        <p:cTn id="10" dur="750"/>
                                        <p:tgtEl>
                                          <p:spTgt spid="73"/>
                                        </p:tgtEl>
                                        <p:attrNameLst>
                                          <p:attrName>ppt_y</p:attrName>
                                        </p:attrNameLst>
                                      </p:cBhvr>
                                      <p:tavLst>
                                        <p:tav tm="0">
                                          <p:val>
                                            <p:strVal val="#ppt_y+#ppt_h*1.125000"/>
                                          </p:val>
                                        </p:tav>
                                        <p:tav tm="100000">
                                          <p:val>
                                            <p:strVal val="#ppt_y"/>
                                          </p:val>
                                        </p:tav>
                                      </p:tavLst>
                                    </p:anim>
                                    <p:animEffect transition="in" filter="wipe(up)">
                                      <p:cBhvr>
                                        <p:cTn id="11" dur="750"/>
                                        <p:tgtEl>
                                          <p:spTgt spid="73"/>
                                        </p:tgtEl>
                                      </p:cBhvr>
                                    </p:animEffect>
                                  </p:childTnLst>
                                </p:cTn>
                              </p:par>
                            </p:childTnLst>
                          </p:cTn>
                        </p:par>
                        <p:par>
                          <p:cTn id="12" fill="hold">
                            <p:stCondLst>
                              <p:cond delay="1000"/>
                            </p:stCondLst>
                            <p:childTnLst>
                              <p:par>
                                <p:cTn id="13" presetID="23" presetClass="entr" presetSubtype="32"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750" fill="hold"/>
                                        <p:tgtEl>
                                          <p:spTgt spid="74"/>
                                        </p:tgtEl>
                                        <p:attrNameLst>
                                          <p:attrName>ppt_w</p:attrName>
                                        </p:attrNameLst>
                                      </p:cBhvr>
                                      <p:tavLst>
                                        <p:tav tm="0">
                                          <p:val>
                                            <p:strVal val="4*#ppt_w"/>
                                          </p:val>
                                        </p:tav>
                                        <p:tav tm="100000">
                                          <p:val>
                                            <p:strVal val="#ppt_w"/>
                                          </p:val>
                                        </p:tav>
                                      </p:tavLst>
                                    </p:anim>
                                    <p:anim calcmode="lin" valueType="num">
                                      <p:cBhvr>
                                        <p:cTn id="16" dur="750" fill="hold"/>
                                        <p:tgtEl>
                                          <p:spTgt spid="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73" grpId="0"/>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前世今生</a:t>
              </a:r>
            </a:p>
          </p:txBody>
        </p:sp>
      </p:grpSp>
      <p:sp>
        <p:nvSpPr>
          <p:cNvPr id="3" name="文本框 2"/>
          <p:cNvSpPr txBox="1"/>
          <p:nvPr/>
        </p:nvSpPr>
        <p:spPr>
          <a:xfrm>
            <a:off x="319405" y="1378585"/>
            <a:ext cx="10724515" cy="4375785"/>
          </a:xfrm>
          <a:prstGeom prst="rect">
            <a:avLst/>
          </a:prstGeom>
          <a:noFill/>
        </p:spPr>
        <p:txBody>
          <a:bodyPr wrap="square" rtlCol="0" anchor="t">
            <a:spAutoFit/>
          </a:bodyPr>
          <a:lstStyle/>
          <a:p>
            <a:r>
              <a:rPr sz="1600" b="1" dirty="0">
                <a:solidFill>
                  <a:srgbClr val="339966"/>
                </a:solidFill>
                <a:latin typeface="微软雅黑" panose="020B0503020204020204" pitchFamily="34" charset="-122"/>
                <a:ea typeface="微软雅黑" panose="020B0503020204020204" pitchFamily="34" charset="-122"/>
                <a:sym typeface="+mn-ea"/>
              </a:rPr>
              <a:t>1、</a:t>
            </a:r>
            <a:r>
              <a:rPr lang="zh-CN" sz="1600" b="1" dirty="0">
                <a:solidFill>
                  <a:srgbClr val="339966"/>
                </a:solidFill>
                <a:latin typeface="微软雅黑" panose="020B0503020204020204" pitchFamily="34" charset="-122"/>
                <a:ea typeface="微软雅黑" panose="020B0503020204020204" pitchFamily="34" charset="-122"/>
                <a:sym typeface="+mn-ea"/>
              </a:rPr>
              <a:t>对外公布</a:t>
            </a:r>
          </a:p>
          <a:p>
            <a:pPr lvl="1" algn="l">
              <a:lnSpc>
                <a:spcPct val="150000"/>
              </a:lnSpc>
            </a:pPr>
            <a:r>
              <a:rPr sz="1600" dirty="0">
                <a:latin typeface="微软雅黑" panose="020B0503020204020204" pitchFamily="34" charset="-122"/>
                <a:ea typeface="微软雅黑" panose="020B0503020204020204" pitchFamily="34" charset="-122"/>
              </a:rPr>
              <a:t>Hello World</a:t>
            </a:r>
          </a:p>
          <a:p>
            <a:pPr lvl="1" algn="l">
              <a:lnSpc>
                <a:spcPct val="150000"/>
              </a:lnSpc>
            </a:pPr>
            <a:r>
              <a:rPr sz="1600" dirty="0">
                <a:latin typeface="微软雅黑" panose="020B0503020204020204" pitchFamily="34" charset="-122"/>
                <a:ea typeface="微软雅黑" panose="020B0503020204020204" pitchFamily="34" charset="-122"/>
              </a:rPr>
              <a:t>Posted on July 19, 2011 by Dmitry Jemerov</a:t>
            </a:r>
          </a:p>
          <a:p>
            <a:pPr lvl="1" algn="l">
              <a:lnSpc>
                <a:spcPct val="150000"/>
              </a:lnSpc>
            </a:pPr>
            <a:r>
              <a:rPr sz="1600" dirty="0">
                <a:latin typeface="微软雅黑" panose="020B0503020204020204" pitchFamily="34" charset="-122"/>
                <a:ea typeface="微软雅黑" panose="020B0503020204020204" pitchFamily="34" charset="-122"/>
              </a:rPr>
              <a:t>Today at the JVM Language Summit, JetBrains is unveiling the new project we’ve been working on for almost a year now. The project is Kotlin, a new statically typed programming language for the JVM.</a:t>
            </a:r>
          </a:p>
          <a:p>
            <a:pPr marL="0" lvl="1" algn="l">
              <a:lnSpc>
                <a:spcPct val="150000"/>
              </a:lnSpc>
            </a:pPr>
            <a:endParaRPr sz="1600" dirty="0">
              <a:latin typeface="微软雅黑" panose="020B0503020204020204" pitchFamily="34" charset="-122"/>
              <a:ea typeface="微软雅黑" panose="020B0503020204020204" pitchFamily="34" charset="-122"/>
            </a:endParaRPr>
          </a:p>
          <a:p>
            <a:pPr algn="l">
              <a:lnSpc>
                <a:spcPct val="150000"/>
              </a:lnSpc>
            </a:pPr>
            <a:r>
              <a:rPr lang="en-US" sz="1600" b="1" dirty="0">
                <a:solidFill>
                  <a:srgbClr val="339966"/>
                </a:solidFill>
                <a:latin typeface="微软雅黑" panose="020B0503020204020204" pitchFamily="34" charset="-122"/>
                <a:ea typeface="微软雅黑" panose="020B0503020204020204" pitchFamily="34" charset="-122"/>
                <a:sym typeface="+mn-ea"/>
              </a:rPr>
              <a:t>2</a:t>
            </a:r>
            <a:r>
              <a:rPr sz="1600" b="1" dirty="0">
                <a:solidFill>
                  <a:srgbClr val="339966"/>
                </a:solidFill>
                <a:latin typeface="微软雅黑" panose="020B0503020204020204" pitchFamily="34" charset="-122"/>
                <a:ea typeface="微软雅黑" panose="020B0503020204020204" pitchFamily="34" charset="-122"/>
                <a:sym typeface="+mn-ea"/>
              </a:rPr>
              <a:t>、</a:t>
            </a:r>
            <a:r>
              <a:rPr lang="en-US" sz="1600" b="1" dirty="0">
                <a:solidFill>
                  <a:srgbClr val="339966"/>
                </a:solidFill>
                <a:latin typeface="微软雅黑" panose="020B0503020204020204" pitchFamily="34" charset="-122"/>
                <a:ea typeface="微软雅黑" panose="020B0503020204020204" pitchFamily="34" charset="-122"/>
                <a:sym typeface="+mn-ea"/>
              </a:rPr>
              <a:t>google</a:t>
            </a:r>
            <a:r>
              <a:rPr lang="zh-CN" altLang="en-US" sz="1600" b="1" dirty="0">
                <a:solidFill>
                  <a:srgbClr val="339966"/>
                </a:solidFill>
                <a:latin typeface="微软雅黑" panose="020B0503020204020204" pitchFamily="34" charset="-122"/>
                <a:ea typeface="微软雅黑" panose="020B0503020204020204" pitchFamily="34" charset="-122"/>
                <a:sym typeface="+mn-ea"/>
              </a:rPr>
              <a:t>认领</a:t>
            </a:r>
          </a:p>
          <a:p>
            <a:pPr lvl="1" algn="l">
              <a:lnSpc>
                <a:spcPct val="150000"/>
              </a:lnSpc>
              <a:buNone/>
            </a:pPr>
            <a:r>
              <a:rPr sz="1600" dirty="0">
                <a:latin typeface="微软雅黑" panose="020B0503020204020204" pitchFamily="34" charset="-122"/>
                <a:ea typeface="微软雅黑" panose="020B0503020204020204" pitchFamily="34" charset="-122"/>
              </a:rPr>
              <a:t>Google I/O 2017</a:t>
            </a:r>
          </a:p>
          <a:p>
            <a:pPr lvl="1" algn="l">
              <a:lnSpc>
                <a:spcPct val="150000"/>
              </a:lnSpc>
              <a:buNone/>
            </a:pPr>
            <a:r>
              <a:rPr sz="1600" dirty="0">
                <a:latin typeface="微软雅黑" panose="020B0503020204020204" pitchFamily="34" charset="-122"/>
                <a:ea typeface="微软雅黑" panose="020B0503020204020204" pitchFamily="34" charset="-122"/>
              </a:rPr>
              <a:t>Google makes Kotlin a first-class language for writing Android apps</a:t>
            </a:r>
          </a:p>
          <a:p>
            <a:endParaRPr sz="1600" dirty="0">
              <a:latin typeface="微软雅黑" panose="020B0503020204020204" pitchFamily="34" charset="-122"/>
              <a:ea typeface="微软雅黑" panose="020B0503020204020204" pitchFamily="34" charset="-122"/>
            </a:endParaRPr>
          </a:p>
          <a:p>
            <a:endParaRPr sz="1600" dirty="0">
              <a:latin typeface="微软雅黑" panose="020B0503020204020204" pitchFamily="34" charset="-122"/>
              <a:ea typeface="微软雅黑" panose="020B0503020204020204" pitchFamily="34" charset="-122"/>
            </a:endParaRPr>
          </a:p>
          <a:p>
            <a:r>
              <a:rPr lang="en-US" sz="1600" b="1" dirty="0">
                <a:solidFill>
                  <a:srgbClr val="339966"/>
                </a:solidFill>
                <a:latin typeface="微软雅黑" panose="020B0503020204020204" pitchFamily="34" charset="-122"/>
                <a:ea typeface="微软雅黑" panose="020B0503020204020204" pitchFamily="34" charset="-122"/>
                <a:sym typeface="+mn-ea"/>
              </a:rPr>
              <a:t>3</a:t>
            </a:r>
            <a:r>
              <a:rPr sz="1600" b="1" dirty="0">
                <a:solidFill>
                  <a:srgbClr val="339966"/>
                </a:solidFill>
                <a:latin typeface="微软雅黑" panose="020B0503020204020204" pitchFamily="34" charset="-122"/>
                <a:ea typeface="微软雅黑" panose="020B0503020204020204" pitchFamily="34" charset="-122"/>
                <a:sym typeface="+mn-ea"/>
              </a:rPr>
              <a:t>、</a:t>
            </a:r>
            <a:r>
              <a:rPr lang="zh-CN" sz="1600" b="1" dirty="0">
                <a:solidFill>
                  <a:srgbClr val="339966"/>
                </a:solidFill>
                <a:latin typeface="微软雅黑" panose="020B0503020204020204" pitchFamily="34" charset="-122"/>
                <a:ea typeface="微软雅黑" panose="020B0503020204020204" pitchFamily="34" charset="-122"/>
                <a:sym typeface="+mn-ea"/>
              </a:rPr>
              <a:t>排名</a:t>
            </a:r>
          </a:p>
          <a:p>
            <a:pPr lvl="0" algn="l">
              <a:lnSpc>
                <a:spcPct val="150000"/>
              </a:lnSpc>
              <a:buNone/>
            </a:pPr>
            <a:r>
              <a:rPr sz="1600" dirty="0">
                <a:latin typeface="微软雅黑" panose="020B0503020204020204" pitchFamily="34" charset="-122"/>
                <a:ea typeface="微软雅黑" panose="020B0503020204020204" pitchFamily="34" charset="-122"/>
              </a:rPr>
              <a:t>       TIOBE 2018.8  43  Kotlin</a:t>
            </a: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参考资料</a:t>
              </a:r>
            </a:p>
          </p:txBody>
        </p:sp>
      </p:grpSp>
      <p:sp>
        <p:nvSpPr>
          <p:cNvPr id="3" name="文本框 2"/>
          <p:cNvSpPr txBox="1"/>
          <p:nvPr/>
        </p:nvSpPr>
        <p:spPr>
          <a:xfrm>
            <a:off x="234315" y="1366520"/>
            <a:ext cx="10724515" cy="1327785"/>
          </a:xfrm>
          <a:prstGeom prst="rect">
            <a:avLst/>
          </a:prstGeom>
          <a:noFill/>
        </p:spPr>
        <p:txBody>
          <a:bodyPr wrap="square" rtlCol="0" anchor="t">
            <a:spAutoFit/>
          </a:bodyPr>
          <a:lstStyle/>
          <a:p>
            <a:pPr lvl="1"/>
            <a:r>
              <a:rPr sz="1600" b="1" dirty="0">
                <a:solidFill>
                  <a:srgbClr val="339966"/>
                </a:solidFill>
                <a:latin typeface="微软雅黑" panose="020B0503020204020204" pitchFamily="34" charset="-122"/>
                <a:ea typeface="微软雅黑" panose="020B0503020204020204" pitchFamily="34" charset="-122"/>
              </a:rPr>
              <a:t>https://kotlinlang.org/</a:t>
            </a:r>
          </a:p>
          <a:p>
            <a:pPr lvl="1"/>
            <a:r>
              <a:rPr sz="1600" b="1" dirty="0">
                <a:solidFill>
                  <a:srgbClr val="339966"/>
                </a:solidFill>
                <a:latin typeface="微软雅黑" panose="020B0503020204020204" pitchFamily="34" charset="-122"/>
                <a:ea typeface="微软雅黑" panose="020B0503020204020204" pitchFamily="34" charset="-122"/>
              </a:rPr>
              <a:t>https://www.kotlincn.net/</a:t>
            </a:r>
          </a:p>
          <a:p>
            <a:pPr lvl="1"/>
            <a:r>
              <a:rPr sz="1600" b="1" dirty="0">
                <a:solidFill>
                  <a:srgbClr val="339966"/>
                </a:solidFill>
                <a:latin typeface="微软雅黑" panose="020B0503020204020204" pitchFamily="34" charset="-122"/>
                <a:ea typeface="微软雅黑" panose="020B0503020204020204" pitchFamily="34" charset="-122"/>
              </a:rPr>
              <a:t>https://blog.jetbrains.com/kotlin</a:t>
            </a:r>
          </a:p>
          <a:p>
            <a:pPr lvl="1" algn="l"/>
            <a:r>
              <a:rPr sz="1600" b="1" dirty="0">
                <a:solidFill>
                  <a:srgbClr val="339966"/>
                </a:solidFill>
                <a:latin typeface="微软雅黑" panose="020B0503020204020204" pitchFamily="34" charset="-122"/>
                <a:ea typeface="微软雅黑" panose="020B0503020204020204" pitchFamily="34" charset="-122"/>
              </a:rPr>
              <a:t>https://github.com/Kotlin/kotlin-koans</a:t>
            </a:r>
          </a:p>
          <a:p>
            <a:pPr lvl="1"/>
            <a:endParaRPr sz="1600" b="1" dirty="0">
              <a:solidFill>
                <a:srgbClr val="339966"/>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354" y="3925830"/>
            <a:ext cx="12191646" cy="2932170"/>
          </a:xfrm>
          <a:custGeom>
            <a:avLst/>
            <a:gdLst>
              <a:gd name="T0" fmla="*/ 5378 w 5687"/>
              <a:gd name="T1" fmla="*/ 0 h 1468"/>
              <a:gd name="T2" fmla="*/ 5477 w 5687"/>
              <a:gd name="T3" fmla="*/ 2 h 1468"/>
              <a:gd name="T4" fmla="*/ 5579 w 5687"/>
              <a:gd name="T5" fmla="*/ 9 h 1468"/>
              <a:gd name="T6" fmla="*/ 5687 w 5687"/>
              <a:gd name="T7" fmla="*/ 22 h 1468"/>
              <a:gd name="T8" fmla="*/ 5687 w 5687"/>
              <a:gd name="T9" fmla="*/ 1468 h 1468"/>
              <a:gd name="T10" fmla="*/ 0 w 5687"/>
              <a:gd name="T11" fmla="*/ 1468 h 1468"/>
              <a:gd name="T12" fmla="*/ 0 w 5687"/>
              <a:gd name="T13" fmla="*/ 704 h 1468"/>
              <a:gd name="T14" fmla="*/ 14 w 5687"/>
              <a:gd name="T15" fmla="*/ 717 h 1468"/>
              <a:gd name="T16" fmla="*/ 32 w 5687"/>
              <a:gd name="T17" fmla="*/ 734 h 1468"/>
              <a:gd name="T18" fmla="*/ 56 w 5687"/>
              <a:gd name="T19" fmla="*/ 755 h 1468"/>
              <a:gd name="T20" fmla="*/ 85 w 5687"/>
              <a:gd name="T21" fmla="*/ 777 h 1468"/>
              <a:gd name="T22" fmla="*/ 120 w 5687"/>
              <a:gd name="T23" fmla="*/ 803 h 1468"/>
              <a:gd name="T24" fmla="*/ 160 w 5687"/>
              <a:gd name="T25" fmla="*/ 833 h 1468"/>
              <a:gd name="T26" fmla="*/ 203 w 5687"/>
              <a:gd name="T27" fmla="*/ 864 h 1468"/>
              <a:gd name="T28" fmla="*/ 254 w 5687"/>
              <a:gd name="T29" fmla="*/ 895 h 1468"/>
              <a:gd name="T30" fmla="*/ 309 w 5687"/>
              <a:gd name="T31" fmla="*/ 928 h 1468"/>
              <a:gd name="T32" fmla="*/ 370 w 5687"/>
              <a:gd name="T33" fmla="*/ 963 h 1468"/>
              <a:gd name="T34" fmla="*/ 434 w 5687"/>
              <a:gd name="T35" fmla="*/ 996 h 1468"/>
              <a:gd name="T36" fmla="*/ 506 w 5687"/>
              <a:gd name="T37" fmla="*/ 1031 h 1468"/>
              <a:gd name="T38" fmla="*/ 580 w 5687"/>
              <a:gd name="T39" fmla="*/ 1062 h 1468"/>
              <a:gd name="T40" fmla="*/ 662 w 5687"/>
              <a:gd name="T41" fmla="*/ 1093 h 1468"/>
              <a:gd name="T42" fmla="*/ 747 w 5687"/>
              <a:gd name="T43" fmla="*/ 1124 h 1468"/>
              <a:gd name="T44" fmla="*/ 839 w 5687"/>
              <a:gd name="T45" fmla="*/ 1150 h 1468"/>
              <a:gd name="T46" fmla="*/ 934 w 5687"/>
              <a:gd name="T47" fmla="*/ 1176 h 1468"/>
              <a:gd name="T48" fmla="*/ 1035 w 5687"/>
              <a:gd name="T49" fmla="*/ 1197 h 1468"/>
              <a:gd name="T50" fmla="*/ 1141 w 5687"/>
              <a:gd name="T51" fmla="*/ 1215 h 1468"/>
              <a:gd name="T52" fmla="*/ 1252 w 5687"/>
              <a:gd name="T53" fmla="*/ 1230 h 1468"/>
              <a:gd name="T54" fmla="*/ 1368 w 5687"/>
              <a:gd name="T55" fmla="*/ 1239 h 1468"/>
              <a:gd name="T56" fmla="*/ 1490 w 5687"/>
              <a:gd name="T57" fmla="*/ 1244 h 1468"/>
              <a:gd name="T58" fmla="*/ 1617 w 5687"/>
              <a:gd name="T59" fmla="*/ 1242 h 1468"/>
              <a:gd name="T60" fmla="*/ 1747 w 5687"/>
              <a:gd name="T61" fmla="*/ 1237 h 1468"/>
              <a:gd name="T62" fmla="*/ 1884 w 5687"/>
              <a:gd name="T63" fmla="*/ 1223 h 1468"/>
              <a:gd name="T64" fmla="*/ 2025 w 5687"/>
              <a:gd name="T65" fmla="*/ 1204 h 1468"/>
              <a:gd name="T66" fmla="*/ 2171 w 5687"/>
              <a:gd name="T67" fmla="*/ 1176 h 1468"/>
              <a:gd name="T68" fmla="*/ 2322 w 5687"/>
              <a:gd name="T69" fmla="*/ 1143 h 1468"/>
              <a:gd name="T70" fmla="*/ 2476 w 5687"/>
              <a:gd name="T71" fmla="*/ 1100 h 1468"/>
              <a:gd name="T72" fmla="*/ 2638 w 5687"/>
              <a:gd name="T73" fmla="*/ 1050 h 1468"/>
              <a:gd name="T74" fmla="*/ 2839 w 5687"/>
              <a:gd name="T75" fmla="*/ 979 h 1468"/>
              <a:gd name="T76" fmla="*/ 3028 w 5687"/>
              <a:gd name="T77" fmla="*/ 907 h 1468"/>
              <a:gd name="T78" fmla="*/ 3207 w 5687"/>
              <a:gd name="T79" fmla="*/ 838 h 1468"/>
              <a:gd name="T80" fmla="*/ 3374 w 5687"/>
              <a:gd name="T81" fmla="*/ 769 h 1468"/>
              <a:gd name="T82" fmla="*/ 3532 w 5687"/>
              <a:gd name="T83" fmla="*/ 701 h 1468"/>
              <a:gd name="T84" fmla="*/ 3679 w 5687"/>
              <a:gd name="T85" fmla="*/ 635 h 1468"/>
              <a:gd name="T86" fmla="*/ 3820 w 5687"/>
              <a:gd name="T87" fmla="*/ 571 h 1468"/>
              <a:gd name="T88" fmla="*/ 3952 w 5687"/>
              <a:gd name="T89" fmla="*/ 508 h 1468"/>
              <a:gd name="T90" fmla="*/ 4077 w 5687"/>
              <a:gd name="T91" fmla="*/ 448 h 1468"/>
              <a:gd name="T92" fmla="*/ 4195 w 5687"/>
              <a:gd name="T93" fmla="*/ 390 h 1468"/>
              <a:gd name="T94" fmla="*/ 4308 w 5687"/>
              <a:gd name="T95" fmla="*/ 337 h 1468"/>
              <a:gd name="T96" fmla="*/ 4416 w 5687"/>
              <a:gd name="T97" fmla="*/ 284 h 1468"/>
              <a:gd name="T98" fmla="*/ 4520 w 5687"/>
              <a:gd name="T99" fmla="*/ 236 h 1468"/>
              <a:gd name="T100" fmla="*/ 4621 w 5687"/>
              <a:gd name="T101" fmla="*/ 191 h 1468"/>
              <a:gd name="T102" fmla="*/ 4718 w 5687"/>
              <a:gd name="T103" fmla="*/ 151 h 1468"/>
              <a:gd name="T104" fmla="*/ 4813 w 5687"/>
              <a:gd name="T105" fmla="*/ 114 h 1468"/>
              <a:gd name="T106" fmla="*/ 4905 w 5687"/>
              <a:gd name="T107" fmla="*/ 83 h 1468"/>
              <a:gd name="T108" fmla="*/ 4999 w 5687"/>
              <a:gd name="T109" fmla="*/ 55 h 1468"/>
              <a:gd name="T110" fmla="*/ 5091 w 5687"/>
              <a:gd name="T111" fmla="*/ 33 h 1468"/>
              <a:gd name="T112" fmla="*/ 5185 w 5687"/>
              <a:gd name="T113" fmla="*/ 17 h 1468"/>
              <a:gd name="T114" fmla="*/ 5280 w 5687"/>
              <a:gd name="T115" fmla="*/ 5 h 1468"/>
              <a:gd name="T116" fmla="*/ 5378 w 5687"/>
              <a:gd name="T117" fmla="*/ 0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87" h="1468">
                <a:moveTo>
                  <a:pt x="5378" y="0"/>
                </a:moveTo>
                <a:lnTo>
                  <a:pt x="5477" y="2"/>
                </a:lnTo>
                <a:lnTo>
                  <a:pt x="5579" y="9"/>
                </a:lnTo>
                <a:lnTo>
                  <a:pt x="5687" y="22"/>
                </a:lnTo>
                <a:lnTo>
                  <a:pt x="5687" y="1468"/>
                </a:lnTo>
                <a:lnTo>
                  <a:pt x="0" y="1468"/>
                </a:lnTo>
                <a:lnTo>
                  <a:pt x="0" y="704"/>
                </a:lnTo>
                <a:lnTo>
                  <a:pt x="14" y="717"/>
                </a:lnTo>
                <a:lnTo>
                  <a:pt x="32" y="734"/>
                </a:lnTo>
                <a:lnTo>
                  <a:pt x="56" y="755"/>
                </a:lnTo>
                <a:lnTo>
                  <a:pt x="85" y="777"/>
                </a:lnTo>
                <a:lnTo>
                  <a:pt x="120" y="803"/>
                </a:lnTo>
                <a:lnTo>
                  <a:pt x="160" y="833"/>
                </a:lnTo>
                <a:lnTo>
                  <a:pt x="203" y="864"/>
                </a:lnTo>
                <a:lnTo>
                  <a:pt x="254" y="895"/>
                </a:lnTo>
                <a:lnTo>
                  <a:pt x="309" y="928"/>
                </a:lnTo>
                <a:lnTo>
                  <a:pt x="370" y="963"/>
                </a:lnTo>
                <a:lnTo>
                  <a:pt x="434" y="996"/>
                </a:lnTo>
                <a:lnTo>
                  <a:pt x="506" y="1031"/>
                </a:lnTo>
                <a:lnTo>
                  <a:pt x="580" y="1062"/>
                </a:lnTo>
                <a:lnTo>
                  <a:pt x="662" y="1093"/>
                </a:lnTo>
                <a:lnTo>
                  <a:pt x="747" y="1124"/>
                </a:lnTo>
                <a:lnTo>
                  <a:pt x="839" y="1150"/>
                </a:lnTo>
                <a:lnTo>
                  <a:pt x="934" y="1176"/>
                </a:lnTo>
                <a:lnTo>
                  <a:pt x="1035" y="1197"/>
                </a:lnTo>
                <a:lnTo>
                  <a:pt x="1141" y="1215"/>
                </a:lnTo>
                <a:lnTo>
                  <a:pt x="1252" y="1230"/>
                </a:lnTo>
                <a:lnTo>
                  <a:pt x="1368" y="1239"/>
                </a:lnTo>
                <a:lnTo>
                  <a:pt x="1490" y="1244"/>
                </a:lnTo>
                <a:lnTo>
                  <a:pt x="1617" y="1242"/>
                </a:lnTo>
                <a:lnTo>
                  <a:pt x="1747" y="1237"/>
                </a:lnTo>
                <a:lnTo>
                  <a:pt x="1884" y="1223"/>
                </a:lnTo>
                <a:lnTo>
                  <a:pt x="2025" y="1204"/>
                </a:lnTo>
                <a:lnTo>
                  <a:pt x="2171" y="1176"/>
                </a:lnTo>
                <a:lnTo>
                  <a:pt x="2322" y="1143"/>
                </a:lnTo>
                <a:lnTo>
                  <a:pt x="2476" y="1100"/>
                </a:lnTo>
                <a:lnTo>
                  <a:pt x="2638" y="1050"/>
                </a:lnTo>
                <a:lnTo>
                  <a:pt x="2839" y="979"/>
                </a:lnTo>
                <a:lnTo>
                  <a:pt x="3028" y="907"/>
                </a:lnTo>
                <a:lnTo>
                  <a:pt x="3207" y="838"/>
                </a:lnTo>
                <a:lnTo>
                  <a:pt x="3374" y="769"/>
                </a:lnTo>
                <a:lnTo>
                  <a:pt x="3532" y="701"/>
                </a:lnTo>
                <a:lnTo>
                  <a:pt x="3679" y="635"/>
                </a:lnTo>
                <a:lnTo>
                  <a:pt x="3820" y="571"/>
                </a:lnTo>
                <a:lnTo>
                  <a:pt x="3952" y="508"/>
                </a:lnTo>
                <a:lnTo>
                  <a:pt x="4077" y="448"/>
                </a:lnTo>
                <a:lnTo>
                  <a:pt x="4195" y="390"/>
                </a:lnTo>
                <a:lnTo>
                  <a:pt x="4308" y="337"/>
                </a:lnTo>
                <a:lnTo>
                  <a:pt x="4416" y="284"/>
                </a:lnTo>
                <a:lnTo>
                  <a:pt x="4520" y="236"/>
                </a:lnTo>
                <a:lnTo>
                  <a:pt x="4621" y="191"/>
                </a:lnTo>
                <a:lnTo>
                  <a:pt x="4718" y="151"/>
                </a:lnTo>
                <a:lnTo>
                  <a:pt x="4813" y="114"/>
                </a:lnTo>
                <a:lnTo>
                  <a:pt x="4905" y="83"/>
                </a:lnTo>
                <a:lnTo>
                  <a:pt x="4999" y="55"/>
                </a:lnTo>
                <a:lnTo>
                  <a:pt x="5091" y="33"/>
                </a:lnTo>
                <a:lnTo>
                  <a:pt x="5185" y="17"/>
                </a:lnTo>
                <a:lnTo>
                  <a:pt x="5280" y="5"/>
                </a:lnTo>
                <a:lnTo>
                  <a:pt x="5378" y="0"/>
                </a:lnTo>
                <a:close/>
              </a:path>
            </a:pathLst>
          </a:custGeom>
          <a:solidFill>
            <a:srgbClr val="90C74B"/>
          </a:solidFill>
          <a:ln w="0">
            <a:noFill/>
            <a:prstDash val="solid"/>
            <a:round/>
          </a:ln>
        </p:spPr>
        <p:txBody>
          <a:bodyPr vert="horz" wrap="square" lIns="128580" tIns="64290" rIns="128580" bIns="64290" numCol="1" anchor="t" anchorCtr="0" compatLnSpc="1"/>
          <a:lstStyle/>
          <a:p>
            <a:endParaRPr lang="zh-CN" altLang="en-US"/>
          </a:p>
        </p:txBody>
      </p:sp>
      <p:sp>
        <p:nvSpPr>
          <p:cNvPr id="6" name="Freeform 7"/>
          <p:cNvSpPr/>
          <p:nvPr/>
        </p:nvSpPr>
        <p:spPr bwMode="auto">
          <a:xfrm>
            <a:off x="354" y="3867263"/>
            <a:ext cx="12191646" cy="2676504"/>
          </a:xfrm>
          <a:custGeom>
            <a:avLst/>
            <a:gdLst>
              <a:gd name="T0" fmla="*/ 5511 w 5687"/>
              <a:gd name="T1" fmla="*/ 3 h 1340"/>
              <a:gd name="T2" fmla="*/ 5687 w 5687"/>
              <a:gd name="T3" fmla="*/ 26 h 1340"/>
              <a:gd name="T4" fmla="*/ 5600 w 5687"/>
              <a:gd name="T5" fmla="*/ 42 h 1340"/>
              <a:gd name="T6" fmla="*/ 5424 w 5687"/>
              <a:gd name="T7" fmla="*/ 43 h 1340"/>
              <a:gd name="T8" fmla="*/ 5277 w 5687"/>
              <a:gd name="T9" fmla="*/ 61 h 1340"/>
              <a:gd name="T10" fmla="*/ 5013 w 5687"/>
              <a:gd name="T11" fmla="*/ 125 h 1340"/>
              <a:gd name="T12" fmla="*/ 4749 w 5687"/>
              <a:gd name="T13" fmla="*/ 222 h 1340"/>
              <a:gd name="T14" fmla="*/ 4466 w 5687"/>
              <a:gd name="T15" fmla="*/ 352 h 1340"/>
              <a:gd name="T16" fmla="*/ 4056 w 5687"/>
              <a:gd name="T17" fmla="*/ 553 h 1340"/>
              <a:gd name="T18" fmla="*/ 3664 w 5687"/>
              <a:gd name="T19" fmla="*/ 744 h 1340"/>
              <a:gd name="T20" fmla="*/ 3249 w 5687"/>
              <a:gd name="T21" fmla="*/ 928 h 1340"/>
              <a:gd name="T22" fmla="*/ 2954 w 5687"/>
              <a:gd name="T23" fmla="*/ 1045 h 1340"/>
              <a:gd name="T24" fmla="*/ 2646 w 5687"/>
              <a:gd name="T25" fmla="*/ 1150 h 1340"/>
              <a:gd name="T26" fmla="*/ 2323 w 5687"/>
              <a:gd name="T27" fmla="*/ 1239 h 1340"/>
              <a:gd name="T28" fmla="*/ 2037 w 5687"/>
              <a:gd name="T29" fmla="*/ 1296 h 1340"/>
              <a:gd name="T30" fmla="*/ 1785 w 5687"/>
              <a:gd name="T31" fmla="*/ 1327 h 1340"/>
              <a:gd name="T32" fmla="*/ 1525 w 5687"/>
              <a:gd name="T33" fmla="*/ 1340 h 1340"/>
              <a:gd name="T34" fmla="*/ 1212 w 5687"/>
              <a:gd name="T35" fmla="*/ 1322 h 1340"/>
              <a:gd name="T36" fmla="*/ 953 w 5687"/>
              <a:gd name="T37" fmla="*/ 1281 h 1340"/>
              <a:gd name="T38" fmla="*/ 700 w 5687"/>
              <a:gd name="T39" fmla="*/ 1208 h 1340"/>
              <a:gd name="T40" fmla="*/ 502 w 5687"/>
              <a:gd name="T41" fmla="*/ 1130 h 1340"/>
              <a:gd name="T42" fmla="*/ 269 w 5687"/>
              <a:gd name="T43" fmla="*/ 1012 h 1340"/>
              <a:gd name="T44" fmla="*/ 54 w 5687"/>
              <a:gd name="T45" fmla="*/ 868 h 1340"/>
              <a:gd name="T46" fmla="*/ 0 w 5687"/>
              <a:gd name="T47" fmla="*/ 153 h 1340"/>
              <a:gd name="T48" fmla="*/ 137 w 5687"/>
              <a:gd name="T49" fmla="*/ 330 h 1340"/>
              <a:gd name="T50" fmla="*/ 292 w 5687"/>
              <a:gd name="T51" fmla="*/ 493 h 1340"/>
              <a:gd name="T52" fmla="*/ 476 w 5687"/>
              <a:gd name="T53" fmla="*/ 651 h 1340"/>
              <a:gd name="T54" fmla="*/ 695 w 5687"/>
              <a:gd name="T55" fmla="*/ 791 h 1340"/>
              <a:gd name="T56" fmla="*/ 931 w 5687"/>
              <a:gd name="T57" fmla="*/ 902 h 1340"/>
              <a:gd name="T58" fmla="*/ 1183 w 5687"/>
              <a:gd name="T59" fmla="*/ 979 h 1340"/>
              <a:gd name="T60" fmla="*/ 1322 w 5687"/>
              <a:gd name="T61" fmla="*/ 1006 h 1340"/>
              <a:gd name="T62" fmla="*/ 1625 w 5687"/>
              <a:gd name="T63" fmla="*/ 1036 h 1340"/>
              <a:gd name="T64" fmla="*/ 1928 w 5687"/>
              <a:gd name="T65" fmla="*/ 1031 h 1340"/>
              <a:gd name="T66" fmla="*/ 2230 w 5687"/>
              <a:gd name="T67" fmla="*/ 998 h 1340"/>
              <a:gd name="T68" fmla="*/ 2487 w 5687"/>
              <a:gd name="T69" fmla="*/ 949 h 1340"/>
              <a:gd name="T70" fmla="*/ 2797 w 5687"/>
              <a:gd name="T71" fmla="*/ 871 h 1340"/>
              <a:gd name="T72" fmla="*/ 3188 w 5687"/>
              <a:gd name="T73" fmla="*/ 748 h 1340"/>
              <a:gd name="T74" fmla="*/ 3653 w 5687"/>
              <a:gd name="T75" fmla="*/ 573 h 1340"/>
              <a:gd name="T76" fmla="*/ 4100 w 5687"/>
              <a:gd name="T77" fmla="*/ 389 h 1340"/>
              <a:gd name="T78" fmla="*/ 4528 w 5687"/>
              <a:gd name="T79" fmla="*/ 213 h 1340"/>
              <a:gd name="T80" fmla="*/ 4843 w 5687"/>
              <a:gd name="T81" fmla="*/ 99 h 1340"/>
              <a:gd name="T82" fmla="*/ 5082 w 5687"/>
              <a:gd name="T83" fmla="*/ 38 h 1340"/>
              <a:gd name="T84" fmla="*/ 5320 w 5687"/>
              <a:gd name="T85" fmla="*/ 5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7" h="1340">
                <a:moveTo>
                  <a:pt x="5423" y="0"/>
                </a:moveTo>
                <a:lnTo>
                  <a:pt x="5511" y="3"/>
                </a:lnTo>
                <a:lnTo>
                  <a:pt x="5600" y="10"/>
                </a:lnTo>
                <a:lnTo>
                  <a:pt x="5687" y="26"/>
                </a:lnTo>
                <a:lnTo>
                  <a:pt x="5687" y="50"/>
                </a:lnTo>
                <a:lnTo>
                  <a:pt x="5600" y="42"/>
                </a:lnTo>
                <a:lnTo>
                  <a:pt x="5513" y="38"/>
                </a:lnTo>
                <a:lnTo>
                  <a:pt x="5424" y="43"/>
                </a:lnTo>
                <a:lnTo>
                  <a:pt x="5409" y="43"/>
                </a:lnTo>
                <a:lnTo>
                  <a:pt x="5277" y="61"/>
                </a:lnTo>
                <a:lnTo>
                  <a:pt x="5145" y="88"/>
                </a:lnTo>
                <a:lnTo>
                  <a:pt x="5013" y="125"/>
                </a:lnTo>
                <a:lnTo>
                  <a:pt x="4881" y="170"/>
                </a:lnTo>
                <a:lnTo>
                  <a:pt x="4749" y="222"/>
                </a:lnTo>
                <a:lnTo>
                  <a:pt x="4608" y="284"/>
                </a:lnTo>
                <a:lnTo>
                  <a:pt x="4466" y="352"/>
                </a:lnTo>
                <a:lnTo>
                  <a:pt x="4247" y="458"/>
                </a:lnTo>
                <a:lnTo>
                  <a:pt x="4056" y="553"/>
                </a:lnTo>
                <a:lnTo>
                  <a:pt x="3862" y="649"/>
                </a:lnTo>
                <a:lnTo>
                  <a:pt x="3664" y="744"/>
                </a:lnTo>
                <a:lnTo>
                  <a:pt x="3459" y="838"/>
                </a:lnTo>
                <a:lnTo>
                  <a:pt x="3249" y="928"/>
                </a:lnTo>
                <a:lnTo>
                  <a:pt x="3103" y="987"/>
                </a:lnTo>
                <a:lnTo>
                  <a:pt x="2954" y="1045"/>
                </a:lnTo>
                <a:lnTo>
                  <a:pt x="2803" y="1100"/>
                </a:lnTo>
                <a:lnTo>
                  <a:pt x="2646" y="1150"/>
                </a:lnTo>
                <a:lnTo>
                  <a:pt x="2487" y="1197"/>
                </a:lnTo>
                <a:lnTo>
                  <a:pt x="2323" y="1239"/>
                </a:lnTo>
                <a:lnTo>
                  <a:pt x="2183" y="1270"/>
                </a:lnTo>
                <a:lnTo>
                  <a:pt x="2037" y="1296"/>
                </a:lnTo>
                <a:lnTo>
                  <a:pt x="1891" y="1317"/>
                </a:lnTo>
                <a:lnTo>
                  <a:pt x="1785" y="1327"/>
                </a:lnTo>
                <a:lnTo>
                  <a:pt x="1679" y="1334"/>
                </a:lnTo>
                <a:lnTo>
                  <a:pt x="1525" y="1340"/>
                </a:lnTo>
                <a:lnTo>
                  <a:pt x="1370" y="1336"/>
                </a:lnTo>
                <a:lnTo>
                  <a:pt x="1212" y="1322"/>
                </a:lnTo>
                <a:lnTo>
                  <a:pt x="1084" y="1305"/>
                </a:lnTo>
                <a:lnTo>
                  <a:pt x="953" y="1281"/>
                </a:lnTo>
                <a:lnTo>
                  <a:pt x="827" y="1248"/>
                </a:lnTo>
                <a:lnTo>
                  <a:pt x="700" y="1208"/>
                </a:lnTo>
                <a:lnTo>
                  <a:pt x="575" y="1161"/>
                </a:lnTo>
                <a:lnTo>
                  <a:pt x="502" y="1130"/>
                </a:lnTo>
                <a:lnTo>
                  <a:pt x="384" y="1074"/>
                </a:lnTo>
                <a:lnTo>
                  <a:pt x="269" y="1012"/>
                </a:lnTo>
                <a:lnTo>
                  <a:pt x="160" y="942"/>
                </a:lnTo>
                <a:lnTo>
                  <a:pt x="54" y="868"/>
                </a:lnTo>
                <a:lnTo>
                  <a:pt x="0" y="826"/>
                </a:lnTo>
                <a:lnTo>
                  <a:pt x="0" y="153"/>
                </a:lnTo>
                <a:lnTo>
                  <a:pt x="68" y="243"/>
                </a:lnTo>
                <a:lnTo>
                  <a:pt x="137" y="330"/>
                </a:lnTo>
                <a:lnTo>
                  <a:pt x="212" y="413"/>
                </a:lnTo>
                <a:lnTo>
                  <a:pt x="292" y="493"/>
                </a:lnTo>
                <a:lnTo>
                  <a:pt x="375" y="569"/>
                </a:lnTo>
                <a:lnTo>
                  <a:pt x="476" y="651"/>
                </a:lnTo>
                <a:lnTo>
                  <a:pt x="584" y="725"/>
                </a:lnTo>
                <a:lnTo>
                  <a:pt x="695" y="791"/>
                </a:lnTo>
                <a:lnTo>
                  <a:pt x="811" y="850"/>
                </a:lnTo>
                <a:lnTo>
                  <a:pt x="931" y="902"/>
                </a:lnTo>
                <a:lnTo>
                  <a:pt x="1056" y="944"/>
                </a:lnTo>
                <a:lnTo>
                  <a:pt x="1183" y="979"/>
                </a:lnTo>
                <a:lnTo>
                  <a:pt x="1289" y="1001"/>
                </a:lnTo>
                <a:lnTo>
                  <a:pt x="1322" y="1006"/>
                </a:lnTo>
                <a:lnTo>
                  <a:pt x="1473" y="1025"/>
                </a:lnTo>
                <a:lnTo>
                  <a:pt x="1625" y="1036"/>
                </a:lnTo>
                <a:lnTo>
                  <a:pt x="1776" y="1038"/>
                </a:lnTo>
                <a:lnTo>
                  <a:pt x="1928" y="1031"/>
                </a:lnTo>
                <a:lnTo>
                  <a:pt x="2079" y="1017"/>
                </a:lnTo>
                <a:lnTo>
                  <a:pt x="2230" y="998"/>
                </a:lnTo>
                <a:lnTo>
                  <a:pt x="2377" y="972"/>
                </a:lnTo>
                <a:lnTo>
                  <a:pt x="2487" y="949"/>
                </a:lnTo>
                <a:lnTo>
                  <a:pt x="2596" y="923"/>
                </a:lnTo>
                <a:lnTo>
                  <a:pt x="2797" y="871"/>
                </a:lnTo>
                <a:lnTo>
                  <a:pt x="2995" y="810"/>
                </a:lnTo>
                <a:lnTo>
                  <a:pt x="3188" y="748"/>
                </a:lnTo>
                <a:lnTo>
                  <a:pt x="3424" y="663"/>
                </a:lnTo>
                <a:lnTo>
                  <a:pt x="3653" y="573"/>
                </a:lnTo>
                <a:lnTo>
                  <a:pt x="3879" y="481"/>
                </a:lnTo>
                <a:lnTo>
                  <a:pt x="4100" y="389"/>
                </a:lnTo>
                <a:lnTo>
                  <a:pt x="4331" y="293"/>
                </a:lnTo>
                <a:lnTo>
                  <a:pt x="4528" y="213"/>
                </a:lnTo>
                <a:lnTo>
                  <a:pt x="4723" y="139"/>
                </a:lnTo>
                <a:lnTo>
                  <a:pt x="4843" y="99"/>
                </a:lnTo>
                <a:lnTo>
                  <a:pt x="4963" y="66"/>
                </a:lnTo>
                <a:lnTo>
                  <a:pt x="5082" y="38"/>
                </a:lnTo>
                <a:lnTo>
                  <a:pt x="5202" y="17"/>
                </a:lnTo>
                <a:lnTo>
                  <a:pt x="5320" y="5"/>
                </a:lnTo>
                <a:lnTo>
                  <a:pt x="5423"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p>
        </p:txBody>
      </p:sp>
      <p:sp>
        <p:nvSpPr>
          <p:cNvPr id="8" name="Freeform 8"/>
          <p:cNvSpPr/>
          <p:nvPr/>
        </p:nvSpPr>
        <p:spPr bwMode="auto">
          <a:xfrm>
            <a:off x="8018071" y="4565569"/>
            <a:ext cx="4173930" cy="1508031"/>
          </a:xfrm>
          <a:custGeom>
            <a:avLst/>
            <a:gdLst>
              <a:gd name="T0" fmla="*/ 1750 w 1947"/>
              <a:gd name="T1" fmla="*/ 0 h 755"/>
              <a:gd name="T2" fmla="*/ 1813 w 1947"/>
              <a:gd name="T3" fmla="*/ 2 h 755"/>
              <a:gd name="T4" fmla="*/ 1879 w 1947"/>
              <a:gd name="T5" fmla="*/ 6 h 755"/>
              <a:gd name="T6" fmla="*/ 1947 w 1947"/>
              <a:gd name="T7" fmla="*/ 13 h 755"/>
              <a:gd name="T8" fmla="*/ 1947 w 1947"/>
              <a:gd name="T9" fmla="*/ 179 h 755"/>
              <a:gd name="T10" fmla="*/ 1855 w 1947"/>
              <a:gd name="T11" fmla="*/ 162 h 755"/>
              <a:gd name="T12" fmla="*/ 1759 w 1947"/>
              <a:gd name="T13" fmla="*/ 150 h 755"/>
              <a:gd name="T14" fmla="*/ 1646 w 1947"/>
              <a:gd name="T15" fmla="*/ 145 h 755"/>
              <a:gd name="T16" fmla="*/ 1530 w 1947"/>
              <a:gd name="T17" fmla="*/ 145 h 755"/>
              <a:gd name="T18" fmla="*/ 1415 w 1947"/>
              <a:gd name="T19" fmla="*/ 153 h 755"/>
              <a:gd name="T20" fmla="*/ 1299 w 1947"/>
              <a:gd name="T21" fmla="*/ 169 h 755"/>
              <a:gd name="T22" fmla="*/ 1181 w 1947"/>
              <a:gd name="T23" fmla="*/ 190 h 755"/>
              <a:gd name="T24" fmla="*/ 1047 w 1947"/>
              <a:gd name="T25" fmla="*/ 223 h 755"/>
              <a:gd name="T26" fmla="*/ 912 w 1947"/>
              <a:gd name="T27" fmla="*/ 263 h 755"/>
              <a:gd name="T28" fmla="*/ 776 w 1947"/>
              <a:gd name="T29" fmla="*/ 309 h 755"/>
              <a:gd name="T30" fmla="*/ 643 w 1947"/>
              <a:gd name="T31" fmla="*/ 363 h 755"/>
              <a:gd name="T32" fmla="*/ 509 w 1947"/>
              <a:gd name="T33" fmla="*/ 426 h 755"/>
              <a:gd name="T34" fmla="*/ 379 w 1947"/>
              <a:gd name="T35" fmla="*/ 495 h 755"/>
              <a:gd name="T36" fmla="*/ 250 w 1947"/>
              <a:gd name="T37" fmla="*/ 573 h 755"/>
              <a:gd name="T38" fmla="*/ 123 w 1947"/>
              <a:gd name="T39" fmla="*/ 660 h 755"/>
              <a:gd name="T40" fmla="*/ 0 w 1947"/>
              <a:gd name="T41" fmla="*/ 755 h 755"/>
              <a:gd name="T42" fmla="*/ 117 w 1947"/>
              <a:gd name="T43" fmla="*/ 650 h 755"/>
              <a:gd name="T44" fmla="*/ 236 w 1947"/>
              <a:gd name="T45" fmla="*/ 554 h 755"/>
              <a:gd name="T46" fmla="*/ 360 w 1947"/>
              <a:gd name="T47" fmla="*/ 464 h 755"/>
              <a:gd name="T48" fmla="*/ 486 w 1947"/>
              <a:gd name="T49" fmla="*/ 382 h 755"/>
              <a:gd name="T50" fmla="*/ 617 w 1947"/>
              <a:gd name="T51" fmla="*/ 309 h 755"/>
              <a:gd name="T52" fmla="*/ 749 w 1947"/>
              <a:gd name="T53" fmla="*/ 243 h 755"/>
              <a:gd name="T54" fmla="*/ 882 w 1947"/>
              <a:gd name="T55" fmla="*/ 184 h 755"/>
              <a:gd name="T56" fmla="*/ 1016 w 1947"/>
              <a:gd name="T57" fmla="*/ 134 h 755"/>
              <a:gd name="T58" fmla="*/ 1153 w 1947"/>
              <a:gd name="T59" fmla="*/ 89 h 755"/>
              <a:gd name="T60" fmla="*/ 1301 w 1947"/>
              <a:gd name="T61" fmla="*/ 51 h 755"/>
              <a:gd name="T62" fmla="*/ 1450 w 1947"/>
              <a:gd name="T63" fmla="*/ 23 h 755"/>
              <a:gd name="T64" fmla="*/ 1599 w 1947"/>
              <a:gd name="T65" fmla="*/ 6 h 755"/>
              <a:gd name="T66" fmla="*/ 1750 w 1947"/>
              <a:gd name="T67"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7" h="755">
                <a:moveTo>
                  <a:pt x="1750" y="0"/>
                </a:moveTo>
                <a:lnTo>
                  <a:pt x="1813" y="2"/>
                </a:lnTo>
                <a:lnTo>
                  <a:pt x="1879" y="6"/>
                </a:lnTo>
                <a:lnTo>
                  <a:pt x="1947" y="13"/>
                </a:lnTo>
                <a:lnTo>
                  <a:pt x="1947" y="179"/>
                </a:lnTo>
                <a:lnTo>
                  <a:pt x="1855" y="162"/>
                </a:lnTo>
                <a:lnTo>
                  <a:pt x="1759" y="150"/>
                </a:lnTo>
                <a:lnTo>
                  <a:pt x="1646" y="145"/>
                </a:lnTo>
                <a:lnTo>
                  <a:pt x="1530" y="145"/>
                </a:lnTo>
                <a:lnTo>
                  <a:pt x="1415" y="153"/>
                </a:lnTo>
                <a:lnTo>
                  <a:pt x="1299" y="169"/>
                </a:lnTo>
                <a:lnTo>
                  <a:pt x="1181" y="190"/>
                </a:lnTo>
                <a:lnTo>
                  <a:pt x="1047" y="223"/>
                </a:lnTo>
                <a:lnTo>
                  <a:pt x="912" y="263"/>
                </a:lnTo>
                <a:lnTo>
                  <a:pt x="776" y="309"/>
                </a:lnTo>
                <a:lnTo>
                  <a:pt x="643" y="363"/>
                </a:lnTo>
                <a:lnTo>
                  <a:pt x="509" y="426"/>
                </a:lnTo>
                <a:lnTo>
                  <a:pt x="379" y="495"/>
                </a:lnTo>
                <a:lnTo>
                  <a:pt x="250" y="573"/>
                </a:lnTo>
                <a:lnTo>
                  <a:pt x="123" y="660"/>
                </a:lnTo>
                <a:lnTo>
                  <a:pt x="0" y="755"/>
                </a:lnTo>
                <a:lnTo>
                  <a:pt x="117" y="650"/>
                </a:lnTo>
                <a:lnTo>
                  <a:pt x="236" y="554"/>
                </a:lnTo>
                <a:lnTo>
                  <a:pt x="360" y="464"/>
                </a:lnTo>
                <a:lnTo>
                  <a:pt x="486" y="382"/>
                </a:lnTo>
                <a:lnTo>
                  <a:pt x="617" y="309"/>
                </a:lnTo>
                <a:lnTo>
                  <a:pt x="749" y="243"/>
                </a:lnTo>
                <a:lnTo>
                  <a:pt x="882" y="184"/>
                </a:lnTo>
                <a:lnTo>
                  <a:pt x="1016" y="134"/>
                </a:lnTo>
                <a:lnTo>
                  <a:pt x="1153" y="89"/>
                </a:lnTo>
                <a:lnTo>
                  <a:pt x="1301" y="51"/>
                </a:lnTo>
                <a:lnTo>
                  <a:pt x="1450" y="23"/>
                </a:lnTo>
                <a:lnTo>
                  <a:pt x="1599" y="6"/>
                </a:lnTo>
                <a:lnTo>
                  <a:pt x="1750"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p>
        </p:txBody>
      </p:sp>
      <p:sp>
        <p:nvSpPr>
          <p:cNvPr id="9" name="Freeform 9"/>
          <p:cNvSpPr/>
          <p:nvPr/>
        </p:nvSpPr>
        <p:spPr bwMode="auto">
          <a:xfrm>
            <a:off x="355" y="2279178"/>
            <a:ext cx="4373300" cy="3255748"/>
          </a:xfrm>
          <a:custGeom>
            <a:avLst/>
            <a:gdLst>
              <a:gd name="T0" fmla="*/ 0 w 2040"/>
              <a:gd name="T1" fmla="*/ 0 h 1630"/>
              <a:gd name="T2" fmla="*/ 70 w 2040"/>
              <a:gd name="T3" fmla="*/ 153 h 1630"/>
              <a:gd name="T4" fmla="*/ 141 w 2040"/>
              <a:gd name="T5" fmla="*/ 295 h 1630"/>
              <a:gd name="T6" fmla="*/ 214 w 2040"/>
              <a:gd name="T7" fmla="*/ 429 h 1630"/>
              <a:gd name="T8" fmla="*/ 288 w 2040"/>
              <a:gd name="T9" fmla="*/ 552 h 1630"/>
              <a:gd name="T10" fmla="*/ 365 w 2040"/>
              <a:gd name="T11" fmla="*/ 667 h 1630"/>
              <a:gd name="T12" fmla="*/ 443 w 2040"/>
              <a:gd name="T13" fmla="*/ 773 h 1630"/>
              <a:gd name="T14" fmla="*/ 523 w 2040"/>
              <a:gd name="T15" fmla="*/ 871 h 1630"/>
              <a:gd name="T16" fmla="*/ 603 w 2040"/>
              <a:gd name="T17" fmla="*/ 960 h 1630"/>
              <a:gd name="T18" fmla="*/ 684 w 2040"/>
              <a:gd name="T19" fmla="*/ 1043 h 1630"/>
              <a:gd name="T20" fmla="*/ 764 w 2040"/>
              <a:gd name="T21" fmla="*/ 1118 h 1630"/>
              <a:gd name="T22" fmla="*/ 846 w 2040"/>
              <a:gd name="T23" fmla="*/ 1187 h 1630"/>
              <a:gd name="T24" fmla="*/ 927 w 2040"/>
              <a:gd name="T25" fmla="*/ 1248 h 1630"/>
              <a:gd name="T26" fmla="*/ 1007 w 2040"/>
              <a:gd name="T27" fmla="*/ 1304 h 1630"/>
              <a:gd name="T28" fmla="*/ 1087 w 2040"/>
              <a:gd name="T29" fmla="*/ 1354 h 1630"/>
              <a:gd name="T30" fmla="*/ 1165 w 2040"/>
              <a:gd name="T31" fmla="*/ 1397 h 1630"/>
              <a:gd name="T32" fmla="*/ 1242 w 2040"/>
              <a:gd name="T33" fmla="*/ 1435 h 1630"/>
              <a:gd name="T34" fmla="*/ 1316 w 2040"/>
              <a:gd name="T35" fmla="*/ 1470 h 1630"/>
              <a:gd name="T36" fmla="*/ 1389 w 2040"/>
              <a:gd name="T37" fmla="*/ 1500 h 1630"/>
              <a:gd name="T38" fmla="*/ 1460 w 2040"/>
              <a:gd name="T39" fmla="*/ 1524 h 1630"/>
              <a:gd name="T40" fmla="*/ 1530 w 2040"/>
              <a:gd name="T41" fmla="*/ 1545 h 1630"/>
              <a:gd name="T42" fmla="*/ 1596 w 2040"/>
              <a:gd name="T43" fmla="*/ 1562 h 1630"/>
              <a:gd name="T44" fmla="*/ 1658 w 2040"/>
              <a:gd name="T45" fmla="*/ 1576 h 1630"/>
              <a:gd name="T46" fmla="*/ 1717 w 2040"/>
              <a:gd name="T47" fmla="*/ 1588 h 1630"/>
              <a:gd name="T48" fmla="*/ 1773 w 2040"/>
              <a:gd name="T49" fmla="*/ 1597 h 1630"/>
              <a:gd name="T50" fmla="*/ 1825 w 2040"/>
              <a:gd name="T51" fmla="*/ 1604 h 1630"/>
              <a:gd name="T52" fmla="*/ 1874 w 2040"/>
              <a:gd name="T53" fmla="*/ 1607 h 1630"/>
              <a:gd name="T54" fmla="*/ 1917 w 2040"/>
              <a:gd name="T55" fmla="*/ 1611 h 1630"/>
              <a:gd name="T56" fmla="*/ 1955 w 2040"/>
              <a:gd name="T57" fmla="*/ 1612 h 1630"/>
              <a:gd name="T58" fmla="*/ 1990 w 2040"/>
              <a:gd name="T59" fmla="*/ 1614 h 1630"/>
              <a:gd name="T60" fmla="*/ 2018 w 2040"/>
              <a:gd name="T61" fmla="*/ 1614 h 1630"/>
              <a:gd name="T62" fmla="*/ 2040 w 2040"/>
              <a:gd name="T63" fmla="*/ 1614 h 1630"/>
              <a:gd name="T64" fmla="*/ 1910 w 2040"/>
              <a:gd name="T65" fmla="*/ 1625 h 1630"/>
              <a:gd name="T66" fmla="*/ 1785 w 2040"/>
              <a:gd name="T67" fmla="*/ 1630 h 1630"/>
              <a:gd name="T68" fmla="*/ 1665 w 2040"/>
              <a:gd name="T69" fmla="*/ 1626 h 1630"/>
              <a:gd name="T70" fmla="*/ 1549 w 2040"/>
              <a:gd name="T71" fmla="*/ 1618 h 1630"/>
              <a:gd name="T72" fmla="*/ 1440 w 2040"/>
              <a:gd name="T73" fmla="*/ 1602 h 1630"/>
              <a:gd name="T74" fmla="*/ 1334 w 2040"/>
              <a:gd name="T75" fmla="*/ 1581 h 1630"/>
              <a:gd name="T76" fmla="*/ 1231 w 2040"/>
              <a:gd name="T77" fmla="*/ 1557 h 1630"/>
              <a:gd name="T78" fmla="*/ 1136 w 2040"/>
              <a:gd name="T79" fmla="*/ 1526 h 1630"/>
              <a:gd name="T80" fmla="*/ 1042 w 2040"/>
              <a:gd name="T81" fmla="*/ 1491 h 1630"/>
              <a:gd name="T82" fmla="*/ 955 w 2040"/>
              <a:gd name="T83" fmla="*/ 1453 h 1630"/>
              <a:gd name="T84" fmla="*/ 870 w 2040"/>
              <a:gd name="T85" fmla="*/ 1411 h 1630"/>
              <a:gd name="T86" fmla="*/ 790 w 2040"/>
              <a:gd name="T87" fmla="*/ 1366 h 1630"/>
              <a:gd name="T88" fmla="*/ 714 w 2040"/>
              <a:gd name="T89" fmla="*/ 1317 h 1630"/>
              <a:gd name="T90" fmla="*/ 641 w 2040"/>
              <a:gd name="T91" fmla="*/ 1269 h 1630"/>
              <a:gd name="T92" fmla="*/ 573 w 2040"/>
              <a:gd name="T93" fmla="*/ 1217 h 1630"/>
              <a:gd name="T94" fmla="*/ 507 w 2040"/>
              <a:gd name="T95" fmla="*/ 1165 h 1630"/>
              <a:gd name="T96" fmla="*/ 445 w 2040"/>
              <a:gd name="T97" fmla="*/ 1111 h 1630"/>
              <a:gd name="T98" fmla="*/ 386 w 2040"/>
              <a:gd name="T99" fmla="*/ 1055 h 1630"/>
              <a:gd name="T100" fmla="*/ 330 w 2040"/>
              <a:gd name="T101" fmla="*/ 1002 h 1630"/>
              <a:gd name="T102" fmla="*/ 278 w 2040"/>
              <a:gd name="T103" fmla="*/ 948 h 1630"/>
              <a:gd name="T104" fmla="*/ 228 w 2040"/>
              <a:gd name="T105" fmla="*/ 894 h 1630"/>
              <a:gd name="T106" fmla="*/ 181 w 2040"/>
              <a:gd name="T107" fmla="*/ 842 h 1630"/>
              <a:gd name="T108" fmla="*/ 136 w 2040"/>
              <a:gd name="T109" fmla="*/ 792 h 1630"/>
              <a:gd name="T110" fmla="*/ 94 w 2040"/>
              <a:gd name="T111" fmla="*/ 743 h 1630"/>
              <a:gd name="T112" fmla="*/ 75 w 2040"/>
              <a:gd name="T113" fmla="*/ 720 h 1630"/>
              <a:gd name="T114" fmla="*/ 0 w 2040"/>
              <a:gd name="T115" fmla="*/ 630 h 1630"/>
              <a:gd name="T116" fmla="*/ 0 w 2040"/>
              <a:gd name="T117" fmla="*/ 0 h 1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40" h="1630">
                <a:moveTo>
                  <a:pt x="0" y="0"/>
                </a:moveTo>
                <a:lnTo>
                  <a:pt x="70" y="153"/>
                </a:lnTo>
                <a:lnTo>
                  <a:pt x="141" y="295"/>
                </a:lnTo>
                <a:lnTo>
                  <a:pt x="214" y="429"/>
                </a:lnTo>
                <a:lnTo>
                  <a:pt x="288" y="552"/>
                </a:lnTo>
                <a:lnTo>
                  <a:pt x="365" y="667"/>
                </a:lnTo>
                <a:lnTo>
                  <a:pt x="443" y="773"/>
                </a:lnTo>
                <a:lnTo>
                  <a:pt x="523" y="871"/>
                </a:lnTo>
                <a:lnTo>
                  <a:pt x="603" y="960"/>
                </a:lnTo>
                <a:lnTo>
                  <a:pt x="684" y="1043"/>
                </a:lnTo>
                <a:lnTo>
                  <a:pt x="764" y="1118"/>
                </a:lnTo>
                <a:lnTo>
                  <a:pt x="846" y="1187"/>
                </a:lnTo>
                <a:lnTo>
                  <a:pt x="927" y="1248"/>
                </a:lnTo>
                <a:lnTo>
                  <a:pt x="1007" y="1304"/>
                </a:lnTo>
                <a:lnTo>
                  <a:pt x="1087" y="1354"/>
                </a:lnTo>
                <a:lnTo>
                  <a:pt x="1165" y="1397"/>
                </a:lnTo>
                <a:lnTo>
                  <a:pt x="1242" y="1435"/>
                </a:lnTo>
                <a:lnTo>
                  <a:pt x="1316" y="1470"/>
                </a:lnTo>
                <a:lnTo>
                  <a:pt x="1389" y="1500"/>
                </a:lnTo>
                <a:lnTo>
                  <a:pt x="1460" y="1524"/>
                </a:lnTo>
                <a:lnTo>
                  <a:pt x="1530" y="1545"/>
                </a:lnTo>
                <a:lnTo>
                  <a:pt x="1596" y="1562"/>
                </a:lnTo>
                <a:lnTo>
                  <a:pt x="1658" y="1576"/>
                </a:lnTo>
                <a:lnTo>
                  <a:pt x="1717" y="1588"/>
                </a:lnTo>
                <a:lnTo>
                  <a:pt x="1773" y="1597"/>
                </a:lnTo>
                <a:lnTo>
                  <a:pt x="1825" y="1604"/>
                </a:lnTo>
                <a:lnTo>
                  <a:pt x="1874" y="1607"/>
                </a:lnTo>
                <a:lnTo>
                  <a:pt x="1917" y="1611"/>
                </a:lnTo>
                <a:lnTo>
                  <a:pt x="1955" y="1612"/>
                </a:lnTo>
                <a:lnTo>
                  <a:pt x="1990" y="1614"/>
                </a:lnTo>
                <a:lnTo>
                  <a:pt x="2018" y="1614"/>
                </a:lnTo>
                <a:lnTo>
                  <a:pt x="2040" y="1614"/>
                </a:lnTo>
                <a:lnTo>
                  <a:pt x="1910" y="1625"/>
                </a:lnTo>
                <a:lnTo>
                  <a:pt x="1785" y="1630"/>
                </a:lnTo>
                <a:lnTo>
                  <a:pt x="1665" y="1626"/>
                </a:lnTo>
                <a:lnTo>
                  <a:pt x="1549" y="1618"/>
                </a:lnTo>
                <a:lnTo>
                  <a:pt x="1440" y="1602"/>
                </a:lnTo>
                <a:lnTo>
                  <a:pt x="1334" y="1581"/>
                </a:lnTo>
                <a:lnTo>
                  <a:pt x="1231" y="1557"/>
                </a:lnTo>
                <a:lnTo>
                  <a:pt x="1136" y="1526"/>
                </a:lnTo>
                <a:lnTo>
                  <a:pt x="1042" y="1491"/>
                </a:lnTo>
                <a:lnTo>
                  <a:pt x="955" y="1453"/>
                </a:lnTo>
                <a:lnTo>
                  <a:pt x="870" y="1411"/>
                </a:lnTo>
                <a:lnTo>
                  <a:pt x="790" y="1366"/>
                </a:lnTo>
                <a:lnTo>
                  <a:pt x="714" y="1317"/>
                </a:lnTo>
                <a:lnTo>
                  <a:pt x="641" y="1269"/>
                </a:lnTo>
                <a:lnTo>
                  <a:pt x="573" y="1217"/>
                </a:lnTo>
                <a:lnTo>
                  <a:pt x="507" y="1165"/>
                </a:lnTo>
                <a:lnTo>
                  <a:pt x="445" y="1111"/>
                </a:lnTo>
                <a:lnTo>
                  <a:pt x="386" y="1055"/>
                </a:lnTo>
                <a:lnTo>
                  <a:pt x="330" y="1002"/>
                </a:lnTo>
                <a:lnTo>
                  <a:pt x="278" y="948"/>
                </a:lnTo>
                <a:lnTo>
                  <a:pt x="228" y="894"/>
                </a:lnTo>
                <a:lnTo>
                  <a:pt x="181" y="842"/>
                </a:lnTo>
                <a:lnTo>
                  <a:pt x="136" y="792"/>
                </a:lnTo>
                <a:lnTo>
                  <a:pt x="94" y="743"/>
                </a:lnTo>
                <a:lnTo>
                  <a:pt x="75" y="720"/>
                </a:lnTo>
                <a:lnTo>
                  <a:pt x="0" y="630"/>
                </a:lnTo>
                <a:lnTo>
                  <a:pt x="0"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p>
        </p:txBody>
      </p:sp>
      <p:sp>
        <p:nvSpPr>
          <p:cNvPr id="10" name="矩形 259"/>
          <p:cNvSpPr>
            <a:spLocks noChangeArrowheads="1"/>
          </p:cNvSpPr>
          <p:nvPr/>
        </p:nvSpPr>
        <p:spPr bwMode="auto">
          <a:xfrm>
            <a:off x="1964337" y="2306249"/>
            <a:ext cx="81406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6000" cap="all" spc="300">
                <a:solidFill>
                  <a:schemeClr val="tx1">
                    <a:lumMod val="75000"/>
                    <a:lumOff val="25000"/>
                  </a:schemeClr>
                </a:solidFill>
                <a:latin typeface="+mj-ea"/>
                <a:ea typeface="+mj-ea"/>
                <a:cs typeface="Arial" panose="020B0604020202020204" pitchFamily="34" charset="0"/>
              </a:rPr>
              <a:t>Thanks</a:t>
            </a:r>
            <a:endParaRPr lang="zh-CN" altLang="en-US" sz="6000" cap="all" spc="300" dirty="0">
              <a:solidFill>
                <a:schemeClr val="tx1">
                  <a:lumMod val="75000"/>
                  <a:lumOff val="25000"/>
                </a:schemeClr>
              </a:solidFill>
              <a:latin typeface="+mj-ea"/>
              <a:ea typeface="+mj-ea"/>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1000"/>
                                        <p:tgtEl>
                                          <p:spTgt spid="6"/>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1000"/>
                                        <p:tgtEl>
                                          <p:spTgt spid="8"/>
                                        </p:tgtEl>
                                      </p:cBhvr>
                                    </p:animEffect>
                                  </p:childTnLst>
                                </p:cTn>
                              </p:par>
                              <p:par>
                                <p:cTn id="14" presetID="22" presetClass="entr" presetSubtype="2"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1000"/>
                                        <p:tgtEl>
                                          <p:spTgt spid="5"/>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0"/>
                                        </p:tgtEl>
                                        <p:attrNameLst>
                                          <p:attrName>ppt_y</p:attrName>
                                        </p:attrNameLst>
                                      </p:cBhvr>
                                      <p:tavLst>
                                        <p:tav tm="0">
                                          <p:val>
                                            <p:strVal val="#ppt_y"/>
                                          </p:val>
                                        </p:tav>
                                        <p:tav tm="100000">
                                          <p:val>
                                            <p:strVal val="#ppt_y"/>
                                          </p:val>
                                        </p:tav>
                                      </p:tavLst>
                                    </p:anim>
                                    <p:anim calcmode="lin" valueType="num">
                                      <p:cBhvr>
                                        <p:cTn id="2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0"/>
                                        </p:tgtEl>
                                      </p:cBhvr>
                                    </p:animEffect>
                                  </p:childTnLst>
                                </p:cTn>
                              </p:par>
                            </p:childTnLst>
                          </p:cTn>
                        </p:par>
                        <p:par>
                          <p:cTn id="25" fill="hold">
                            <p:stCondLst>
                              <p:cond delay="2500"/>
                            </p:stCondLst>
                            <p:childTnLst>
                              <p:par>
                                <p:cTn id="26" presetID="26" presetClass="emph" presetSubtype="0" fill="hold" grpId="1" nodeType="afterEffect">
                                  <p:stCondLst>
                                    <p:cond delay="0"/>
                                  </p:stCondLst>
                                  <p:iterate type="lt">
                                    <p:tmPct val="0"/>
                                  </p:iterate>
                                  <p:childTnLst>
                                    <p:animEffect transition="out" filter="fade">
                                      <p:cBhvr>
                                        <p:cTn id="27" dur="500" tmFilter="0, 0; .2, .5; .8, .5; 1, 0"/>
                                        <p:tgtEl>
                                          <p:spTgt spid="10"/>
                                        </p:tgtEl>
                                      </p:cBhvr>
                                    </p:animEffect>
                                    <p:animScale>
                                      <p:cBhvr>
                                        <p:cTn id="28"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25171"/>
            <a:ext cx="3765079" cy="688317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4"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38" name="圆角矩形 77"/>
          <p:cNvSpPr/>
          <p:nvPr/>
        </p:nvSpPr>
        <p:spPr>
          <a:xfrm>
            <a:off x="6217722" y="1350466"/>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0" name="圆角矩形 79"/>
          <p:cNvSpPr/>
          <p:nvPr/>
        </p:nvSpPr>
        <p:spPr>
          <a:xfrm>
            <a:off x="6217722" y="36359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2" name="圆角矩形 36"/>
          <p:cNvSpPr/>
          <p:nvPr/>
        </p:nvSpPr>
        <p:spPr>
          <a:xfrm>
            <a:off x="6217722" y="2454094"/>
            <a:ext cx="4021760"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矩形 42"/>
          <p:cNvSpPr/>
          <p:nvPr/>
        </p:nvSpPr>
        <p:spPr>
          <a:xfrm>
            <a:off x="7573360" y="1364214"/>
            <a:ext cx="1198880" cy="457200"/>
          </a:xfrm>
          <a:prstGeom prst="rect">
            <a:avLst/>
          </a:prstGeom>
          <a:effectLst/>
        </p:spPr>
        <p:txBody>
          <a:bodyPr wrap="none">
            <a:spAutoFit/>
          </a:bodyPr>
          <a:lstStyle/>
          <a:p>
            <a:pPr algn="ctr">
              <a:lnSpc>
                <a:spcPct val="120000"/>
              </a:lnSpc>
            </a:pPr>
            <a:r>
              <a:rPr sz="2000" b="1" dirty="0" smtClean="0">
                <a:solidFill>
                  <a:schemeClr val="bg1"/>
                </a:solidFill>
                <a:latin typeface="微软雅黑" panose="020B0503020204020204" pitchFamily="34" charset="-122"/>
                <a:ea typeface="微软雅黑" panose="020B0503020204020204" pitchFamily="34" charset="-122"/>
                <a:cs typeface="+mn-ea"/>
                <a:sym typeface="+mn-lt"/>
              </a:rPr>
              <a:t>前世今生</a:t>
            </a:r>
          </a:p>
        </p:txBody>
      </p:sp>
      <p:sp>
        <p:nvSpPr>
          <p:cNvPr id="44" name="圆角矩形 40"/>
          <p:cNvSpPr/>
          <p:nvPr/>
        </p:nvSpPr>
        <p:spPr bwMode="auto">
          <a:xfrm>
            <a:off x="5286628" y="1298366"/>
            <a:ext cx="714279"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1</a:t>
            </a:r>
            <a:endParaRPr lang="zh-CN" altLang="en-US" sz="2000" dirty="0">
              <a:latin typeface="Impact" panose="020B0806030902050204" pitchFamily="34" charset="0"/>
              <a:cs typeface="+mn-ea"/>
              <a:sym typeface="+mn-lt"/>
            </a:endParaRPr>
          </a:p>
        </p:txBody>
      </p:sp>
      <p:sp>
        <p:nvSpPr>
          <p:cNvPr id="46" name="圆角矩形 42"/>
          <p:cNvSpPr/>
          <p:nvPr/>
        </p:nvSpPr>
        <p:spPr bwMode="auto">
          <a:xfrm>
            <a:off x="5286627" y="24543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2</a:t>
            </a:r>
            <a:endParaRPr lang="zh-CN" altLang="en-US" sz="2000" dirty="0">
              <a:latin typeface="Impact" panose="020B0806030902050204" pitchFamily="34" charset="0"/>
              <a:cs typeface="+mn-ea"/>
              <a:sym typeface="+mn-lt"/>
            </a:endParaRPr>
          </a:p>
        </p:txBody>
      </p:sp>
      <p:sp>
        <p:nvSpPr>
          <p:cNvPr id="47" name="矩形 46"/>
          <p:cNvSpPr/>
          <p:nvPr/>
        </p:nvSpPr>
        <p:spPr>
          <a:xfrm>
            <a:off x="7408580" y="2486896"/>
            <a:ext cx="1528445" cy="457200"/>
          </a:xfrm>
          <a:prstGeom prst="rect">
            <a:avLst/>
          </a:prstGeom>
          <a:effectLst/>
        </p:spPr>
        <p:txBody>
          <a:bodyPr wrap="none">
            <a:spAutoFit/>
          </a:bodyPr>
          <a:lstStyle/>
          <a:p>
            <a:pPr algn="ctr">
              <a:lnSpc>
                <a:spcPct val="120000"/>
              </a:lnSpc>
            </a:pPr>
            <a:r>
              <a:rPr sz="2000" b="1" dirty="0">
                <a:solidFill>
                  <a:schemeClr val="bg1"/>
                </a:solidFill>
                <a:latin typeface="微软雅黑" panose="020B0503020204020204" pitchFamily="34" charset="-122"/>
                <a:ea typeface="微软雅黑" panose="020B0503020204020204" pitchFamily="34" charset="-122"/>
                <a:cs typeface="+mn-ea"/>
                <a:sym typeface="+mn-lt"/>
              </a:rPr>
              <a:t>理念</a:t>
            </a:r>
            <a:r>
              <a:rPr lang="zh-CN" sz="2000" b="1" dirty="0">
                <a:solidFill>
                  <a:schemeClr val="bg1"/>
                </a:solidFill>
                <a:latin typeface="微软雅黑" panose="020B0503020204020204" pitchFamily="34" charset="-122"/>
                <a:ea typeface="微软雅黑" panose="020B0503020204020204" pitchFamily="34" charset="-122"/>
                <a:cs typeface="+mn-ea"/>
                <a:sym typeface="+mn-lt"/>
              </a:rPr>
              <a:t>、</a:t>
            </a:r>
            <a:r>
              <a:rPr sz="2000" b="1" dirty="0">
                <a:solidFill>
                  <a:schemeClr val="bg1"/>
                </a:solidFill>
                <a:latin typeface="微软雅黑" panose="020B0503020204020204" pitchFamily="34" charset="-122"/>
                <a:ea typeface="微软雅黑" panose="020B0503020204020204" pitchFamily="34" charset="-122"/>
                <a:cs typeface="+mn-ea"/>
                <a:sym typeface="+mn-lt"/>
              </a:rPr>
              <a:t>特色 </a:t>
            </a:r>
          </a:p>
        </p:txBody>
      </p:sp>
      <p:sp>
        <p:nvSpPr>
          <p:cNvPr id="49" name="矩形 48"/>
          <p:cNvSpPr/>
          <p:nvPr/>
        </p:nvSpPr>
        <p:spPr>
          <a:xfrm>
            <a:off x="7015799" y="36757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基础语法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圆角矩形 74"/>
          <p:cNvSpPr/>
          <p:nvPr/>
        </p:nvSpPr>
        <p:spPr bwMode="auto">
          <a:xfrm>
            <a:off x="5286627" y="36100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3</a:t>
            </a:r>
            <a:endParaRPr lang="zh-CN" altLang="en-US" sz="2000" dirty="0">
              <a:latin typeface="Impact" panose="020B0806030902050204" pitchFamily="34" charset="0"/>
              <a:cs typeface="+mn-ea"/>
              <a:sym typeface="+mn-lt"/>
            </a:endParaRPr>
          </a:p>
        </p:txBody>
      </p:sp>
      <p:sp>
        <p:nvSpPr>
          <p:cNvPr id="2" name="圆角矩形 79"/>
          <p:cNvSpPr/>
          <p:nvPr/>
        </p:nvSpPr>
        <p:spPr>
          <a:xfrm>
            <a:off x="6217722" y="47916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3" name="矩形 2"/>
          <p:cNvSpPr/>
          <p:nvPr/>
        </p:nvSpPr>
        <p:spPr>
          <a:xfrm>
            <a:off x="7015799" y="48314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学习参考</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圆角矩形 74"/>
          <p:cNvSpPr/>
          <p:nvPr/>
        </p:nvSpPr>
        <p:spPr bwMode="auto">
          <a:xfrm>
            <a:off x="5286627" y="47657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4</a:t>
            </a:r>
            <a:endParaRPr lang="zh-CN" altLang="en-US" sz="2000" dirty="0">
              <a:latin typeface="Impact" panose="020B0806030902050204" pitchFamily="34" charset="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outHorizontal)">
                                      <p:cBhvr>
                                        <p:cTn id="7" dur="750"/>
                                        <p:tgtEl>
                                          <p:spTgt spid="7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additive="base">
                                        <p:cTn id="10" dur="750"/>
                                        <p:tgtEl>
                                          <p:spTgt spid="73"/>
                                        </p:tgtEl>
                                        <p:attrNameLst>
                                          <p:attrName>ppt_y</p:attrName>
                                        </p:attrNameLst>
                                      </p:cBhvr>
                                      <p:tavLst>
                                        <p:tav tm="0">
                                          <p:val>
                                            <p:strVal val="#ppt_y+#ppt_h*1.125000"/>
                                          </p:val>
                                        </p:tav>
                                        <p:tav tm="100000">
                                          <p:val>
                                            <p:strVal val="#ppt_y"/>
                                          </p:val>
                                        </p:tav>
                                      </p:tavLst>
                                    </p:anim>
                                    <p:animEffect transition="in" filter="wipe(up)">
                                      <p:cBhvr>
                                        <p:cTn id="11" dur="750"/>
                                        <p:tgtEl>
                                          <p:spTgt spid="73"/>
                                        </p:tgtEl>
                                      </p:cBhvr>
                                    </p:animEffect>
                                  </p:childTnLst>
                                </p:cTn>
                              </p:par>
                            </p:childTnLst>
                          </p:cTn>
                        </p:par>
                        <p:par>
                          <p:cTn id="12" fill="hold">
                            <p:stCondLst>
                              <p:cond delay="1000"/>
                            </p:stCondLst>
                            <p:childTnLst>
                              <p:par>
                                <p:cTn id="13" presetID="23" presetClass="entr" presetSubtype="32"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750" fill="hold"/>
                                        <p:tgtEl>
                                          <p:spTgt spid="74"/>
                                        </p:tgtEl>
                                        <p:attrNameLst>
                                          <p:attrName>ppt_w</p:attrName>
                                        </p:attrNameLst>
                                      </p:cBhvr>
                                      <p:tavLst>
                                        <p:tav tm="0">
                                          <p:val>
                                            <p:strVal val="4*#ppt_w"/>
                                          </p:val>
                                        </p:tav>
                                        <p:tav tm="100000">
                                          <p:val>
                                            <p:strVal val="#ppt_w"/>
                                          </p:val>
                                        </p:tav>
                                      </p:tavLst>
                                    </p:anim>
                                    <p:anim calcmode="lin" valueType="num">
                                      <p:cBhvr>
                                        <p:cTn id="16" dur="750" fill="hold"/>
                                        <p:tgtEl>
                                          <p:spTgt spid="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73"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理念</a:t>
              </a:r>
            </a:p>
          </p:txBody>
        </p:sp>
      </p:grpSp>
      <p:sp>
        <p:nvSpPr>
          <p:cNvPr id="3" name="文本框 2"/>
          <p:cNvSpPr txBox="1"/>
          <p:nvPr/>
        </p:nvSpPr>
        <p:spPr>
          <a:xfrm>
            <a:off x="234315" y="1366520"/>
            <a:ext cx="10724515" cy="4695825"/>
          </a:xfrm>
          <a:prstGeom prst="rect">
            <a:avLst/>
          </a:prstGeom>
          <a:noFill/>
        </p:spPr>
        <p:txBody>
          <a:bodyPr wrap="square" rtlCol="0" anchor="t">
            <a:spAutoFit/>
          </a:bodyPr>
          <a:lstStyle/>
          <a:p>
            <a:r>
              <a:rPr sz="1600" b="1" dirty="0">
                <a:solidFill>
                  <a:srgbClr val="339966"/>
                </a:solidFill>
                <a:latin typeface="微软雅黑" panose="020B0503020204020204" pitchFamily="34" charset="-122"/>
                <a:ea typeface="微软雅黑" panose="020B0503020204020204" pitchFamily="34" charset="-122"/>
              </a:rPr>
              <a:t>1、</a:t>
            </a:r>
            <a:r>
              <a:rPr sz="1600" b="1" dirty="0">
                <a:solidFill>
                  <a:srgbClr val="339966"/>
                </a:solidFill>
                <a:latin typeface="微软雅黑" panose="020B0503020204020204" pitchFamily="34" charset="-122"/>
                <a:ea typeface="微软雅黑" panose="020B0503020204020204" pitchFamily="34" charset="-122"/>
                <a:sym typeface="+mn-ea"/>
              </a:rPr>
              <a:t>兼容性</a:t>
            </a:r>
            <a:endParaRPr sz="1600" b="1" dirty="0">
              <a:solidFill>
                <a:srgbClr val="339966"/>
              </a:solidFill>
              <a:latin typeface="微软雅黑" panose="020B0503020204020204" pitchFamily="34" charset="-122"/>
              <a:ea typeface="微软雅黑" panose="020B0503020204020204" pitchFamily="34" charset="-122"/>
            </a:endParaRPr>
          </a:p>
          <a:p>
            <a:pPr fontAlgn="auto">
              <a:lnSpc>
                <a:spcPct val="150000"/>
              </a:lnSpc>
            </a:pPr>
            <a:r>
              <a:rPr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sym typeface="+mn-ea"/>
              </a:rPr>
              <a:t>Kotlin的另一个优势就是可以100%的兼容Java，Kotlin和Java之间可以相互调用。使用Kotlin进行Android或者Java服务端开发，可以导入任意的Java库。</a:t>
            </a:r>
          </a:p>
          <a:p>
            <a:pPr fontAlgn="auto">
              <a:lnSpc>
                <a:spcPct val="150000"/>
              </a:lnSpc>
            </a:pPr>
            <a:endParaRPr sz="14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2、性能</a:t>
            </a:r>
          </a:p>
          <a:p>
            <a:pPr fontAlgn="auto">
              <a:lnSpc>
                <a:spcPct val="150000"/>
              </a:lnSpc>
            </a:pPr>
            <a:r>
              <a:rPr sz="1600" dirty="0">
                <a:latin typeface="微软雅黑" panose="020B0503020204020204" pitchFamily="34" charset="-122"/>
                <a:ea typeface="微软雅黑" panose="020B0503020204020204" pitchFamily="34" charset="-122"/>
              </a:rPr>
              <a:t>       由于非常相似的位元组码结构，Kotlin 应用程式的运行速度与Java 类似。随着Kotlin 对内联函数的支持，使用lambda表达式的代码通常比用Java 写的代码运行得更快。</a:t>
            </a:r>
          </a:p>
          <a:p>
            <a:pPr fontAlgn="auto">
              <a:lnSpc>
                <a:spcPct val="150000"/>
              </a:lnSpc>
            </a:pPr>
            <a:endParaRPr sz="16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3、相互操作性</a:t>
            </a:r>
          </a:p>
          <a:p>
            <a:pPr fontAlgn="auto">
              <a:lnSpc>
                <a:spcPct val="150000"/>
              </a:lnSpc>
            </a:pPr>
            <a:r>
              <a:rPr sz="1600" dirty="0">
                <a:latin typeface="微软雅黑" panose="020B0503020204020204" pitchFamily="34" charset="-122"/>
                <a:ea typeface="微软雅黑" panose="020B0503020204020204" pitchFamily="34" charset="-122"/>
              </a:rPr>
              <a:t>       Kotlin可与Java进行100％的相互操作，允许在Kotlin应用程式中使用所有现有的Android类别库。</a:t>
            </a:r>
          </a:p>
          <a:p>
            <a:pPr fontAlgn="auto">
              <a:lnSpc>
                <a:spcPct val="150000"/>
              </a:lnSpc>
            </a:pPr>
            <a:endParaRPr sz="16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4、学习曲线</a:t>
            </a:r>
          </a:p>
          <a:p>
            <a:pPr fontAlgn="auto">
              <a:lnSpc>
                <a:spcPct val="150000"/>
              </a:lnSpc>
            </a:pPr>
            <a:r>
              <a:rPr sz="1600" dirty="0">
                <a:latin typeface="微软雅黑" panose="020B0503020204020204" pitchFamily="34" charset="-122"/>
                <a:ea typeface="微软雅黑" panose="020B0503020204020204" pitchFamily="34" charset="-122"/>
              </a:rPr>
              <a:t>       对于Java开发人员而言，Kotlin入门容易。Kotlin Koans 透过一系列互动练习提供了主要功能的指南。</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sz="2400" b="1" dirty="0" smtClean="0">
                  <a:solidFill>
                    <a:schemeClr val="bg1"/>
                  </a:solidFill>
                  <a:latin typeface="微软雅黑" panose="020B0503020204020204" pitchFamily="34" charset="-122"/>
                  <a:ea typeface="微软雅黑" panose="020B0503020204020204" pitchFamily="34" charset="-122"/>
                </a:rPr>
                <a:t>特色</a:t>
              </a:r>
            </a:p>
          </p:txBody>
        </p:sp>
      </p:grpSp>
      <p:sp>
        <p:nvSpPr>
          <p:cNvPr id="3" name="文本框 2"/>
          <p:cNvSpPr txBox="1"/>
          <p:nvPr/>
        </p:nvSpPr>
        <p:spPr>
          <a:xfrm>
            <a:off x="234315" y="1366520"/>
            <a:ext cx="10724515" cy="5061585"/>
          </a:xfrm>
          <a:prstGeom prst="rect">
            <a:avLst/>
          </a:prstGeom>
          <a:noFill/>
        </p:spPr>
        <p:txBody>
          <a:bodyPr wrap="square" rtlCol="0" anchor="t">
            <a:spAutoFit/>
          </a:bodyPr>
          <a:lstStyle/>
          <a:p>
            <a:r>
              <a:rPr sz="1600" b="1" dirty="0">
                <a:solidFill>
                  <a:srgbClr val="339966"/>
                </a:solidFill>
                <a:latin typeface="微软雅黑" panose="020B0503020204020204" pitchFamily="34" charset="-122"/>
                <a:ea typeface="微软雅黑" panose="020B0503020204020204" pitchFamily="34" charset="-122"/>
              </a:rPr>
              <a:t>1、语法简洁</a:t>
            </a:r>
          </a:p>
          <a:p>
            <a:pPr fontAlgn="auto">
              <a:lnSpc>
                <a:spcPct val="150000"/>
              </a:lnSpc>
            </a:pPr>
            <a:r>
              <a:rPr sz="1600" dirty="0">
                <a:latin typeface="微软雅黑" panose="020B0503020204020204" pitchFamily="34" charset="-122"/>
                <a:ea typeface="微软雅黑" panose="020B0503020204020204" pitchFamily="34" charset="-122"/>
              </a:rPr>
              <a:t>      Kotlin提供了大量的语法糖（有函数声明，类的创建，集合相关，范围运算符等等大量简洁的语法）、 Lambda表达式（Java8支持），简洁的函数表示法。并吸收了其他语言的优点：模板字符串，运算符重载，方法扩展，命名参数等。</a:t>
            </a:r>
          </a:p>
          <a:p>
            <a:pPr fontAlgn="auto">
              <a:lnSpc>
                <a:spcPct val="150000"/>
              </a:lnSpc>
            </a:pPr>
            <a:endParaRPr sz="14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2、安全性</a:t>
            </a:r>
          </a:p>
          <a:p>
            <a:pPr fontAlgn="auto">
              <a:lnSpc>
                <a:spcPct val="150000"/>
              </a:lnSpc>
            </a:pPr>
            <a:r>
              <a:rPr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Kotlin提供了安全符“？”，当变量可以为null时，必须使用可空安全符？进行声明，否则会出现编译错误。并且，Kotlin还提供了智能的类型判断功能，使用is类型判断后，编译器自动进行类型转换。</a:t>
            </a:r>
          </a:p>
          <a:p>
            <a:pPr fontAlgn="auto">
              <a:lnSpc>
                <a:spcPct val="150000"/>
              </a:lnSpc>
            </a:pPr>
            <a:endParaRPr lang="zh-CN" sz="1600" dirty="0">
              <a:latin typeface="微软雅黑" panose="020B0503020204020204" pitchFamily="34" charset="-122"/>
              <a:ea typeface="微软雅黑" panose="020B0503020204020204" pitchFamily="34" charset="-122"/>
            </a:endParaRPr>
          </a:p>
          <a:p>
            <a:pPr fontAlgn="auto">
              <a:lnSpc>
                <a:spcPct val="150000"/>
              </a:lnSpc>
            </a:pPr>
            <a:r>
              <a:rPr lang="en-US" sz="1600" b="1" dirty="0">
                <a:solidFill>
                  <a:srgbClr val="339966"/>
                </a:solidFill>
                <a:latin typeface="微软雅黑" panose="020B0503020204020204" pitchFamily="34" charset="-122"/>
                <a:ea typeface="微软雅黑" panose="020B0503020204020204" pitchFamily="34" charset="-122"/>
                <a:sym typeface="+mn-ea"/>
              </a:rPr>
              <a:t>3</a:t>
            </a:r>
            <a:r>
              <a:rPr sz="1600" b="1" dirty="0">
                <a:solidFill>
                  <a:srgbClr val="339966"/>
                </a:solidFill>
                <a:latin typeface="微软雅黑" panose="020B0503020204020204" pitchFamily="34" charset="-122"/>
                <a:ea typeface="微软雅黑" panose="020B0503020204020204" pitchFamily="34" charset="-122"/>
                <a:sym typeface="+mn-ea"/>
              </a:rPr>
              <a:t>、IDE工具支持</a:t>
            </a:r>
          </a:p>
          <a:p>
            <a:pPr fontAlgn="auto">
              <a:lnSpc>
                <a:spcPct val="150000"/>
              </a:lnSpc>
            </a:pPr>
            <a:r>
              <a:rPr lang="zh-CN" sz="1600" dirty="0">
                <a:latin typeface="微软雅黑" panose="020B0503020204020204" pitchFamily="34" charset="-122"/>
                <a:ea typeface="微软雅黑" panose="020B0503020204020204" pitchFamily="34" charset="-122"/>
                <a:sym typeface="+mn-ea"/>
              </a:rPr>
              <a:t>　  在Google官方发布的最新版本的Android Studio 3.0上，已经默认集成了Kotlin，对于一些老版本，也可以通过插件的方式来集成Kotlin。所以，使用JetBrains提供的IDE，可以为Kotlin开发提供最佳的环境支持。就像JetBrains所说：一门语言需要工具化，而在 JetBrains，这正是我们做得最好的地方！</a:t>
            </a:r>
          </a:p>
          <a:p>
            <a:pPr lvl="0" fontAlgn="auto">
              <a:lnSpc>
                <a:spcPct val="150000"/>
              </a:lnSpc>
            </a:pPr>
            <a:r>
              <a:rPr lang="zh-CN" sz="1600" dirty="0">
                <a:latin typeface="微软雅黑" panose="020B0503020204020204" pitchFamily="34" charset="-122"/>
                <a:ea typeface="微软雅黑" panose="020B0503020204020204" pitchFamily="34" charset="-122"/>
                <a:sym typeface="+mn-ea"/>
              </a:rPr>
              <a:t>　  在IDE中可以一键转换Java代码为Kotlin代码，同时Kotlin代码也可以反编译成Java代码。</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sz="2400" b="1" dirty="0" smtClean="0">
                  <a:solidFill>
                    <a:schemeClr val="bg1"/>
                  </a:solidFill>
                  <a:latin typeface="微软雅黑" panose="020B0503020204020204" pitchFamily="34" charset="-122"/>
                  <a:ea typeface="微软雅黑" panose="020B0503020204020204" pitchFamily="34" charset="-122"/>
                </a:rPr>
                <a:t>跨平台开发</a:t>
              </a:r>
            </a:p>
          </p:txBody>
        </p:sp>
      </p:grpSp>
      <p:sp>
        <p:nvSpPr>
          <p:cNvPr id="3" name="文本框 2"/>
          <p:cNvSpPr txBox="1"/>
          <p:nvPr/>
        </p:nvSpPr>
        <p:spPr>
          <a:xfrm>
            <a:off x="234315" y="1366520"/>
            <a:ext cx="10724515" cy="5793105"/>
          </a:xfrm>
          <a:prstGeom prst="rect">
            <a:avLst/>
          </a:prstGeom>
          <a:noFill/>
        </p:spPr>
        <p:txBody>
          <a:bodyPr wrap="square" rtlCol="0" anchor="t">
            <a:spAutoFit/>
          </a:bodyPr>
          <a:lstStyle/>
          <a:p>
            <a:r>
              <a:rPr sz="1600" b="1" dirty="0">
                <a:solidFill>
                  <a:srgbClr val="339966"/>
                </a:solidFill>
                <a:latin typeface="微软雅黑" panose="020B0503020204020204" pitchFamily="34" charset="-122"/>
                <a:ea typeface="微软雅黑" panose="020B0503020204020204" pitchFamily="34" charset="-122"/>
              </a:rPr>
              <a:t>1、Kotlin 用于服务器端</a:t>
            </a:r>
          </a:p>
          <a:p>
            <a:pPr fontAlgn="auto">
              <a:lnSpc>
                <a:spcPct val="150000"/>
              </a:lnSpc>
            </a:pPr>
            <a:r>
              <a:rPr sz="1600" dirty="0">
                <a:latin typeface="微软雅黑" panose="020B0503020204020204" pitchFamily="34" charset="-122"/>
                <a:ea typeface="微软雅黑" panose="020B0503020204020204" pitchFamily="34" charset="-122"/>
              </a:rPr>
              <a:t>      Kotlin 非常适合开发服务器端应用程序，允许编写简明且表现力强的代码， 同时保持与现有基于 Java 的技术栈的完全兼容性以及平滑的学习曲线</a:t>
            </a:r>
          </a:p>
          <a:p>
            <a:pPr fontAlgn="auto">
              <a:lnSpc>
                <a:spcPct val="150000"/>
              </a:lnSpc>
            </a:pPr>
            <a:endParaRPr sz="14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2、Kotlin 用于 Android</a:t>
            </a:r>
          </a:p>
          <a:p>
            <a:pPr fontAlgn="auto">
              <a:lnSpc>
                <a:spcPct val="150000"/>
              </a:lnSpc>
            </a:pPr>
            <a:r>
              <a:rPr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Kotlin 非常适合开发 Android 应用程序，将现代语言的所有优势带入 Android 平台而不会引入任何新的限制。</a:t>
            </a:r>
          </a:p>
          <a:p>
            <a:pPr fontAlgn="auto">
              <a:lnSpc>
                <a:spcPct val="150000"/>
              </a:lnSpc>
            </a:pPr>
            <a:endParaRPr lang="zh-CN" sz="1600" dirty="0">
              <a:latin typeface="微软雅黑" panose="020B0503020204020204" pitchFamily="34" charset="-122"/>
              <a:ea typeface="微软雅黑" panose="020B0503020204020204" pitchFamily="34" charset="-122"/>
            </a:endParaRPr>
          </a:p>
          <a:p>
            <a:pPr fontAlgn="auto">
              <a:lnSpc>
                <a:spcPct val="150000"/>
              </a:lnSpc>
            </a:pPr>
            <a:r>
              <a:rPr lang="en-US" sz="1600" b="1" dirty="0">
                <a:solidFill>
                  <a:srgbClr val="339966"/>
                </a:solidFill>
                <a:latin typeface="微软雅黑" panose="020B0503020204020204" pitchFamily="34" charset="-122"/>
                <a:ea typeface="微软雅黑" panose="020B0503020204020204" pitchFamily="34" charset="-122"/>
                <a:sym typeface="+mn-ea"/>
              </a:rPr>
              <a:t>3</a:t>
            </a:r>
            <a:r>
              <a:rPr sz="1600" b="1" dirty="0">
                <a:solidFill>
                  <a:srgbClr val="339966"/>
                </a:solidFill>
                <a:latin typeface="微软雅黑" panose="020B0503020204020204" pitchFamily="34" charset="-122"/>
                <a:ea typeface="微软雅黑" panose="020B0503020204020204" pitchFamily="34" charset="-122"/>
                <a:sym typeface="+mn-ea"/>
              </a:rPr>
              <a:t>、Kotlin 用于 JavaScript</a:t>
            </a:r>
          </a:p>
          <a:p>
            <a:pPr fontAlgn="auto">
              <a:lnSpc>
                <a:spcPct val="150000"/>
              </a:lnSpc>
            </a:pPr>
            <a:r>
              <a:rPr lang="zh-CN" sz="1600" dirty="0">
                <a:latin typeface="微软雅黑" panose="020B0503020204020204" pitchFamily="34" charset="-122"/>
                <a:ea typeface="微软雅黑" panose="020B0503020204020204" pitchFamily="34" charset="-122"/>
                <a:sym typeface="+mn-ea"/>
              </a:rPr>
              <a:t>　  Kotlin 提供了 JavaScript 作为目标平台的能力。它通过将 Kotlin 转换为 JavaScript 来实现。目前的实现目标是 ECMAScript 5.1，但也有最终目标为 ECMAScript 2015 的计划。</a:t>
            </a:r>
          </a:p>
          <a:p>
            <a:pPr fontAlgn="auto">
              <a:lnSpc>
                <a:spcPct val="150000"/>
              </a:lnSpc>
            </a:pPr>
            <a:endParaRPr lang="zh-CN" sz="1600" dirty="0">
              <a:latin typeface="微软雅黑" panose="020B0503020204020204" pitchFamily="34" charset="-122"/>
              <a:ea typeface="微软雅黑" panose="020B0503020204020204" pitchFamily="34" charset="-122"/>
              <a:sym typeface="+mn-ea"/>
            </a:endParaRPr>
          </a:p>
          <a:p>
            <a:pPr fontAlgn="auto">
              <a:lnSpc>
                <a:spcPct val="150000"/>
              </a:lnSpc>
            </a:pPr>
            <a:r>
              <a:rPr lang="en-US" sz="1600" b="1" dirty="0">
                <a:solidFill>
                  <a:srgbClr val="339966"/>
                </a:solidFill>
                <a:latin typeface="微软雅黑" panose="020B0503020204020204" pitchFamily="34" charset="-122"/>
                <a:ea typeface="微软雅黑" panose="020B0503020204020204" pitchFamily="34" charset="-122"/>
                <a:sym typeface="+mn-ea"/>
              </a:rPr>
              <a:t>4</a:t>
            </a:r>
            <a:r>
              <a:rPr sz="1600" b="1" dirty="0">
                <a:solidFill>
                  <a:srgbClr val="339966"/>
                </a:solidFill>
                <a:latin typeface="微软雅黑" panose="020B0503020204020204" pitchFamily="34" charset="-122"/>
                <a:ea typeface="微软雅黑" panose="020B0503020204020204" pitchFamily="34" charset="-122"/>
                <a:sym typeface="+mn-ea"/>
              </a:rPr>
              <a:t>、Kotlin/Native</a:t>
            </a:r>
          </a:p>
          <a:p>
            <a:pPr fontAlgn="auto">
              <a:lnSpc>
                <a:spcPct val="150000"/>
              </a:lnSpc>
            </a:pPr>
            <a:r>
              <a:rPr lang="zh-CN" sz="1600" dirty="0">
                <a:latin typeface="微软雅黑" panose="020B0503020204020204" pitchFamily="34" charset="-122"/>
                <a:ea typeface="微软雅黑" panose="020B0503020204020204" pitchFamily="34" charset="-122"/>
                <a:sym typeface="+mn-ea"/>
              </a:rPr>
              <a:t>　  Kotlin/Native 是一种将 Kotlin 编译为没有任何虚拟机的原生二进制文件的技术。 它包含基于 LLVM 的 Kotlin 编译器后端以及 Kotlin 运行时库的原生实现。Kotlin/Native 主要为允许在不希望或不可能使用虚拟机的平台（如 iOS、嵌入式领域等）编译、 或者开发人员需要生成不需要额外运行时的合理大小的独立程序而设计的。（还在开发中）</a:t>
            </a:r>
          </a:p>
          <a:p>
            <a:pPr fontAlgn="auto">
              <a:lnSpc>
                <a:spcPct val="150000"/>
              </a:lnSpc>
            </a:pPr>
            <a:endParaRPr lang="zh-CN" sz="1600" dirty="0">
              <a:latin typeface="微软雅黑" panose="020B0503020204020204" pitchFamily="34" charset="-122"/>
              <a:ea typeface="微软雅黑" panose="020B0503020204020204" pitchFamily="34" charset="-122"/>
              <a:sym typeface="+mn-ea"/>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25171"/>
            <a:ext cx="3765079" cy="688317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4"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38" name="圆角矩形 77"/>
          <p:cNvSpPr/>
          <p:nvPr/>
        </p:nvSpPr>
        <p:spPr>
          <a:xfrm>
            <a:off x="6217722" y="1350466"/>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0" name="圆角矩形 79"/>
          <p:cNvSpPr/>
          <p:nvPr/>
        </p:nvSpPr>
        <p:spPr>
          <a:xfrm>
            <a:off x="6217722" y="246247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2" name="圆角矩形 36"/>
          <p:cNvSpPr/>
          <p:nvPr/>
        </p:nvSpPr>
        <p:spPr>
          <a:xfrm>
            <a:off x="6217722" y="3627574"/>
            <a:ext cx="4021760"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矩形 42"/>
          <p:cNvSpPr/>
          <p:nvPr/>
        </p:nvSpPr>
        <p:spPr>
          <a:xfrm>
            <a:off x="7573360" y="1364214"/>
            <a:ext cx="1198880" cy="457200"/>
          </a:xfrm>
          <a:prstGeom prst="rect">
            <a:avLst/>
          </a:prstGeom>
          <a:effectLst/>
        </p:spPr>
        <p:txBody>
          <a:bodyPr wrap="none">
            <a:spAutoFit/>
          </a:bodyPr>
          <a:lstStyle/>
          <a:p>
            <a:pPr algn="ctr">
              <a:lnSpc>
                <a:spcPct val="120000"/>
              </a:lnSpc>
            </a:pPr>
            <a:r>
              <a:rPr sz="2000" b="1" dirty="0" smtClean="0">
                <a:solidFill>
                  <a:schemeClr val="bg1"/>
                </a:solidFill>
                <a:latin typeface="微软雅黑" panose="020B0503020204020204" pitchFamily="34" charset="-122"/>
                <a:ea typeface="微软雅黑" panose="020B0503020204020204" pitchFamily="34" charset="-122"/>
                <a:cs typeface="+mn-ea"/>
                <a:sym typeface="+mn-lt"/>
              </a:rPr>
              <a:t>前世今生</a:t>
            </a:r>
          </a:p>
        </p:txBody>
      </p:sp>
      <p:sp>
        <p:nvSpPr>
          <p:cNvPr id="44" name="圆角矩形 40"/>
          <p:cNvSpPr/>
          <p:nvPr/>
        </p:nvSpPr>
        <p:spPr bwMode="auto">
          <a:xfrm>
            <a:off x="5286628" y="1298366"/>
            <a:ext cx="714279"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1</a:t>
            </a:r>
            <a:endParaRPr lang="zh-CN" altLang="en-US" sz="2000" dirty="0">
              <a:latin typeface="Impact" panose="020B0806030902050204" pitchFamily="34" charset="0"/>
              <a:cs typeface="+mn-ea"/>
              <a:sym typeface="+mn-lt"/>
            </a:endParaRPr>
          </a:p>
        </p:txBody>
      </p:sp>
      <p:sp>
        <p:nvSpPr>
          <p:cNvPr id="46" name="圆角矩形 42"/>
          <p:cNvSpPr/>
          <p:nvPr/>
        </p:nvSpPr>
        <p:spPr bwMode="auto">
          <a:xfrm>
            <a:off x="5286627" y="24543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2</a:t>
            </a:r>
            <a:endParaRPr lang="zh-CN" altLang="en-US" sz="2000" dirty="0">
              <a:latin typeface="Impact" panose="020B0806030902050204" pitchFamily="34" charset="0"/>
              <a:cs typeface="+mn-ea"/>
              <a:sym typeface="+mn-lt"/>
            </a:endParaRPr>
          </a:p>
        </p:txBody>
      </p:sp>
      <p:sp>
        <p:nvSpPr>
          <p:cNvPr id="47" name="矩形 46"/>
          <p:cNvSpPr/>
          <p:nvPr/>
        </p:nvSpPr>
        <p:spPr>
          <a:xfrm>
            <a:off x="7408580" y="2486896"/>
            <a:ext cx="1528445" cy="457200"/>
          </a:xfrm>
          <a:prstGeom prst="rect">
            <a:avLst/>
          </a:prstGeom>
          <a:effectLst/>
        </p:spPr>
        <p:txBody>
          <a:bodyPr wrap="none">
            <a:spAutoFit/>
          </a:bodyPr>
          <a:lstStyle/>
          <a:p>
            <a:pPr algn="ctr">
              <a:lnSpc>
                <a:spcPct val="120000"/>
              </a:lnSpc>
            </a:pPr>
            <a:r>
              <a:rPr sz="2000" b="1" dirty="0">
                <a:solidFill>
                  <a:schemeClr val="bg1"/>
                </a:solidFill>
                <a:latin typeface="微软雅黑" panose="020B0503020204020204" pitchFamily="34" charset="-122"/>
                <a:ea typeface="微软雅黑" panose="020B0503020204020204" pitchFamily="34" charset="-122"/>
                <a:cs typeface="+mn-ea"/>
                <a:sym typeface="+mn-lt"/>
              </a:rPr>
              <a:t>理念</a:t>
            </a:r>
            <a:r>
              <a:rPr lang="zh-CN" sz="2000" b="1" dirty="0">
                <a:solidFill>
                  <a:schemeClr val="bg1"/>
                </a:solidFill>
                <a:latin typeface="微软雅黑" panose="020B0503020204020204" pitchFamily="34" charset="-122"/>
                <a:ea typeface="微软雅黑" panose="020B0503020204020204" pitchFamily="34" charset="-122"/>
                <a:cs typeface="+mn-ea"/>
                <a:sym typeface="+mn-lt"/>
              </a:rPr>
              <a:t>、</a:t>
            </a:r>
            <a:r>
              <a:rPr sz="2000" b="1" dirty="0">
                <a:solidFill>
                  <a:schemeClr val="bg1"/>
                </a:solidFill>
                <a:latin typeface="微软雅黑" panose="020B0503020204020204" pitchFamily="34" charset="-122"/>
                <a:ea typeface="微软雅黑" panose="020B0503020204020204" pitchFamily="34" charset="-122"/>
                <a:cs typeface="+mn-ea"/>
                <a:sym typeface="+mn-lt"/>
              </a:rPr>
              <a:t>特色 </a:t>
            </a:r>
          </a:p>
        </p:txBody>
      </p:sp>
      <p:sp>
        <p:nvSpPr>
          <p:cNvPr id="49" name="矩形 48"/>
          <p:cNvSpPr/>
          <p:nvPr/>
        </p:nvSpPr>
        <p:spPr>
          <a:xfrm>
            <a:off x="7015799" y="36757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基础语法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圆角矩形 74"/>
          <p:cNvSpPr/>
          <p:nvPr/>
        </p:nvSpPr>
        <p:spPr bwMode="auto">
          <a:xfrm>
            <a:off x="5286627" y="36100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3</a:t>
            </a:r>
            <a:endParaRPr lang="zh-CN" altLang="en-US" sz="2000" dirty="0">
              <a:latin typeface="Impact" panose="020B0806030902050204" pitchFamily="34" charset="0"/>
              <a:cs typeface="+mn-ea"/>
              <a:sym typeface="+mn-lt"/>
            </a:endParaRPr>
          </a:p>
        </p:txBody>
      </p:sp>
      <p:sp>
        <p:nvSpPr>
          <p:cNvPr id="2" name="圆角矩形 79"/>
          <p:cNvSpPr/>
          <p:nvPr/>
        </p:nvSpPr>
        <p:spPr>
          <a:xfrm>
            <a:off x="6217722" y="47916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3" name="矩形 2"/>
          <p:cNvSpPr/>
          <p:nvPr/>
        </p:nvSpPr>
        <p:spPr>
          <a:xfrm>
            <a:off x="7015799" y="48314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学习参考</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圆角矩形 74"/>
          <p:cNvSpPr/>
          <p:nvPr/>
        </p:nvSpPr>
        <p:spPr bwMode="auto">
          <a:xfrm>
            <a:off x="5286627" y="47657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4</a:t>
            </a:r>
            <a:endParaRPr lang="zh-CN" altLang="en-US" sz="2000" dirty="0">
              <a:latin typeface="Impact" panose="020B0806030902050204" pitchFamily="34" charset="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outHorizontal)">
                                      <p:cBhvr>
                                        <p:cTn id="7" dur="750"/>
                                        <p:tgtEl>
                                          <p:spTgt spid="7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additive="base">
                                        <p:cTn id="10" dur="750"/>
                                        <p:tgtEl>
                                          <p:spTgt spid="73"/>
                                        </p:tgtEl>
                                        <p:attrNameLst>
                                          <p:attrName>ppt_y</p:attrName>
                                        </p:attrNameLst>
                                      </p:cBhvr>
                                      <p:tavLst>
                                        <p:tav tm="0">
                                          <p:val>
                                            <p:strVal val="#ppt_y+#ppt_h*1.125000"/>
                                          </p:val>
                                        </p:tav>
                                        <p:tav tm="100000">
                                          <p:val>
                                            <p:strVal val="#ppt_y"/>
                                          </p:val>
                                        </p:tav>
                                      </p:tavLst>
                                    </p:anim>
                                    <p:animEffect transition="in" filter="wipe(up)">
                                      <p:cBhvr>
                                        <p:cTn id="11" dur="750"/>
                                        <p:tgtEl>
                                          <p:spTgt spid="73"/>
                                        </p:tgtEl>
                                      </p:cBhvr>
                                    </p:animEffect>
                                  </p:childTnLst>
                                </p:cTn>
                              </p:par>
                            </p:childTnLst>
                          </p:cTn>
                        </p:par>
                        <p:par>
                          <p:cTn id="12" fill="hold">
                            <p:stCondLst>
                              <p:cond delay="1000"/>
                            </p:stCondLst>
                            <p:childTnLst>
                              <p:par>
                                <p:cTn id="13" presetID="23" presetClass="entr" presetSubtype="32"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750" fill="hold"/>
                                        <p:tgtEl>
                                          <p:spTgt spid="74"/>
                                        </p:tgtEl>
                                        <p:attrNameLst>
                                          <p:attrName>ppt_w</p:attrName>
                                        </p:attrNameLst>
                                      </p:cBhvr>
                                      <p:tavLst>
                                        <p:tav tm="0">
                                          <p:val>
                                            <p:strVal val="4*#ppt_w"/>
                                          </p:val>
                                        </p:tav>
                                        <p:tav tm="100000">
                                          <p:val>
                                            <p:strVal val="#ppt_w"/>
                                          </p:val>
                                        </p:tav>
                                      </p:tavLst>
                                    </p:anim>
                                    <p:anim calcmode="lin" valueType="num">
                                      <p:cBhvr>
                                        <p:cTn id="16" dur="750" fill="hold"/>
                                        <p:tgtEl>
                                          <p:spTgt spid="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73"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定义包</a:t>
              </a:r>
            </a:p>
          </p:txBody>
        </p:sp>
      </p:grpSp>
      <p:sp>
        <p:nvSpPr>
          <p:cNvPr id="2" name="文本框 1"/>
          <p:cNvSpPr txBox="1"/>
          <p:nvPr/>
        </p:nvSpPr>
        <p:spPr>
          <a:xfrm>
            <a:off x="1628775" y="2129790"/>
            <a:ext cx="9109710" cy="2011680"/>
          </a:xfrm>
          <a:prstGeom prst="rect">
            <a:avLst/>
          </a:prstGeom>
          <a:noFill/>
        </p:spPr>
        <p:txBody>
          <a:bodyPr wrap="square" rtlCol="0">
            <a:spAutoFit/>
          </a:bodyPr>
          <a:lstStyle/>
          <a:p>
            <a:pPr algn="l"/>
            <a:r>
              <a:rPr lang="zh-CN" altLang="en-US"/>
              <a:t>package my.demo</a:t>
            </a:r>
          </a:p>
          <a:p>
            <a:pPr algn="l"/>
            <a:endParaRPr lang="zh-CN" altLang="en-US"/>
          </a:p>
          <a:p>
            <a:pPr algn="l"/>
            <a:r>
              <a:rPr lang="zh-CN" altLang="en-US"/>
              <a:t>import java.util.*</a:t>
            </a:r>
          </a:p>
          <a:p>
            <a:pPr algn="l"/>
            <a:endParaRPr lang="zh-CN" altLang="en-US"/>
          </a:p>
          <a:p>
            <a:pPr algn="l"/>
            <a:r>
              <a:rPr lang="zh-CN" altLang="en-US"/>
              <a:t>// ……</a:t>
            </a:r>
          </a:p>
          <a:p>
            <a:pPr algn="l"/>
            <a:endParaRPr lang="zh-CN" altLang="en-US"/>
          </a:p>
          <a:p>
            <a:pPr algn="l"/>
            <a:r>
              <a:rPr lang="zh-CN" altLang="en-US"/>
              <a:t>目录与包的结构无需匹配：源代码可以在文件系统的任意位置。</a:t>
            </a: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1773</Words>
  <Application>Microsoft Office PowerPoint</Application>
  <PresentationFormat>宽屏</PresentationFormat>
  <Paragraphs>373</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宋体</vt:lpstr>
      <vt:lpstr>微软雅黑</vt:lpstr>
      <vt:lpstr>Impact</vt:lpstr>
      <vt:lpstr>Arial Black</vt:lpstr>
      <vt:lpstr>黑体</vt:lpstr>
      <vt:lpstr>Franklin Gothic Book</vt:lpstr>
      <vt:lpstr>Arial</vt:lpstr>
      <vt:lpstr>Open Sans</vt:lpstr>
      <vt:lpstr>Cambria Math</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华健伟</dc:creator>
  <cp:lastModifiedBy>wmm_promiseland@outlook.com</cp:lastModifiedBy>
  <cp:revision>591</cp:revision>
  <dcterms:created xsi:type="dcterms:W3CDTF">2017-09-20T03:29:00Z</dcterms:created>
  <dcterms:modified xsi:type="dcterms:W3CDTF">2018-08-23T15:31:24Z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