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44"/>
  </p:notesMasterIdLst>
  <p:sldIdLst>
    <p:sldId id="256" r:id="rId2"/>
    <p:sldId id="257" r:id="rId3"/>
    <p:sldId id="258" r:id="rId4"/>
    <p:sldId id="264"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6" r:id="rId22"/>
    <p:sldId id="278" r:id="rId23"/>
    <p:sldId id="279" r:id="rId24"/>
    <p:sldId id="281" r:id="rId25"/>
    <p:sldId id="282" r:id="rId26"/>
    <p:sldId id="280" r:id="rId27"/>
    <p:sldId id="283" r:id="rId28"/>
    <p:sldId id="284" r:id="rId29"/>
    <p:sldId id="289" r:id="rId30"/>
    <p:sldId id="285" r:id="rId31"/>
    <p:sldId id="286" r:id="rId32"/>
    <p:sldId id="287" r:id="rId33"/>
    <p:sldId id="288" r:id="rId34"/>
    <p:sldId id="290" r:id="rId35"/>
    <p:sldId id="291" r:id="rId36"/>
    <p:sldId id="292" r:id="rId37"/>
    <p:sldId id="298" r:id="rId38"/>
    <p:sldId id="293" r:id="rId39"/>
    <p:sldId id="294" r:id="rId40"/>
    <p:sldId id="299" r:id="rId41"/>
    <p:sldId id="296" r:id="rId42"/>
    <p:sldId id="29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p:scale>
          <a:sx n="75" d="100"/>
          <a:sy n="75" d="100"/>
        </p:scale>
        <p:origin x="5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FA3AAE-D952-4564-A96A-BDD716FA8BB7}" type="datetimeFigureOut">
              <a:rPr lang="en-GB" smtClean="0"/>
              <a:t>11/03/2022</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1D2BEB-3C85-4D71-ADA4-46D48D83F441}" type="slidenum">
              <a:rPr lang="en-GB" smtClean="0"/>
              <a:t>‹N›</a:t>
            </a:fld>
            <a:endParaRPr lang="en-GB"/>
          </a:p>
        </p:txBody>
      </p:sp>
    </p:spTree>
    <p:extLst>
      <p:ext uri="{BB962C8B-B14F-4D97-AF65-F5344CB8AC3E}">
        <p14:creationId xmlns:p14="http://schemas.microsoft.com/office/powerpoint/2010/main" val="370040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3/11/2022</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‹N›</a:t>
            </a:fld>
            <a:endParaRPr lang="en-US" sz="1000" dirty="0"/>
          </a:p>
        </p:txBody>
      </p:sp>
    </p:spTree>
    <p:extLst>
      <p:ext uri="{BB962C8B-B14F-4D97-AF65-F5344CB8AC3E}">
        <p14:creationId xmlns:p14="http://schemas.microsoft.com/office/powerpoint/2010/main" val="1995873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3/11/2022</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‹N›</a:t>
            </a:fld>
            <a:endParaRPr lang="en-US"/>
          </a:p>
        </p:txBody>
      </p:sp>
    </p:spTree>
    <p:extLst>
      <p:ext uri="{BB962C8B-B14F-4D97-AF65-F5344CB8AC3E}">
        <p14:creationId xmlns:p14="http://schemas.microsoft.com/office/powerpoint/2010/main" val="1162452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3/11/2022</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‹N›</a:t>
            </a:fld>
            <a:endParaRPr lang="en-US"/>
          </a:p>
        </p:txBody>
      </p:sp>
    </p:spTree>
    <p:extLst>
      <p:ext uri="{BB962C8B-B14F-4D97-AF65-F5344CB8AC3E}">
        <p14:creationId xmlns:p14="http://schemas.microsoft.com/office/powerpoint/2010/main" val="2833059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3/11/2022</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‹N›</a:t>
            </a:fld>
            <a:endParaRPr lang="en-US"/>
          </a:p>
        </p:txBody>
      </p:sp>
    </p:spTree>
    <p:extLst>
      <p:ext uri="{BB962C8B-B14F-4D97-AF65-F5344CB8AC3E}">
        <p14:creationId xmlns:p14="http://schemas.microsoft.com/office/powerpoint/2010/main" val="2510536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3/11/2022</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‹N›</a:t>
            </a:fld>
            <a:endParaRPr lang="en-US"/>
          </a:p>
        </p:txBody>
      </p:sp>
    </p:spTree>
    <p:extLst>
      <p:ext uri="{BB962C8B-B14F-4D97-AF65-F5344CB8AC3E}">
        <p14:creationId xmlns:p14="http://schemas.microsoft.com/office/powerpoint/2010/main" val="2022039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3/11/2022</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‹N›</a:t>
            </a:fld>
            <a:endParaRPr lang="en-US" dirty="0"/>
          </a:p>
        </p:txBody>
      </p:sp>
    </p:spTree>
    <p:extLst>
      <p:ext uri="{BB962C8B-B14F-4D97-AF65-F5344CB8AC3E}">
        <p14:creationId xmlns:p14="http://schemas.microsoft.com/office/powerpoint/2010/main" val="3829737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3/11/2022</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‹N›</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35613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3/11/2022</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‹N›</a:t>
            </a:fld>
            <a:endParaRPr lang="en-US"/>
          </a:p>
        </p:txBody>
      </p:sp>
    </p:spTree>
    <p:extLst>
      <p:ext uri="{BB962C8B-B14F-4D97-AF65-F5344CB8AC3E}">
        <p14:creationId xmlns:p14="http://schemas.microsoft.com/office/powerpoint/2010/main" val="808649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3/11/2022</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‹N›</a:t>
            </a:fld>
            <a:endParaRPr lang="en-US"/>
          </a:p>
        </p:txBody>
      </p:sp>
    </p:spTree>
    <p:extLst>
      <p:ext uri="{BB962C8B-B14F-4D97-AF65-F5344CB8AC3E}">
        <p14:creationId xmlns:p14="http://schemas.microsoft.com/office/powerpoint/2010/main" val="691567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3/11/2022</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‹N›</a:t>
            </a:fld>
            <a:endParaRPr lang="en-US"/>
          </a:p>
        </p:txBody>
      </p:sp>
    </p:spTree>
    <p:extLst>
      <p:ext uri="{BB962C8B-B14F-4D97-AF65-F5344CB8AC3E}">
        <p14:creationId xmlns:p14="http://schemas.microsoft.com/office/powerpoint/2010/main" val="858570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3/11/2022</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‹N›</a:t>
            </a:fld>
            <a:endParaRPr lang="en-US"/>
          </a:p>
        </p:txBody>
      </p:sp>
    </p:spTree>
    <p:extLst>
      <p:ext uri="{BB962C8B-B14F-4D97-AF65-F5344CB8AC3E}">
        <p14:creationId xmlns:p14="http://schemas.microsoft.com/office/powerpoint/2010/main" val="2650089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3/11/2022</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‹N›</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1614851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sv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A8DDC302-DBEC-4742-B54B-5E9AAFE969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30001" cy="6858000"/>
          </a:xfrm>
          <a:custGeom>
            <a:avLst/>
            <a:gdLst>
              <a:gd name="connsiteX0" fmla="*/ 0 w 11430001"/>
              <a:gd name="connsiteY0" fmla="*/ 0 h 6858000"/>
              <a:gd name="connsiteX1" fmla="*/ 5330522 w 11430001"/>
              <a:gd name="connsiteY1" fmla="*/ 0 h 6858000"/>
              <a:gd name="connsiteX2" fmla="*/ 5334002 w 11430001"/>
              <a:gd name="connsiteY2" fmla="*/ 0 h 6858000"/>
              <a:gd name="connsiteX3" fmla="*/ 5334002 w 11430001"/>
              <a:gd name="connsiteY3" fmla="*/ 762270 h 6858000"/>
              <a:gd name="connsiteX4" fmla="*/ 11430001 w 11430001"/>
              <a:gd name="connsiteY4" fmla="*/ 762270 h 6858000"/>
              <a:gd name="connsiteX5" fmla="*/ 11430001 w 11430001"/>
              <a:gd name="connsiteY5" fmla="*/ 6094807 h 6858000"/>
              <a:gd name="connsiteX6" fmla="*/ 5330522 w 11430001"/>
              <a:gd name="connsiteY6" fmla="*/ 6094807 h 6858000"/>
              <a:gd name="connsiteX7" fmla="*/ 5330522 w 11430001"/>
              <a:gd name="connsiteY7" fmla="*/ 6858000 h 6858000"/>
              <a:gd name="connsiteX8" fmla="*/ 0 w 11430001"/>
              <a:gd name="connsiteY8" fmla="*/ 6858000 h 6858000"/>
              <a:gd name="connsiteX9" fmla="*/ 0 w 11430001"/>
              <a:gd name="connsiteY9" fmla="*/ 60948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30001" h="6858000">
                <a:moveTo>
                  <a:pt x="0" y="0"/>
                </a:moveTo>
                <a:lnTo>
                  <a:pt x="5330522" y="0"/>
                </a:lnTo>
                <a:lnTo>
                  <a:pt x="5334002" y="0"/>
                </a:lnTo>
                <a:lnTo>
                  <a:pt x="5334002" y="762270"/>
                </a:lnTo>
                <a:lnTo>
                  <a:pt x="11430001" y="762270"/>
                </a:lnTo>
                <a:lnTo>
                  <a:pt x="11430001" y="6094807"/>
                </a:lnTo>
                <a:lnTo>
                  <a:pt x="5330522" y="6094807"/>
                </a:lnTo>
                <a:lnTo>
                  <a:pt x="5330522" y="6858000"/>
                </a:lnTo>
                <a:lnTo>
                  <a:pt x="0" y="6858000"/>
                </a:lnTo>
                <a:lnTo>
                  <a:pt x="0" y="6094807"/>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457AB79E-8E82-4F55-B51C-83239DC8ED1F}"/>
              </a:ext>
            </a:extLst>
          </p:cNvPr>
          <p:cNvSpPr>
            <a:spLocks noGrp="1"/>
          </p:cNvSpPr>
          <p:nvPr>
            <p:ph type="ctrTitle"/>
          </p:nvPr>
        </p:nvSpPr>
        <p:spPr>
          <a:xfrm>
            <a:off x="6082616" y="1869349"/>
            <a:ext cx="4579288" cy="1357155"/>
          </a:xfrm>
        </p:spPr>
        <p:txBody>
          <a:bodyPr>
            <a:normAutofit/>
          </a:bodyPr>
          <a:lstStyle/>
          <a:p>
            <a:r>
              <a:rPr lang="it-IT" sz="3200" dirty="0">
                <a:latin typeface="Amasis MT Pro" panose="020B0604020202020204" pitchFamily="18" charset="0"/>
                <a:cs typeface="Angsana New" panose="020B0502040204020203" pitchFamily="18" charset="-34"/>
              </a:rPr>
              <a:t>Presentazione progetto di Data Mining</a:t>
            </a:r>
            <a:endParaRPr lang="en-GB" sz="3200" dirty="0">
              <a:latin typeface="Amasis MT Pro" panose="020B0604020202020204" pitchFamily="18" charset="0"/>
              <a:cs typeface="Angsana New" panose="020B0502040204020203" pitchFamily="18" charset="-34"/>
            </a:endParaRPr>
          </a:p>
        </p:txBody>
      </p:sp>
      <p:sp>
        <p:nvSpPr>
          <p:cNvPr id="3" name="Sottotitolo 2">
            <a:extLst>
              <a:ext uri="{FF2B5EF4-FFF2-40B4-BE49-F238E27FC236}">
                <a16:creationId xmlns:a16="http://schemas.microsoft.com/office/drawing/2014/main" id="{27259BBD-B653-453F-B705-669FB0754D07}"/>
              </a:ext>
            </a:extLst>
          </p:cNvPr>
          <p:cNvSpPr>
            <a:spLocks noGrp="1"/>
          </p:cNvSpPr>
          <p:nvPr>
            <p:ph type="subTitle" idx="1"/>
          </p:nvPr>
        </p:nvSpPr>
        <p:spPr>
          <a:xfrm>
            <a:off x="6082616" y="4570807"/>
            <a:ext cx="4579288" cy="942889"/>
          </a:xfrm>
        </p:spPr>
        <p:txBody>
          <a:bodyPr>
            <a:normAutofit lnSpcReduction="10000"/>
          </a:bodyPr>
          <a:lstStyle/>
          <a:p>
            <a:r>
              <a:rPr lang="it-IT" dirty="0"/>
              <a:t>Giuseppe Martinelli</a:t>
            </a:r>
          </a:p>
          <a:p>
            <a:r>
              <a:rPr lang="it-IT" dirty="0" err="1"/>
              <a:t>Matr</a:t>
            </a:r>
            <a:r>
              <a:rPr lang="it-IT" dirty="0"/>
              <a:t>: 7093926</a:t>
            </a:r>
            <a:endParaRPr lang="en-GB" dirty="0"/>
          </a:p>
        </p:txBody>
      </p:sp>
      <p:pic>
        <p:nvPicPr>
          <p:cNvPr id="4" name="Picture 3" descr="Disegno astratto che indica la connessione di rete su sfondo bianco">
            <a:extLst>
              <a:ext uri="{FF2B5EF4-FFF2-40B4-BE49-F238E27FC236}">
                <a16:creationId xmlns:a16="http://schemas.microsoft.com/office/drawing/2014/main" id="{4374A75C-8EB7-45EE-88A3-8ADD0CF5B9CF}"/>
              </a:ext>
            </a:extLst>
          </p:cNvPr>
          <p:cNvPicPr>
            <a:picLocks noChangeAspect="1"/>
          </p:cNvPicPr>
          <p:nvPr/>
        </p:nvPicPr>
        <p:blipFill rotWithShape="1">
          <a:blip r:embed="rId2"/>
          <a:srcRect r="33348" b="-2"/>
          <a:stretch/>
        </p:blipFill>
        <p:spPr>
          <a:xfrm>
            <a:off x="20" y="758953"/>
            <a:ext cx="5327883" cy="5335854"/>
          </a:xfrm>
          <a:prstGeom prst="rect">
            <a:avLst/>
          </a:prstGeom>
        </p:spPr>
      </p:pic>
    </p:spTree>
    <p:extLst>
      <p:ext uri="{BB962C8B-B14F-4D97-AF65-F5344CB8AC3E}">
        <p14:creationId xmlns:p14="http://schemas.microsoft.com/office/powerpoint/2010/main" val="3289611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E976F9D2-7DDC-4202-B108-1FED15F69998}"/>
              </a:ext>
            </a:extLst>
          </p:cNvPr>
          <p:cNvSpPr txBox="1"/>
          <p:nvPr/>
        </p:nvSpPr>
        <p:spPr>
          <a:xfrm>
            <a:off x="678673" y="1195507"/>
            <a:ext cx="9901381" cy="1754326"/>
          </a:xfrm>
          <a:prstGeom prst="rect">
            <a:avLst/>
          </a:prstGeom>
          <a:noFill/>
        </p:spPr>
        <p:txBody>
          <a:bodyPr wrap="square" rtlCol="0">
            <a:spAutoFit/>
          </a:bodyPr>
          <a:lstStyle/>
          <a:p>
            <a:pPr algn="ctr"/>
            <a:r>
              <a:rPr lang="en-US" dirty="0">
                <a:latin typeface="MinionPro-Regular"/>
              </a:rPr>
              <a:t>“Movies’ properties create a very special</a:t>
            </a:r>
          </a:p>
          <a:p>
            <a:pPr algn="ctr"/>
            <a:r>
              <a:rPr lang="en-US" dirty="0">
                <a:latin typeface="MinionPro-Regular"/>
              </a:rPr>
              <a:t>space, where the weights of each dimension are treated completely</a:t>
            </a:r>
          </a:p>
          <a:p>
            <a:pPr algn="ctr"/>
            <a:r>
              <a:rPr lang="en-US" dirty="0">
                <a:latin typeface="MinionPro-Regular"/>
              </a:rPr>
              <a:t>different. For example, the type of a movie is of course</a:t>
            </a:r>
          </a:p>
          <a:p>
            <a:pPr algn="ctr"/>
            <a:r>
              <a:rPr lang="en-US" dirty="0">
                <a:latin typeface="MinionPro-Regular"/>
              </a:rPr>
              <a:t>more important than the duration of it”</a:t>
            </a:r>
          </a:p>
          <a:p>
            <a:pPr algn="ctr"/>
            <a:endParaRPr lang="en-US" b="1" dirty="0">
              <a:latin typeface="MinionPro-Regular"/>
            </a:endParaRPr>
          </a:p>
          <a:p>
            <a:pPr algn="r"/>
            <a:r>
              <a:rPr lang="en-US" dirty="0"/>
              <a:t>(</a:t>
            </a:r>
            <a:r>
              <a:rPr lang="en-US" sz="1200" dirty="0"/>
              <a:t>Precomputed Clustering for Movie Recommendation </a:t>
            </a:r>
            <a:r>
              <a:rPr lang="it-IT" sz="1200" dirty="0"/>
              <a:t>System in Real Time Bo Li,</a:t>
            </a:r>
            <a:r>
              <a:rPr lang="it-IT" sz="800" dirty="0"/>
              <a:t>1 </a:t>
            </a:r>
            <a:r>
              <a:rPr lang="it-IT" sz="1200" dirty="0" err="1"/>
              <a:t>Yibin</a:t>
            </a:r>
            <a:r>
              <a:rPr lang="it-IT" sz="1200" dirty="0"/>
              <a:t> Liao,</a:t>
            </a:r>
            <a:r>
              <a:rPr lang="it-IT" sz="800" dirty="0"/>
              <a:t>1 </a:t>
            </a:r>
            <a:r>
              <a:rPr lang="it-IT" sz="1200" dirty="0"/>
              <a:t>and Zheng Qin</a:t>
            </a:r>
            <a:r>
              <a:rPr lang="it-IT" sz="800" dirty="0"/>
              <a:t>2</a:t>
            </a:r>
            <a:r>
              <a:rPr lang="en-US" dirty="0"/>
              <a:t>)</a:t>
            </a:r>
            <a:endParaRPr lang="it-IT" dirty="0"/>
          </a:p>
        </p:txBody>
      </p:sp>
      <p:sp>
        <p:nvSpPr>
          <p:cNvPr id="5" name="CasellaDiTesto 4">
            <a:extLst>
              <a:ext uri="{FF2B5EF4-FFF2-40B4-BE49-F238E27FC236}">
                <a16:creationId xmlns:a16="http://schemas.microsoft.com/office/drawing/2014/main" id="{C0103744-EE1F-4B97-9163-C5D39FE76AF0}"/>
              </a:ext>
            </a:extLst>
          </p:cNvPr>
          <p:cNvSpPr txBox="1"/>
          <p:nvPr/>
        </p:nvSpPr>
        <p:spPr>
          <a:xfrm>
            <a:off x="1226606" y="3442252"/>
            <a:ext cx="10183906" cy="369332"/>
          </a:xfrm>
          <a:prstGeom prst="rect">
            <a:avLst/>
          </a:prstGeom>
          <a:noFill/>
        </p:spPr>
        <p:txBody>
          <a:bodyPr wrap="square" rtlCol="0">
            <a:spAutoFit/>
          </a:bodyPr>
          <a:lstStyle/>
          <a:p>
            <a:r>
              <a:rPr lang="it-IT" dirty="0"/>
              <a:t>Le caratteristiche non deterministiche non solo </a:t>
            </a:r>
            <a:r>
              <a:rPr lang="it-IT" dirty="0">
                <a:solidFill>
                  <a:srgbClr val="FF0000"/>
                </a:solidFill>
              </a:rPr>
              <a:t>non</a:t>
            </a:r>
            <a:r>
              <a:rPr lang="it-IT" dirty="0"/>
              <a:t> devono essere ignorate ma hanno anche un peso!</a:t>
            </a:r>
          </a:p>
        </p:txBody>
      </p:sp>
      <p:pic>
        <p:nvPicPr>
          <p:cNvPr id="8" name="Elemento grafico 7" descr="Punto interrogativo">
            <a:extLst>
              <a:ext uri="{FF2B5EF4-FFF2-40B4-BE49-F238E27FC236}">
                <a16:creationId xmlns:a16="http://schemas.microsoft.com/office/drawing/2014/main" id="{8D856AA7-D803-4853-A91C-6F0B914975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3512" y="4421184"/>
            <a:ext cx="1927411" cy="1927411"/>
          </a:xfrm>
          <a:prstGeom prst="rect">
            <a:avLst/>
          </a:prstGeom>
        </p:spPr>
      </p:pic>
    </p:spTree>
    <p:extLst>
      <p:ext uri="{BB962C8B-B14F-4D97-AF65-F5344CB8AC3E}">
        <p14:creationId xmlns:p14="http://schemas.microsoft.com/office/powerpoint/2010/main" val="2697727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77563B5E-3F46-4C24-A299-B8C8BA55541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54944" y="1086205"/>
            <a:ext cx="9282112" cy="4488275"/>
          </a:xfrm>
          <a:prstGeom prst="rect">
            <a:avLst/>
          </a:prstGeom>
          <a:noFill/>
          <a:ln>
            <a:noFill/>
          </a:ln>
        </p:spPr>
      </p:pic>
      <p:pic>
        <p:nvPicPr>
          <p:cNvPr id="6" name="Elemento grafico 5" descr="Punto esclamativo">
            <a:extLst>
              <a:ext uri="{FF2B5EF4-FFF2-40B4-BE49-F238E27FC236}">
                <a16:creationId xmlns:a16="http://schemas.microsoft.com/office/drawing/2014/main" id="{0229202E-C83C-4C72-845F-4958FD9063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04686" y="1944939"/>
            <a:ext cx="522517" cy="522517"/>
          </a:xfrm>
          <a:prstGeom prst="rect">
            <a:avLst/>
          </a:prstGeom>
        </p:spPr>
      </p:pic>
      <p:sp>
        <p:nvSpPr>
          <p:cNvPr id="7" name="CasellaDiTesto 6">
            <a:extLst>
              <a:ext uri="{FF2B5EF4-FFF2-40B4-BE49-F238E27FC236}">
                <a16:creationId xmlns:a16="http://schemas.microsoft.com/office/drawing/2014/main" id="{B523DECB-8284-4AD1-AF34-C87096E41256}"/>
              </a:ext>
            </a:extLst>
          </p:cNvPr>
          <p:cNvSpPr txBox="1"/>
          <p:nvPr/>
        </p:nvSpPr>
        <p:spPr>
          <a:xfrm>
            <a:off x="2909047" y="5789178"/>
            <a:ext cx="7180729" cy="369332"/>
          </a:xfrm>
          <a:prstGeom prst="rect">
            <a:avLst/>
          </a:prstGeom>
          <a:noFill/>
        </p:spPr>
        <p:txBody>
          <a:bodyPr wrap="square" rtlCol="0">
            <a:spAutoFit/>
          </a:bodyPr>
          <a:lstStyle/>
          <a:p>
            <a:r>
              <a:rPr lang="it-IT" dirty="0"/>
              <a:t>Film = </a:t>
            </a:r>
            <a:r>
              <a:rPr lang="it-IT" dirty="0">
                <a:solidFill>
                  <a:srgbClr val="FF0000"/>
                </a:solidFill>
              </a:rPr>
              <a:t>Genere</a:t>
            </a:r>
            <a:r>
              <a:rPr lang="it-IT" dirty="0"/>
              <a:t> , Cast , Punteggio Critica, Anno </a:t>
            </a:r>
          </a:p>
        </p:txBody>
      </p:sp>
    </p:spTree>
    <p:extLst>
      <p:ext uri="{BB962C8B-B14F-4D97-AF65-F5344CB8AC3E}">
        <p14:creationId xmlns:p14="http://schemas.microsoft.com/office/powerpoint/2010/main" val="1252210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F036746-B228-48C1-B344-9E0461482958}"/>
              </a:ext>
            </a:extLst>
          </p:cNvPr>
          <p:cNvSpPr txBox="1"/>
          <p:nvPr/>
        </p:nvSpPr>
        <p:spPr>
          <a:xfrm>
            <a:off x="2240007" y="906606"/>
            <a:ext cx="6929718" cy="1569660"/>
          </a:xfrm>
          <a:prstGeom prst="rect">
            <a:avLst/>
          </a:prstGeom>
          <a:noFill/>
        </p:spPr>
        <p:txBody>
          <a:bodyPr wrap="square" rtlCol="0">
            <a:spAutoFit/>
          </a:bodyPr>
          <a:lstStyle/>
          <a:p>
            <a:pPr algn="ctr"/>
            <a:r>
              <a:rPr lang="en-US" dirty="0"/>
              <a:t>“</a:t>
            </a:r>
            <a:r>
              <a:rPr lang="en-US" sz="1600" dirty="0"/>
              <a:t>While, the second combination gave a more layered output and depended more on the popularity of cast in social media. The third combination didn't show desired results and gave poor clustering. From 4th and 2nd combinations, we can observe how the title year and the IMDB score shifted the clusters differently “</a:t>
            </a:r>
          </a:p>
          <a:p>
            <a:endParaRPr lang="it-IT" dirty="0"/>
          </a:p>
          <a:p>
            <a:pPr algn="r"/>
            <a:r>
              <a:rPr lang="it-IT" sz="1200" dirty="0"/>
              <a:t>(</a:t>
            </a:r>
            <a:r>
              <a:rPr lang="en-US" sz="1200" dirty="0"/>
              <a:t>Comparative Analysis of Clustering Techniques for Movie Recommendation </a:t>
            </a:r>
            <a:r>
              <a:rPr lang="it-IT" sz="1200" dirty="0"/>
              <a:t>)</a:t>
            </a:r>
          </a:p>
        </p:txBody>
      </p:sp>
      <p:pic>
        <p:nvPicPr>
          <p:cNvPr id="6" name="Immagine 5">
            <a:extLst>
              <a:ext uri="{FF2B5EF4-FFF2-40B4-BE49-F238E27FC236}">
                <a16:creationId xmlns:a16="http://schemas.microsoft.com/office/drawing/2014/main" id="{ED72C4A4-36B5-409F-92FA-61C3B10A6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839" y="2727100"/>
            <a:ext cx="9046387" cy="4130900"/>
          </a:xfrm>
          <a:prstGeom prst="rect">
            <a:avLst/>
          </a:prstGeom>
        </p:spPr>
      </p:pic>
    </p:spTree>
    <p:extLst>
      <p:ext uri="{BB962C8B-B14F-4D97-AF65-F5344CB8AC3E}">
        <p14:creationId xmlns:p14="http://schemas.microsoft.com/office/powerpoint/2010/main" val="679195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4C1B954D-D748-42C4-AB4D-2CF0C599B3BF}"/>
              </a:ext>
            </a:extLst>
          </p:cNvPr>
          <p:cNvSpPr txBox="1"/>
          <p:nvPr/>
        </p:nvSpPr>
        <p:spPr>
          <a:xfrm>
            <a:off x="0" y="1802295"/>
            <a:ext cx="12048563" cy="369332"/>
          </a:xfrm>
          <a:prstGeom prst="rect">
            <a:avLst/>
          </a:prstGeom>
          <a:noFill/>
        </p:spPr>
        <p:txBody>
          <a:bodyPr wrap="square" rtlCol="0">
            <a:spAutoFit/>
          </a:bodyPr>
          <a:lstStyle/>
          <a:p>
            <a:pPr algn="ctr"/>
            <a:r>
              <a:rPr lang="it-IT" dirty="0"/>
              <a:t>Film = </a:t>
            </a:r>
            <a:r>
              <a:rPr lang="it-IT" dirty="0">
                <a:solidFill>
                  <a:srgbClr val="FF0000"/>
                </a:solidFill>
              </a:rPr>
              <a:t>Genere</a:t>
            </a:r>
            <a:r>
              <a:rPr lang="it-IT" dirty="0"/>
              <a:t> , Anno di pubblicazione e punteggio</a:t>
            </a:r>
          </a:p>
        </p:txBody>
      </p:sp>
      <p:sp>
        <p:nvSpPr>
          <p:cNvPr id="6" name="Titolo 1">
            <a:extLst>
              <a:ext uri="{FF2B5EF4-FFF2-40B4-BE49-F238E27FC236}">
                <a16:creationId xmlns:a16="http://schemas.microsoft.com/office/drawing/2014/main" id="{D6E41F98-C76A-4F3F-80A0-93AF347A3B55}"/>
              </a:ext>
            </a:extLst>
          </p:cNvPr>
          <p:cNvSpPr>
            <a:spLocks noGrp="1"/>
          </p:cNvSpPr>
          <p:nvPr>
            <p:ph type="title"/>
          </p:nvPr>
        </p:nvSpPr>
        <p:spPr>
          <a:xfrm>
            <a:off x="802287" y="921556"/>
            <a:ext cx="9282618" cy="880739"/>
          </a:xfrm>
        </p:spPr>
        <p:txBody>
          <a:bodyPr>
            <a:normAutofit/>
          </a:bodyPr>
          <a:lstStyle/>
          <a:p>
            <a:r>
              <a:rPr lang="it-IT" sz="2800" dirty="0"/>
              <a:t>In MARS…</a:t>
            </a:r>
            <a:endParaRPr lang="en-GB" sz="2800" dirty="0"/>
          </a:p>
        </p:txBody>
      </p:sp>
    </p:spTree>
    <p:extLst>
      <p:ext uri="{BB962C8B-B14F-4D97-AF65-F5344CB8AC3E}">
        <p14:creationId xmlns:p14="http://schemas.microsoft.com/office/powerpoint/2010/main" val="556635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4C1B954D-D748-42C4-AB4D-2CF0C599B3BF}"/>
              </a:ext>
            </a:extLst>
          </p:cNvPr>
          <p:cNvSpPr txBox="1"/>
          <p:nvPr/>
        </p:nvSpPr>
        <p:spPr>
          <a:xfrm>
            <a:off x="0" y="1802295"/>
            <a:ext cx="12048563" cy="369332"/>
          </a:xfrm>
          <a:prstGeom prst="rect">
            <a:avLst/>
          </a:prstGeom>
          <a:noFill/>
        </p:spPr>
        <p:txBody>
          <a:bodyPr wrap="square" rtlCol="0">
            <a:spAutoFit/>
          </a:bodyPr>
          <a:lstStyle/>
          <a:p>
            <a:pPr algn="ctr"/>
            <a:r>
              <a:rPr lang="it-IT" dirty="0"/>
              <a:t>Film = </a:t>
            </a:r>
            <a:r>
              <a:rPr lang="it-IT" dirty="0">
                <a:solidFill>
                  <a:srgbClr val="FF0000"/>
                </a:solidFill>
              </a:rPr>
              <a:t>Genere</a:t>
            </a:r>
            <a:r>
              <a:rPr lang="it-IT" dirty="0"/>
              <a:t> , Anno di pubblicazione e punteggio</a:t>
            </a:r>
          </a:p>
        </p:txBody>
      </p:sp>
      <p:sp>
        <p:nvSpPr>
          <p:cNvPr id="6" name="Titolo 1">
            <a:extLst>
              <a:ext uri="{FF2B5EF4-FFF2-40B4-BE49-F238E27FC236}">
                <a16:creationId xmlns:a16="http://schemas.microsoft.com/office/drawing/2014/main" id="{D6E41F98-C76A-4F3F-80A0-93AF347A3B55}"/>
              </a:ext>
            </a:extLst>
          </p:cNvPr>
          <p:cNvSpPr>
            <a:spLocks noGrp="1"/>
          </p:cNvSpPr>
          <p:nvPr>
            <p:ph type="title"/>
          </p:nvPr>
        </p:nvSpPr>
        <p:spPr>
          <a:xfrm>
            <a:off x="802287" y="921556"/>
            <a:ext cx="9282618" cy="880739"/>
          </a:xfrm>
        </p:spPr>
        <p:txBody>
          <a:bodyPr>
            <a:normAutofit/>
          </a:bodyPr>
          <a:lstStyle/>
          <a:p>
            <a:r>
              <a:rPr lang="it-IT" sz="2800" dirty="0"/>
              <a:t>In MARS…</a:t>
            </a:r>
            <a:endParaRPr lang="en-GB" sz="2800" dirty="0"/>
          </a:p>
        </p:txBody>
      </p:sp>
      <p:sp>
        <p:nvSpPr>
          <p:cNvPr id="3" name="Parentesi graffa aperta 2">
            <a:extLst>
              <a:ext uri="{FF2B5EF4-FFF2-40B4-BE49-F238E27FC236}">
                <a16:creationId xmlns:a16="http://schemas.microsoft.com/office/drawing/2014/main" id="{5019F67A-82F4-44B8-A00E-17BEC5EF9E87}"/>
              </a:ext>
            </a:extLst>
          </p:cNvPr>
          <p:cNvSpPr/>
          <p:nvPr/>
        </p:nvSpPr>
        <p:spPr>
          <a:xfrm rot="16200000">
            <a:off x="5825498" y="-50227"/>
            <a:ext cx="397565" cy="5068957"/>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 name="CasellaDiTesto 4">
            <a:extLst>
              <a:ext uri="{FF2B5EF4-FFF2-40B4-BE49-F238E27FC236}">
                <a16:creationId xmlns:a16="http://schemas.microsoft.com/office/drawing/2014/main" id="{D8A00A6A-32CC-4B5C-A3BC-122C4D527B9E}"/>
              </a:ext>
            </a:extLst>
          </p:cNvPr>
          <p:cNvSpPr txBox="1"/>
          <p:nvPr/>
        </p:nvSpPr>
        <p:spPr>
          <a:xfrm>
            <a:off x="3489801" y="2795147"/>
            <a:ext cx="4951833" cy="369332"/>
          </a:xfrm>
          <a:prstGeom prst="rect">
            <a:avLst/>
          </a:prstGeom>
          <a:noFill/>
        </p:spPr>
        <p:txBody>
          <a:bodyPr wrap="square" rtlCol="0">
            <a:spAutoFit/>
          </a:bodyPr>
          <a:lstStyle/>
          <a:p>
            <a:pPr algn="ctr"/>
            <a:r>
              <a:rPr lang="it-IT" dirty="0"/>
              <a:t>Attributi derivanti da scelte teoriche</a:t>
            </a:r>
            <a:endParaRPr lang="en-GB" dirty="0"/>
          </a:p>
        </p:txBody>
      </p:sp>
      <p:cxnSp>
        <p:nvCxnSpPr>
          <p:cNvPr id="8" name="Connettore diritto 7">
            <a:extLst>
              <a:ext uri="{FF2B5EF4-FFF2-40B4-BE49-F238E27FC236}">
                <a16:creationId xmlns:a16="http://schemas.microsoft.com/office/drawing/2014/main" id="{38642A2D-3D20-456B-90A1-CA20F716CE57}"/>
              </a:ext>
            </a:extLst>
          </p:cNvPr>
          <p:cNvCxnSpPr>
            <a:cxnSpLocks/>
          </p:cNvCxnSpPr>
          <p:nvPr/>
        </p:nvCxnSpPr>
        <p:spPr>
          <a:xfrm>
            <a:off x="884848" y="3617843"/>
            <a:ext cx="104223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itolo 1">
            <a:extLst>
              <a:ext uri="{FF2B5EF4-FFF2-40B4-BE49-F238E27FC236}">
                <a16:creationId xmlns:a16="http://schemas.microsoft.com/office/drawing/2014/main" id="{9ABCFDCC-C037-4C00-B820-84C359B1976C}"/>
              </a:ext>
            </a:extLst>
          </p:cNvPr>
          <p:cNvSpPr txBox="1">
            <a:spLocks/>
          </p:cNvSpPr>
          <p:nvPr/>
        </p:nvSpPr>
        <p:spPr>
          <a:xfrm>
            <a:off x="802287" y="3729956"/>
            <a:ext cx="9282618" cy="880739"/>
          </a:xfrm>
          <a:prstGeom prst="rect">
            <a:avLst/>
          </a:prstGeom>
        </p:spPr>
        <p:txBody>
          <a:bodyPr vert="horz" lIns="91440" tIns="45720" rIns="91440" bIns="45720" rtlCol="0" anchor="t">
            <a:norm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it-IT" sz="2800" dirty="0"/>
              <a:t>Oggi…</a:t>
            </a:r>
            <a:endParaRPr lang="en-GB" sz="2800" dirty="0"/>
          </a:p>
        </p:txBody>
      </p:sp>
      <p:pic>
        <p:nvPicPr>
          <p:cNvPr id="14" name="Elemento grafico 4" descr="Database">
            <a:extLst>
              <a:ext uri="{FF2B5EF4-FFF2-40B4-BE49-F238E27FC236}">
                <a16:creationId xmlns:a16="http://schemas.microsoft.com/office/drawing/2014/main" id="{EF4E43F3-FF16-47F0-94C8-D70CE3AEC5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29416" y="4241363"/>
            <a:ext cx="1347267" cy="1347267"/>
          </a:xfrm>
          <a:prstGeom prst="rect">
            <a:avLst/>
          </a:prstGeom>
        </p:spPr>
      </p:pic>
      <p:pic>
        <p:nvPicPr>
          <p:cNvPr id="15" name="Elemento grafico 4" descr="Database">
            <a:extLst>
              <a:ext uri="{FF2B5EF4-FFF2-40B4-BE49-F238E27FC236}">
                <a16:creationId xmlns:a16="http://schemas.microsoft.com/office/drawing/2014/main" id="{2CB80D75-0DFD-436B-8887-266387FBB6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1519" y="4241363"/>
            <a:ext cx="1347267" cy="1347267"/>
          </a:xfrm>
          <a:prstGeom prst="rect">
            <a:avLst/>
          </a:prstGeom>
        </p:spPr>
      </p:pic>
      <p:sp>
        <p:nvSpPr>
          <p:cNvPr id="16" name="CasellaDiTesto 15">
            <a:extLst>
              <a:ext uri="{FF2B5EF4-FFF2-40B4-BE49-F238E27FC236}">
                <a16:creationId xmlns:a16="http://schemas.microsoft.com/office/drawing/2014/main" id="{134BE47F-87D2-44F4-B649-0AAB5B6CA822}"/>
              </a:ext>
            </a:extLst>
          </p:cNvPr>
          <p:cNvSpPr txBox="1"/>
          <p:nvPr/>
        </p:nvSpPr>
        <p:spPr>
          <a:xfrm>
            <a:off x="2007643" y="5536876"/>
            <a:ext cx="1776455" cy="646331"/>
          </a:xfrm>
          <a:prstGeom prst="rect">
            <a:avLst/>
          </a:prstGeom>
          <a:noFill/>
        </p:spPr>
        <p:txBody>
          <a:bodyPr wrap="square" rtlCol="0">
            <a:spAutoFit/>
          </a:bodyPr>
          <a:lstStyle/>
          <a:p>
            <a:r>
              <a:rPr lang="it-IT" dirty="0">
                <a:solidFill>
                  <a:srgbClr val="FF0000"/>
                </a:solidFill>
              </a:rPr>
              <a:t>Nuovi datasets</a:t>
            </a:r>
          </a:p>
          <a:p>
            <a:endParaRPr lang="en-GB" dirty="0">
              <a:solidFill>
                <a:srgbClr val="FF0000"/>
              </a:solidFill>
            </a:endParaRPr>
          </a:p>
        </p:txBody>
      </p:sp>
      <p:cxnSp>
        <p:nvCxnSpPr>
          <p:cNvPr id="18" name="Connettore 2 17">
            <a:extLst>
              <a:ext uri="{FF2B5EF4-FFF2-40B4-BE49-F238E27FC236}">
                <a16:creationId xmlns:a16="http://schemas.microsoft.com/office/drawing/2014/main" id="{8BBEE1F4-53C2-458F-8C41-AE3F3804AFD3}"/>
              </a:ext>
            </a:extLst>
          </p:cNvPr>
          <p:cNvCxnSpPr>
            <a:cxnSpLocks/>
          </p:cNvCxnSpPr>
          <p:nvPr/>
        </p:nvCxnSpPr>
        <p:spPr>
          <a:xfrm>
            <a:off x="4214191" y="4838363"/>
            <a:ext cx="88789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CasellaDiTesto 18">
            <a:extLst>
              <a:ext uri="{FF2B5EF4-FFF2-40B4-BE49-F238E27FC236}">
                <a16:creationId xmlns:a16="http://schemas.microsoft.com/office/drawing/2014/main" id="{0281182A-DD19-4C25-B617-F74B83C8F598}"/>
              </a:ext>
            </a:extLst>
          </p:cNvPr>
          <p:cNvSpPr txBox="1"/>
          <p:nvPr/>
        </p:nvSpPr>
        <p:spPr>
          <a:xfrm>
            <a:off x="2107095" y="4653697"/>
            <a:ext cx="12048563" cy="923330"/>
          </a:xfrm>
          <a:prstGeom prst="rect">
            <a:avLst/>
          </a:prstGeom>
          <a:noFill/>
        </p:spPr>
        <p:txBody>
          <a:bodyPr wrap="square" rtlCol="0">
            <a:spAutoFit/>
          </a:bodyPr>
          <a:lstStyle/>
          <a:p>
            <a:pPr algn="ctr"/>
            <a:r>
              <a:rPr lang="it-IT" dirty="0"/>
              <a:t>Film :</a:t>
            </a:r>
          </a:p>
          <a:p>
            <a:pPr algn="ctr"/>
            <a:r>
              <a:rPr lang="it-IT" dirty="0">
                <a:solidFill>
                  <a:srgbClr val="FF0000"/>
                </a:solidFill>
              </a:rPr>
              <a:t>Genere</a:t>
            </a:r>
            <a:r>
              <a:rPr lang="it-IT" dirty="0"/>
              <a:t> , Anno di </a:t>
            </a:r>
            <a:r>
              <a:rPr lang="it-IT" dirty="0" err="1"/>
              <a:t>pubblicazione,punteggio</a:t>
            </a:r>
            <a:r>
              <a:rPr lang="it-IT" dirty="0"/>
              <a:t>,</a:t>
            </a:r>
          </a:p>
          <a:p>
            <a:pPr algn="ctr"/>
            <a:r>
              <a:rPr lang="it-IT" dirty="0" err="1">
                <a:highlight>
                  <a:srgbClr val="FFFF00"/>
                </a:highlight>
              </a:rPr>
              <a:t>tomateur_status,audience_status</a:t>
            </a:r>
            <a:endParaRPr lang="it-IT" dirty="0">
              <a:highlight>
                <a:srgbClr val="FFFF00"/>
              </a:highlight>
            </a:endParaRPr>
          </a:p>
        </p:txBody>
      </p:sp>
    </p:spTree>
    <p:extLst>
      <p:ext uri="{BB962C8B-B14F-4D97-AF65-F5344CB8AC3E}">
        <p14:creationId xmlns:p14="http://schemas.microsoft.com/office/powerpoint/2010/main" val="4283272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a:extLst>
              <a:ext uri="{FF2B5EF4-FFF2-40B4-BE49-F238E27FC236}">
                <a16:creationId xmlns:a16="http://schemas.microsoft.com/office/drawing/2014/main" id="{C4C8D937-2F81-4EFC-89E9-DB7D277BA908}"/>
              </a:ext>
            </a:extLst>
          </p:cNvPr>
          <p:cNvSpPr>
            <a:spLocks noGrp="1"/>
          </p:cNvSpPr>
          <p:nvPr>
            <p:ph type="title"/>
          </p:nvPr>
        </p:nvSpPr>
        <p:spPr>
          <a:xfrm>
            <a:off x="802287" y="921556"/>
            <a:ext cx="9282618" cy="880739"/>
          </a:xfrm>
        </p:spPr>
        <p:txBody>
          <a:bodyPr>
            <a:normAutofit/>
          </a:bodyPr>
          <a:lstStyle/>
          <a:p>
            <a:r>
              <a:rPr lang="it-IT" sz="2800" dirty="0"/>
              <a:t>Gli obiettivi del progetto</a:t>
            </a:r>
            <a:endParaRPr lang="en-GB" sz="2800" dirty="0"/>
          </a:p>
        </p:txBody>
      </p:sp>
      <p:cxnSp>
        <p:nvCxnSpPr>
          <p:cNvPr id="8" name="Connettore diritto 7">
            <a:extLst>
              <a:ext uri="{FF2B5EF4-FFF2-40B4-BE49-F238E27FC236}">
                <a16:creationId xmlns:a16="http://schemas.microsoft.com/office/drawing/2014/main" id="{B5437E66-DBB1-43AA-A478-2FD2FFE4F900}"/>
              </a:ext>
            </a:extLst>
          </p:cNvPr>
          <p:cNvCxnSpPr/>
          <p:nvPr/>
        </p:nvCxnSpPr>
        <p:spPr>
          <a:xfrm>
            <a:off x="5512904" y="1987826"/>
            <a:ext cx="0" cy="4386470"/>
          </a:xfrm>
          <a:prstGeom prst="line">
            <a:avLst/>
          </a:prstGeom>
        </p:spPr>
        <p:style>
          <a:lnRef idx="1">
            <a:schemeClr val="accent1"/>
          </a:lnRef>
          <a:fillRef idx="0">
            <a:schemeClr val="accent1"/>
          </a:fillRef>
          <a:effectRef idx="0">
            <a:schemeClr val="accent1"/>
          </a:effectRef>
          <a:fontRef idx="minor">
            <a:schemeClr val="tx1"/>
          </a:fontRef>
        </p:style>
      </p:cxnSp>
      <p:sp>
        <p:nvSpPr>
          <p:cNvPr id="9" name="CasellaDiTesto 8">
            <a:extLst>
              <a:ext uri="{FF2B5EF4-FFF2-40B4-BE49-F238E27FC236}">
                <a16:creationId xmlns:a16="http://schemas.microsoft.com/office/drawing/2014/main" id="{507EF98E-E21B-4327-82C1-597640322461}"/>
              </a:ext>
            </a:extLst>
          </p:cNvPr>
          <p:cNvSpPr txBox="1"/>
          <p:nvPr/>
        </p:nvSpPr>
        <p:spPr>
          <a:xfrm>
            <a:off x="1205946" y="1802295"/>
            <a:ext cx="4015409" cy="1754326"/>
          </a:xfrm>
          <a:prstGeom prst="rect">
            <a:avLst/>
          </a:prstGeom>
          <a:noFill/>
        </p:spPr>
        <p:txBody>
          <a:bodyPr wrap="square" rtlCol="0">
            <a:spAutoFit/>
          </a:bodyPr>
          <a:lstStyle/>
          <a:p>
            <a:pPr algn="ctr"/>
            <a:r>
              <a:rPr lang="it-IT" dirty="0">
                <a:solidFill>
                  <a:srgbClr val="FF0000"/>
                </a:solidFill>
              </a:rPr>
              <a:t>1)</a:t>
            </a:r>
          </a:p>
          <a:p>
            <a:endParaRPr lang="it-IT" dirty="0"/>
          </a:p>
          <a:p>
            <a:r>
              <a:rPr lang="it-IT" dirty="0"/>
              <a:t>Risolvere l’obiettivo di MARS, dando uno sguardo a tutti gli algoritmi di clustering (e classificazione) ed alle loro performance</a:t>
            </a:r>
            <a:endParaRPr lang="en-GB" dirty="0"/>
          </a:p>
        </p:txBody>
      </p:sp>
      <p:cxnSp>
        <p:nvCxnSpPr>
          <p:cNvPr id="11" name="Connettore 2 10">
            <a:extLst>
              <a:ext uri="{FF2B5EF4-FFF2-40B4-BE49-F238E27FC236}">
                <a16:creationId xmlns:a16="http://schemas.microsoft.com/office/drawing/2014/main" id="{150654D0-EC9E-491E-9255-760D44E8D077}"/>
              </a:ext>
            </a:extLst>
          </p:cNvPr>
          <p:cNvCxnSpPr/>
          <p:nvPr/>
        </p:nvCxnSpPr>
        <p:spPr>
          <a:xfrm>
            <a:off x="3120887" y="3657600"/>
            <a:ext cx="0" cy="9541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CasellaDiTesto 11">
            <a:extLst>
              <a:ext uri="{FF2B5EF4-FFF2-40B4-BE49-F238E27FC236}">
                <a16:creationId xmlns:a16="http://schemas.microsoft.com/office/drawing/2014/main" id="{4A9BE68B-A2C4-425E-BC1E-026AF37ED73D}"/>
              </a:ext>
            </a:extLst>
          </p:cNvPr>
          <p:cNvSpPr txBox="1"/>
          <p:nvPr/>
        </p:nvSpPr>
        <p:spPr>
          <a:xfrm>
            <a:off x="1497495" y="4797575"/>
            <a:ext cx="3432312" cy="1477328"/>
          </a:xfrm>
          <a:prstGeom prst="rect">
            <a:avLst/>
          </a:prstGeom>
          <a:noFill/>
        </p:spPr>
        <p:txBody>
          <a:bodyPr wrap="square" rtlCol="0">
            <a:spAutoFit/>
          </a:bodyPr>
          <a:lstStyle/>
          <a:p>
            <a:pPr marL="342900" indent="-342900" algn="ctr">
              <a:buFont typeface="+mj-lt"/>
              <a:buAutoNum type="arabicPeriod"/>
            </a:pPr>
            <a:r>
              <a:rPr lang="it-IT" dirty="0"/>
              <a:t>KMEANS</a:t>
            </a:r>
          </a:p>
          <a:p>
            <a:pPr marL="342900" indent="-342900" algn="ctr">
              <a:buFont typeface="+mj-lt"/>
              <a:buAutoNum type="arabicPeriod"/>
            </a:pPr>
            <a:r>
              <a:rPr lang="en-GB" dirty="0">
                <a:solidFill>
                  <a:srgbClr val="202124"/>
                </a:solidFill>
                <a:latin typeface="Google Sans"/>
              </a:rPr>
              <a:t>H</a:t>
            </a:r>
            <a:r>
              <a:rPr lang="en-GB" b="0" i="0" dirty="0">
                <a:solidFill>
                  <a:srgbClr val="202124"/>
                </a:solidFill>
                <a:effectLst/>
                <a:latin typeface="Google Sans"/>
              </a:rPr>
              <a:t>ierarchical </a:t>
            </a:r>
            <a:r>
              <a:rPr lang="it-IT" dirty="0"/>
              <a:t>Clustering</a:t>
            </a:r>
          </a:p>
          <a:p>
            <a:pPr marL="342900" indent="-342900" algn="ctr">
              <a:buFont typeface="+mj-lt"/>
              <a:buAutoNum type="arabicPeriod"/>
            </a:pPr>
            <a:r>
              <a:rPr lang="it-IT" dirty="0"/>
              <a:t>J48</a:t>
            </a:r>
          </a:p>
          <a:p>
            <a:pPr marL="342900" indent="-342900" algn="ctr">
              <a:buFont typeface="+mj-lt"/>
              <a:buAutoNum type="arabicPeriod"/>
            </a:pPr>
            <a:endParaRPr lang="it-IT" dirty="0"/>
          </a:p>
          <a:p>
            <a:pPr marL="342900" indent="-342900" algn="ctr">
              <a:buFont typeface="+mj-lt"/>
              <a:buAutoNum type="arabicPeriod"/>
            </a:pPr>
            <a:endParaRPr lang="en-GB" dirty="0"/>
          </a:p>
        </p:txBody>
      </p:sp>
    </p:spTree>
    <p:extLst>
      <p:ext uri="{BB962C8B-B14F-4D97-AF65-F5344CB8AC3E}">
        <p14:creationId xmlns:p14="http://schemas.microsoft.com/office/powerpoint/2010/main" val="2035697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a:extLst>
              <a:ext uri="{FF2B5EF4-FFF2-40B4-BE49-F238E27FC236}">
                <a16:creationId xmlns:a16="http://schemas.microsoft.com/office/drawing/2014/main" id="{C4C8D937-2F81-4EFC-89E9-DB7D277BA908}"/>
              </a:ext>
            </a:extLst>
          </p:cNvPr>
          <p:cNvSpPr>
            <a:spLocks noGrp="1"/>
          </p:cNvSpPr>
          <p:nvPr>
            <p:ph type="title"/>
          </p:nvPr>
        </p:nvSpPr>
        <p:spPr>
          <a:xfrm>
            <a:off x="802287" y="921556"/>
            <a:ext cx="9282618" cy="880739"/>
          </a:xfrm>
        </p:spPr>
        <p:txBody>
          <a:bodyPr>
            <a:normAutofit/>
          </a:bodyPr>
          <a:lstStyle/>
          <a:p>
            <a:r>
              <a:rPr lang="it-IT" sz="2800" dirty="0"/>
              <a:t>Gli obiettivi del progetto</a:t>
            </a:r>
            <a:endParaRPr lang="en-GB" sz="2800" dirty="0"/>
          </a:p>
        </p:txBody>
      </p:sp>
      <p:cxnSp>
        <p:nvCxnSpPr>
          <p:cNvPr id="8" name="Connettore diritto 7">
            <a:extLst>
              <a:ext uri="{FF2B5EF4-FFF2-40B4-BE49-F238E27FC236}">
                <a16:creationId xmlns:a16="http://schemas.microsoft.com/office/drawing/2014/main" id="{B5437E66-DBB1-43AA-A478-2FD2FFE4F900}"/>
              </a:ext>
            </a:extLst>
          </p:cNvPr>
          <p:cNvCxnSpPr/>
          <p:nvPr/>
        </p:nvCxnSpPr>
        <p:spPr>
          <a:xfrm>
            <a:off x="5512904" y="1987826"/>
            <a:ext cx="0" cy="4386470"/>
          </a:xfrm>
          <a:prstGeom prst="line">
            <a:avLst/>
          </a:prstGeom>
        </p:spPr>
        <p:style>
          <a:lnRef idx="1">
            <a:schemeClr val="accent1"/>
          </a:lnRef>
          <a:fillRef idx="0">
            <a:schemeClr val="accent1"/>
          </a:fillRef>
          <a:effectRef idx="0">
            <a:schemeClr val="accent1"/>
          </a:effectRef>
          <a:fontRef idx="minor">
            <a:schemeClr val="tx1"/>
          </a:fontRef>
        </p:style>
      </p:cxnSp>
      <p:sp>
        <p:nvSpPr>
          <p:cNvPr id="9" name="CasellaDiTesto 8">
            <a:extLst>
              <a:ext uri="{FF2B5EF4-FFF2-40B4-BE49-F238E27FC236}">
                <a16:creationId xmlns:a16="http://schemas.microsoft.com/office/drawing/2014/main" id="{507EF98E-E21B-4327-82C1-597640322461}"/>
              </a:ext>
            </a:extLst>
          </p:cNvPr>
          <p:cNvSpPr txBox="1"/>
          <p:nvPr/>
        </p:nvSpPr>
        <p:spPr>
          <a:xfrm>
            <a:off x="1205946" y="1802295"/>
            <a:ext cx="4015409" cy="1754326"/>
          </a:xfrm>
          <a:prstGeom prst="rect">
            <a:avLst/>
          </a:prstGeom>
          <a:noFill/>
        </p:spPr>
        <p:txBody>
          <a:bodyPr wrap="square" rtlCol="0">
            <a:spAutoFit/>
          </a:bodyPr>
          <a:lstStyle/>
          <a:p>
            <a:pPr algn="ctr"/>
            <a:r>
              <a:rPr lang="it-IT" dirty="0">
                <a:solidFill>
                  <a:srgbClr val="FF0000"/>
                </a:solidFill>
              </a:rPr>
              <a:t>1)</a:t>
            </a:r>
          </a:p>
          <a:p>
            <a:endParaRPr lang="it-IT" dirty="0"/>
          </a:p>
          <a:p>
            <a:r>
              <a:rPr lang="it-IT" dirty="0"/>
              <a:t>Risolvere l’obiettivo di MARS, dando uno sguardo a tutti gli algoritmi di clustering (e classificazione) ed alle loro performance</a:t>
            </a:r>
            <a:endParaRPr lang="en-GB" dirty="0"/>
          </a:p>
        </p:txBody>
      </p:sp>
      <p:cxnSp>
        <p:nvCxnSpPr>
          <p:cNvPr id="11" name="Connettore 2 10">
            <a:extLst>
              <a:ext uri="{FF2B5EF4-FFF2-40B4-BE49-F238E27FC236}">
                <a16:creationId xmlns:a16="http://schemas.microsoft.com/office/drawing/2014/main" id="{150654D0-EC9E-491E-9255-760D44E8D077}"/>
              </a:ext>
            </a:extLst>
          </p:cNvPr>
          <p:cNvCxnSpPr/>
          <p:nvPr/>
        </p:nvCxnSpPr>
        <p:spPr>
          <a:xfrm>
            <a:off x="3120887" y="3657600"/>
            <a:ext cx="0" cy="9541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CasellaDiTesto 11">
            <a:extLst>
              <a:ext uri="{FF2B5EF4-FFF2-40B4-BE49-F238E27FC236}">
                <a16:creationId xmlns:a16="http://schemas.microsoft.com/office/drawing/2014/main" id="{4A9BE68B-A2C4-425E-BC1E-026AF37ED73D}"/>
              </a:ext>
            </a:extLst>
          </p:cNvPr>
          <p:cNvSpPr txBox="1"/>
          <p:nvPr/>
        </p:nvSpPr>
        <p:spPr>
          <a:xfrm>
            <a:off x="1497495" y="4797575"/>
            <a:ext cx="3432312" cy="1477328"/>
          </a:xfrm>
          <a:prstGeom prst="rect">
            <a:avLst/>
          </a:prstGeom>
          <a:noFill/>
        </p:spPr>
        <p:txBody>
          <a:bodyPr wrap="square" rtlCol="0">
            <a:spAutoFit/>
          </a:bodyPr>
          <a:lstStyle/>
          <a:p>
            <a:pPr marL="342900" indent="-342900" algn="ctr">
              <a:buFont typeface="+mj-lt"/>
              <a:buAutoNum type="arabicPeriod"/>
            </a:pPr>
            <a:r>
              <a:rPr lang="it-IT" dirty="0"/>
              <a:t>KMEANS</a:t>
            </a:r>
          </a:p>
          <a:p>
            <a:pPr marL="342900" indent="-342900" algn="ctr">
              <a:buFont typeface="+mj-lt"/>
              <a:buAutoNum type="arabicPeriod"/>
            </a:pPr>
            <a:r>
              <a:rPr lang="en-GB" dirty="0">
                <a:solidFill>
                  <a:srgbClr val="202124"/>
                </a:solidFill>
                <a:latin typeface="Google Sans"/>
              </a:rPr>
              <a:t>H</a:t>
            </a:r>
            <a:r>
              <a:rPr lang="en-GB" b="0" i="0" dirty="0">
                <a:solidFill>
                  <a:srgbClr val="202124"/>
                </a:solidFill>
                <a:effectLst/>
                <a:latin typeface="Google Sans"/>
              </a:rPr>
              <a:t>ierarchical </a:t>
            </a:r>
            <a:r>
              <a:rPr lang="it-IT" dirty="0"/>
              <a:t>Clustering</a:t>
            </a:r>
          </a:p>
          <a:p>
            <a:pPr marL="342900" indent="-342900" algn="ctr">
              <a:buFont typeface="+mj-lt"/>
              <a:buAutoNum type="arabicPeriod"/>
            </a:pPr>
            <a:r>
              <a:rPr lang="it-IT" dirty="0"/>
              <a:t>J48</a:t>
            </a:r>
          </a:p>
          <a:p>
            <a:pPr marL="342900" indent="-342900" algn="ctr">
              <a:buFont typeface="+mj-lt"/>
              <a:buAutoNum type="arabicPeriod"/>
            </a:pPr>
            <a:endParaRPr lang="it-IT" dirty="0"/>
          </a:p>
          <a:p>
            <a:pPr marL="342900" indent="-342900" algn="ctr">
              <a:buFont typeface="+mj-lt"/>
              <a:buAutoNum type="arabicPeriod"/>
            </a:pPr>
            <a:endParaRPr lang="en-GB" dirty="0"/>
          </a:p>
        </p:txBody>
      </p:sp>
      <p:sp>
        <p:nvSpPr>
          <p:cNvPr id="7" name="CasellaDiTesto 6">
            <a:extLst>
              <a:ext uri="{FF2B5EF4-FFF2-40B4-BE49-F238E27FC236}">
                <a16:creationId xmlns:a16="http://schemas.microsoft.com/office/drawing/2014/main" id="{D45E2754-C06C-47B2-8A50-287B1913C2D8}"/>
              </a:ext>
            </a:extLst>
          </p:cNvPr>
          <p:cNvSpPr txBox="1"/>
          <p:nvPr/>
        </p:nvSpPr>
        <p:spPr>
          <a:xfrm>
            <a:off x="6334541" y="1937481"/>
            <a:ext cx="4015409" cy="1477328"/>
          </a:xfrm>
          <a:prstGeom prst="rect">
            <a:avLst/>
          </a:prstGeom>
          <a:noFill/>
        </p:spPr>
        <p:txBody>
          <a:bodyPr wrap="square" rtlCol="0">
            <a:spAutoFit/>
          </a:bodyPr>
          <a:lstStyle/>
          <a:p>
            <a:pPr algn="ctr"/>
            <a:r>
              <a:rPr lang="it-IT" dirty="0">
                <a:solidFill>
                  <a:srgbClr val="FF0000"/>
                </a:solidFill>
              </a:rPr>
              <a:t>2)</a:t>
            </a:r>
          </a:p>
          <a:p>
            <a:endParaRPr lang="it-IT" dirty="0"/>
          </a:p>
          <a:p>
            <a:pPr algn="ctr"/>
            <a:r>
              <a:rPr lang="it-IT" dirty="0">
                <a:solidFill>
                  <a:srgbClr val="FF0000"/>
                </a:solidFill>
              </a:rPr>
              <a:t>Ricerca di regole associative interessanti e di sotto-sequenze frequenti</a:t>
            </a:r>
            <a:endParaRPr lang="en-GB" dirty="0">
              <a:solidFill>
                <a:srgbClr val="FF0000"/>
              </a:solidFill>
            </a:endParaRPr>
          </a:p>
        </p:txBody>
      </p:sp>
      <p:cxnSp>
        <p:nvCxnSpPr>
          <p:cNvPr id="10" name="Connettore 2 9">
            <a:extLst>
              <a:ext uri="{FF2B5EF4-FFF2-40B4-BE49-F238E27FC236}">
                <a16:creationId xmlns:a16="http://schemas.microsoft.com/office/drawing/2014/main" id="{A24451E1-9BFB-4A8B-BA89-1E16B1E345C2}"/>
              </a:ext>
            </a:extLst>
          </p:cNvPr>
          <p:cNvCxnSpPr/>
          <p:nvPr/>
        </p:nvCxnSpPr>
        <p:spPr>
          <a:xfrm>
            <a:off x="8342245" y="3556621"/>
            <a:ext cx="0" cy="9541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CasellaDiTesto 13">
            <a:extLst>
              <a:ext uri="{FF2B5EF4-FFF2-40B4-BE49-F238E27FC236}">
                <a16:creationId xmlns:a16="http://schemas.microsoft.com/office/drawing/2014/main" id="{6B4818EA-9C20-4E5D-8A46-D5296D5A0547}"/>
              </a:ext>
            </a:extLst>
          </p:cNvPr>
          <p:cNvSpPr txBox="1"/>
          <p:nvPr/>
        </p:nvSpPr>
        <p:spPr>
          <a:xfrm>
            <a:off x="6520072" y="4797575"/>
            <a:ext cx="3432312" cy="1477328"/>
          </a:xfrm>
          <a:prstGeom prst="rect">
            <a:avLst/>
          </a:prstGeom>
          <a:noFill/>
        </p:spPr>
        <p:txBody>
          <a:bodyPr wrap="square" rtlCol="0">
            <a:spAutoFit/>
          </a:bodyPr>
          <a:lstStyle/>
          <a:p>
            <a:pPr marL="342900" indent="-342900" algn="ctr">
              <a:buFont typeface="+mj-lt"/>
              <a:buAutoNum type="arabicPeriod"/>
            </a:pPr>
            <a:r>
              <a:rPr lang="it-IT" dirty="0"/>
              <a:t>Apriori</a:t>
            </a:r>
          </a:p>
          <a:p>
            <a:pPr marL="342900" indent="-342900" algn="ctr">
              <a:buFont typeface="+mj-lt"/>
              <a:buAutoNum type="arabicPeriod"/>
            </a:pPr>
            <a:r>
              <a:rPr lang="it-IT" dirty="0" err="1"/>
              <a:t>FPGrowth</a:t>
            </a:r>
            <a:endParaRPr lang="it-IT" dirty="0"/>
          </a:p>
          <a:p>
            <a:pPr marL="342900" indent="-342900" algn="ctr">
              <a:buFont typeface="+mj-lt"/>
              <a:buAutoNum type="arabicPeriod"/>
            </a:pPr>
            <a:r>
              <a:rPr lang="it-IT" dirty="0"/>
              <a:t>GSP</a:t>
            </a:r>
          </a:p>
          <a:p>
            <a:pPr marL="342900" indent="-342900" algn="ctr">
              <a:buFont typeface="+mj-lt"/>
              <a:buAutoNum type="arabicPeriod"/>
            </a:pPr>
            <a:endParaRPr lang="it-IT" dirty="0"/>
          </a:p>
          <a:p>
            <a:pPr marL="342900" indent="-342900" algn="ctr">
              <a:buFont typeface="+mj-lt"/>
              <a:buAutoNum type="arabicPeriod"/>
            </a:pPr>
            <a:endParaRPr lang="en-GB" dirty="0"/>
          </a:p>
        </p:txBody>
      </p:sp>
    </p:spTree>
    <p:extLst>
      <p:ext uri="{BB962C8B-B14F-4D97-AF65-F5344CB8AC3E}">
        <p14:creationId xmlns:p14="http://schemas.microsoft.com/office/powerpoint/2010/main" val="137527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7C897C6-901F-410E-B2AC-162ED94B0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692B475-BA14-4E94-A6C9-99504444BFCB}"/>
              </a:ext>
            </a:extLst>
          </p:cNvPr>
          <p:cNvSpPr>
            <a:spLocks noGrp="1"/>
          </p:cNvSpPr>
          <p:nvPr>
            <p:ph type="title"/>
          </p:nvPr>
        </p:nvSpPr>
        <p:spPr>
          <a:xfrm>
            <a:off x="1517903" y="1461686"/>
            <a:ext cx="4680595" cy="2853164"/>
          </a:xfrm>
        </p:spPr>
        <p:txBody>
          <a:bodyPr vert="horz" lIns="91440" tIns="45720" rIns="91440" bIns="45720" rtlCol="0" anchor="ctr">
            <a:normAutofit/>
          </a:bodyPr>
          <a:lstStyle/>
          <a:p>
            <a:r>
              <a:rPr lang="en-US" sz="5100" dirty="0"/>
              <a:t>La prima </a:t>
            </a:r>
            <a:r>
              <a:rPr lang="en-US" sz="5100" dirty="0" err="1"/>
              <a:t>parte</a:t>
            </a:r>
            <a:r>
              <a:rPr lang="en-US" sz="5100" dirty="0"/>
              <a:t>: </a:t>
            </a:r>
            <a:r>
              <a:rPr lang="en-US" sz="5100" dirty="0" err="1"/>
              <a:t>Dati</a:t>
            </a:r>
            <a:r>
              <a:rPr lang="en-US" sz="5100" dirty="0"/>
              <a:t> &amp; Preprocessing</a:t>
            </a:r>
          </a:p>
        </p:txBody>
      </p:sp>
      <p:pic>
        <p:nvPicPr>
          <p:cNvPr id="5" name="Elemento grafico 4" descr="Database con riempimento a tinta unita">
            <a:extLst>
              <a:ext uri="{FF2B5EF4-FFF2-40B4-BE49-F238E27FC236}">
                <a16:creationId xmlns:a16="http://schemas.microsoft.com/office/drawing/2014/main" id="{DC42A64C-7230-4D05-A0F0-C57A3C3443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42761" y="1514857"/>
            <a:ext cx="3828287" cy="3828287"/>
          </a:xfrm>
          <a:prstGeom prst="rect">
            <a:avLst/>
          </a:prstGeom>
        </p:spPr>
      </p:pic>
    </p:spTree>
    <p:extLst>
      <p:ext uri="{BB962C8B-B14F-4D97-AF65-F5344CB8AC3E}">
        <p14:creationId xmlns:p14="http://schemas.microsoft.com/office/powerpoint/2010/main" val="1903522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B1714C-BB26-4789-8AE8-546D94F9ECE8}"/>
              </a:ext>
            </a:extLst>
          </p:cNvPr>
          <p:cNvSpPr>
            <a:spLocks noGrp="1"/>
          </p:cNvSpPr>
          <p:nvPr>
            <p:ph type="title"/>
          </p:nvPr>
        </p:nvSpPr>
        <p:spPr>
          <a:xfrm>
            <a:off x="961313" y="961313"/>
            <a:ext cx="9144000" cy="1344168"/>
          </a:xfrm>
        </p:spPr>
        <p:txBody>
          <a:bodyPr/>
          <a:lstStyle/>
          <a:p>
            <a:r>
              <a:rPr lang="en-US" sz="4400" dirty="0"/>
              <a:t>La prima </a:t>
            </a:r>
            <a:r>
              <a:rPr lang="en-US" sz="4400" dirty="0" err="1"/>
              <a:t>parte</a:t>
            </a:r>
            <a:r>
              <a:rPr lang="en-US" sz="4400" dirty="0"/>
              <a:t>: </a:t>
            </a:r>
            <a:r>
              <a:rPr lang="it-IT" dirty="0"/>
              <a:t>I dati</a:t>
            </a:r>
            <a:endParaRPr lang="en-GB" dirty="0"/>
          </a:p>
        </p:txBody>
      </p:sp>
      <p:pic>
        <p:nvPicPr>
          <p:cNvPr id="4" name="Elemento grafico 3" descr="Database con riempimento a tinta unita">
            <a:extLst>
              <a:ext uri="{FF2B5EF4-FFF2-40B4-BE49-F238E27FC236}">
                <a16:creationId xmlns:a16="http://schemas.microsoft.com/office/drawing/2014/main" id="{5C9D9A06-DC67-40BA-B0DA-46A96BAD7E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10671" y="2186212"/>
            <a:ext cx="1573002" cy="1573002"/>
          </a:xfrm>
          <a:prstGeom prst="rect">
            <a:avLst/>
          </a:prstGeom>
        </p:spPr>
      </p:pic>
      <p:sp>
        <p:nvSpPr>
          <p:cNvPr id="5" name="CasellaDiTesto 4">
            <a:extLst>
              <a:ext uri="{FF2B5EF4-FFF2-40B4-BE49-F238E27FC236}">
                <a16:creationId xmlns:a16="http://schemas.microsoft.com/office/drawing/2014/main" id="{BFDF66A5-BE8A-4948-B010-CB2BEB5ADEA8}"/>
              </a:ext>
            </a:extLst>
          </p:cNvPr>
          <p:cNvSpPr txBox="1"/>
          <p:nvPr/>
        </p:nvSpPr>
        <p:spPr>
          <a:xfrm>
            <a:off x="1401786" y="3759214"/>
            <a:ext cx="1990772" cy="1477328"/>
          </a:xfrm>
          <a:prstGeom prst="rect">
            <a:avLst/>
          </a:prstGeom>
          <a:noFill/>
        </p:spPr>
        <p:txBody>
          <a:bodyPr wrap="square" rtlCol="0">
            <a:spAutoFit/>
          </a:bodyPr>
          <a:lstStyle/>
          <a:p>
            <a:r>
              <a:rPr lang="en-GB" dirty="0"/>
              <a:t>Rotten Tomatoes movies and critic reviews dataset</a:t>
            </a:r>
          </a:p>
          <a:p>
            <a:r>
              <a:rPr lang="en-GB" dirty="0"/>
              <a:t>(Stefano Leone)</a:t>
            </a:r>
          </a:p>
          <a:p>
            <a:pPr algn="ctr"/>
            <a:endParaRPr lang="en-GB" dirty="0"/>
          </a:p>
        </p:txBody>
      </p:sp>
      <p:sp>
        <p:nvSpPr>
          <p:cNvPr id="7" name="CasellaDiTesto 6">
            <a:extLst>
              <a:ext uri="{FF2B5EF4-FFF2-40B4-BE49-F238E27FC236}">
                <a16:creationId xmlns:a16="http://schemas.microsoft.com/office/drawing/2014/main" id="{E984501F-EB24-4E3D-8D1F-C72C2C5108DE}"/>
              </a:ext>
            </a:extLst>
          </p:cNvPr>
          <p:cNvSpPr txBox="1"/>
          <p:nvPr/>
        </p:nvSpPr>
        <p:spPr>
          <a:xfrm>
            <a:off x="686168" y="4962061"/>
            <a:ext cx="3647292" cy="877163"/>
          </a:xfrm>
          <a:prstGeom prst="rect">
            <a:avLst/>
          </a:prstGeom>
          <a:noFill/>
        </p:spPr>
        <p:txBody>
          <a:bodyPr wrap="square" rtlCol="0">
            <a:spAutoFit/>
          </a:bodyPr>
          <a:lstStyle/>
          <a:p>
            <a:pPr algn="ctr"/>
            <a:r>
              <a:rPr lang="en-GB" sz="1100" dirty="0"/>
              <a:t>https://www.kaggle.com/stefanoleone992/rotten-tomatoes-movies-and-critic-reviews-dataset?select=rotten_tomatoes_movies.csv</a:t>
            </a:r>
          </a:p>
          <a:p>
            <a:endParaRPr lang="en-GB" dirty="0"/>
          </a:p>
        </p:txBody>
      </p:sp>
      <p:sp>
        <p:nvSpPr>
          <p:cNvPr id="11" name="Parentesi graffa chiusa 10">
            <a:extLst>
              <a:ext uri="{FF2B5EF4-FFF2-40B4-BE49-F238E27FC236}">
                <a16:creationId xmlns:a16="http://schemas.microsoft.com/office/drawing/2014/main" id="{6B066030-26DF-40FB-BEC4-83995B522F6F}"/>
              </a:ext>
            </a:extLst>
          </p:cNvPr>
          <p:cNvSpPr/>
          <p:nvPr/>
        </p:nvSpPr>
        <p:spPr>
          <a:xfrm>
            <a:off x="4542345" y="2305481"/>
            <a:ext cx="437321" cy="3167667"/>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CasellaDiTesto 11">
            <a:extLst>
              <a:ext uri="{FF2B5EF4-FFF2-40B4-BE49-F238E27FC236}">
                <a16:creationId xmlns:a16="http://schemas.microsoft.com/office/drawing/2014/main" id="{929C246D-0832-4BFA-B16B-86514B7E32ED}"/>
              </a:ext>
            </a:extLst>
          </p:cNvPr>
          <p:cNvSpPr txBox="1"/>
          <p:nvPr/>
        </p:nvSpPr>
        <p:spPr>
          <a:xfrm>
            <a:off x="5311825" y="2362098"/>
            <a:ext cx="2325226" cy="369332"/>
          </a:xfrm>
          <a:prstGeom prst="rect">
            <a:avLst/>
          </a:prstGeom>
          <a:noFill/>
        </p:spPr>
        <p:txBody>
          <a:bodyPr wrap="square" rtlCol="0">
            <a:spAutoFit/>
          </a:bodyPr>
          <a:lstStyle/>
          <a:p>
            <a:r>
              <a:rPr lang="it-IT" dirty="0">
                <a:solidFill>
                  <a:srgbClr val="FF0000"/>
                </a:solidFill>
              </a:rPr>
              <a:t>17.000+ film</a:t>
            </a:r>
            <a:endParaRPr lang="en-GB" dirty="0">
              <a:solidFill>
                <a:srgbClr val="FF0000"/>
              </a:solidFill>
            </a:endParaRPr>
          </a:p>
        </p:txBody>
      </p:sp>
      <p:sp>
        <p:nvSpPr>
          <p:cNvPr id="15" name="CasellaDiTesto 14">
            <a:extLst>
              <a:ext uri="{FF2B5EF4-FFF2-40B4-BE49-F238E27FC236}">
                <a16:creationId xmlns:a16="http://schemas.microsoft.com/office/drawing/2014/main" id="{35E7F224-1531-42C8-8760-D0902F4E6FA1}"/>
              </a:ext>
            </a:extLst>
          </p:cNvPr>
          <p:cNvSpPr txBox="1"/>
          <p:nvPr/>
        </p:nvSpPr>
        <p:spPr>
          <a:xfrm>
            <a:off x="5311825" y="2894873"/>
            <a:ext cx="3752661" cy="369332"/>
          </a:xfrm>
          <a:prstGeom prst="rect">
            <a:avLst/>
          </a:prstGeom>
          <a:noFill/>
        </p:spPr>
        <p:txBody>
          <a:bodyPr wrap="square" rtlCol="0">
            <a:spAutoFit/>
          </a:bodyPr>
          <a:lstStyle/>
          <a:p>
            <a:r>
              <a:rPr lang="it-IT" dirty="0">
                <a:solidFill>
                  <a:srgbClr val="FF0000"/>
                </a:solidFill>
              </a:rPr>
              <a:t>Ogni film contiene un id unico </a:t>
            </a:r>
            <a:endParaRPr lang="en-GB" dirty="0">
              <a:solidFill>
                <a:srgbClr val="FF0000"/>
              </a:solidFill>
            </a:endParaRPr>
          </a:p>
        </p:txBody>
      </p:sp>
      <p:sp>
        <p:nvSpPr>
          <p:cNvPr id="16" name="CasellaDiTesto 15">
            <a:extLst>
              <a:ext uri="{FF2B5EF4-FFF2-40B4-BE49-F238E27FC236}">
                <a16:creationId xmlns:a16="http://schemas.microsoft.com/office/drawing/2014/main" id="{F72F52AF-5AE8-4C94-A984-3D2826363DB6}"/>
              </a:ext>
            </a:extLst>
          </p:cNvPr>
          <p:cNvSpPr txBox="1"/>
          <p:nvPr/>
        </p:nvSpPr>
        <p:spPr>
          <a:xfrm>
            <a:off x="5311825" y="3427649"/>
            <a:ext cx="5515201" cy="923330"/>
          </a:xfrm>
          <a:prstGeom prst="rect">
            <a:avLst/>
          </a:prstGeom>
          <a:noFill/>
        </p:spPr>
        <p:txBody>
          <a:bodyPr wrap="square" rtlCol="0">
            <a:spAutoFit/>
          </a:bodyPr>
          <a:lstStyle/>
          <a:p>
            <a:r>
              <a:rPr lang="it-IT" dirty="0">
                <a:solidFill>
                  <a:srgbClr val="FF0000"/>
                </a:solidFill>
              </a:rPr>
              <a:t>Ad ogni film sono associate informazioni relative a data di pubblicazione, votazione della critica, votazione del pubblico </a:t>
            </a:r>
            <a:endParaRPr lang="en-GB" dirty="0">
              <a:solidFill>
                <a:srgbClr val="FF0000"/>
              </a:solidFill>
            </a:endParaRPr>
          </a:p>
        </p:txBody>
      </p:sp>
      <p:sp>
        <p:nvSpPr>
          <p:cNvPr id="17" name="CasellaDiTesto 16">
            <a:extLst>
              <a:ext uri="{FF2B5EF4-FFF2-40B4-BE49-F238E27FC236}">
                <a16:creationId xmlns:a16="http://schemas.microsoft.com/office/drawing/2014/main" id="{43602262-FA00-44FE-B614-B635E8BC4C2D}"/>
              </a:ext>
            </a:extLst>
          </p:cNvPr>
          <p:cNvSpPr txBox="1"/>
          <p:nvPr/>
        </p:nvSpPr>
        <p:spPr>
          <a:xfrm>
            <a:off x="5311825" y="4514423"/>
            <a:ext cx="3633392" cy="369332"/>
          </a:xfrm>
          <a:prstGeom prst="rect">
            <a:avLst/>
          </a:prstGeom>
          <a:noFill/>
        </p:spPr>
        <p:txBody>
          <a:bodyPr wrap="square" rtlCol="0">
            <a:spAutoFit/>
          </a:bodyPr>
          <a:lstStyle/>
          <a:p>
            <a:r>
              <a:rPr lang="it-IT" dirty="0">
                <a:solidFill>
                  <a:srgbClr val="FF0000"/>
                </a:solidFill>
              </a:rPr>
              <a:t>Contiene celle vuote</a:t>
            </a:r>
            <a:endParaRPr lang="en-GB" dirty="0">
              <a:solidFill>
                <a:srgbClr val="FF0000"/>
              </a:solidFill>
            </a:endParaRPr>
          </a:p>
        </p:txBody>
      </p:sp>
    </p:spTree>
    <p:extLst>
      <p:ext uri="{BB962C8B-B14F-4D97-AF65-F5344CB8AC3E}">
        <p14:creationId xmlns:p14="http://schemas.microsoft.com/office/powerpoint/2010/main" val="1407957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6A2E887B-4CFD-411F-8715-2A63B014DAD5}"/>
              </a:ext>
            </a:extLst>
          </p:cNvPr>
          <p:cNvSpPr>
            <a:spLocks noGrp="1"/>
          </p:cNvSpPr>
          <p:nvPr>
            <p:ph type="title"/>
          </p:nvPr>
        </p:nvSpPr>
        <p:spPr>
          <a:xfrm>
            <a:off x="855295" y="802287"/>
            <a:ext cx="9144000" cy="575939"/>
          </a:xfrm>
        </p:spPr>
        <p:txBody>
          <a:bodyPr>
            <a:normAutofit/>
          </a:bodyPr>
          <a:lstStyle/>
          <a:p>
            <a:r>
              <a:rPr lang="en-US" sz="2400" dirty="0"/>
              <a:t>La prima </a:t>
            </a:r>
            <a:r>
              <a:rPr lang="en-US" sz="2400" dirty="0" err="1"/>
              <a:t>parte</a:t>
            </a:r>
            <a:r>
              <a:rPr lang="en-US" sz="2400" dirty="0"/>
              <a:t>: </a:t>
            </a:r>
            <a:r>
              <a:rPr lang="it-IT" sz="2400" dirty="0"/>
              <a:t>Il formato dei dati</a:t>
            </a:r>
            <a:endParaRPr lang="en-GB" sz="2400" dirty="0"/>
          </a:p>
        </p:txBody>
      </p:sp>
      <p:sp>
        <p:nvSpPr>
          <p:cNvPr id="7" name="CasellaDiTesto 6">
            <a:extLst>
              <a:ext uri="{FF2B5EF4-FFF2-40B4-BE49-F238E27FC236}">
                <a16:creationId xmlns:a16="http://schemas.microsoft.com/office/drawing/2014/main" id="{7EE57F3B-7B2E-4DE5-9412-E53EB722A89E}"/>
              </a:ext>
            </a:extLst>
          </p:cNvPr>
          <p:cNvSpPr txBox="1"/>
          <p:nvPr/>
        </p:nvSpPr>
        <p:spPr>
          <a:xfrm>
            <a:off x="855295" y="1258956"/>
            <a:ext cx="10157261" cy="5047536"/>
          </a:xfrm>
          <a:prstGeom prst="rect">
            <a:avLst/>
          </a:prstGeom>
          <a:noFill/>
        </p:spPr>
        <p:txBody>
          <a:bodyPr wrap="square" rtlCol="0">
            <a:spAutoFit/>
          </a:bodyPr>
          <a:lstStyle/>
          <a:p>
            <a:r>
              <a:rPr lang="en-GB" sz="1400" dirty="0" err="1"/>
              <a:t>rotten_tomatoes_link</a:t>
            </a:r>
            <a:r>
              <a:rPr lang="en-GB" sz="1400" dirty="0"/>
              <a:t>,    String</a:t>
            </a:r>
          </a:p>
          <a:p>
            <a:r>
              <a:rPr lang="en-GB" sz="1400" dirty="0" err="1"/>
              <a:t>movie_title,movie_info</a:t>
            </a:r>
            <a:r>
              <a:rPr lang="en-GB" sz="1400" dirty="0"/>
              <a:t>, String</a:t>
            </a:r>
          </a:p>
          <a:p>
            <a:r>
              <a:rPr lang="en-GB" sz="1400" dirty="0" err="1"/>
              <a:t>critics_consensus</a:t>
            </a:r>
            <a:r>
              <a:rPr lang="en-GB" sz="1400" dirty="0"/>
              <a:t>,	String  comment from Rotten Tomatoes</a:t>
            </a:r>
          </a:p>
          <a:p>
            <a:r>
              <a:rPr lang="en-GB" sz="1400" dirty="0" err="1"/>
              <a:t>content_rating</a:t>
            </a:r>
            <a:r>
              <a:rPr lang="en-GB" sz="1400" dirty="0"/>
              <a:t>,	String  category based on the movie suitability for audience</a:t>
            </a:r>
          </a:p>
          <a:p>
            <a:r>
              <a:rPr lang="en-GB" sz="1400" dirty="0"/>
              <a:t>genres,		String</a:t>
            </a:r>
          </a:p>
          <a:p>
            <a:r>
              <a:rPr lang="en-GB" sz="1400" dirty="0"/>
              <a:t>directors,		String</a:t>
            </a:r>
          </a:p>
          <a:p>
            <a:r>
              <a:rPr lang="en-GB" sz="1400" dirty="0"/>
              <a:t>authors,		String</a:t>
            </a:r>
          </a:p>
          <a:p>
            <a:r>
              <a:rPr lang="en-GB" sz="1400" dirty="0"/>
              <a:t>actors,		String</a:t>
            </a:r>
          </a:p>
          <a:p>
            <a:r>
              <a:rPr lang="en-GB" sz="1400" dirty="0" err="1"/>
              <a:t>original_release_date</a:t>
            </a:r>
            <a:r>
              <a:rPr lang="en-GB" sz="1400" dirty="0"/>
              <a:t>,  Date</a:t>
            </a:r>
          </a:p>
          <a:p>
            <a:r>
              <a:rPr lang="en-GB" sz="1400" dirty="0" err="1"/>
              <a:t>streaming_release_date</a:t>
            </a:r>
            <a:r>
              <a:rPr lang="en-GB" sz="1400" dirty="0"/>
              <a:t>, Date</a:t>
            </a:r>
          </a:p>
          <a:p>
            <a:r>
              <a:rPr lang="en-GB" sz="1400" dirty="0"/>
              <a:t>runtime,		Number</a:t>
            </a:r>
          </a:p>
          <a:p>
            <a:r>
              <a:rPr lang="en-GB" sz="1400" dirty="0" err="1"/>
              <a:t>production_company</a:t>
            </a:r>
            <a:r>
              <a:rPr lang="en-GB" sz="1400" dirty="0"/>
              <a:t>,	String</a:t>
            </a:r>
          </a:p>
          <a:p>
            <a:r>
              <a:rPr lang="en-GB" sz="1400" dirty="0" err="1"/>
              <a:t>tomatometer_status</a:t>
            </a:r>
            <a:r>
              <a:rPr lang="en-GB" sz="1400" dirty="0"/>
              <a:t>,	String </a:t>
            </a:r>
            <a:r>
              <a:rPr lang="en-GB" sz="1400" dirty="0" err="1"/>
              <a:t>tomatometer</a:t>
            </a:r>
            <a:r>
              <a:rPr lang="en-GB" sz="1400" dirty="0"/>
              <a:t> value of "Rotten" (less than 60% positive reviews), "Fresh" (at least 60% of positive reviews), and "Certified</a:t>
            </a:r>
          </a:p>
          <a:p>
            <a:r>
              <a:rPr lang="en-GB" sz="1400" dirty="0" err="1"/>
              <a:t>tomatometer_rating</a:t>
            </a:r>
            <a:r>
              <a:rPr lang="en-GB" sz="1400" dirty="0"/>
              <a:t>,	Number percentage of positive critic ratings</a:t>
            </a:r>
          </a:p>
          <a:p>
            <a:r>
              <a:rPr lang="en-GB" sz="1400" dirty="0" err="1"/>
              <a:t>tomatometer_count</a:t>
            </a:r>
            <a:r>
              <a:rPr lang="en-GB" sz="1400" dirty="0"/>
              <a:t>,	Number critic ratings counted for the calculation of the </a:t>
            </a:r>
            <a:r>
              <a:rPr lang="en-GB" sz="1400" dirty="0" err="1"/>
              <a:t>tomatomer</a:t>
            </a:r>
            <a:r>
              <a:rPr lang="en-GB" sz="1400" dirty="0"/>
              <a:t> status</a:t>
            </a:r>
          </a:p>
          <a:p>
            <a:r>
              <a:rPr lang="en-GB" sz="1400" dirty="0" err="1"/>
              <a:t>audience_status</a:t>
            </a:r>
            <a:r>
              <a:rPr lang="en-GB" sz="1400" dirty="0"/>
              <a:t>,	String audience value of "Spilled" (less than 60% of users gave a rating of at least 3.5) or "Upright" (at least 60% of users gave </a:t>
            </a:r>
          </a:p>
          <a:p>
            <a:r>
              <a:rPr lang="en-GB" sz="1400" dirty="0" err="1"/>
              <a:t>audience_rating</a:t>
            </a:r>
            <a:r>
              <a:rPr lang="en-GB" sz="1400" dirty="0"/>
              <a:t>,	Number percentage of positive user ratings</a:t>
            </a:r>
          </a:p>
          <a:p>
            <a:r>
              <a:rPr lang="en-GB" sz="1400" dirty="0" err="1"/>
              <a:t>audience_count</a:t>
            </a:r>
            <a:r>
              <a:rPr lang="en-GB" sz="1400" dirty="0"/>
              <a:t>,		Number user ratings counted for the calculation of the audience status</a:t>
            </a:r>
          </a:p>
          <a:p>
            <a:r>
              <a:rPr lang="en-GB" sz="1400" dirty="0" err="1"/>
              <a:t>tomatometer_top_critics_count</a:t>
            </a:r>
            <a:r>
              <a:rPr lang="en-GB" sz="1400" dirty="0"/>
              <a:t>,	Number count of top critic ratings</a:t>
            </a:r>
          </a:p>
          <a:p>
            <a:r>
              <a:rPr lang="en-GB" sz="1400" dirty="0" err="1"/>
              <a:t>tomatometer_fresh_critics_count</a:t>
            </a:r>
            <a:r>
              <a:rPr lang="en-GB" sz="1400" dirty="0"/>
              <a:t>, Number count of fresh critic ratings</a:t>
            </a:r>
          </a:p>
          <a:p>
            <a:r>
              <a:rPr lang="en-GB" sz="1400" dirty="0" err="1"/>
              <a:t>tomatometer_rotten_critics_count</a:t>
            </a:r>
            <a:r>
              <a:rPr lang="en-GB" sz="1400" dirty="0"/>
              <a:t> Number count of rotten critic ratings</a:t>
            </a:r>
          </a:p>
        </p:txBody>
      </p:sp>
    </p:spTree>
    <p:extLst>
      <p:ext uri="{BB962C8B-B14F-4D97-AF65-F5344CB8AC3E}">
        <p14:creationId xmlns:p14="http://schemas.microsoft.com/office/powerpoint/2010/main" val="96185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2103B4-0E92-4F0F-879D-D6D049D0043D}"/>
              </a:ext>
            </a:extLst>
          </p:cNvPr>
          <p:cNvSpPr>
            <a:spLocks noGrp="1"/>
          </p:cNvSpPr>
          <p:nvPr>
            <p:ph type="title"/>
          </p:nvPr>
        </p:nvSpPr>
        <p:spPr/>
        <p:txBody>
          <a:bodyPr/>
          <a:lstStyle/>
          <a:p>
            <a:r>
              <a:rPr lang="it-IT" dirty="0"/>
              <a:t>Indice:</a:t>
            </a:r>
            <a:endParaRPr lang="en-GB" dirty="0"/>
          </a:p>
        </p:txBody>
      </p:sp>
      <p:sp>
        <p:nvSpPr>
          <p:cNvPr id="3" name="Segnaposto contenuto 2">
            <a:extLst>
              <a:ext uri="{FF2B5EF4-FFF2-40B4-BE49-F238E27FC236}">
                <a16:creationId xmlns:a16="http://schemas.microsoft.com/office/drawing/2014/main" id="{1E5EC25A-1A9B-4BC5-A14C-31B90D4098D7}"/>
              </a:ext>
            </a:extLst>
          </p:cNvPr>
          <p:cNvSpPr>
            <a:spLocks noGrp="1"/>
          </p:cNvSpPr>
          <p:nvPr>
            <p:ph idx="1"/>
          </p:nvPr>
        </p:nvSpPr>
        <p:spPr>
          <a:xfrm>
            <a:off x="1517904" y="2332117"/>
            <a:ext cx="9144000" cy="4028926"/>
          </a:xfrm>
        </p:spPr>
        <p:txBody>
          <a:bodyPr>
            <a:normAutofit fontScale="85000" lnSpcReduction="20000"/>
          </a:bodyPr>
          <a:lstStyle/>
          <a:p>
            <a:r>
              <a:rPr lang="it-IT" dirty="0"/>
              <a:t>Introduzione</a:t>
            </a:r>
          </a:p>
          <a:p>
            <a:r>
              <a:rPr lang="it-IT" dirty="0"/>
              <a:t>Da MARS ad oggi</a:t>
            </a:r>
          </a:p>
          <a:p>
            <a:r>
              <a:rPr lang="it-IT" dirty="0"/>
              <a:t>La ristrutturazione di MARS</a:t>
            </a:r>
          </a:p>
          <a:p>
            <a:r>
              <a:rPr lang="it-IT" dirty="0"/>
              <a:t>Gli obiettivi del progetto</a:t>
            </a:r>
          </a:p>
          <a:p>
            <a:r>
              <a:rPr lang="it-IT" dirty="0"/>
              <a:t>La prima parte del progetto</a:t>
            </a:r>
          </a:p>
          <a:p>
            <a:r>
              <a:rPr lang="it-IT" dirty="0"/>
              <a:t>La seconda parte del progetto </a:t>
            </a:r>
          </a:p>
          <a:p>
            <a:endParaRPr lang="it-IT" dirty="0"/>
          </a:p>
          <a:p>
            <a:endParaRPr lang="it-IT" dirty="0"/>
          </a:p>
          <a:p>
            <a:endParaRPr lang="en-GB" dirty="0"/>
          </a:p>
          <a:p>
            <a:pPr marL="0" indent="0">
              <a:buNone/>
            </a:pPr>
            <a:r>
              <a:rPr lang="en-GB" dirty="0"/>
              <a:t>	</a:t>
            </a:r>
            <a:endParaRPr lang="it-IT" sz="1800" dirty="0"/>
          </a:p>
        </p:txBody>
      </p:sp>
    </p:spTree>
    <p:extLst>
      <p:ext uri="{BB962C8B-B14F-4D97-AF65-F5344CB8AC3E}">
        <p14:creationId xmlns:p14="http://schemas.microsoft.com/office/powerpoint/2010/main" val="2752843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6A2E887B-4CFD-411F-8715-2A63B014DAD5}"/>
              </a:ext>
            </a:extLst>
          </p:cNvPr>
          <p:cNvSpPr>
            <a:spLocks noGrp="1"/>
          </p:cNvSpPr>
          <p:nvPr>
            <p:ph type="title"/>
          </p:nvPr>
        </p:nvSpPr>
        <p:spPr>
          <a:xfrm>
            <a:off x="855295" y="802287"/>
            <a:ext cx="9144000" cy="575939"/>
          </a:xfrm>
        </p:spPr>
        <p:txBody>
          <a:bodyPr>
            <a:normAutofit/>
          </a:bodyPr>
          <a:lstStyle/>
          <a:p>
            <a:r>
              <a:rPr lang="en-US" sz="2400" dirty="0"/>
              <a:t>La prima </a:t>
            </a:r>
            <a:r>
              <a:rPr lang="en-US" sz="2400" dirty="0" err="1"/>
              <a:t>parte</a:t>
            </a:r>
            <a:r>
              <a:rPr lang="en-US" sz="2400" dirty="0"/>
              <a:t>: </a:t>
            </a:r>
            <a:r>
              <a:rPr lang="it-IT" sz="2400" dirty="0"/>
              <a:t>Il formato dei dati</a:t>
            </a:r>
            <a:endParaRPr lang="en-GB" sz="2400" dirty="0"/>
          </a:p>
        </p:txBody>
      </p:sp>
      <p:sp>
        <p:nvSpPr>
          <p:cNvPr id="7" name="CasellaDiTesto 6">
            <a:extLst>
              <a:ext uri="{FF2B5EF4-FFF2-40B4-BE49-F238E27FC236}">
                <a16:creationId xmlns:a16="http://schemas.microsoft.com/office/drawing/2014/main" id="{7EE57F3B-7B2E-4DE5-9412-E53EB722A89E}"/>
              </a:ext>
            </a:extLst>
          </p:cNvPr>
          <p:cNvSpPr txBox="1"/>
          <p:nvPr/>
        </p:nvSpPr>
        <p:spPr>
          <a:xfrm>
            <a:off x="855295" y="1258956"/>
            <a:ext cx="10157261" cy="5047536"/>
          </a:xfrm>
          <a:prstGeom prst="rect">
            <a:avLst/>
          </a:prstGeom>
          <a:noFill/>
        </p:spPr>
        <p:txBody>
          <a:bodyPr wrap="square" rtlCol="0">
            <a:spAutoFit/>
          </a:bodyPr>
          <a:lstStyle/>
          <a:p>
            <a:r>
              <a:rPr lang="en-GB" sz="1400" dirty="0" err="1"/>
              <a:t>rotten_tomatoes_link</a:t>
            </a:r>
            <a:r>
              <a:rPr lang="en-GB" sz="1400" dirty="0"/>
              <a:t>,    </a:t>
            </a:r>
            <a:r>
              <a:rPr lang="en-GB" sz="1400" dirty="0">
                <a:highlight>
                  <a:srgbClr val="FFFF00"/>
                </a:highlight>
              </a:rPr>
              <a:t>String ID</a:t>
            </a:r>
          </a:p>
          <a:p>
            <a:r>
              <a:rPr lang="en-GB" sz="1400" dirty="0" err="1"/>
              <a:t>movie_title,movie_info</a:t>
            </a:r>
            <a:r>
              <a:rPr lang="en-GB" sz="1400" dirty="0"/>
              <a:t>, String</a:t>
            </a:r>
          </a:p>
          <a:p>
            <a:r>
              <a:rPr lang="en-GB" sz="1400" dirty="0" err="1"/>
              <a:t>critics_consensus</a:t>
            </a:r>
            <a:r>
              <a:rPr lang="en-GB" sz="1400" dirty="0"/>
              <a:t>,	String  comment from Rotten Tomatoes</a:t>
            </a:r>
          </a:p>
          <a:p>
            <a:r>
              <a:rPr lang="en-GB" sz="1400" dirty="0" err="1"/>
              <a:t>content_rating</a:t>
            </a:r>
            <a:r>
              <a:rPr lang="en-GB" sz="1400" dirty="0"/>
              <a:t>,	String  category based on the movie suitability for audience</a:t>
            </a:r>
          </a:p>
          <a:p>
            <a:r>
              <a:rPr lang="en-GB" sz="1400" dirty="0"/>
              <a:t>genres,		</a:t>
            </a:r>
            <a:r>
              <a:rPr lang="en-GB" sz="1400" dirty="0">
                <a:highlight>
                  <a:srgbClr val="FFFF00"/>
                </a:highlight>
              </a:rPr>
              <a:t>String</a:t>
            </a:r>
          </a:p>
          <a:p>
            <a:r>
              <a:rPr lang="en-GB" sz="1400" dirty="0"/>
              <a:t>directors,		String</a:t>
            </a:r>
          </a:p>
          <a:p>
            <a:r>
              <a:rPr lang="en-GB" sz="1400" dirty="0"/>
              <a:t>authors,		String</a:t>
            </a:r>
          </a:p>
          <a:p>
            <a:r>
              <a:rPr lang="en-GB" sz="1400" dirty="0"/>
              <a:t>actors,		String</a:t>
            </a:r>
          </a:p>
          <a:p>
            <a:r>
              <a:rPr lang="en-GB" sz="1400" dirty="0" err="1"/>
              <a:t>original_release_date</a:t>
            </a:r>
            <a:r>
              <a:rPr lang="en-GB" sz="1400" dirty="0"/>
              <a:t>,  </a:t>
            </a:r>
            <a:r>
              <a:rPr lang="en-GB" sz="1400" dirty="0">
                <a:highlight>
                  <a:srgbClr val="FFFF00"/>
                </a:highlight>
              </a:rPr>
              <a:t>Date</a:t>
            </a:r>
          </a:p>
          <a:p>
            <a:r>
              <a:rPr lang="en-GB" sz="1400" dirty="0" err="1"/>
              <a:t>streaming_release_date</a:t>
            </a:r>
            <a:r>
              <a:rPr lang="en-GB" sz="1400" dirty="0"/>
              <a:t>, Date</a:t>
            </a:r>
          </a:p>
          <a:p>
            <a:r>
              <a:rPr lang="en-GB" sz="1400" dirty="0"/>
              <a:t>runtime,		Number</a:t>
            </a:r>
          </a:p>
          <a:p>
            <a:r>
              <a:rPr lang="en-GB" sz="1400" dirty="0" err="1"/>
              <a:t>production_company</a:t>
            </a:r>
            <a:r>
              <a:rPr lang="en-GB" sz="1400" dirty="0"/>
              <a:t>,	String</a:t>
            </a:r>
          </a:p>
          <a:p>
            <a:r>
              <a:rPr lang="en-GB" sz="1400" dirty="0" err="1"/>
              <a:t>tomatometer_status</a:t>
            </a:r>
            <a:r>
              <a:rPr lang="en-GB" sz="1400" dirty="0"/>
              <a:t>,	</a:t>
            </a:r>
            <a:r>
              <a:rPr lang="en-GB" sz="1400" dirty="0">
                <a:highlight>
                  <a:srgbClr val="FFFF00"/>
                </a:highlight>
              </a:rPr>
              <a:t>String </a:t>
            </a:r>
            <a:r>
              <a:rPr lang="en-GB" sz="1400" dirty="0" err="1">
                <a:highlight>
                  <a:srgbClr val="FFFF00"/>
                </a:highlight>
              </a:rPr>
              <a:t>tomatometer</a:t>
            </a:r>
            <a:r>
              <a:rPr lang="en-GB" sz="1400" dirty="0">
                <a:highlight>
                  <a:srgbClr val="FFFF00"/>
                </a:highlight>
              </a:rPr>
              <a:t> value of "Rotten" (less than 60% positive reviews), "Fresh" (at least 60% of positive reviews), and "Certified</a:t>
            </a:r>
          </a:p>
          <a:p>
            <a:r>
              <a:rPr lang="en-GB" sz="1400" dirty="0" err="1"/>
              <a:t>tomatometer_rating</a:t>
            </a:r>
            <a:r>
              <a:rPr lang="en-GB" sz="1400" dirty="0"/>
              <a:t>,	Number percentage of positive critic ratings</a:t>
            </a:r>
          </a:p>
          <a:p>
            <a:r>
              <a:rPr lang="en-GB" sz="1400" dirty="0" err="1"/>
              <a:t>tomatometer_count</a:t>
            </a:r>
            <a:r>
              <a:rPr lang="en-GB" sz="1400" dirty="0"/>
              <a:t>,	Number critic ratings counted for the calculation of the </a:t>
            </a:r>
            <a:r>
              <a:rPr lang="en-GB" sz="1400" dirty="0" err="1"/>
              <a:t>tomatomer</a:t>
            </a:r>
            <a:r>
              <a:rPr lang="en-GB" sz="1400" dirty="0"/>
              <a:t> status</a:t>
            </a:r>
          </a:p>
          <a:p>
            <a:r>
              <a:rPr lang="en-GB" sz="1400" dirty="0" err="1"/>
              <a:t>audience_status</a:t>
            </a:r>
            <a:r>
              <a:rPr lang="en-GB" sz="1400" dirty="0"/>
              <a:t>,	</a:t>
            </a:r>
            <a:r>
              <a:rPr lang="en-GB" sz="1400" dirty="0">
                <a:highlight>
                  <a:srgbClr val="FFFF00"/>
                </a:highlight>
              </a:rPr>
              <a:t>String audience value of "Spilled" (less than 60% of users gave a rating of at least 3.5) or "Upright" (at least 60% of users gave </a:t>
            </a:r>
          </a:p>
          <a:p>
            <a:r>
              <a:rPr lang="en-GB" sz="1400" dirty="0" err="1"/>
              <a:t>audience_rating</a:t>
            </a:r>
            <a:r>
              <a:rPr lang="en-GB" sz="1400" dirty="0"/>
              <a:t>,	Number percentage of positive user ratings</a:t>
            </a:r>
          </a:p>
          <a:p>
            <a:r>
              <a:rPr lang="en-GB" sz="1400" dirty="0" err="1"/>
              <a:t>audience_count</a:t>
            </a:r>
            <a:r>
              <a:rPr lang="en-GB" sz="1400" dirty="0"/>
              <a:t>,		Number user ratings counted for the calculation of the audience status</a:t>
            </a:r>
          </a:p>
          <a:p>
            <a:r>
              <a:rPr lang="en-GB" sz="1400" dirty="0" err="1"/>
              <a:t>tomatometer_top_critics_count</a:t>
            </a:r>
            <a:r>
              <a:rPr lang="en-GB" sz="1400" dirty="0"/>
              <a:t>,	Number count of top critic ratings</a:t>
            </a:r>
          </a:p>
          <a:p>
            <a:r>
              <a:rPr lang="en-GB" sz="1400" dirty="0" err="1"/>
              <a:t>tomatometer_fresh_critics_count</a:t>
            </a:r>
            <a:r>
              <a:rPr lang="en-GB" sz="1400" dirty="0"/>
              <a:t>, Number count of fresh critic ratings</a:t>
            </a:r>
          </a:p>
          <a:p>
            <a:r>
              <a:rPr lang="en-GB" sz="1400" dirty="0" err="1"/>
              <a:t>tomatometer_rotten_critics_count</a:t>
            </a:r>
            <a:r>
              <a:rPr lang="en-GB" sz="1400" dirty="0"/>
              <a:t> Number count of rotten critic ratings</a:t>
            </a:r>
          </a:p>
        </p:txBody>
      </p:sp>
    </p:spTree>
    <p:extLst>
      <p:ext uri="{BB962C8B-B14F-4D97-AF65-F5344CB8AC3E}">
        <p14:creationId xmlns:p14="http://schemas.microsoft.com/office/powerpoint/2010/main" val="2984079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383C92-BF2A-4796-AA06-0CD1E8311975}"/>
              </a:ext>
            </a:extLst>
          </p:cNvPr>
          <p:cNvSpPr>
            <a:spLocks noGrp="1"/>
          </p:cNvSpPr>
          <p:nvPr>
            <p:ph type="title"/>
          </p:nvPr>
        </p:nvSpPr>
        <p:spPr>
          <a:xfrm>
            <a:off x="908304" y="881800"/>
            <a:ext cx="9144000" cy="827731"/>
          </a:xfrm>
        </p:spPr>
        <p:txBody>
          <a:bodyPr/>
          <a:lstStyle/>
          <a:p>
            <a:r>
              <a:rPr lang="en-US" sz="4400" dirty="0"/>
              <a:t>La prima </a:t>
            </a:r>
            <a:r>
              <a:rPr lang="en-US" sz="4400" dirty="0" err="1"/>
              <a:t>parte</a:t>
            </a:r>
            <a:r>
              <a:rPr lang="en-US" sz="4400" dirty="0"/>
              <a:t>: </a:t>
            </a:r>
            <a:r>
              <a:rPr lang="it-IT" dirty="0" err="1"/>
              <a:t>Preprocessing</a:t>
            </a:r>
            <a:endParaRPr lang="en-GB" dirty="0"/>
          </a:p>
        </p:txBody>
      </p:sp>
      <p:pic>
        <p:nvPicPr>
          <p:cNvPr id="4" name="Elemento grafico 3" descr="Database con riempimento a tinta unita">
            <a:extLst>
              <a:ext uri="{FF2B5EF4-FFF2-40B4-BE49-F238E27FC236}">
                <a16:creationId xmlns:a16="http://schemas.microsoft.com/office/drawing/2014/main" id="{E7A9EFF9-02DE-4C17-8DAD-BC4CCD627F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10671" y="1709531"/>
            <a:ext cx="1573002" cy="1573002"/>
          </a:xfrm>
          <a:prstGeom prst="rect">
            <a:avLst/>
          </a:prstGeom>
        </p:spPr>
      </p:pic>
      <p:sp>
        <p:nvSpPr>
          <p:cNvPr id="5" name="CasellaDiTesto 4">
            <a:extLst>
              <a:ext uri="{FF2B5EF4-FFF2-40B4-BE49-F238E27FC236}">
                <a16:creationId xmlns:a16="http://schemas.microsoft.com/office/drawing/2014/main" id="{97E61C86-A8D0-423C-890A-053482594092}"/>
              </a:ext>
            </a:extLst>
          </p:cNvPr>
          <p:cNvSpPr txBox="1"/>
          <p:nvPr/>
        </p:nvSpPr>
        <p:spPr>
          <a:xfrm>
            <a:off x="1401786" y="3282533"/>
            <a:ext cx="1990772" cy="1477328"/>
          </a:xfrm>
          <a:prstGeom prst="rect">
            <a:avLst/>
          </a:prstGeom>
          <a:noFill/>
        </p:spPr>
        <p:txBody>
          <a:bodyPr wrap="square" rtlCol="0">
            <a:spAutoFit/>
          </a:bodyPr>
          <a:lstStyle/>
          <a:p>
            <a:r>
              <a:rPr lang="en-GB" dirty="0"/>
              <a:t>Rotten Tomatoes movies and critic reviews dataset</a:t>
            </a:r>
          </a:p>
          <a:p>
            <a:r>
              <a:rPr lang="en-GB" dirty="0"/>
              <a:t>(Stefano Leone)</a:t>
            </a:r>
          </a:p>
          <a:p>
            <a:pPr algn="ctr"/>
            <a:endParaRPr lang="en-GB" dirty="0"/>
          </a:p>
        </p:txBody>
      </p:sp>
      <p:sp>
        <p:nvSpPr>
          <p:cNvPr id="6" name="CasellaDiTesto 5">
            <a:extLst>
              <a:ext uri="{FF2B5EF4-FFF2-40B4-BE49-F238E27FC236}">
                <a16:creationId xmlns:a16="http://schemas.microsoft.com/office/drawing/2014/main" id="{5BCCBC04-1759-4D35-A4FF-B60C7F210C24}"/>
              </a:ext>
            </a:extLst>
          </p:cNvPr>
          <p:cNvSpPr txBox="1"/>
          <p:nvPr/>
        </p:nvSpPr>
        <p:spPr>
          <a:xfrm>
            <a:off x="686168" y="4485380"/>
            <a:ext cx="3647292" cy="877163"/>
          </a:xfrm>
          <a:prstGeom prst="rect">
            <a:avLst/>
          </a:prstGeom>
          <a:noFill/>
        </p:spPr>
        <p:txBody>
          <a:bodyPr wrap="square" rtlCol="0">
            <a:spAutoFit/>
          </a:bodyPr>
          <a:lstStyle/>
          <a:p>
            <a:pPr algn="ctr"/>
            <a:r>
              <a:rPr lang="en-GB" sz="1100" dirty="0"/>
              <a:t>https://www.kaggle.com/stefanoleone992/rotten-tomatoes-movies-and-critic-reviews-dataset?select=rotten_tomatoes_movies.csv</a:t>
            </a:r>
          </a:p>
          <a:p>
            <a:endParaRPr lang="en-GB" dirty="0"/>
          </a:p>
        </p:txBody>
      </p:sp>
      <p:cxnSp>
        <p:nvCxnSpPr>
          <p:cNvPr id="8" name="Connettore 2 7">
            <a:extLst>
              <a:ext uri="{FF2B5EF4-FFF2-40B4-BE49-F238E27FC236}">
                <a16:creationId xmlns:a16="http://schemas.microsoft.com/office/drawing/2014/main" id="{69FA61A0-0254-421B-90AA-E8E2EC5D155A}"/>
              </a:ext>
            </a:extLst>
          </p:cNvPr>
          <p:cNvCxnSpPr/>
          <p:nvPr/>
        </p:nvCxnSpPr>
        <p:spPr>
          <a:xfrm>
            <a:off x="3525078" y="2451652"/>
            <a:ext cx="2438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asellaDiTesto 8">
            <a:extLst>
              <a:ext uri="{FF2B5EF4-FFF2-40B4-BE49-F238E27FC236}">
                <a16:creationId xmlns:a16="http://schemas.microsoft.com/office/drawing/2014/main" id="{5846FC3E-78D4-412D-B722-FA53BAD449D4}"/>
              </a:ext>
            </a:extLst>
          </p:cNvPr>
          <p:cNvSpPr txBox="1"/>
          <p:nvPr/>
        </p:nvSpPr>
        <p:spPr>
          <a:xfrm>
            <a:off x="6397649" y="2034367"/>
            <a:ext cx="2888974" cy="923330"/>
          </a:xfrm>
          <a:prstGeom prst="rect">
            <a:avLst/>
          </a:prstGeom>
          <a:noFill/>
        </p:spPr>
        <p:txBody>
          <a:bodyPr wrap="square" rtlCol="0">
            <a:spAutoFit/>
          </a:bodyPr>
          <a:lstStyle/>
          <a:p>
            <a:pPr algn="ctr"/>
            <a:r>
              <a:rPr lang="en-GB" dirty="0"/>
              <a:t>Feature Subsect Selection &amp; </a:t>
            </a:r>
          </a:p>
          <a:p>
            <a:pPr algn="ctr"/>
            <a:r>
              <a:rPr lang="en-GB" dirty="0"/>
              <a:t>Dimensionality Reduction</a:t>
            </a:r>
          </a:p>
        </p:txBody>
      </p:sp>
    </p:spTree>
    <p:extLst>
      <p:ext uri="{BB962C8B-B14F-4D97-AF65-F5344CB8AC3E}">
        <p14:creationId xmlns:p14="http://schemas.microsoft.com/office/powerpoint/2010/main" val="3329414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383C92-BF2A-4796-AA06-0CD1E8311975}"/>
              </a:ext>
            </a:extLst>
          </p:cNvPr>
          <p:cNvSpPr>
            <a:spLocks noGrp="1"/>
          </p:cNvSpPr>
          <p:nvPr>
            <p:ph type="title"/>
          </p:nvPr>
        </p:nvSpPr>
        <p:spPr>
          <a:xfrm>
            <a:off x="908304" y="881800"/>
            <a:ext cx="9144000" cy="827731"/>
          </a:xfrm>
        </p:spPr>
        <p:txBody>
          <a:bodyPr/>
          <a:lstStyle/>
          <a:p>
            <a:r>
              <a:rPr lang="en-US" sz="4400" dirty="0"/>
              <a:t>La prima </a:t>
            </a:r>
            <a:r>
              <a:rPr lang="en-US" sz="4400" dirty="0" err="1"/>
              <a:t>parte</a:t>
            </a:r>
            <a:r>
              <a:rPr lang="en-US" sz="4400" dirty="0"/>
              <a:t>: </a:t>
            </a:r>
            <a:r>
              <a:rPr lang="it-IT" dirty="0" err="1"/>
              <a:t>Preprocessing</a:t>
            </a:r>
            <a:endParaRPr lang="en-GB" dirty="0"/>
          </a:p>
        </p:txBody>
      </p:sp>
      <p:pic>
        <p:nvPicPr>
          <p:cNvPr id="4" name="Elemento grafico 3" descr="Database con riempimento a tinta unita">
            <a:extLst>
              <a:ext uri="{FF2B5EF4-FFF2-40B4-BE49-F238E27FC236}">
                <a16:creationId xmlns:a16="http://schemas.microsoft.com/office/drawing/2014/main" id="{E7A9EFF9-02DE-4C17-8DAD-BC4CCD627F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10671" y="1709531"/>
            <a:ext cx="1573002" cy="1573002"/>
          </a:xfrm>
          <a:prstGeom prst="rect">
            <a:avLst/>
          </a:prstGeom>
        </p:spPr>
      </p:pic>
      <p:sp>
        <p:nvSpPr>
          <p:cNvPr id="5" name="CasellaDiTesto 4">
            <a:extLst>
              <a:ext uri="{FF2B5EF4-FFF2-40B4-BE49-F238E27FC236}">
                <a16:creationId xmlns:a16="http://schemas.microsoft.com/office/drawing/2014/main" id="{97E61C86-A8D0-423C-890A-053482594092}"/>
              </a:ext>
            </a:extLst>
          </p:cNvPr>
          <p:cNvSpPr txBox="1"/>
          <p:nvPr/>
        </p:nvSpPr>
        <p:spPr>
          <a:xfrm>
            <a:off x="1401786" y="3282533"/>
            <a:ext cx="1990772" cy="1477328"/>
          </a:xfrm>
          <a:prstGeom prst="rect">
            <a:avLst/>
          </a:prstGeom>
          <a:noFill/>
        </p:spPr>
        <p:txBody>
          <a:bodyPr wrap="square" rtlCol="0">
            <a:spAutoFit/>
          </a:bodyPr>
          <a:lstStyle/>
          <a:p>
            <a:r>
              <a:rPr lang="en-GB" dirty="0"/>
              <a:t>Rotten Tomatoes movies and critic reviews dataset</a:t>
            </a:r>
          </a:p>
          <a:p>
            <a:r>
              <a:rPr lang="en-GB" dirty="0"/>
              <a:t>(Stefano Leone)</a:t>
            </a:r>
          </a:p>
          <a:p>
            <a:pPr algn="ctr"/>
            <a:endParaRPr lang="en-GB" dirty="0"/>
          </a:p>
        </p:txBody>
      </p:sp>
      <p:sp>
        <p:nvSpPr>
          <p:cNvPr id="6" name="CasellaDiTesto 5">
            <a:extLst>
              <a:ext uri="{FF2B5EF4-FFF2-40B4-BE49-F238E27FC236}">
                <a16:creationId xmlns:a16="http://schemas.microsoft.com/office/drawing/2014/main" id="{5BCCBC04-1759-4D35-A4FF-B60C7F210C24}"/>
              </a:ext>
            </a:extLst>
          </p:cNvPr>
          <p:cNvSpPr txBox="1"/>
          <p:nvPr/>
        </p:nvSpPr>
        <p:spPr>
          <a:xfrm>
            <a:off x="686168" y="4485380"/>
            <a:ext cx="3647292" cy="877163"/>
          </a:xfrm>
          <a:prstGeom prst="rect">
            <a:avLst/>
          </a:prstGeom>
          <a:noFill/>
        </p:spPr>
        <p:txBody>
          <a:bodyPr wrap="square" rtlCol="0">
            <a:spAutoFit/>
          </a:bodyPr>
          <a:lstStyle/>
          <a:p>
            <a:pPr algn="ctr"/>
            <a:r>
              <a:rPr lang="en-GB" sz="1100" dirty="0"/>
              <a:t>https://www.kaggle.com/stefanoleone992/rotten-tomatoes-movies-and-critic-reviews-dataset?select=rotten_tomatoes_movies.csv</a:t>
            </a:r>
          </a:p>
          <a:p>
            <a:endParaRPr lang="en-GB" dirty="0"/>
          </a:p>
        </p:txBody>
      </p:sp>
      <p:cxnSp>
        <p:nvCxnSpPr>
          <p:cNvPr id="8" name="Connettore 2 7">
            <a:extLst>
              <a:ext uri="{FF2B5EF4-FFF2-40B4-BE49-F238E27FC236}">
                <a16:creationId xmlns:a16="http://schemas.microsoft.com/office/drawing/2014/main" id="{69FA61A0-0254-421B-90AA-E8E2EC5D155A}"/>
              </a:ext>
            </a:extLst>
          </p:cNvPr>
          <p:cNvCxnSpPr/>
          <p:nvPr/>
        </p:nvCxnSpPr>
        <p:spPr>
          <a:xfrm>
            <a:off x="3525078" y="2451652"/>
            <a:ext cx="2438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asellaDiTesto 8">
            <a:extLst>
              <a:ext uri="{FF2B5EF4-FFF2-40B4-BE49-F238E27FC236}">
                <a16:creationId xmlns:a16="http://schemas.microsoft.com/office/drawing/2014/main" id="{5846FC3E-78D4-412D-B722-FA53BAD449D4}"/>
              </a:ext>
            </a:extLst>
          </p:cNvPr>
          <p:cNvSpPr txBox="1"/>
          <p:nvPr/>
        </p:nvSpPr>
        <p:spPr>
          <a:xfrm>
            <a:off x="6397649" y="2034367"/>
            <a:ext cx="2888974" cy="923330"/>
          </a:xfrm>
          <a:prstGeom prst="rect">
            <a:avLst/>
          </a:prstGeom>
          <a:noFill/>
        </p:spPr>
        <p:txBody>
          <a:bodyPr wrap="square" rtlCol="0">
            <a:spAutoFit/>
          </a:bodyPr>
          <a:lstStyle/>
          <a:p>
            <a:pPr algn="ctr"/>
            <a:r>
              <a:rPr lang="en-GB" dirty="0"/>
              <a:t>Feature Subsect Selection &amp; </a:t>
            </a:r>
          </a:p>
          <a:p>
            <a:pPr algn="ctr"/>
            <a:r>
              <a:rPr lang="en-GB" dirty="0"/>
              <a:t>Dimensionality Reduction</a:t>
            </a:r>
          </a:p>
        </p:txBody>
      </p:sp>
      <p:cxnSp>
        <p:nvCxnSpPr>
          <p:cNvPr id="10" name="Connettore 2 9">
            <a:extLst>
              <a:ext uri="{FF2B5EF4-FFF2-40B4-BE49-F238E27FC236}">
                <a16:creationId xmlns:a16="http://schemas.microsoft.com/office/drawing/2014/main" id="{142A6BEE-3C09-4781-8886-6D22B8EA089B}"/>
              </a:ext>
            </a:extLst>
          </p:cNvPr>
          <p:cNvCxnSpPr/>
          <p:nvPr/>
        </p:nvCxnSpPr>
        <p:spPr>
          <a:xfrm>
            <a:off x="7858542" y="3050103"/>
            <a:ext cx="0" cy="675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Elemento grafico 10" descr="Database con riempimento a tinta unita">
            <a:extLst>
              <a:ext uri="{FF2B5EF4-FFF2-40B4-BE49-F238E27FC236}">
                <a16:creationId xmlns:a16="http://schemas.microsoft.com/office/drawing/2014/main" id="{87477F05-8F5C-4DD4-BA24-E86C854CEB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2041" y="3698879"/>
            <a:ext cx="1573002" cy="1573002"/>
          </a:xfrm>
          <a:prstGeom prst="rect">
            <a:avLst/>
          </a:prstGeom>
        </p:spPr>
      </p:pic>
      <p:sp>
        <p:nvSpPr>
          <p:cNvPr id="3" name="Parentesi graffa aperta 2">
            <a:extLst>
              <a:ext uri="{FF2B5EF4-FFF2-40B4-BE49-F238E27FC236}">
                <a16:creationId xmlns:a16="http://schemas.microsoft.com/office/drawing/2014/main" id="{92E26D84-5DE5-4451-8C6D-463BF351662D}"/>
              </a:ext>
            </a:extLst>
          </p:cNvPr>
          <p:cNvSpPr/>
          <p:nvPr/>
        </p:nvSpPr>
        <p:spPr>
          <a:xfrm>
            <a:off x="6785113" y="3725964"/>
            <a:ext cx="185530" cy="147732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CasellaDiTesto 12">
            <a:extLst>
              <a:ext uri="{FF2B5EF4-FFF2-40B4-BE49-F238E27FC236}">
                <a16:creationId xmlns:a16="http://schemas.microsoft.com/office/drawing/2014/main" id="{A880FB87-9BE8-4FC5-B683-D6ADC35B0EF5}"/>
              </a:ext>
            </a:extLst>
          </p:cNvPr>
          <p:cNvSpPr txBox="1"/>
          <p:nvPr/>
        </p:nvSpPr>
        <p:spPr>
          <a:xfrm>
            <a:off x="5123972" y="4066156"/>
            <a:ext cx="1550504" cy="1200329"/>
          </a:xfrm>
          <a:prstGeom prst="rect">
            <a:avLst/>
          </a:prstGeom>
          <a:noFill/>
        </p:spPr>
        <p:txBody>
          <a:bodyPr wrap="square" rtlCol="0">
            <a:spAutoFit/>
          </a:bodyPr>
          <a:lstStyle/>
          <a:p>
            <a:pPr algn="ctr"/>
            <a:r>
              <a:rPr lang="it-IT" dirty="0"/>
              <a:t>500 elementi non nulli</a:t>
            </a:r>
          </a:p>
          <a:p>
            <a:pPr algn="ctr"/>
            <a:r>
              <a:rPr lang="it-IT" dirty="0"/>
              <a:t>(500,5)</a:t>
            </a:r>
            <a:endParaRPr lang="en-GB" dirty="0"/>
          </a:p>
        </p:txBody>
      </p:sp>
    </p:spTree>
    <p:extLst>
      <p:ext uri="{BB962C8B-B14F-4D97-AF65-F5344CB8AC3E}">
        <p14:creationId xmlns:p14="http://schemas.microsoft.com/office/powerpoint/2010/main" val="2271497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383C92-BF2A-4796-AA06-0CD1E8311975}"/>
              </a:ext>
            </a:extLst>
          </p:cNvPr>
          <p:cNvSpPr>
            <a:spLocks noGrp="1"/>
          </p:cNvSpPr>
          <p:nvPr>
            <p:ph type="title"/>
          </p:nvPr>
        </p:nvSpPr>
        <p:spPr>
          <a:xfrm>
            <a:off x="908304" y="881800"/>
            <a:ext cx="9144000" cy="827731"/>
          </a:xfrm>
        </p:spPr>
        <p:txBody>
          <a:bodyPr/>
          <a:lstStyle/>
          <a:p>
            <a:r>
              <a:rPr lang="en-US" sz="4400" dirty="0"/>
              <a:t>La prima </a:t>
            </a:r>
            <a:r>
              <a:rPr lang="en-US" sz="4400" dirty="0" err="1"/>
              <a:t>parte</a:t>
            </a:r>
            <a:r>
              <a:rPr lang="en-US" sz="4400" dirty="0"/>
              <a:t>: </a:t>
            </a:r>
            <a:r>
              <a:rPr lang="it-IT" dirty="0" err="1"/>
              <a:t>Preprocessing</a:t>
            </a:r>
            <a:endParaRPr lang="en-GB" dirty="0"/>
          </a:p>
        </p:txBody>
      </p:sp>
      <p:pic>
        <p:nvPicPr>
          <p:cNvPr id="4" name="Elemento grafico 3" descr="Database con riempimento a tinta unita">
            <a:extLst>
              <a:ext uri="{FF2B5EF4-FFF2-40B4-BE49-F238E27FC236}">
                <a16:creationId xmlns:a16="http://schemas.microsoft.com/office/drawing/2014/main" id="{E7A9EFF9-02DE-4C17-8DAD-BC4CCD627F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10671" y="1709531"/>
            <a:ext cx="1573002" cy="1573002"/>
          </a:xfrm>
          <a:prstGeom prst="rect">
            <a:avLst/>
          </a:prstGeom>
        </p:spPr>
      </p:pic>
      <p:sp>
        <p:nvSpPr>
          <p:cNvPr id="5" name="CasellaDiTesto 4">
            <a:extLst>
              <a:ext uri="{FF2B5EF4-FFF2-40B4-BE49-F238E27FC236}">
                <a16:creationId xmlns:a16="http://schemas.microsoft.com/office/drawing/2014/main" id="{97E61C86-A8D0-423C-890A-053482594092}"/>
              </a:ext>
            </a:extLst>
          </p:cNvPr>
          <p:cNvSpPr txBox="1"/>
          <p:nvPr/>
        </p:nvSpPr>
        <p:spPr>
          <a:xfrm>
            <a:off x="1401786" y="3282533"/>
            <a:ext cx="1990772" cy="1477328"/>
          </a:xfrm>
          <a:prstGeom prst="rect">
            <a:avLst/>
          </a:prstGeom>
          <a:noFill/>
        </p:spPr>
        <p:txBody>
          <a:bodyPr wrap="square" rtlCol="0">
            <a:spAutoFit/>
          </a:bodyPr>
          <a:lstStyle/>
          <a:p>
            <a:r>
              <a:rPr lang="en-GB" dirty="0"/>
              <a:t>Rotten Tomatoes movies and critic reviews dataset</a:t>
            </a:r>
          </a:p>
          <a:p>
            <a:r>
              <a:rPr lang="en-GB" dirty="0"/>
              <a:t>(Stefano Leone)</a:t>
            </a:r>
          </a:p>
          <a:p>
            <a:pPr algn="ctr"/>
            <a:endParaRPr lang="en-GB" dirty="0"/>
          </a:p>
        </p:txBody>
      </p:sp>
      <p:sp>
        <p:nvSpPr>
          <p:cNvPr id="6" name="CasellaDiTesto 5">
            <a:extLst>
              <a:ext uri="{FF2B5EF4-FFF2-40B4-BE49-F238E27FC236}">
                <a16:creationId xmlns:a16="http://schemas.microsoft.com/office/drawing/2014/main" id="{5BCCBC04-1759-4D35-A4FF-B60C7F210C24}"/>
              </a:ext>
            </a:extLst>
          </p:cNvPr>
          <p:cNvSpPr txBox="1"/>
          <p:nvPr/>
        </p:nvSpPr>
        <p:spPr>
          <a:xfrm>
            <a:off x="686168" y="4485380"/>
            <a:ext cx="3647292" cy="877163"/>
          </a:xfrm>
          <a:prstGeom prst="rect">
            <a:avLst/>
          </a:prstGeom>
          <a:noFill/>
        </p:spPr>
        <p:txBody>
          <a:bodyPr wrap="square" rtlCol="0">
            <a:spAutoFit/>
          </a:bodyPr>
          <a:lstStyle/>
          <a:p>
            <a:pPr algn="ctr"/>
            <a:r>
              <a:rPr lang="en-GB" sz="1100" dirty="0"/>
              <a:t>https://www.kaggle.com/stefanoleone992/rotten-tomatoes-movies-and-critic-reviews-dataset?select=rotten_tomatoes_movies.csv</a:t>
            </a:r>
          </a:p>
          <a:p>
            <a:endParaRPr lang="en-GB" dirty="0"/>
          </a:p>
        </p:txBody>
      </p:sp>
      <p:cxnSp>
        <p:nvCxnSpPr>
          <p:cNvPr id="8" name="Connettore 2 7">
            <a:extLst>
              <a:ext uri="{FF2B5EF4-FFF2-40B4-BE49-F238E27FC236}">
                <a16:creationId xmlns:a16="http://schemas.microsoft.com/office/drawing/2014/main" id="{69FA61A0-0254-421B-90AA-E8E2EC5D155A}"/>
              </a:ext>
            </a:extLst>
          </p:cNvPr>
          <p:cNvCxnSpPr/>
          <p:nvPr/>
        </p:nvCxnSpPr>
        <p:spPr>
          <a:xfrm>
            <a:off x="3525078" y="2451652"/>
            <a:ext cx="2438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asellaDiTesto 8">
            <a:extLst>
              <a:ext uri="{FF2B5EF4-FFF2-40B4-BE49-F238E27FC236}">
                <a16:creationId xmlns:a16="http://schemas.microsoft.com/office/drawing/2014/main" id="{5846FC3E-78D4-412D-B722-FA53BAD449D4}"/>
              </a:ext>
            </a:extLst>
          </p:cNvPr>
          <p:cNvSpPr txBox="1"/>
          <p:nvPr/>
        </p:nvSpPr>
        <p:spPr>
          <a:xfrm>
            <a:off x="6397649" y="2034367"/>
            <a:ext cx="2888974" cy="923330"/>
          </a:xfrm>
          <a:prstGeom prst="rect">
            <a:avLst/>
          </a:prstGeom>
          <a:noFill/>
        </p:spPr>
        <p:txBody>
          <a:bodyPr wrap="square" rtlCol="0">
            <a:spAutoFit/>
          </a:bodyPr>
          <a:lstStyle/>
          <a:p>
            <a:pPr algn="ctr"/>
            <a:r>
              <a:rPr lang="en-GB" dirty="0"/>
              <a:t>Feature Subsect Selection &amp; </a:t>
            </a:r>
          </a:p>
          <a:p>
            <a:pPr algn="ctr"/>
            <a:r>
              <a:rPr lang="en-GB" dirty="0"/>
              <a:t>Dimensionality Reduction</a:t>
            </a:r>
          </a:p>
        </p:txBody>
      </p:sp>
      <p:cxnSp>
        <p:nvCxnSpPr>
          <p:cNvPr id="10" name="Connettore 2 9">
            <a:extLst>
              <a:ext uri="{FF2B5EF4-FFF2-40B4-BE49-F238E27FC236}">
                <a16:creationId xmlns:a16="http://schemas.microsoft.com/office/drawing/2014/main" id="{142A6BEE-3C09-4781-8886-6D22B8EA089B}"/>
              </a:ext>
            </a:extLst>
          </p:cNvPr>
          <p:cNvCxnSpPr/>
          <p:nvPr/>
        </p:nvCxnSpPr>
        <p:spPr>
          <a:xfrm>
            <a:off x="7858542" y="3050103"/>
            <a:ext cx="0" cy="675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Elemento grafico 10" descr="Database con riempimento a tinta unita">
            <a:extLst>
              <a:ext uri="{FF2B5EF4-FFF2-40B4-BE49-F238E27FC236}">
                <a16:creationId xmlns:a16="http://schemas.microsoft.com/office/drawing/2014/main" id="{87477F05-8F5C-4DD4-BA24-E86C854CEB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2041" y="3698879"/>
            <a:ext cx="1573002" cy="1573002"/>
          </a:xfrm>
          <a:prstGeom prst="rect">
            <a:avLst/>
          </a:prstGeom>
        </p:spPr>
      </p:pic>
      <p:sp>
        <p:nvSpPr>
          <p:cNvPr id="3" name="Parentesi graffa aperta 2">
            <a:extLst>
              <a:ext uri="{FF2B5EF4-FFF2-40B4-BE49-F238E27FC236}">
                <a16:creationId xmlns:a16="http://schemas.microsoft.com/office/drawing/2014/main" id="{92E26D84-5DE5-4451-8C6D-463BF351662D}"/>
              </a:ext>
            </a:extLst>
          </p:cNvPr>
          <p:cNvSpPr/>
          <p:nvPr/>
        </p:nvSpPr>
        <p:spPr>
          <a:xfrm>
            <a:off x="6785113" y="3725964"/>
            <a:ext cx="185530" cy="147732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CasellaDiTesto 6">
            <a:extLst>
              <a:ext uri="{FF2B5EF4-FFF2-40B4-BE49-F238E27FC236}">
                <a16:creationId xmlns:a16="http://schemas.microsoft.com/office/drawing/2014/main" id="{E7724218-664C-43A1-A47A-616C2EEE2957}"/>
              </a:ext>
            </a:extLst>
          </p:cNvPr>
          <p:cNvSpPr txBox="1"/>
          <p:nvPr/>
        </p:nvSpPr>
        <p:spPr>
          <a:xfrm>
            <a:off x="5123972" y="4066156"/>
            <a:ext cx="1550504" cy="1200329"/>
          </a:xfrm>
          <a:prstGeom prst="rect">
            <a:avLst/>
          </a:prstGeom>
          <a:noFill/>
        </p:spPr>
        <p:txBody>
          <a:bodyPr wrap="square" rtlCol="0">
            <a:spAutoFit/>
          </a:bodyPr>
          <a:lstStyle/>
          <a:p>
            <a:pPr algn="ctr"/>
            <a:r>
              <a:rPr lang="it-IT" dirty="0"/>
              <a:t>500 elementi non nulli</a:t>
            </a:r>
          </a:p>
          <a:p>
            <a:pPr algn="ctr"/>
            <a:r>
              <a:rPr lang="it-IT" dirty="0"/>
              <a:t>(500,5)</a:t>
            </a:r>
            <a:endParaRPr lang="en-GB" dirty="0"/>
          </a:p>
        </p:txBody>
      </p:sp>
      <p:sp>
        <p:nvSpPr>
          <p:cNvPr id="12" name="Parentesi quadra aperta 11">
            <a:extLst>
              <a:ext uri="{FF2B5EF4-FFF2-40B4-BE49-F238E27FC236}">
                <a16:creationId xmlns:a16="http://schemas.microsoft.com/office/drawing/2014/main" id="{7AB5324A-A14A-4F22-9C5B-0C03D35E0931}"/>
              </a:ext>
            </a:extLst>
          </p:cNvPr>
          <p:cNvSpPr/>
          <p:nvPr/>
        </p:nvSpPr>
        <p:spPr>
          <a:xfrm rot="16200000">
            <a:off x="6886613" y="3853907"/>
            <a:ext cx="168060" cy="3185332"/>
          </a:xfrm>
          <a:prstGeom prst="leftBracket">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CasellaDiTesto 12">
            <a:extLst>
              <a:ext uri="{FF2B5EF4-FFF2-40B4-BE49-F238E27FC236}">
                <a16:creationId xmlns:a16="http://schemas.microsoft.com/office/drawing/2014/main" id="{E2FC369C-86F5-4AC3-98E2-4E6C8816DD75}"/>
              </a:ext>
            </a:extLst>
          </p:cNvPr>
          <p:cNvSpPr txBox="1"/>
          <p:nvPr/>
        </p:nvSpPr>
        <p:spPr>
          <a:xfrm>
            <a:off x="5323861" y="5689853"/>
            <a:ext cx="3293564" cy="646331"/>
          </a:xfrm>
          <a:prstGeom prst="rect">
            <a:avLst/>
          </a:prstGeom>
          <a:noFill/>
        </p:spPr>
        <p:txBody>
          <a:bodyPr wrap="square" rtlCol="0">
            <a:spAutoFit/>
          </a:bodyPr>
          <a:lstStyle/>
          <a:p>
            <a:pPr algn="ctr"/>
            <a:r>
              <a:rPr lang="it-IT" dirty="0">
                <a:solidFill>
                  <a:srgbClr val="FF0000"/>
                </a:solidFill>
              </a:rPr>
              <a:t>Simple Random Sampling</a:t>
            </a:r>
          </a:p>
          <a:p>
            <a:pPr algn="ctr"/>
            <a:r>
              <a:rPr lang="it-IT" dirty="0">
                <a:solidFill>
                  <a:srgbClr val="FF0000"/>
                </a:solidFill>
              </a:rPr>
              <a:t>per estrarli</a:t>
            </a:r>
            <a:endParaRPr lang="en-GB" dirty="0">
              <a:solidFill>
                <a:srgbClr val="FF0000"/>
              </a:solidFill>
            </a:endParaRPr>
          </a:p>
        </p:txBody>
      </p:sp>
    </p:spTree>
    <p:extLst>
      <p:ext uri="{BB962C8B-B14F-4D97-AF65-F5344CB8AC3E}">
        <p14:creationId xmlns:p14="http://schemas.microsoft.com/office/powerpoint/2010/main" val="490344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9E99FB64-7B86-475C-AA39-2B16B6131529}"/>
              </a:ext>
            </a:extLst>
          </p:cNvPr>
          <p:cNvSpPr>
            <a:spLocks noGrp="1"/>
          </p:cNvSpPr>
          <p:nvPr>
            <p:ph type="title"/>
          </p:nvPr>
        </p:nvSpPr>
        <p:spPr>
          <a:xfrm>
            <a:off x="736026" y="722774"/>
            <a:ext cx="9144000" cy="920496"/>
          </a:xfrm>
        </p:spPr>
        <p:txBody>
          <a:bodyPr/>
          <a:lstStyle/>
          <a:p>
            <a:r>
              <a:rPr lang="it-IT" dirty="0" err="1"/>
              <a:t>Overview</a:t>
            </a:r>
            <a:r>
              <a:rPr lang="it-IT" dirty="0"/>
              <a:t> dei dati</a:t>
            </a:r>
            <a:endParaRPr lang="en-GB" dirty="0"/>
          </a:p>
        </p:txBody>
      </p:sp>
      <p:graphicFrame>
        <p:nvGraphicFramePr>
          <p:cNvPr id="4" name="Tabella 4">
            <a:extLst>
              <a:ext uri="{FF2B5EF4-FFF2-40B4-BE49-F238E27FC236}">
                <a16:creationId xmlns:a16="http://schemas.microsoft.com/office/drawing/2014/main" id="{3E5AFD38-66F7-4644-81F1-F308DAA35E0E}"/>
              </a:ext>
            </a:extLst>
          </p:cNvPr>
          <p:cNvGraphicFramePr>
            <a:graphicFrameLocks noGrp="1"/>
          </p:cNvGraphicFramePr>
          <p:nvPr>
            <p:extLst>
              <p:ext uri="{D42A27DB-BD31-4B8C-83A1-F6EECF244321}">
                <p14:modId xmlns:p14="http://schemas.microsoft.com/office/powerpoint/2010/main" val="3069371614"/>
              </p:ext>
            </p:extLst>
          </p:nvPr>
        </p:nvGraphicFramePr>
        <p:xfrm>
          <a:off x="1644640" y="3108960"/>
          <a:ext cx="8902720" cy="640080"/>
        </p:xfrm>
        <a:graphic>
          <a:graphicData uri="http://schemas.openxmlformats.org/drawingml/2006/table">
            <a:tbl>
              <a:tblPr firstRow="1" bandRow="1">
                <a:tableStyleId>{F5AB1C69-6EDB-4FF4-983F-18BD219EF322}</a:tableStyleId>
              </a:tblPr>
              <a:tblGrid>
                <a:gridCol w="1780544">
                  <a:extLst>
                    <a:ext uri="{9D8B030D-6E8A-4147-A177-3AD203B41FA5}">
                      <a16:colId xmlns:a16="http://schemas.microsoft.com/office/drawing/2014/main" val="310058057"/>
                    </a:ext>
                  </a:extLst>
                </a:gridCol>
                <a:gridCol w="1503256">
                  <a:extLst>
                    <a:ext uri="{9D8B030D-6E8A-4147-A177-3AD203B41FA5}">
                      <a16:colId xmlns:a16="http://schemas.microsoft.com/office/drawing/2014/main" val="1182211497"/>
                    </a:ext>
                  </a:extLst>
                </a:gridCol>
                <a:gridCol w="2057832">
                  <a:extLst>
                    <a:ext uri="{9D8B030D-6E8A-4147-A177-3AD203B41FA5}">
                      <a16:colId xmlns:a16="http://schemas.microsoft.com/office/drawing/2014/main" val="3426199360"/>
                    </a:ext>
                  </a:extLst>
                </a:gridCol>
                <a:gridCol w="1780544">
                  <a:extLst>
                    <a:ext uri="{9D8B030D-6E8A-4147-A177-3AD203B41FA5}">
                      <a16:colId xmlns:a16="http://schemas.microsoft.com/office/drawing/2014/main" val="56652714"/>
                    </a:ext>
                  </a:extLst>
                </a:gridCol>
                <a:gridCol w="1780544">
                  <a:extLst>
                    <a:ext uri="{9D8B030D-6E8A-4147-A177-3AD203B41FA5}">
                      <a16:colId xmlns:a16="http://schemas.microsoft.com/office/drawing/2014/main" val="211716922"/>
                    </a:ext>
                  </a:extLst>
                </a:gridCol>
              </a:tblGrid>
              <a:tr h="632056">
                <a:tc>
                  <a:txBody>
                    <a:bodyPr/>
                    <a:lstStyle/>
                    <a:p>
                      <a:pPr algn="ctr"/>
                      <a:r>
                        <a:rPr lang="it-IT" dirty="0" err="1">
                          <a:solidFill>
                            <a:schemeClr val="bg1"/>
                          </a:solidFill>
                        </a:rPr>
                        <a:t>FilmId</a:t>
                      </a:r>
                      <a:endParaRPr lang="en-GB" dirty="0">
                        <a:solidFill>
                          <a:schemeClr val="bg1"/>
                        </a:solidFill>
                      </a:endParaRPr>
                    </a:p>
                  </a:txBody>
                  <a:tcPr/>
                </a:tc>
                <a:tc>
                  <a:txBody>
                    <a:bodyPr/>
                    <a:lstStyle/>
                    <a:p>
                      <a:pPr algn="ctr"/>
                      <a:r>
                        <a:rPr lang="it-IT" dirty="0" err="1"/>
                        <a:t>Genres</a:t>
                      </a:r>
                      <a:endParaRPr lang="en-GB" dirty="0"/>
                    </a:p>
                  </a:txBody>
                  <a:tcPr/>
                </a:tc>
                <a:tc>
                  <a:txBody>
                    <a:bodyPr/>
                    <a:lstStyle/>
                    <a:p>
                      <a:pPr algn="ctr"/>
                      <a:r>
                        <a:rPr lang="it-IT" dirty="0" err="1"/>
                        <a:t>Original_release_date</a:t>
                      </a:r>
                      <a:endParaRPr lang="en-GB" dirty="0"/>
                    </a:p>
                  </a:txBody>
                  <a:tcPr/>
                </a:tc>
                <a:tc>
                  <a:txBody>
                    <a:bodyPr/>
                    <a:lstStyle/>
                    <a:p>
                      <a:pPr algn="ctr"/>
                      <a:r>
                        <a:rPr lang="en-GB" sz="1800" dirty="0" err="1"/>
                        <a:t>tomatometer_status</a:t>
                      </a:r>
                      <a:endParaRPr lang="en-GB" dirty="0"/>
                    </a:p>
                  </a:txBody>
                  <a:tcPr/>
                </a:tc>
                <a:tc>
                  <a:txBody>
                    <a:bodyPr/>
                    <a:lstStyle/>
                    <a:p>
                      <a:pPr algn="ctr"/>
                      <a:r>
                        <a:rPr lang="en-GB" sz="1800" dirty="0" err="1"/>
                        <a:t>audience_status</a:t>
                      </a:r>
                      <a:endParaRPr lang="en-GB" dirty="0"/>
                    </a:p>
                  </a:txBody>
                  <a:tcPr/>
                </a:tc>
                <a:extLst>
                  <a:ext uri="{0D108BD9-81ED-4DB2-BD59-A6C34878D82A}">
                    <a16:rowId xmlns:a16="http://schemas.microsoft.com/office/drawing/2014/main" val="1919938944"/>
                  </a:ext>
                </a:extLst>
              </a:tr>
            </a:tbl>
          </a:graphicData>
        </a:graphic>
      </p:graphicFrame>
    </p:spTree>
    <p:extLst>
      <p:ext uri="{BB962C8B-B14F-4D97-AF65-F5344CB8AC3E}">
        <p14:creationId xmlns:p14="http://schemas.microsoft.com/office/powerpoint/2010/main" val="3241878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9E99FB64-7B86-475C-AA39-2B16B6131529}"/>
              </a:ext>
            </a:extLst>
          </p:cNvPr>
          <p:cNvSpPr>
            <a:spLocks noGrp="1"/>
          </p:cNvSpPr>
          <p:nvPr>
            <p:ph type="title"/>
          </p:nvPr>
        </p:nvSpPr>
        <p:spPr>
          <a:xfrm>
            <a:off x="736026" y="722774"/>
            <a:ext cx="9144000" cy="920496"/>
          </a:xfrm>
        </p:spPr>
        <p:txBody>
          <a:bodyPr/>
          <a:lstStyle/>
          <a:p>
            <a:r>
              <a:rPr lang="it-IT" dirty="0" err="1"/>
              <a:t>Overview</a:t>
            </a:r>
            <a:r>
              <a:rPr lang="it-IT" dirty="0"/>
              <a:t> dei dati</a:t>
            </a:r>
            <a:endParaRPr lang="en-GB" dirty="0"/>
          </a:p>
        </p:txBody>
      </p:sp>
      <p:graphicFrame>
        <p:nvGraphicFramePr>
          <p:cNvPr id="4" name="Tabella 4">
            <a:extLst>
              <a:ext uri="{FF2B5EF4-FFF2-40B4-BE49-F238E27FC236}">
                <a16:creationId xmlns:a16="http://schemas.microsoft.com/office/drawing/2014/main" id="{3E5AFD38-66F7-4644-81F1-F308DAA35E0E}"/>
              </a:ext>
            </a:extLst>
          </p:cNvPr>
          <p:cNvGraphicFramePr>
            <a:graphicFrameLocks noGrp="1"/>
          </p:cNvGraphicFramePr>
          <p:nvPr>
            <p:extLst>
              <p:ext uri="{D42A27DB-BD31-4B8C-83A1-F6EECF244321}">
                <p14:modId xmlns:p14="http://schemas.microsoft.com/office/powerpoint/2010/main" val="4193019832"/>
              </p:ext>
            </p:extLst>
          </p:nvPr>
        </p:nvGraphicFramePr>
        <p:xfrm>
          <a:off x="1644640" y="1643270"/>
          <a:ext cx="8902720" cy="640080"/>
        </p:xfrm>
        <a:graphic>
          <a:graphicData uri="http://schemas.openxmlformats.org/drawingml/2006/table">
            <a:tbl>
              <a:tblPr firstRow="1" bandRow="1">
                <a:tableStyleId>{F5AB1C69-6EDB-4FF4-983F-18BD219EF322}</a:tableStyleId>
              </a:tblPr>
              <a:tblGrid>
                <a:gridCol w="1780544">
                  <a:extLst>
                    <a:ext uri="{9D8B030D-6E8A-4147-A177-3AD203B41FA5}">
                      <a16:colId xmlns:a16="http://schemas.microsoft.com/office/drawing/2014/main" val="310058057"/>
                    </a:ext>
                  </a:extLst>
                </a:gridCol>
                <a:gridCol w="1503256">
                  <a:extLst>
                    <a:ext uri="{9D8B030D-6E8A-4147-A177-3AD203B41FA5}">
                      <a16:colId xmlns:a16="http://schemas.microsoft.com/office/drawing/2014/main" val="1182211497"/>
                    </a:ext>
                  </a:extLst>
                </a:gridCol>
                <a:gridCol w="2057832">
                  <a:extLst>
                    <a:ext uri="{9D8B030D-6E8A-4147-A177-3AD203B41FA5}">
                      <a16:colId xmlns:a16="http://schemas.microsoft.com/office/drawing/2014/main" val="3426199360"/>
                    </a:ext>
                  </a:extLst>
                </a:gridCol>
                <a:gridCol w="1780544">
                  <a:extLst>
                    <a:ext uri="{9D8B030D-6E8A-4147-A177-3AD203B41FA5}">
                      <a16:colId xmlns:a16="http://schemas.microsoft.com/office/drawing/2014/main" val="56652714"/>
                    </a:ext>
                  </a:extLst>
                </a:gridCol>
                <a:gridCol w="1780544">
                  <a:extLst>
                    <a:ext uri="{9D8B030D-6E8A-4147-A177-3AD203B41FA5}">
                      <a16:colId xmlns:a16="http://schemas.microsoft.com/office/drawing/2014/main" val="211716922"/>
                    </a:ext>
                  </a:extLst>
                </a:gridCol>
              </a:tblGrid>
              <a:tr h="632056">
                <a:tc>
                  <a:txBody>
                    <a:bodyPr/>
                    <a:lstStyle/>
                    <a:p>
                      <a:pPr algn="ctr"/>
                      <a:r>
                        <a:rPr lang="it-IT" dirty="0" err="1">
                          <a:solidFill>
                            <a:srgbClr val="FF0000"/>
                          </a:solidFill>
                        </a:rPr>
                        <a:t>FilmId</a:t>
                      </a:r>
                      <a:endParaRPr lang="en-GB" dirty="0">
                        <a:solidFill>
                          <a:srgbClr val="FF0000"/>
                        </a:solidFill>
                      </a:endParaRPr>
                    </a:p>
                  </a:txBody>
                  <a:tcPr/>
                </a:tc>
                <a:tc>
                  <a:txBody>
                    <a:bodyPr/>
                    <a:lstStyle/>
                    <a:p>
                      <a:pPr algn="ctr"/>
                      <a:r>
                        <a:rPr lang="it-IT" dirty="0" err="1"/>
                        <a:t>Genres</a:t>
                      </a:r>
                      <a:endParaRPr lang="en-GB" dirty="0"/>
                    </a:p>
                  </a:txBody>
                  <a:tcPr/>
                </a:tc>
                <a:tc>
                  <a:txBody>
                    <a:bodyPr/>
                    <a:lstStyle/>
                    <a:p>
                      <a:pPr algn="ctr"/>
                      <a:r>
                        <a:rPr lang="it-IT" dirty="0" err="1"/>
                        <a:t>Original_release_date</a:t>
                      </a:r>
                      <a:endParaRPr lang="en-GB" dirty="0"/>
                    </a:p>
                  </a:txBody>
                  <a:tcPr/>
                </a:tc>
                <a:tc>
                  <a:txBody>
                    <a:bodyPr/>
                    <a:lstStyle/>
                    <a:p>
                      <a:pPr algn="ctr"/>
                      <a:r>
                        <a:rPr lang="en-GB" sz="1800" dirty="0" err="1"/>
                        <a:t>tomatometer_status</a:t>
                      </a:r>
                      <a:endParaRPr lang="en-GB" dirty="0"/>
                    </a:p>
                  </a:txBody>
                  <a:tcPr/>
                </a:tc>
                <a:tc>
                  <a:txBody>
                    <a:bodyPr/>
                    <a:lstStyle/>
                    <a:p>
                      <a:pPr algn="ctr"/>
                      <a:r>
                        <a:rPr lang="en-GB" sz="1800" dirty="0" err="1">
                          <a:solidFill>
                            <a:srgbClr val="FF0000"/>
                          </a:solidFill>
                        </a:rPr>
                        <a:t>audience_status</a:t>
                      </a:r>
                      <a:endParaRPr lang="en-GB" dirty="0">
                        <a:solidFill>
                          <a:srgbClr val="FF0000"/>
                        </a:solidFill>
                      </a:endParaRPr>
                    </a:p>
                  </a:txBody>
                  <a:tcPr/>
                </a:tc>
                <a:extLst>
                  <a:ext uri="{0D108BD9-81ED-4DB2-BD59-A6C34878D82A}">
                    <a16:rowId xmlns:a16="http://schemas.microsoft.com/office/drawing/2014/main" val="1919938944"/>
                  </a:ext>
                </a:extLst>
              </a:tr>
            </a:tbl>
          </a:graphicData>
        </a:graphic>
      </p:graphicFrame>
      <p:pic>
        <p:nvPicPr>
          <p:cNvPr id="5" name="Immagine 4">
            <a:extLst>
              <a:ext uri="{FF2B5EF4-FFF2-40B4-BE49-F238E27FC236}">
                <a16:creationId xmlns:a16="http://schemas.microsoft.com/office/drawing/2014/main" id="{58339D56-C213-4248-9423-3C11FF73DA8B}"/>
              </a:ext>
            </a:extLst>
          </p:cNvPr>
          <p:cNvPicPr>
            <a:picLocks noChangeAspect="1"/>
          </p:cNvPicPr>
          <p:nvPr/>
        </p:nvPicPr>
        <p:blipFill>
          <a:blip r:embed="rId2"/>
          <a:stretch>
            <a:fillRect/>
          </a:stretch>
        </p:blipFill>
        <p:spPr>
          <a:xfrm>
            <a:off x="1102105" y="2768379"/>
            <a:ext cx="7549390" cy="3918251"/>
          </a:xfrm>
          <a:prstGeom prst="rect">
            <a:avLst/>
          </a:prstGeom>
        </p:spPr>
      </p:pic>
      <p:sp>
        <p:nvSpPr>
          <p:cNvPr id="6" name="Parentesi graffa chiusa 5">
            <a:extLst>
              <a:ext uri="{FF2B5EF4-FFF2-40B4-BE49-F238E27FC236}">
                <a16:creationId xmlns:a16="http://schemas.microsoft.com/office/drawing/2014/main" id="{050FD202-63B4-41D3-9AA8-71B45B600015}"/>
              </a:ext>
            </a:extLst>
          </p:cNvPr>
          <p:cNvSpPr/>
          <p:nvPr/>
        </p:nvSpPr>
        <p:spPr>
          <a:xfrm>
            <a:off x="8786191" y="2941983"/>
            <a:ext cx="530087" cy="3048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CasellaDiTesto 6">
            <a:extLst>
              <a:ext uri="{FF2B5EF4-FFF2-40B4-BE49-F238E27FC236}">
                <a16:creationId xmlns:a16="http://schemas.microsoft.com/office/drawing/2014/main" id="{DE76FF6E-816D-43D6-BEE9-D952F4EE9B31}"/>
              </a:ext>
            </a:extLst>
          </p:cNvPr>
          <p:cNvSpPr txBox="1"/>
          <p:nvPr/>
        </p:nvSpPr>
        <p:spPr>
          <a:xfrm>
            <a:off x="9316278" y="3988840"/>
            <a:ext cx="2160105" cy="1477328"/>
          </a:xfrm>
          <a:prstGeom prst="rect">
            <a:avLst/>
          </a:prstGeom>
          <a:noFill/>
        </p:spPr>
        <p:txBody>
          <a:bodyPr wrap="square" rtlCol="0">
            <a:spAutoFit/>
          </a:bodyPr>
          <a:lstStyle/>
          <a:p>
            <a:pPr algn="ctr"/>
            <a:r>
              <a:rPr lang="it-IT" dirty="0"/>
              <a:t>Dalla distribuzione dei dati, il DBSCAN non sarebbe molto efficace</a:t>
            </a:r>
            <a:endParaRPr lang="en-GB" dirty="0"/>
          </a:p>
        </p:txBody>
      </p:sp>
    </p:spTree>
    <p:extLst>
      <p:ext uri="{BB962C8B-B14F-4D97-AF65-F5344CB8AC3E}">
        <p14:creationId xmlns:p14="http://schemas.microsoft.com/office/powerpoint/2010/main" val="42599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magine 20">
            <a:extLst>
              <a:ext uri="{FF2B5EF4-FFF2-40B4-BE49-F238E27FC236}">
                <a16:creationId xmlns:a16="http://schemas.microsoft.com/office/drawing/2014/main" id="{F5CFA11D-F9B2-425B-B525-92129E4EADDF}"/>
              </a:ext>
            </a:extLst>
          </p:cNvPr>
          <p:cNvPicPr>
            <a:picLocks noChangeAspect="1"/>
          </p:cNvPicPr>
          <p:nvPr/>
        </p:nvPicPr>
        <p:blipFill>
          <a:blip r:embed="rId2"/>
          <a:stretch>
            <a:fillRect/>
          </a:stretch>
        </p:blipFill>
        <p:spPr>
          <a:xfrm>
            <a:off x="956435" y="1204887"/>
            <a:ext cx="5514975" cy="4267200"/>
          </a:xfrm>
          <a:prstGeom prst="rect">
            <a:avLst/>
          </a:prstGeom>
        </p:spPr>
      </p:pic>
      <p:sp>
        <p:nvSpPr>
          <p:cNvPr id="22" name="Titolo 1">
            <a:extLst>
              <a:ext uri="{FF2B5EF4-FFF2-40B4-BE49-F238E27FC236}">
                <a16:creationId xmlns:a16="http://schemas.microsoft.com/office/drawing/2014/main" id="{EAFDB61C-E854-4D8B-9090-E246F406ADFB}"/>
              </a:ext>
            </a:extLst>
          </p:cNvPr>
          <p:cNvSpPr>
            <a:spLocks noGrp="1"/>
          </p:cNvSpPr>
          <p:nvPr>
            <p:ph type="title"/>
          </p:nvPr>
        </p:nvSpPr>
        <p:spPr>
          <a:xfrm>
            <a:off x="755374" y="791022"/>
            <a:ext cx="2907323" cy="827731"/>
          </a:xfrm>
        </p:spPr>
        <p:txBody>
          <a:bodyPr/>
          <a:lstStyle/>
          <a:p>
            <a:r>
              <a:rPr lang="it-IT" dirty="0"/>
              <a:t>K-</a:t>
            </a:r>
            <a:r>
              <a:rPr lang="it-IT" dirty="0" err="1"/>
              <a:t>Means</a:t>
            </a:r>
            <a:endParaRPr lang="en-GB" dirty="0"/>
          </a:p>
        </p:txBody>
      </p:sp>
      <p:sp>
        <p:nvSpPr>
          <p:cNvPr id="25" name="Parentesi graffa aperta 24">
            <a:extLst>
              <a:ext uri="{FF2B5EF4-FFF2-40B4-BE49-F238E27FC236}">
                <a16:creationId xmlns:a16="http://schemas.microsoft.com/office/drawing/2014/main" id="{9EEF265F-2B41-4E54-B123-D6433C996ADA}"/>
              </a:ext>
            </a:extLst>
          </p:cNvPr>
          <p:cNvSpPr/>
          <p:nvPr/>
        </p:nvSpPr>
        <p:spPr>
          <a:xfrm rot="16200000">
            <a:off x="3638121" y="3152559"/>
            <a:ext cx="337136" cy="497619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rgbClr val="FF0000"/>
              </a:solidFill>
            </a:endParaRPr>
          </a:p>
        </p:txBody>
      </p:sp>
      <p:sp>
        <p:nvSpPr>
          <p:cNvPr id="26" name="CasellaDiTesto 25">
            <a:extLst>
              <a:ext uri="{FF2B5EF4-FFF2-40B4-BE49-F238E27FC236}">
                <a16:creationId xmlns:a16="http://schemas.microsoft.com/office/drawing/2014/main" id="{832F9149-2DD7-4AFB-B39D-BC53C2B3EAA1}"/>
              </a:ext>
            </a:extLst>
          </p:cNvPr>
          <p:cNvSpPr txBox="1"/>
          <p:nvPr/>
        </p:nvSpPr>
        <p:spPr>
          <a:xfrm>
            <a:off x="1510748" y="5882312"/>
            <a:ext cx="4585252" cy="369332"/>
          </a:xfrm>
          <a:prstGeom prst="rect">
            <a:avLst/>
          </a:prstGeom>
          <a:noFill/>
        </p:spPr>
        <p:txBody>
          <a:bodyPr wrap="square" rtlCol="0">
            <a:spAutoFit/>
          </a:bodyPr>
          <a:lstStyle/>
          <a:p>
            <a:pPr algn="ctr"/>
            <a:r>
              <a:rPr lang="it-IT" dirty="0" err="1"/>
              <a:t>Holdout</a:t>
            </a:r>
            <a:r>
              <a:rPr lang="it-IT" dirty="0"/>
              <a:t> del 70%</a:t>
            </a:r>
            <a:endParaRPr lang="en-GB" dirty="0"/>
          </a:p>
        </p:txBody>
      </p:sp>
      <p:sp>
        <p:nvSpPr>
          <p:cNvPr id="29" name="CasellaDiTesto 28">
            <a:extLst>
              <a:ext uri="{FF2B5EF4-FFF2-40B4-BE49-F238E27FC236}">
                <a16:creationId xmlns:a16="http://schemas.microsoft.com/office/drawing/2014/main" id="{C9255676-B029-442B-8F9F-88EE8CB92D08}"/>
              </a:ext>
            </a:extLst>
          </p:cNvPr>
          <p:cNvSpPr txBox="1"/>
          <p:nvPr/>
        </p:nvSpPr>
        <p:spPr>
          <a:xfrm>
            <a:off x="6824868" y="1918367"/>
            <a:ext cx="4200939" cy="923330"/>
          </a:xfrm>
          <a:prstGeom prst="rect">
            <a:avLst/>
          </a:prstGeom>
          <a:noFill/>
        </p:spPr>
        <p:txBody>
          <a:bodyPr wrap="square" rtlCol="0">
            <a:spAutoFit/>
          </a:bodyPr>
          <a:lstStyle/>
          <a:p>
            <a:r>
              <a:rPr lang="en-GB" dirty="0"/>
              <a:t>     0   1   2         &lt;-- assigned to cluster</a:t>
            </a:r>
          </a:p>
          <a:p>
            <a:r>
              <a:rPr lang="en-GB" dirty="0"/>
              <a:t>  95  69  47   | Spilled</a:t>
            </a:r>
          </a:p>
          <a:p>
            <a:r>
              <a:rPr lang="en-GB" dirty="0"/>
              <a:t> 237  24  28  | Upright</a:t>
            </a:r>
          </a:p>
        </p:txBody>
      </p:sp>
      <p:pic>
        <p:nvPicPr>
          <p:cNvPr id="31" name="Immagine 30">
            <a:extLst>
              <a:ext uri="{FF2B5EF4-FFF2-40B4-BE49-F238E27FC236}">
                <a16:creationId xmlns:a16="http://schemas.microsoft.com/office/drawing/2014/main" id="{86DDAEB9-536A-458B-9068-A0304EB9EE20}"/>
              </a:ext>
            </a:extLst>
          </p:cNvPr>
          <p:cNvPicPr>
            <a:picLocks noChangeAspect="1"/>
          </p:cNvPicPr>
          <p:nvPr/>
        </p:nvPicPr>
        <p:blipFill>
          <a:blip r:embed="rId3"/>
          <a:stretch>
            <a:fillRect/>
          </a:stretch>
        </p:blipFill>
        <p:spPr>
          <a:xfrm>
            <a:off x="6413022" y="3233562"/>
            <a:ext cx="5024633" cy="923330"/>
          </a:xfrm>
          <a:prstGeom prst="rect">
            <a:avLst/>
          </a:prstGeom>
        </p:spPr>
      </p:pic>
    </p:spTree>
    <p:extLst>
      <p:ext uri="{BB962C8B-B14F-4D97-AF65-F5344CB8AC3E}">
        <p14:creationId xmlns:p14="http://schemas.microsoft.com/office/powerpoint/2010/main" val="3004433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olo 1">
            <a:extLst>
              <a:ext uri="{FF2B5EF4-FFF2-40B4-BE49-F238E27FC236}">
                <a16:creationId xmlns:a16="http://schemas.microsoft.com/office/drawing/2014/main" id="{EAFDB61C-E854-4D8B-9090-E246F406ADFB}"/>
              </a:ext>
            </a:extLst>
          </p:cNvPr>
          <p:cNvSpPr>
            <a:spLocks noGrp="1"/>
          </p:cNvSpPr>
          <p:nvPr>
            <p:ph type="title"/>
          </p:nvPr>
        </p:nvSpPr>
        <p:spPr>
          <a:xfrm>
            <a:off x="755374" y="791022"/>
            <a:ext cx="3538330" cy="827731"/>
          </a:xfrm>
        </p:spPr>
        <p:txBody>
          <a:bodyPr>
            <a:normAutofit/>
          </a:bodyPr>
          <a:lstStyle/>
          <a:p>
            <a:r>
              <a:rPr lang="it-IT" dirty="0" err="1"/>
              <a:t>Hierarchical</a:t>
            </a:r>
            <a:endParaRPr lang="en-GB" dirty="0"/>
          </a:p>
        </p:txBody>
      </p:sp>
      <p:pic>
        <p:nvPicPr>
          <p:cNvPr id="5" name="Immagine 4">
            <a:extLst>
              <a:ext uri="{FF2B5EF4-FFF2-40B4-BE49-F238E27FC236}">
                <a16:creationId xmlns:a16="http://schemas.microsoft.com/office/drawing/2014/main" id="{954C3C86-3DF0-42E2-BD41-F0FA815382A1}"/>
              </a:ext>
            </a:extLst>
          </p:cNvPr>
          <p:cNvPicPr>
            <a:picLocks noChangeAspect="1"/>
          </p:cNvPicPr>
          <p:nvPr/>
        </p:nvPicPr>
        <p:blipFill>
          <a:blip r:embed="rId2"/>
          <a:stretch>
            <a:fillRect/>
          </a:stretch>
        </p:blipFill>
        <p:spPr>
          <a:xfrm>
            <a:off x="965130" y="1652494"/>
            <a:ext cx="4177542" cy="1056033"/>
          </a:xfrm>
          <a:prstGeom prst="rect">
            <a:avLst/>
          </a:prstGeom>
        </p:spPr>
      </p:pic>
      <p:pic>
        <p:nvPicPr>
          <p:cNvPr id="7" name="Immagine 6">
            <a:extLst>
              <a:ext uri="{FF2B5EF4-FFF2-40B4-BE49-F238E27FC236}">
                <a16:creationId xmlns:a16="http://schemas.microsoft.com/office/drawing/2014/main" id="{161AD4D1-1A80-4696-B319-E0D141C001A1}"/>
              </a:ext>
            </a:extLst>
          </p:cNvPr>
          <p:cNvPicPr>
            <a:picLocks noChangeAspect="1"/>
          </p:cNvPicPr>
          <p:nvPr/>
        </p:nvPicPr>
        <p:blipFill>
          <a:blip r:embed="rId3"/>
          <a:stretch>
            <a:fillRect/>
          </a:stretch>
        </p:blipFill>
        <p:spPr>
          <a:xfrm>
            <a:off x="965130" y="2742268"/>
            <a:ext cx="4275230" cy="1056033"/>
          </a:xfrm>
          <a:prstGeom prst="rect">
            <a:avLst/>
          </a:prstGeom>
        </p:spPr>
      </p:pic>
      <p:pic>
        <p:nvPicPr>
          <p:cNvPr id="9" name="Immagine 8">
            <a:extLst>
              <a:ext uri="{FF2B5EF4-FFF2-40B4-BE49-F238E27FC236}">
                <a16:creationId xmlns:a16="http://schemas.microsoft.com/office/drawing/2014/main" id="{F47C1528-D6B9-4D8B-89CD-B2A80D6ED502}"/>
              </a:ext>
            </a:extLst>
          </p:cNvPr>
          <p:cNvPicPr>
            <a:picLocks noChangeAspect="1"/>
          </p:cNvPicPr>
          <p:nvPr/>
        </p:nvPicPr>
        <p:blipFill>
          <a:blip r:embed="rId4"/>
          <a:stretch>
            <a:fillRect/>
          </a:stretch>
        </p:blipFill>
        <p:spPr>
          <a:xfrm>
            <a:off x="965130" y="3934555"/>
            <a:ext cx="4372637" cy="1056033"/>
          </a:xfrm>
          <a:prstGeom prst="rect">
            <a:avLst/>
          </a:prstGeom>
        </p:spPr>
      </p:pic>
      <p:pic>
        <p:nvPicPr>
          <p:cNvPr id="11" name="Immagine 10">
            <a:extLst>
              <a:ext uri="{FF2B5EF4-FFF2-40B4-BE49-F238E27FC236}">
                <a16:creationId xmlns:a16="http://schemas.microsoft.com/office/drawing/2014/main" id="{DD50931B-46CB-47CC-9B5B-7DE64682BF6B}"/>
              </a:ext>
            </a:extLst>
          </p:cNvPr>
          <p:cNvPicPr>
            <a:picLocks noChangeAspect="1"/>
          </p:cNvPicPr>
          <p:nvPr/>
        </p:nvPicPr>
        <p:blipFill>
          <a:blip r:embed="rId5"/>
          <a:stretch>
            <a:fillRect/>
          </a:stretch>
        </p:blipFill>
        <p:spPr>
          <a:xfrm>
            <a:off x="850886" y="4915303"/>
            <a:ext cx="4930476" cy="1209362"/>
          </a:xfrm>
          <a:prstGeom prst="rect">
            <a:avLst/>
          </a:prstGeom>
        </p:spPr>
      </p:pic>
      <p:pic>
        <p:nvPicPr>
          <p:cNvPr id="13" name="Immagine 12">
            <a:extLst>
              <a:ext uri="{FF2B5EF4-FFF2-40B4-BE49-F238E27FC236}">
                <a16:creationId xmlns:a16="http://schemas.microsoft.com/office/drawing/2014/main" id="{346A6CD6-A74C-4CED-AF9E-E962BEA62E4C}"/>
              </a:ext>
            </a:extLst>
          </p:cNvPr>
          <p:cNvPicPr>
            <a:picLocks noChangeAspect="1"/>
          </p:cNvPicPr>
          <p:nvPr/>
        </p:nvPicPr>
        <p:blipFill>
          <a:blip r:embed="rId6"/>
          <a:stretch>
            <a:fillRect/>
          </a:stretch>
        </p:blipFill>
        <p:spPr>
          <a:xfrm>
            <a:off x="5641146" y="2120713"/>
            <a:ext cx="5760692" cy="2616573"/>
          </a:xfrm>
          <a:prstGeom prst="rect">
            <a:avLst/>
          </a:prstGeom>
        </p:spPr>
      </p:pic>
    </p:spTree>
    <p:extLst>
      <p:ext uri="{BB962C8B-B14F-4D97-AF65-F5344CB8AC3E}">
        <p14:creationId xmlns:p14="http://schemas.microsoft.com/office/powerpoint/2010/main" val="2899773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CD5474-8387-4F3A-A8BF-C5F049FF9F66}"/>
              </a:ext>
            </a:extLst>
          </p:cNvPr>
          <p:cNvSpPr>
            <a:spLocks noGrp="1"/>
          </p:cNvSpPr>
          <p:nvPr>
            <p:ph type="title"/>
          </p:nvPr>
        </p:nvSpPr>
        <p:spPr>
          <a:xfrm>
            <a:off x="855296" y="895052"/>
            <a:ext cx="9144000" cy="642200"/>
          </a:xfrm>
        </p:spPr>
        <p:txBody>
          <a:bodyPr>
            <a:normAutofit fontScale="90000"/>
          </a:bodyPr>
          <a:lstStyle/>
          <a:p>
            <a:r>
              <a:rPr lang="it-IT" dirty="0"/>
              <a:t>Classificazione</a:t>
            </a:r>
            <a:endParaRPr lang="en-GB" dirty="0"/>
          </a:p>
        </p:txBody>
      </p:sp>
      <p:pic>
        <p:nvPicPr>
          <p:cNvPr id="5" name="Immagine 4">
            <a:extLst>
              <a:ext uri="{FF2B5EF4-FFF2-40B4-BE49-F238E27FC236}">
                <a16:creationId xmlns:a16="http://schemas.microsoft.com/office/drawing/2014/main" id="{F9041A1F-FF8E-4B60-8F26-E28E7A0C43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8795" y="1537252"/>
            <a:ext cx="9332943" cy="5049078"/>
          </a:xfrm>
          <a:prstGeom prst="rect">
            <a:avLst/>
          </a:prstGeom>
        </p:spPr>
      </p:pic>
    </p:spTree>
    <p:extLst>
      <p:ext uri="{BB962C8B-B14F-4D97-AF65-F5344CB8AC3E}">
        <p14:creationId xmlns:p14="http://schemas.microsoft.com/office/powerpoint/2010/main" val="40358944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CD5474-8387-4F3A-A8BF-C5F049FF9F66}"/>
              </a:ext>
            </a:extLst>
          </p:cNvPr>
          <p:cNvSpPr>
            <a:spLocks noGrp="1"/>
          </p:cNvSpPr>
          <p:nvPr>
            <p:ph type="title"/>
          </p:nvPr>
        </p:nvSpPr>
        <p:spPr>
          <a:xfrm>
            <a:off x="855296" y="895052"/>
            <a:ext cx="9144000" cy="642200"/>
          </a:xfrm>
        </p:spPr>
        <p:txBody>
          <a:bodyPr>
            <a:normAutofit fontScale="90000"/>
          </a:bodyPr>
          <a:lstStyle/>
          <a:p>
            <a:r>
              <a:rPr lang="it-IT" dirty="0"/>
              <a:t>Classificazione</a:t>
            </a:r>
            <a:endParaRPr lang="en-GB" dirty="0"/>
          </a:p>
        </p:txBody>
      </p:sp>
      <p:pic>
        <p:nvPicPr>
          <p:cNvPr id="4" name="Immagine 3">
            <a:extLst>
              <a:ext uri="{FF2B5EF4-FFF2-40B4-BE49-F238E27FC236}">
                <a16:creationId xmlns:a16="http://schemas.microsoft.com/office/drawing/2014/main" id="{3A7BA7A4-63C8-4715-994F-665B8BD3C3C2}"/>
              </a:ext>
            </a:extLst>
          </p:cNvPr>
          <p:cNvPicPr>
            <a:picLocks noChangeAspect="1"/>
          </p:cNvPicPr>
          <p:nvPr/>
        </p:nvPicPr>
        <p:blipFill>
          <a:blip r:embed="rId2"/>
          <a:stretch>
            <a:fillRect/>
          </a:stretch>
        </p:blipFill>
        <p:spPr>
          <a:xfrm>
            <a:off x="4259746" y="1537252"/>
            <a:ext cx="3672508" cy="5198012"/>
          </a:xfrm>
          <a:prstGeom prst="rect">
            <a:avLst/>
          </a:prstGeom>
        </p:spPr>
      </p:pic>
    </p:spTree>
    <p:extLst>
      <p:ext uri="{BB962C8B-B14F-4D97-AF65-F5344CB8AC3E}">
        <p14:creationId xmlns:p14="http://schemas.microsoft.com/office/powerpoint/2010/main" val="1770881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edificio, erba, esterni, albero&#10;&#10;Descrizione generata automaticamente">
            <a:extLst>
              <a:ext uri="{FF2B5EF4-FFF2-40B4-BE49-F238E27FC236}">
                <a16:creationId xmlns:a16="http://schemas.microsoft.com/office/drawing/2014/main" id="{6BA56CE0-2B8F-4203-9407-DF8A5EF94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975" y="152986"/>
            <a:ext cx="11648049" cy="6552027"/>
          </a:xfrm>
          <a:prstGeom prst="rect">
            <a:avLst/>
          </a:prstGeom>
        </p:spPr>
      </p:pic>
    </p:spTree>
    <p:extLst>
      <p:ext uri="{BB962C8B-B14F-4D97-AF65-F5344CB8AC3E}">
        <p14:creationId xmlns:p14="http://schemas.microsoft.com/office/powerpoint/2010/main" val="35099576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B93AD8-74C4-4298-9C1C-7E6BBADCEDDC}"/>
              </a:ext>
            </a:extLst>
          </p:cNvPr>
          <p:cNvSpPr>
            <a:spLocks noGrp="1"/>
          </p:cNvSpPr>
          <p:nvPr>
            <p:ph type="title"/>
          </p:nvPr>
        </p:nvSpPr>
        <p:spPr>
          <a:xfrm>
            <a:off x="815539" y="864970"/>
            <a:ext cx="9144000" cy="1344168"/>
          </a:xfrm>
        </p:spPr>
        <p:txBody>
          <a:bodyPr/>
          <a:lstStyle/>
          <a:p>
            <a:r>
              <a:rPr lang="it-IT" dirty="0"/>
              <a:t>La seconda parte: obiettivo</a:t>
            </a:r>
            <a:endParaRPr lang="en-GB" dirty="0"/>
          </a:p>
        </p:txBody>
      </p:sp>
      <p:pic>
        <p:nvPicPr>
          <p:cNvPr id="7" name="Immagine 6">
            <a:extLst>
              <a:ext uri="{FF2B5EF4-FFF2-40B4-BE49-F238E27FC236}">
                <a16:creationId xmlns:a16="http://schemas.microsoft.com/office/drawing/2014/main" id="{3BFEB349-DBC1-4CF5-B97A-34E721D80F84}"/>
              </a:ext>
            </a:extLst>
          </p:cNvPr>
          <p:cNvPicPr>
            <a:picLocks noChangeAspect="1"/>
          </p:cNvPicPr>
          <p:nvPr/>
        </p:nvPicPr>
        <p:blipFill>
          <a:blip r:embed="rId2"/>
          <a:stretch>
            <a:fillRect/>
          </a:stretch>
        </p:blipFill>
        <p:spPr>
          <a:xfrm>
            <a:off x="1028700" y="1707775"/>
            <a:ext cx="9929641" cy="1468092"/>
          </a:xfrm>
          <a:prstGeom prst="rect">
            <a:avLst/>
          </a:prstGeom>
        </p:spPr>
      </p:pic>
      <p:sp>
        <p:nvSpPr>
          <p:cNvPr id="8" name="Parentesi graffa aperta 7">
            <a:extLst>
              <a:ext uri="{FF2B5EF4-FFF2-40B4-BE49-F238E27FC236}">
                <a16:creationId xmlns:a16="http://schemas.microsoft.com/office/drawing/2014/main" id="{512249CA-09C9-407D-B23F-0D03EB1D69B6}"/>
              </a:ext>
            </a:extLst>
          </p:cNvPr>
          <p:cNvSpPr/>
          <p:nvPr/>
        </p:nvSpPr>
        <p:spPr>
          <a:xfrm rot="16200000">
            <a:off x="5823166" y="-1492033"/>
            <a:ext cx="235897" cy="982483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 name="CasellaDiTesto 2">
            <a:extLst>
              <a:ext uri="{FF2B5EF4-FFF2-40B4-BE49-F238E27FC236}">
                <a16:creationId xmlns:a16="http://schemas.microsoft.com/office/drawing/2014/main" id="{61560D7E-A574-4A77-A72C-670D2CEEF4A8}"/>
              </a:ext>
            </a:extLst>
          </p:cNvPr>
          <p:cNvSpPr txBox="1"/>
          <p:nvPr/>
        </p:nvSpPr>
        <p:spPr>
          <a:xfrm>
            <a:off x="3458817" y="3776870"/>
            <a:ext cx="5075583" cy="646331"/>
          </a:xfrm>
          <a:prstGeom prst="rect">
            <a:avLst/>
          </a:prstGeom>
          <a:noFill/>
        </p:spPr>
        <p:txBody>
          <a:bodyPr wrap="square" rtlCol="0">
            <a:spAutoFit/>
          </a:bodyPr>
          <a:lstStyle/>
          <a:p>
            <a:pPr algn="ctr"/>
            <a:r>
              <a:rPr lang="it-IT" dirty="0"/>
              <a:t>Vogliamo studiare il comportamento dei nostri clienti basandoci sugli acquisti effettuati</a:t>
            </a:r>
            <a:endParaRPr lang="en-GB" dirty="0"/>
          </a:p>
        </p:txBody>
      </p:sp>
    </p:spTree>
    <p:extLst>
      <p:ext uri="{BB962C8B-B14F-4D97-AF65-F5344CB8AC3E}">
        <p14:creationId xmlns:p14="http://schemas.microsoft.com/office/powerpoint/2010/main" val="11787999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B93AD8-74C4-4298-9C1C-7E6BBADCEDDC}"/>
              </a:ext>
            </a:extLst>
          </p:cNvPr>
          <p:cNvSpPr>
            <a:spLocks noGrp="1"/>
          </p:cNvSpPr>
          <p:nvPr>
            <p:ph type="title"/>
          </p:nvPr>
        </p:nvSpPr>
        <p:spPr>
          <a:xfrm>
            <a:off x="815539" y="864970"/>
            <a:ext cx="9144000" cy="1344168"/>
          </a:xfrm>
        </p:spPr>
        <p:txBody>
          <a:bodyPr/>
          <a:lstStyle/>
          <a:p>
            <a:r>
              <a:rPr lang="it-IT" dirty="0"/>
              <a:t>La seconda parte: obiettivo</a:t>
            </a:r>
            <a:endParaRPr lang="en-GB" dirty="0"/>
          </a:p>
        </p:txBody>
      </p:sp>
      <p:pic>
        <p:nvPicPr>
          <p:cNvPr id="7" name="Immagine 6">
            <a:extLst>
              <a:ext uri="{FF2B5EF4-FFF2-40B4-BE49-F238E27FC236}">
                <a16:creationId xmlns:a16="http://schemas.microsoft.com/office/drawing/2014/main" id="{3BFEB349-DBC1-4CF5-B97A-34E721D80F84}"/>
              </a:ext>
            </a:extLst>
          </p:cNvPr>
          <p:cNvPicPr>
            <a:picLocks noChangeAspect="1"/>
          </p:cNvPicPr>
          <p:nvPr/>
        </p:nvPicPr>
        <p:blipFill>
          <a:blip r:embed="rId2"/>
          <a:stretch>
            <a:fillRect/>
          </a:stretch>
        </p:blipFill>
        <p:spPr>
          <a:xfrm>
            <a:off x="1028700" y="1707775"/>
            <a:ext cx="9929641" cy="1468092"/>
          </a:xfrm>
          <a:prstGeom prst="rect">
            <a:avLst/>
          </a:prstGeom>
        </p:spPr>
      </p:pic>
      <p:sp>
        <p:nvSpPr>
          <p:cNvPr id="8" name="Parentesi graffa aperta 7">
            <a:extLst>
              <a:ext uri="{FF2B5EF4-FFF2-40B4-BE49-F238E27FC236}">
                <a16:creationId xmlns:a16="http://schemas.microsoft.com/office/drawing/2014/main" id="{512249CA-09C9-407D-B23F-0D03EB1D69B6}"/>
              </a:ext>
            </a:extLst>
          </p:cNvPr>
          <p:cNvSpPr/>
          <p:nvPr/>
        </p:nvSpPr>
        <p:spPr>
          <a:xfrm rot="16200000">
            <a:off x="5823166" y="-1492033"/>
            <a:ext cx="235897" cy="982483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 name="CasellaDiTesto 2">
            <a:extLst>
              <a:ext uri="{FF2B5EF4-FFF2-40B4-BE49-F238E27FC236}">
                <a16:creationId xmlns:a16="http://schemas.microsoft.com/office/drawing/2014/main" id="{61560D7E-A574-4A77-A72C-670D2CEEF4A8}"/>
              </a:ext>
            </a:extLst>
          </p:cNvPr>
          <p:cNvSpPr txBox="1"/>
          <p:nvPr/>
        </p:nvSpPr>
        <p:spPr>
          <a:xfrm>
            <a:off x="3458817" y="3776870"/>
            <a:ext cx="5075583" cy="646331"/>
          </a:xfrm>
          <a:prstGeom prst="rect">
            <a:avLst/>
          </a:prstGeom>
          <a:noFill/>
        </p:spPr>
        <p:txBody>
          <a:bodyPr wrap="square" rtlCol="0">
            <a:spAutoFit/>
          </a:bodyPr>
          <a:lstStyle/>
          <a:p>
            <a:pPr algn="ctr"/>
            <a:r>
              <a:rPr lang="it-IT" dirty="0"/>
              <a:t>Vogliamo studiare il comportamento dei nostri clienti basandoci sugli acquisti effettuati</a:t>
            </a:r>
            <a:endParaRPr lang="en-GB" dirty="0"/>
          </a:p>
        </p:txBody>
      </p:sp>
      <p:sp>
        <p:nvSpPr>
          <p:cNvPr id="4" name="CasellaDiTesto 3">
            <a:extLst>
              <a:ext uri="{FF2B5EF4-FFF2-40B4-BE49-F238E27FC236}">
                <a16:creationId xmlns:a16="http://schemas.microsoft.com/office/drawing/2014/main" id="{399C3D2C-B21D-4A15-852E-601EF24F6DED}"/>
              </a:ext>
            </a:extLst>
          </p:cNvPr>
          <p:cNvSpPr txBox="1"/>
          <p:nvPr/>
        </p:nvSpPr>
        <p:spPr>
          <a:xfrm>
            <a:off x="3458817" y="5346699"/>
            <a:ext cx="5075583" cy="646331"/>
          </a:xfrm>
          <a:prstGeom prst="rect">
            <a:avLst/>
          </a:prstGeom>
          <a:noFill/>
        </p:spPr>
        <p:txBody>
          <a:bodyPr wrap="square" rtlCol="0">
            <a:spAutoFit/>
          </a:bodyPr>
          <a:lstStyle/>
          <a:p>
            <a:pPr algn="ctr"/>
            <a:r>
              <a:rPr lang="it-IT" dirty="0">
                <a:solidFill>
                  <a:srgbClr val="FF0000"/>
                </a:solidFill>
              </a:rPr>
              <a:t>Ci sono delle regole?</a:t>
            </a:r>
          </a:p>
          <a:p>
            <a:pPr algn="ctr"/>
            <a:r>
              <a:rPr lang="it-IT" dirty="0">
                <a:solidFill>
                  <a:srgbClr val="FF0000"/>
                </a:solidFill>
              </a:rPr>
              <a:t>Ci sono dei pattern particolari?</a:t>
            </a:r>
            <a:endParaRPr lang="en-GB" dirty="0">
              <a:solidFill>
                <a:srgbClr val="FF0000"/>
              </a:solidFill>
            </a:endParaRPr>
          </a:p>
        </p:txBody>
      </p:sp>
      <p:cxnSp>
        <p:nvCxnSpPr>
          <p:cNvPr id="6" name="Connettore 2 5">
            <a:extLst>
              <a:ext uri="{FF2B5EF4-FFF2-40B4-BE49-F238E27FC236}">
                <a16:creationId xmlns:a16="http://schemas.microsoft.com/office/drawing/2014/main" id="{527DC9B9-ED76-4EF6-AB31-4A41EBAD9701}"/>
              </a:ext>
            </a:extLst>
          </p:cNvPr>
          <p:cNvCxnSpPr>
            <a:cxnSpLocks/>
          </p:cNvCxnSpPr>
          <p:nvPr/>
        </p:nvCxnSpPr>
        <p:spPr>
          <a:xfrm>
            <a:off x="5993520" y="4651513"/>
            <a:ext cx="0" cy="503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2303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B93AD8-74C4-4298-9C1C-7E6BBADCEDDC}"/>
              </a:ext>
            </a:extLst>
          </p:cNvPr>
          <p:cNvSpPr>
            <a:spLocks noGrp="1"/>
          </p:cNvSpPr>
          <p:nvPr>
            <p:ph type="title"/>
          </p:nvPr>
        </p:nvSpPr>
        <p:spPr>
          <a:xfrm>
            <a:off x="815539" y="864970"/>
            <a:ext cx="9144000" cy="1344168"/>
          </a:xfrm>
        </p:spPr>
        <p:txBody>
          <a:bodyPr/>
          <a:lstStyle/>
          <a:p>
            <a:r>
              <a:rPr lang="it-IT" dirty="0"/>
              <a:t>La seconda parte: obiettivo</a:t>
            </a:r>
            <a:endParaRPr lang="en-GB" dirty="0"/>
          </a:p>
        </p:txBody>
      </p:sp>
      <p:pic>
        <p:nvPicPr>
          <p:cNvPr id="7" name="Immagine 6">
            <a:extLst>
              <a:ext uri="{FF2B5EF4-FFF2-40B4-BE49-F238E27FC236}">
                <a16:creationId xmlns:a16="http://schemas.microsoft.com/office/drawing/2014/main" id="{3BFEB349-DBC1-4CF5-B97A-34E721D80F84}"/>
              </a:ext>
            </a:extLst>
          </p:cNvPr>
          <p:cNvPicPr>
            <a:picLocks noChangeAspect="1"/>
          </p:cNvPicPr>
          <p:nvPr/>
        </p:nvPicPr>
        <p:blipFill>
          <a:blip r:embed="rId2"/>
          <a:stretch>
            <a:fillRect/>
          </a:stretch>
        </p:blipFill>
        <p:spPr>
          <a:xfrm>
            <a:off x="1028700" y="1707775"/>
            <a:ext cx="9929641" cy="1468092"/>
          </a:xfrm>
          <a:prstGeom prst="rect">
            <a:avLst/>
          </a:prstGeom>
        </p:spPr>
      </p:pic>
      <p:sp>
        <p:nvSpPr>
          <p:cNvPr id="8" name="Parentesi graffa aperta 7">
            <a:extLst>
              <a:ext uri="{FF2B5EF4-FFF2-40B4-BE49-F238E27FC236}">
                <a16:creationId xmlns:a16="http://schemas.microsoft.com/office/drawing/2014/main" id="{512249CA-09C9-407D-B23F-0D03EB1D69B6}"/>
              </a:ext>
            </a:extLst>
          </p:cNvPr>
          <p:cNvSpPr/>
          <p:nvPr/>
        </p:nvSpPr>
        <p:spPr>
          <a:xfrm rot="16200000">
            <a:off x="5823166" y="-1492033"/>
            <a:ext cx="235897" cy="982483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 name="CasellaDiTesto 3">
            <a:extLst>
              <a:ext uri="{FF2B5EF4-FFF2-40B4-BE49-F238E27FC236}">
                <a16:creationId xmlns:a16="http://schemas.microsoft.com/office/drawing/2014/main" id="{399C3D2C-B21D-4A15-852E-601EF24F6DED}"/>
              </a:ext>
            </a:extLst>
          </p:cNvPr>
          <p:cNvSpPr txBox="1"/>
          <p:nvPr/>
        </p:nvSpPr>
        <p:spPr>
          <a:xfrm>
            <a:off x="3458817" y="5606651"/>
            <a:ext cx="5075583" cy="646331"/>
          </a:xfrm>
          <a:prstGeom prst="rect">
            <a:avLst/>
          </a:prstGeom>
          <a:noFill/>
        </p:spPr>
        <p:txBody>
          <a:bodyPr wrap="square" rtlCol="0">
            <a:spAutoFit/>
          </a:bodyPr>
          <a:lstStyle/>
          <a:p>
            <a:pPr algn="ctr"/>
            <a:r>
              <a:rPr lang="it-IT" dirty="0">
                <a:solidFill>
                  <a:srgbClr val="FF0000"/>
                </a:solidFill>
              </a:rPr>
              <a:t>Ci sono delle regole?</a:t>
            </a:r>
          </a:p>
          <a:p>
            <a:pPr algn="ctr"/>
            <a:r>
              <a:rPr lang="it-IT" dirty="0">
                <a:solidFill>
                  <a:srgbClr val="FF0000"/>
                </a:solidFill>
              </a:rPr>
              <a:t>Ci sono dei pattern particolari?</a:t>
            </a:r>
            <a:endParaRPr lang="en-GB" dirty="0">
              <a:solidFill>
                <a:srgbClr val="FF0000"/>
              </a:solidFill>
            </a:endParaRPr>
          </a:p>
        </p:txBody>
      </p:sp>
      <p:cxnSp>
        <p:nvCxnSpPr>
          <p:cNvPr id="6" name="Connettore 2 5">
            <a:extLst>
              <a:ext uri="{FF2B5EF4-FFF2-40B4-BE49-F238E27FC236}">
                <a16:creationId xmlns:a16="http://schemas.microsoft.com/office/drawing/2014/main" id="{527DC9B9-ED76-4EF6-AB31-4A41EBAD9701}"/>
              </a:ext>
            </a:extLst>
          </p:cNvPr>
          <p:cNvCxnSpPr>
            <a:cxnSpLocks/>
          </p:cNvCxnSpPr>
          <p:nvPr/>
        </p:nvCxnSpPr>
        <p:spPr>
          <a:xfrm>
            <a:off x="5993520" y="4977199"/>
            <a:ext cx="0" cy="503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ttore 2 8">
            <a:extLst>
              <a:ext uri="{FF2B5EF4-FFF2-40B4-BE49-F238E27FC236}">
                <a16:creationId xmlns:a16="http://schemas.microsoft.com/office/drawing/2014/main" id="{AA8E4B2C-689A-488D-ABE5-01A77BF9E28D}"/>
              </a:ext>
            </a:extLst>
          </p:cNvPr>
          <p:cNvCxnSpPr/>
          <p:nvPr/>
        </p:nvCxnSpPr>
        <p:spPr>
          <a:xfrm>
            <a:off x="7951304" y="5929816"/>
            <a:ext cx="15770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CasellaDiTesto 9">
            <a:extLst>
              <a:ext uri="{FF2B5EF4-FFF2-40B4-BE49-F238E27FC236}">
                <a16:creationId xmlns:a16="http://schemas.microsoft.com/office/drawing/2014/main" id="{BE96F47C-5D2F-44FA-A5BF-A8370FC1B25F}"/>
              </a:ext>
            </a:extLst>
          </p:cNvPr>
          <p:cNvSpPr txBox="1"/>
          <p:nvPr/>
        </p:nvSpPr>
        <p:spPr>
          <a:xfrm>
            <a:off x="9727096" y="5599493"/>
            <a:ext cx="1577009" cy="646331"/>
          </a:xfrm>
          <a:prstGeom prst="rect">
            <a:avLst/>
          </a:prstGeom>
          <a:noFill/>
        </p:spPr>
        <p:txBody>
          <a:bodyPr wrap="square" rtlCol="0">
            <a:spAutoFit/>
          </a:bodyPr>
          <a:lstStyle/>
          <a:p>
            <a:pPr algn="ctr"/>
            <a:r>
              <a:rPr lang="it-IT" dirty="0">
                <a:solidFill>
                  <a:srgbClr val="FF0000"/>
                </a:solidFill>
              </a:rPr>
              <a:t>Motivazioni Business</a:t>
            </a:r>
            <a:endParaRPr lang="en-GB" dirty="0">
              <a:solidFill>
                <a:srgbClr val="FF0000"/>
              </a:solidFill>
            </a:endParaRPr>
          </a:p>
        </p:txBody>
      </p:sp>
      <p:sp>
        <p:nvSpPr>
          <p:cNvPr id="13" name="CasellaDiTesto 12">
            <a:extLst>
              <a:ext uri="{FF2B5EF4-FFF2-40B4-BE49-F238E27FC236}">
                <a16:creationId xmlns:a16="http://schemas.microsoft.com/office/drawing/2014/main" id="{6BA981A5-6F92-439F-8B3F-F4060CBFBFAB}"/>
              </a:ext>
            </a:extLst>
          </p:cNvPr>
          <p:cNvSpPr txBox="1"/>
          <p:nvPr/>
        </p:nvSpPr>
        <p:spPr>
          <a:xfrm>
            <a:off x="3455728" y="3922580"/>
            <a:ext cx="5075583" cy="646331"/>
          </a:xfrm>
          <a:prstGeom prst="rect">
            <a:avLst/>
          </a:prstGeom>
          <a:noFill/>
        </p:spPr>
        <p:txBody>
          <a:bodyPr wrap="square" rtlCol="0">
            <a:spAutoFit/>
          </a:bodyPr>
          <a:lstStyle/>
          <a:p>
            <a:pPr algn="ctr"/>
            <a:r>
              <a:rPr lang="it-IT" dirty="0"/>
              <a:t>Vogliamo studiare il comportamento dei nostri clienti basandoci sugli acquisti effettuati</a:t>
            </a:r>
            <a:endParaRPr lang="en-GB" dirty="0"/>
          </a:p>
        </p:txBody>
      </p:sp>
    </p:spTree>
    <p:extLst>
      <p:ext uri="{BB962C8B-B14F-4D97-AF65-F5344CB8AC3E}">
        <p14:creationId xmlns:p14="http://schemas.microsoft.com/office/powerpoint/2010/main" val="3200786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B93AD8-74C4-4298-9C1C-7E6BBADCEDDC}"/>
              </a:ext>
            </a:extLst>
          </p:cNvPr>
          <p:cNvSpPr>
            <a:spLocks noGrp="1"/>
          </p:cNvSpPr>
          <p:nvPr>
            <p:ph type="title"/>
          </p:nvPr>
        </p:nvSpPr>
        <p:spPr>
          <a:xfrm>
            <a:off x="815539" y="864970"/>
            <a:ext cx="9144000" cy="1344168"/>
          </a:xfrm>
        </p:spPr>
        <p:txBody>
          <a:bodyPr/>
          <a:lstStyle/>
          <a:p>
            <a:r>
              <a:rPr lang="it-IT" dirty="0"/>
              <a:t>La seconda parte: </a:t>
            </a:r>
            <a:r>
              <a:rPr lang="it-IT" dirty="0" err="1"/>
              <a:t>Preprocessing</a:t>
            </a:r>
            <a:endParaRPr lang="en-GB" dirty="0"/>
          </a:p>
        </p:txBody>
      </p:sp>
      <p:pic>
        <p:nvPicPr>
          <p:cNvPr id="11" name="Elemento grafico 10" descr="Database con riempimento a tinta unita">
            <a:extLst>
              <a:ext uri="{FF2B5EF4-FFF2-40B4-BE49-F238E27FC236}">
                <a16:creationId xmlns:a16="http://schemas.microsoft.com/office/drawing/2014/main" id="{AB17F489-4CE2-4108-8351-8D55D2A7E5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10671" y="1709531"/>
            <a:ext cx="1573002" cy="1573002"/>
          </a:xfrm>
          <a:prstGeom prst="rect">
            <a:avLst/>
          </a:prstGeom>
        </p:spPr>
      </p:pic>
      <p:sp>
        <p:nvSpPr>
          <p:cNvPr id="12" name="CasellaDiTesto 11">
            <a:extLst>
              <a:ext uri="{FF2B5EF4-FFF2-40B4-BE49-F238E27FC236}">
                <a16:creationId xmlns:a16="http://schemas.microsoft.com/office/drawing/2014/main" id="{001780C9-FE14-4574-9581-9E38EE1B5F16}"/>
              </a:ext>
            </a:extLst>
          </p:cNvPr>
          <p:cNvSpPr txBox="1"/>
          <p:nvPr/>
        </p:nvSpPr>
        <p:spPr>
          <a:xfrm>
            <a:off x="1401786" y="3282533"/>
            <a:ext cx="1990772" cy="923330"/>
          </a:xfrm>
          <a:prstGeom prst="rect">
            <a:avLst/>
          </a:prstGeom>
          <a:noFill/>
        </p:spPr>
        <p:txBody>
          <a:bodyPr wrap="square" rtlCol="0">
            <a:spAutoFit/>
          </a:bodyPr>
          <a:lstStyle/>
          <a:p>
            <a:pPr algn="ctr"/>
            <a:r>
              <a:rPr lang="en-GB" dirty="0"/>
              <a:t>E-commerce purchase data</a:t>
            </a:r>
          </a:p>
          <a:p>
            <a:pPr algn="ctr"/>
            <a:endParaRPr lang="en-GB" dirty="0"/>
          </a:p>
        </p:txBody>
      </p:sp>
      <p:sp>
        <p:nvSpPr>
          <p:cNvPr id="13" name="CasellaDiTesto 12">
            <a:extLst>
              <a:ext uri="{FF2B5EF4-FFF2-40B4-BE49-F238E27FC236}">
                <a16:creationId xmlns:a16="http://schemas.microsoft.com/office/drawing/2014/main" id="{2514EBF1-D684-48EF-8CFE-96E1993D796D}"/>
              </a:ext>
            </a:extLst>
          </p:cNvPr>
          <p:cNvSpPr txBox="1"/>
          <p:nvPr/>
        </p:nvSpPr>
        <p:spPr>
          <a:xfrm>
            <a:off x="815539" y="3865484"/>
            <a:ext cx="3647292" cy="261610"/>
          </a:xfrm>
          <a:prstGeom prst="rect">
            <a:avLst/>
          </a:prstGeom>
          <a:noFill/>
        </p:spPr>
        <p:txBody>
          <a:bodyPr wrap="square" rtlCol="0">
            <a:spAutoFit/>
          </a:bodyPr>
          <a:lstStyle/>
          <a:p>
            <a:pPr algn="ctr"/>
            <a:r>
              <a:rPr lang="en-GB" sz="1100" dirty="0"/>
              <a:t>https://www.kaggle.com/carrie1/ecommerce-data</a:t>
            </a:r>
            <a:endParaRPr lang="en-GB" dirty="0"/>
          </a:p>
        </p:txBody>
      </p:sp>
      <p:cxnSp>
        <p:nvCxnSpPr>
          <p:cNvPr id="14" name="Connettore 2 13">
            <a:extLst>
              <a:ext uri="{FF2B5EF4-FFF2-40B4-BE49-F238E27FC236}">
                <a16:creationId xmlns:a16="http://schemas.microsoft.com/office/drawing/2014/main" id="{6FD2D70E-0131-4433-8979-3B4DBC86AA86}"/>
              </a:ext>
            </a:extLst>
          </p:cNvPr>
          <p:cNvCxnSpPr/>
          <p:nvPr/>
        </p:nvCxnSpPr>
        <p:spPr>
          <a:xfrm>
            <a:off x="3525078" y="2451652"/>
            <a:ext cx="2438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asellaDiTesto 14">
            <a:extLst>
              <a:ext uri="{FF2B5EF4-FFF2-40B4-BE49-F238E27FC236}">
                <a16:creationId xmlns:a16="http://schemas.microsoft.com/office/drawing/2014/main" id="{79DBF19A-75A3-4155-9DE5-982828274171}"/>
              </a:ext>
            </a:extLst>
          </p:cNvPr>
          <p:cNvSpPr txBox="1"/>
          <p:nvPr/>
        </p:nvSpPr>
        <p:spPr>
          <a:xfrm>
            <a:off x="6397649" y="2034367"/>
            <a:ext cx="2888974" cy="923330"/>
          </a:xfrm>
          <a:prstGeom prst="rect">
            <a:avLst/>
          </a:prstGeom>
          <a:noFill/>
        </p:spPr>
        <p:txBody>
          <a:bodyPr wrap="square" rtlCol="0">
            <a:spAutoFit/>
          </a:bodyPr>
          <a:lstStyle/>
          <a:p>
            <a:pPr algn="ctr"/>
            <a:r>
              <a:rPr lang="en-GB" dirty="0"/>
              <a:t>Feature Subsect Selection &amp; </a:t>
            </a:r>
          </a:p>
          <a:p>
            <a:pPr algn="ctr"/>
            <a:r>
              <a:rPr lang="en-GB" dirty="0"/>
              <a:t>Dimensionality Reduction</a:t>
            </a:r>
          </a:p>
        </p:txBody>
      </p:sp>
      <p:cxnSp>
        <p:nvCxnSpPr>
          <p:cNvPr id="16" name="Connettore 2 15">
            <a:extLst>
              <a:ext uri="{FF2B5EF4-FFF2-40B4-BE49-F238E27FC236}">
                <a16:creationId xmlns:a16="http://schemas.microsoft.com/office/drawing/2014/main" id="{592309A9-F255-4CCB-82BE-8B4D15C6C2BE}"/>
              </a:ext>
            </a:extLst>
          </p:cNvPr>
          <p:cNvCxnSpPr/>
          <p:nvPr/>
        </p:nvCxnSpPr>
        <p:spPr>
          <a:xfrm>
            <a:off x="7858542" y="3050103"/>
            <a:ext cx="0" cy="675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Elemento grafico 16" descr="Database con riempimento a tinta unita">
            <a:extLst>
              <a:ext uri="{FF2B5EF4-FFF2-40B4-BE49-F238E27FC236}">
                <a16:creationId xmlns:a16="http://schemas.microsoft.com/office/drawing/2014/main" id="{041D09F2-EA97-439B-B4D7-ADADC7750D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2041" y="3698879"/>
            <a:ext cx="1573002" cy="1573002"/>
          </a:xfrm>
          <a:prstGeom prst="rect">
            <a:avLst/>
          </a:prstGeom>
        </p:spPr>
      </p:pic>
      <p:sp>
        <p:nvSpPr>
          <p:cNvPr id="18" name="Parentesi graffa aperta 17">
            <a:extLst>
              <a:ext uri="{FF2B5EF4-FFF2-40B4-BE49-F238E27FC236}">
                <a16:creationId xmlns:a16="http://schemas.microsoft.com/office/drawing/2014/main" id="{4DEB5889-734F-46C9-8FD1-31BEB89CD302}"/>
              </a:ext>
            </a:extLst>
          </p:cNvPr>
          <p:cNvSpPr/>
          <p:nvPr/>
        </p:nvSpPr>
        <p:spPr>
          <a:xfrm>
            <a:off x="6785113" y="3725964"/>
            <a:ext cx="185530" cy="147732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CasellaDiTesto 18">
            <a:extLst>
              <a:ext uri="{FF2B5EF4-FFF2-40B4-BE49-F238E27FC236}">
                <a16:creationId xmlns:a16="http://schemas.microsoft.com/office/drawing/2014/main" id="{D8A5E0BF-DCF2-4E40-86EF-D3BEC6DA2A22}"/>
              </a:ext>
            </a:extLst>
          </p:cNvPr>
          <p:cNvSpPr txBox="1"/>
          <p:nvPr/>
        </p:nvSpPr>
        <p:spPr>
          <a:xfrm>
            <a:off x="5234609" y="4279531"/>
            <a:ext cx="1550504" cy="369332"/>
          </a:xfrm>
          <a:prstGeom prst="rect">
            <a:avLst/>
          </a:prstGeom>
          <a:noFill/>
        </p:spPr>
        <p:txBody>
          <a:bodyPr wrap="square" rtlCol="0">
            <a:spAutoFit/>
          </a:bodyPr>
          <a:lstStyle/>
          <a:p>
            <a:pPr algn="ctr"/>
            <a:r>
              <a:rPr lang="it-IT" dirty="0"/>
              <a:t>(281,22)</a:t>
            </a:r>
            <a:endParaRPr lang="en-GB" dirty="0"/>
          </a:p>
        </p:txBody>
      </p:sp>
      <p:sp>
        <p:nvSpPr>
          <p:cNvPr id="20" name="Parentesi quadra aperta 19">
            <a:extLst>
              <a:ext uri="{FF2B5EF4-FFF2-40B4-BE49-F238E27FC236}">
                <a16:creationId xmlns:a16="http://schemas.microsoft.com/office/drawing/2014/main" id="{E7BA514B-7A7D-4507-BB71-84FB1630C726}"/>
              </a:ext>
            </a:extLst>
          </p:cNvPr>
          <p:cNvSpPr/>
          <p:nvPr/>
        </p:nvSpPr>
        <p:spPr>
          <a:xfrm rot="16200000">
            <a:off x="6886613" y="3853907"/>
            <a:ext cx="168060" cy="3185332"/>
          </a:xfrm>
          <a:prstGeom prst="leftBracket">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CasellaDiTesto 20">
            <a:extLst>
              <a:ext uri="{FF2B5EF4-FFF2-40B4-BE49-F238E27FC236}">
                <a16:creationId xmlns:a16="http://schemas.microsoft.com/office/drawing/2014/main" id="{E85DF3CB-277C-4144-AA9C-1A5BC9F4351B}"/>
              </a:ext>
            </a:extLst>
          </p:cNvPr>
          <p:cNvSpPr txBox="1"/>
          <p:nvPr/>
        </p:nvSpPr>
        <p:spPr>
          <a:xfrm>
            <a:off x="5323861" y="5689853"/>
            <a:ext cx="3293564" cy="646331"/>
          </a:xfrm>
          <a:prstGeom prst="rect">
            <a:avLst/>
          </a:prstGeom>
          <a:noFill/>
        </p:spPr>
        <p:txBody>
          <a:bodyPr wrap="square" rtlCol="0">
            <a:spAutoFit/>
          </a:bodyPr>
          <a:lstStyle/>
          <a:p>
            <a:pPr algn="ctr"/>
            <a:r>
              <a:rPr lang="it-IT" dirty="0">
                <a:solidFill>
                  <a:srgbClr val="FF0000"/>
                </a:solidFill>
              </a:rPr>
              <a:t>Simple Random Sampling</a:t>
            </a:r>
          </a:p>
          <a:p>
            <a:pPr algn="ctr"/>
            <a:r>
              <a:rPr lang="it-IT" dirty="0">
                <a:solidFill>
                  <a:srgbClr val="FF0000"/>
                </a:solidFill>
              </a:rPr>
              <a:t>per estrarli</a:t>
            </a:r>
            <a:endParaRPr lang="en-GB" dirty="0">
              <a:solidFill>
                <a:srgbClr val="FF0000"/>
              </a:solidFill>
            </a:endParaRPr>
          </a:p>
        </p:txBody>
      </p:sp>
      <p:sp>
        <p:nvSpPr>
          <p:cNvPr id="26" name="CasellaDiTesto 25">
            <a:extLst>
              <a:ext uri="{FF2B5EF4-FFF2-40B4-BE49-F238E27FC236}">
                <a16:creationId xmlns:a16="http://schemas.microsoft.com/office/drawing/2014/main" id="{1859DE8F-960B-4415-897A-30EF4D6DB3C5}"/>
              </a:ext>
            </a:extLst>
          </p:cNvPr>
          <p:cNvSpPr txBox="1"/>
          <p:nvPr/>
        </p:nvSpPr>
        <p:spPr>
          <a:xfrm>
            <a:off x="3948105" y="1737973"/>
            <a:ext cx="1573002" cy="646331"/>
          </a:xfrm>
          <a:prstGeom prst="rect">
            <a:avLst/>
          </a:prstGeom>
          <a:noFill/>
        </p:spPr>
        <p:txBody>
          <a:bodyPr wrap="square" rtlCol="0">
            <a:spAutoFit/>
          </a:bodyPr>
          <a:lstStyle/>
          <a:p>
            <a:pPr algn="ctr"/>
            <a:r>
              <a:rPr lang="it-IT" dirty="0"/>
              <a:t>541912 elementi</a:t>
            </a:r>
            <a:endParaRPr lang="en-GB" dirty="0"/>
          </a:p>
        </p:txBody>
      </p:sp>
    </p:spTree>
    <p:extLst>
      <p:ext uri="{BB962C8B-B14F-4D97-AF65-F5344CB8AC3E}">
        <p14:creationId xmlns:p14="http://schemas.microsoft.com/office/powerpoint/2010/main" val="7750322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B93AD8-74C4-4298-9C1C-7E6BBADCEDDC}"/>
              </a:ext>
            </a:extLst>
          </p:cNvPr>
          <p:cNvSpPr>
            <a:spLocks noGrp="1"/>
          </p:cNvSpPr>
          <p:nvPr>
            <p:ph type="title"/>
          </p:nvPr>
        </p:nvSpPr>
        <p:spPr>
          <a:xfrm>
            <a:off x="815539" y="864970"/>
            <a:ext cx="9144000" cy="712039"/>
          </a:xfrm>
        </p:spPr>
        <p:txBody>
          <a:bodyPr/>
          <a:lstStyle/>
          <a:p>
            <a:r>
              <a:rPr lang="it-IT" dirty="0" err="1"/>
              <a:t>Overview</a:t>
            </a:r>
            <a:r>
              <a:rPr lang="it-IT" dirty="0"/>
              <a:t> dei dati</a:t>
            </a:r>
            <a:endParaRPr lang="en-GB" dirty="0"/>
          </a:p>
        </p:txBody>
      </p:sp>
      <p:pic>
        <p:nvPicPr>
          <p:cNvPr id="4" name="Immagine 3">
            <a:extLst>
              <a:ext uri="{FF2B5EF4-FFF2-40B4-BE49-F238E27FC236}">
                <a16:creationId xmlns:a16="http://schemas.microsoft.com/office/drawing/2014/main" id="{4FE08DA4-7FED-4D77-8240-FD2F9A66A585}"/>
              </a:ext>
            </a:extLst>
          </p:cNvPr>
          <p:cNvPicPr>
            <a:picLocks noChangeAspect="1"/>
          </p:cNvPicPr>
          <p:nvPr/>
        </p:nvPicPr>
        <p:blipFill>
          <a:blip r:embed="rId2"/>
          <a:stretch>
            <a:fillRect/>
          </a:stretch>
        </p:blipFill>
        <p:spPr>
          <a:xfrm>
            <a:off x="815539" y="2345636"/>
            <a:ext cx="10438615" cy="1543050"/>
          </a:xfrm>
          <a:prstGeom prst="rect">
            <a:avLst/>
          </a:prstGeom>
        </p:spPr>
      </p:pic>
      <p:sp>
        <p:nvSpPr>
          <p:cNvPr id="5" name="CasellaDiTesto 4">
            <a:extLst>
              <a:ext uri="{FF2B5EF4-FFF2-40B4-BE49-F238E27FC236}">
                <a16:creationId xmlns:a16="http://schemas.microsoft.com/office/drawing/2014/main" id="{CE30ED86-9748-462D-A043-2B71CA7E0246}"/>
              </a:ext>
            </a:extLst>
          </p:cNvPr>
          <p:cNvSpPr txBox="1"/>
          <p:nvPr/>
        </p:nvSpPr>
        <p:spPr>
          <a:xfrm>
            <a:off x="4709628" y="4063787"/>
            <a:ext cx="2968487" cy="307777"/>
          </a:xfrm>
          <a:prstGeom prst="rect">
            <a:avLst/>
          </a:prstGeom>
          <a:noFill/>
        </p:spPr>
        <p:txBody>
          <a:bodyPr wrap="square" rtlCol="0">
            <a:spAutoFit/>
          </a:bodyPr>
          <a:lstStyle/>
          <a:p>
            <a:r>
              <a:rPr lang="it-IT" sz="1400" i="1" dirty="0"/>
              <a:t>wekaTransactionData.csv</a:t>
            </a:r>
            <a:endParaRPr lang="en-GB" sz="1400" i="1" dirty="0"/>
          </a:p>
        </p:txBody>
      </p:sp>
      <p:sp>
        <p:nvSpPr>
          <p:cNvPr id="6" name="Parentesi graffa aperta 5">
            <a:extLst>
              <a:ext uri="{FF2B5EF4-FFF2-40B4-BE49-F238E27FC236}">
                <a16:creationId xmlns:a16="http://schemas.microsoft.com/office/drawing/2014/main" id="{5F86CDE9-C05C-464D-BA46-B9D4A63426EC}"/>
              </a:ext>
            </a:extLst>
          </p:cNvPr>
          <p:cNvSpPr/>
          <p:nvPr/>
        </p:nvSpPr>
        <p:spPr>
          <a:xfrm rot="16200000">
            <a:off x="5730687" y="3495588"/>
            <a:ext cx="224009" cy="254745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CasellaDiTesto 6">
            <a:extLst>
              <a:ext uri="{FF2B5EF4-FFF2-40B4-BE49-F238E27FC236}">
                <a16:creationId xmlns:a16="http://schemas.microsoft.com/office/drawing/2014/main" id="{570F9127-C9BE-416B-B535-CAB0638B0B35}"/>
              </a:ext>
            </a:extLst>
          </p:cNvPr>
          <p:cNvSpPr txBox="1"/>
          <p:nvPr/>
        </p:nvSpPr>
        <p:spPr>
          <a:xfrm>
            <a:off x="3808482" y="5055567"/>
            <a:ext cx="4068417" cy="369332"/>
          </a:xfrm>
          <a:prstGeom prst="rect">
            <a:avLst/>
          </a:prstGeom>
          <a:noFill/>
        </p:spPr>
        <p:txBody>
          <a:bodyPr wrap="square" rtlCol="0">
            <a:spAutoFit/>
          </a:bodyPr>
          <a:lstStyle/>
          <a:p>
            <a:pPr algn="ctr"/>
            <a:endParaRPr lang="en-GB" dirty="0">
              <a:solidFill>
                <a:srgbClr val="FF0000"/>
              </a:solidFill>
            </a:endParaRPr>
          </a:p>
        </p:txBody>
      </p:sp>
      <p:sp>
        <p:nvSpPr>
          <p:cNvPr id="8" name="CasellaDiTesto 7">
            <a:extLst>
              <a:ext uri="{FF2B5EF4-FFF2-40B4-BE49-F238E27FC236}">
                <a16:creationId xmlns:a16="http://schemas.microsoft.com/office/drawing/2014/main" id="{508B3C08-CCA3-41BC-A33D-8056A887A6D3}"/>
              </a:ext>
            </a:extLst>
          </p:cNvPr>
          <p:cNvSpPr txBox="1"/>
          <p:nvPr/>
        </p:nvSpPr>
        <p:spPr>
          <a:xfrm>
            <a:off x="4285559" y="4929881"/>
            <a:ext cx="3114261" cy="1077218"/>
          </a:xfrm>
          <a:prstGeom prst="rect">
            <a:avLst/>
          </a:prstGeom>
          <a:noFill/>
        </p:spPr>
        <p:txBody>
          <a:bodyPr wrap="square" rtlCol="0">
            <a:spAutoFit/>
          </a:bodyPr>
          <a:lstStyle/>
          <a:p>
            <a:pPr algn="ctr"/>
            <a:r>
              <a:rPr lang="it-IT" sz="1600" dirty="0">
                <a:solidFill>
                  <a:srgbClr val="FF0000"/>
                </a:solidFill>
              </a:rPr>
              <a:t>Applicazione Apriori per la ricerca di regole (necessario discretizzare e </a:t>
            </a:r>
            <a:r>
              <a:rPr lang="it-IT" sz="1600" dirty="0" err="1">
                <a:solidFill>
                  <a:srgbClr val="FF0000"/>
                </a:solidFill>
              </a:rPr>
              <a:t>binarizzare</a:t>
            </a:r>
            <a:r>
              <a:rPr lang="it-IT" sz="1600" dirty="0">
                <a:solidFill>
                  <a:srgbClr val="FF0000"/>
                </a:solidFill>
              </a:rPr>
              <a:t> </a:t>
            </a:r>
            <a:r>
              <a:rPr lang="it-IT" sz="1600" dirty="0" err="1">
                <a:solidFill>
                  <a:srgbClr val="FF0000"/>
                </a:solidFill>
              </a:rPr>
              <a:t>UnitPrice</a:t>
            </a:r>
            <a:r>
              <a:rPr lang="it-IT" sz="1600" dirty="0">
                <a:solidFill>
                  <a:srgbClr val="FF0000"/>
                </a:solidFill>
              </a:rPr>
              <a:t>)</a:t>
            </a:r>
            <a:endParaRPr lang="en-GB" sz="1600" dirty="0">
              <a:solidFill>
                <a:srgbClr val="FF0000"/>
              </a:solidFill>
            </a:endParaRPr>
          </a:p>
        </p:txBody>
      </p:sp>
      <p:sp>
        <p:nvSpPr>
          <p:cNvPr id="25" name="CasellaDiTesto 24">
            <a:extLst>
              <a:ext uri="{FF2B5EF4-FFF2-40B4-BE49-F238E27FC236}">
                <a16:creationId xmlns:a16="http://schemas.microsoft.com/office/drawing/2014/main" id="{5C776954-F73A-49C0-99A4-271810584B46}"/>
              </a:ext>
            </a:extLst>
          </p:cNvPr>
          <p:cNvSpPr txBox="1"/>
          <p:nvPr/>
        </p:nvSpPr>
        <p:spPr>
          <a:xfrm>
            <a:off x="4104101" y="6081985"/>
            <a:ext cx="3477176" cy="646331"/>
          </a:xfrm>
          <a:prstGeom prst="rect">
            <a:avLst/>
          </a:prstGeom>
          <a:noFill/>
        </p:spPr>
        <p:txBody>
          <a:bodyPr wrap="square" rtlCol="0">
            <a:spAutoFit/>
          </a:bodyPr>
          <a:lstStyle/>
          <a:p>
            <a:pPr algn="ctr"/>
            <a:r>
              <a:rPr lang="it-IT" dirty="0">
                <a:solidFill>
                  <a:srgbClr val="FF0000"/>
                </a:solidFill>
              </a:rPr>
              <a:t>Applicazioni GSP per la ricerca di pattern sequenziali</a:t>
            </a:r>
            <a:endParaRPr lang="en-GB" dirty="0">
              <a:solidFill>
                <a:srgbClr val="FF0000"/>
              </a:solidFill>
            </a:endParaRPr>
          </a:p>
        </p:txBody>
      </p:sp>
    </p:spTree>
    <p:extLst>
      <p:ext uri="{BB962C8B-B14F-4D97-AF65-F5344CB8AC3E}">
        <p14:creationId xmlns:p14="http://schemas.microsoft.com/office/powerpoint/2010/main" val="34769836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E07687-B69D-489F-BD3F-324481E9B53B}"/>
              </a:ext>
            </a:extLst>
          </p:cNvPr>
          <p:cNvSpPr>
            <a:spLocks noGrp="1"/>
          </p:cNvSpPr>
          <p:nvPr>
            <p:ph type="title"/>
          </p:nvPr>
        </p:nvSpPr>
        <p:spPr>
          <a:xfrm>
            <a:off x="1040826" y="1040825"/>
            <a:ext cx="8898304" cy="522931"/>
          </a:xfrm>
        </p:spPr>
        <p:txBody>
          <a:bodyPr>
            <a:normAutofit fontScale="90000"/>
          </a:bodyPr>
          <a:lstStyle/>
          <a:p>
            <a:r>
              <a:rPr lang="it-IT" dirty="0"/>
              <a:t>Apriori senza </a:t>
            </a:r>
            <a:r>
              <a:rPr lang="it-IT" dirty="0" err="1"/>
              <a:t>UnitPrice</a:t>
            </a:r>
            <a:r>
              <a:rPr lang="it-IT" dirty="0"/>
              <a:t> (confidence 0.9)</a:t>
            </a:r>
            <a:endParaRPr lang="en-GB" dirty="0"/>
          </a:p>
        </p:txBody>
      </p:sp>
      <p:sp>
        <p:nvSpPr>
          <p:cNvPr id="4" name="CasellaDiTesto 3">
            <a:extLst>
              <a:ext uri="{FF2B5EF4-FFF2-40B4-BE49-F238E27FC236}">
                <a16:creationId xmlns:a16="http://schemas.microsoft.com/office/drawing/2014/main" id="{634D0804-E695-48B7-ACE1-C7FA68D5474D}"/>
              </a:ext>
            </a:extLst>
          </p:cNvPr>
          <p:cNvSpPr txBox="1"/>
          <p:nvPr/>
        </p:nvSpPr>
        <p:spPr>
          <a:xfrm>
            <a:off x="997491" y="1753561"/>
            <a:ext cx="9276522" cy="2554545"/>
          </a:xfrm>
          <a:prstGeom prst="rect">
            <a:avLst/>
          </a:prstGeom>
          <a:noFill/>
        </p:spPr>
        <p:txBody>
          <a:bodyPr wrap="square" rtlCol="0">
            <a:spAutoFit/>
          </a:bodyPr>
          <a:lstStyle/>
          <a:p>
            <a:r>
              <a:rPr lang="en-GB" sz="1600" dirty="0"/>
              <a:t> 1. 84029E=no 239 ==&gt; 84029G=no 228    &lt;conf:(0.95)&gt; lift:(1.12) lev:(0.08) [23] conv:(2.91)</a:t>
            </a:r>
          </a:p>
          <a:p>
            <a:r>
              <a:rPr lang="en-GB" sz="1600" dirty="0"/>
              <a:t> 2. 84029G=no 240 ==&gt; 84029E=no 228    &lt;conf:(0.95)&gt; lift:(1.12) lev:(0.08) [23] conv:(2.76)</a:t>
            </a:r>
          </a:p>
          <a:p>
            <a:r>
              <a:rPr lang="en-GB" sz="1600" dirty="0"/>
              <a:t> 3. 84029G=no 240 ==&gt; 22752=no 226    &lt;conf:(0.94)&gt; lift:(1.06) lev:(0.05) [13] conv:(1.82)</a:t>
            </a:r>
          </a:p>
          <a:p>
            <a:r>
              <a:rPr lang="en-GB" sz="1600" dirty="0"/>
              <a:t> 4. 84029E=no 239 ==&gt; 22752=no 225    &lt;conf:(0.94)&gt; lift:(1.06) lev:(0.05) [13] conv:(1.81)</a:t>
            </a:r>
          </a:p>
          <a:p>
            <a:r>
              <a:rPr lang="en-GB" sz="1600" dirty="0"/>
              <a:t> 5. 21479=no 249 ==&gt; 22111=no 232    &lt;conf:(0.93)&gt; lift:(1.05) lev:(0.04) [10] conv:(1.53)</a:t>
            </a:r>
          </a:p>
          <a:p>
            <a:r>
              <a:rPr lang="en-GB" sz="1600" dirty="0"/>
              <a:t> 6. 22111=no 250 ==&gt; 21479=no 232    &lt;conf:(0.93)&gt; lift:(1.05) lev:(0.04) [10] conv:(1.5)</a:t>
            </a:r>
          </a:p>
          <a:p>
            <a:r>
              <a:rPr lang="en-GB" sz="1600" dirty="0"/>
              <a:t> 7. 21479=no 249 ==&gt; 22114=no 229    &lt;conf:(0.92)&gt; lift:(1.04) lev:(0.03) [8] conv:(1.35)</a:t>
            </a:r>
          </a:p>
          <a:p>
            <a:r>
              <a:rPr lang="en-GB" sz="1600" dirty="0"/>
              <a:t> 8. 22114=no 249 ==&gt; 21479=no 229    &lt;conf:(0.92)&gt; lift:(1.04) lev:(0.03) [8] conv:(1.35)</a:t>
            </a:r>
          </a:p>
          <a:p>
            <a:r>
              <a:rPr lang="en-GB" sz="1600" dirty="0"/>
              <a:t> 9. 21479=no 249 ==&gt; 85099B=no 229    &lt;conf:(0.92)&gt; lift:(1.03) lev:(0.02) [6] conv:(1.27)</a:t>
            </a:r>
          </a:p>
          <a:p>
            <a:r>
              <a:rPr lang="en-GB" sz="1600" dirty="0"/>
              <a:t>10. 22114=no 249 ==&gt; 22111=no 228    &lt;conf:(0.92)&gt; lift:(1.03) lev:(0.02) [6] conv:(1.25)</a:t>
            </a:r>
          </a:p>
        </p:txBody>
      </p:sp>
      <p:sp>
        <p:nvSpPr>
          <p:cNvPr id="5" name="CasellaDiTesto 4">
            <a:extLst>
              <a:ext uri="{FF2B5EF4-FFF2-40B4-BE49-F238E27FC236}">
                <a16:creationId xmlns:a16="http://schemas.microsoft.com/office/drawing/2014/main" id="{8EE23C42-EFE4-42B4-B1AF-B2449713C9F5}"/>
              </a:ext>
            </a:extLst>
          </p:cNvPr>
          <p:cNvSpPr txBox="1"/>
          <p:nvPr/>
        </p:nvSpPr>
        <p:spPr>
          <a:xfrm>
            <a:off x="821635" y="4432452"/>
            <a:ext cx="4492487" cy="369332"/>
          </a:xfrm>
          <a:prstGeom prst="rect">
            <a:avLst/>
          </a:prstGeom>
          <a:noFill/>
        </p:spPr>
        <p:txBody>
          <a:bodyPr wrap="square" rtlCol="0">
            <a:spAutoFit/>
          </a:bodyPr>
          <a:lstStyle/>
          <a:p>
            <a:r>
              <a:rPr lang="it-IT" dirty="0">
                <a:solidFill>
                  <a:srgbClr val="FF0000"/>
                </a:solidFill>
              </a:rPr>
              <a:t>&lt;Analisi dei risultati&gt;</a:t>
            </a:r>
            <a:endParaRPr lang="en-GB" dirty="0">
              <a:solidFill>
                <a:srgbClr val="FF0000"/>
              </a:solidFill>
            </a:endParaRPr>
          </a:p>
        </p:txBody>
      </p:sp>
      <p:sp>
        <p:nvSpPr>
          <p:cNvPr id="7" name="CasellaDiTesto 6">
            <a:extLst>
              <a:ext uri="{FF2B5EF4-FFF2-40B4-BE49-F238E27FC236}">
                <a16:creationId xmlns:a16="http://schemas.microsoft.com/office/drawing/2014/main" id="{1CC49AC1-74E4-4ACF-95B4-68180AD7E2FF}"/>
              </a:ext>
            </a:extLst>
          </p:cNvPr>
          <p:cNvSpPr txBox="1"/>
          <p:nvPr/>
        </p:nvSpPr>
        <p:spPr>
          <a:xfrm>
            <a:off x="997491" y="4797881"/>
            <a:ext cx="10372874" cy="646331"/>
          </a:xfrm>
          <a:prstGeom prst="rect">
            <a:avLst/>
          </a:prstGeom>
          <a:noFill/>
        </p:spPr>
        <p:txBody>
          <a:bodyPr wrap="square">
            <a:spAutoFit/>
          </a:bodyPr>
          <a:lstStyle/>
          <a:p>
            <a:r>
              <a:rPr lang="en-GB" dirty="0"/>
              <a:t>R1 e R2 </a:t>
            </a:r>
            <a:r>
              <a:rPr lang="en-GB" dirty="0" err="1"/>
              <a:t>risultano</a:t>
            </a:r>
            <a:r>
              <a:rPr lang="en-GB" dirty="0"/>
              <a:t> le </a:t>
            </a:r>
            <a:r>
              <a:rPr lang="en-GB" dirty="0" err="1"/>
              <a:t>migliori</a:t>
            </a:r>
            <a:r>
              <a:rPr lang="en-GB" dirty="0"/>
              <a:t> (</a:t>
            </a:r>
            <a:r>
              <a:rPr lang="en-GB" dirty="0" err="1"/>
              <a:t>valori</a:t>
            </a:r>
            <a:r>
              <a:rPr lang="en-GB" dirty="0"/>
              <a:t> </a:t>
            </a:r>
            <a:r>
              <a:rPr lang="en-GB" dirty="0" err="1"/>
              <a:t>confidenza</a:t>
            </a:r>
            <a:r>
              <a:rPr lang="en-GB" dirty="0"/>
              <a:t> e lift </a:t>
            </a:r>
            <a:r>
              <a:rPr lang="en-GB" dirty="0" err="1"/>
              <a:t>più</a:t>
            </a:r>
            <a:r>
              <a:rPr lang="en-GB" dirty="0"/>
              <a:t> alti ) e ci </a:t>
            </a:r>
            <a:r>
              <a:rPr lang="en-GB" dirty="0" err="1"/>
              <a:t>dicono</a:t>
            </a:r>
            <a:r>
              <a:rPr lang="en-GB" dirty="0"/>
              <a:t> </a:t>
            </a:r>
            <a:r>
              <a:rPr lang="en-GB" dirty="0" err="1"/>
              <a:t>che</a:t>
            </a:r>
            <a:r>
              <a:rPr lang="en-GB" dirty="0"/>
              <a:t> </a:t>
            </a:r>
            <a:r>
              <a:rPr lang="en-GB" dirty="0" err="1"/>
              <a:t>coloro</a:t>
            </a:r>
            <a:r>
              <a:rPr lang="en-GB" dirty="0"/>
              <a:t> </a:t>
            </a:r>
            <a:r>
              <a:rPr lang="en-GB" dirty="0" err="1"/>
              <a:t>che</a:t>
            </a:r>
            <a:r>
              <a:rPr lang="en-GB" dirty="0"/>
              <a:t> non </a:t>
            </a:r>
            <a:r>
              <a:rPr lang="en-GB" dirty="0" err="1"/>
              <a:t>comprano</a:t>
            </a:r>
            <a:r>
              <a:rPr lang="en-GB" dirty="0"/>
              <a:t> il </a:t>
            </a:r>
            <a:r>
              <a:rPr lang="en-GB" dirty="0" err="1"/>
              <a:t>prodotto</a:t>
            </a:r>
            <a:r>
              <a:rPr lang="en-GB" dirty="0"/>
              <a:t> 84029E non </a:t>
            </a:r>
            <a:r>
              <a:rPr lang="en-GB" dirty="0" err="1"/>
              <a:t>comprano</a:t>
            </a:r>
            <a:r>
              <a:rPr lang="en-GB" dirty="0"/>
              <a:t> il </a:t>
            </a:r>
            <a:r>
              <a:rPr lang="en-GB" dirty="0" err="1"/>
              <a:t>prodotto</a:t>
            </a:r>
            <a:r>
              <a:rPr lang="en-GB" dirty="0"/>
              <a:t> 84029G e </a:t>
            </a:r>
            <a:r>
              <a:rPr lang="en-GB" dirty="0" err="1"/>
              <a:t>viceversa</a:t>
            </a:r>
            <a:endParaRPr lang="en-GB" dirty="0"/>
          </a:p>
        </p:txBody>
      </p:sp>
    </p:spTree>
    <p:extLst>
      <p:ext uri="{BB962C8B-B14F-4D97-AF65-F5344CB8AC3E}">
        <p14:creationId xmlns:p14="http://schemas.microsoft.com/office/powerpoint/2010/main" val="26058543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A81A67D2-E9AD-4CFC-88CF-87A66A987A7D}"/>
              </a:ext>
            </a:extLst>
          </p:cNvPr>
          <p:cNvSpPr txBox="1">
            <a:spLocks/>
          </p:cNvSpPr>
          <p:nvPr/>
        </p:nvSpPr>
        <p:spPr>
          <a:xfrm>
            <a:off x="1040826" y="1040825"/>
            <a:ext cx="8898304" cy="522931"/>
          </a:xfrm>
          <a:prstGeom prst="rect">
            <a:avLst/>
          </a:prstGeom>
        </p:spPr>
        <p:txBody>
          <a:bodyPr vert="horz" lIns="91440" tIns="45720" rIns="91440" bIns="45720" rtlCol="0" anchor="t">
            <a:normAutofit fontScale="75000" lnSpcReduction="20000"/>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it-IT" dirty="0"/>
              <a:t>Apriori senza </a:t>
            </a:r>
            <a:r>
              <a:rPr lang="it-IT" dirty="0" err="1"/>
              <a:t>UnitPrice</a:t>
            </a:r>
            <a:r>
              <a:rPr lang="it-IT" dirty="0"/>
              <a:t> (lift 0.9)</a:t>
            </a:r>
            <a:endParaRPr lang="en-GB" dirty="0"/>
          </a:p>
        </p:txBody>
      </p:sp>
      <p:sp>
        <p:nvSpPr>
          <p:cNvPr id="7" name="CasellaDiTesto 6">
            <a:extLst>
              <a:ext uri="{FF2B5EF4-FFF2-40B4-BE49-F238E27FC236}">
                <a16:creationId xmlns:a16="http://schemas.microsoft.com/office/drawing/2014/main" id="{B15D946C-F23F-4541-8011-CEE9BF507D3F}"/>
              </a:ext>
            </a:extLst>
          </p:cNvPr>
          <p:cNvSpPr txBox="1"/>
          <p:nvPr/>
        </p:nvSpPr>
        <p:spPr>
          <a:xfrm>
            <a:off x="874643" y="1683025"/>
            <a:ext cx="10760765" cy="2554545"/>
          </a:xfrm>
          <a:prstGeom prst="rect">
            <a:avLst/>
          </a:prstGeom>
          <a:noFill/>
        </p:spPr>
        <p:txBody>
          <a:bodyPr wrap="square">
            <a:spAutoFit/>
          </a:bodyPr>
          <a:lstStyle/>
          <a:p>
            <a:r>
              <a:rPr lang="en-GB" sz="1600" dirty="0"/>
              <a:t> 1. 22865=no 228 ==&gt; 22866=no 215    conf:(0.94) &lt; lift:(1.14)&gt; lev:(0.09) [25] conv:(2.78)</a:t>
            </a:r>
          </a:p>
          <a:p>
            <a:r>
              <a:rPr lang="en-GB" sz="1600" dirty="0"/>
              <a:t> 2. 22866=no 233 ==&gt; 22865=no 215    conf:(0.92) &lt; lift:(1.14)&gt; lev:(0.09) [25] conv:(2.31)</a:t>
            </a:r>
          </a:p>
          <a:p>
            <a:r>
              <a:rPr lang="en-GB" sz="1600" dirty="0"/>
              <a:t> 3. 84029G=no 240 ==&gt; 84029E=no 21479=no 213    conf:(0.89) &lt; lift:(1.13)&gt; lev:(0.09) [25] conv:(1.86)</a:t>
            </a:r>
          </a:p>
          <a:p>
            <a:r>
              <a:rPr lang="en-GB" sz="1600" dirty="0"/>
              <a:t> 4. 84029E=no 21479=no 220 ==&gt; 84029G=no 213    conf:(0.97) &lt; lift:(1.13)&gt; lev:(0.09) [25] conv:(4.01)</a:t>
            </a:r>
          </a:p>
          <a:p>
            <a:r>
              <a:rPr lang="en-GB" sz="1600" dirty="0"/>
              <a:t> 5. 84029E=no 239 ==&gt; 84029G=no 21479=no 213    conf:(0.89) &lt; lift:(1.13)&gt; lev:(0.09) [24] conv:(1.86)</a:t>
            </a:r>
          </a:p>
          <a:p>
            <a:r>
              <a:rPr lang="en-GB" sz="1600" dirty="0"/>
              <a:t> 6. 84029G=no 21479=no 222 ==&gt; 84029E=no 213    conf:(0.96) &lt; lift:(1.13)&gt; lev:(0.09) [24] conv:(3.32)</a:t>
            </a:r>
          </a:p>
          <a:p>
            <a:r>
              <a:rPr lang="en-GB" sz="1600" dirty="0"/>
              <a:t> 7. 84029G=no 240 ==&gt; 84029E=no 228    conf:(0.95) &lt; lift:(1.12)&gt; lev:(0.08) [23] conv:(2.76)</a:t>
            </a:r>
          </a:p>
          <a:p>
            <a:r>
              <a:rPr lang="en-GB" sz="1600" dirty="0"/>
              <a:t> 8. 84029E=no 239 ==&gt; 84029G=no 228    conf:(0.95) &lt; lift:(1.12)&gt; lev:(0.08) [23] conv:(2.91)</a:t>
            </a:r>
          </a:p>
          <a:p>
            <a:r>
              <a:rPr lang="en-GB" sz="1600" dirty="0"/>
              <a:t> 9. 84029G=no 240 ==&gt; 84029E=no 22752=no 214    conf:(0.89) &lt; lift:(1.11)&gt; lev:(0.08) [21] conv:(1.77)</a:t>
            </a:r>
          </a:p>
          <a:p>
            <a:r>
              <a:rPr lang="en-GB" sz="1600" dirty="0"/>
              <a:t>10. 84029E=no 22752=no 225 ==&gt; 84029G=no 214    conf:(0.95) &lt; lift:(1.11)&gt; lev:(0.08) [21] conv:(2.74)</a:t>
            </a:r>
          </a:p>
        </p:txBody>
      </p:sp>
      <p:sp>
        <p:nvSpPr>
          <p:cNvPr id="8" name="CasellaDiTesto 7">
            <a:extLst>
              <a:ext uri="{FF2B5EF4-FFF2-40B4-BE49-F238E27FC236}">
                <a16:creationId xmlns:a16="http://schemas.microsoft.com/office/drawing/2014/main" id="{F354F292-A0B0-40A7-9C88-D37232706A60}"/>
              </a:ext>
            </a:extLst>
          </p:cNvPr>
          <p:cNvSpPr txBox="1"/>
          <p:nvPr/>
        </p:nvSpPr>
        <p:spPr>
          <a:xfrm>
            <a:off x="698787" y="4356839"/>
            <a:ext cx="4492487" cy="369332"/>
          </a:xfrm>
          <a:prstGeom prst="rect">
            <a:avLst/>
          </a:prstGeom>
          <a:noFill/>
        </p:spPr>
        <p:txBody>
          <a:bodyPr wrap="square" rtlCol="0">
            <a:spAutoFit/>
          </a:bodyPr>
          <a:lstStyle/>
          <a:p>
            <a:r>
              <a:rPr lang="it-IT" dirty="0">
                <a:solidFill>
                  <a:srgbClr val="FF0000"/>
                </a:solidFill>
              </a:rPr>
              <a:t>&lt;Analisi dei risultati&gt;</a:t>
            </a:r>
            <a:endParaRPr lang="en-GB" dirty="0">
              <a:solidFill>
                <a:srgbClr val="FF0000"/>
              </a:solidFill>
            </a:endParaRPr>
          </a:p>
        </p:txBody>
      </p:sp>
      <p:sp>
        <p:nvSpPr>
          <p:cNvPr id="9" name="CasellaDiTesto 8">
            <a:extLst>
              <a:ext uri="{FF2B5EF4-FFF2-40B4-BE49-F238E27FC236}">
                <a16:creationId xmlns:a16="http://schemas.microsoft.com/office/drawing/2014/main" id="{BE56614F-2EA6-4301-BBDE-08B376E7F5CE}"/>
              </a:ext>
            </a:extLst>
          </p:cNvPr>
          <p:cNvSpPr txBox="1"/>
          <p:nvPr/>
        </p:nvSpPr>
        <p:spPr>
          <a:xfrm>
            <a:off x="874643" y="4722268"/>
            <a:ext cx="10372874" cy="646331"/>
          </a:xfrm>
          <a:prstGeom prst="rect">
            <a:avLst/>
          </a:prstGeom>
          <a:noFill/>
        </p:spPr>
        <p:txBody>
          <a:bodyPr wrap="square">
            <a:spAutoFit/>
          </a:bodyPr>
          <a:lstStyle/>
          <a:p>
            <a:r>
              <a:rPr lang="it-IT" dirty="0"/>
              <a:t>Lift.R1 e Lift.R2 risultano le migliori e ci dicono che coloro che non comprano il prodotto 22865 non comprano il prodotto 22866 e viceversa</a:t>
            </a:r>
          </a:p>
        </p:txBody>
      </p:sp>
    </p:spTree>
    <p:extLst>
      <p:ext uri="{BB962C8B-B14F-4D97-AF65-F5344CB8AC3E}">
        <p14:creationId xmlns:p14="http://schemas.microsoft.com/office/powerpoint/2010/main" val="1739763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a:extLst>
              <a:ext uri="{FF2B5EF4-FFF2-40B4-BE49-F238E27FC236}">
                <a16:creationId xmlns:a16="http://schemas.microsoft.com/office/drawing/2014/main" id="{13B0E8B9-073C-4606-88AC-517FC378D1FA}"/>
              </a:ext>
            </a:extLst>
          </p:cNvPr>
          <p:cNvSpPr txBox="1">
            <a:spLocks/>
          </p:cNvSpPr>
          <p:nvPr/>
        </p:nvSpPr>
        <p:spPr>
          <a:xfrm>
            <a:off x="802287" y="1014321"/>
            <a:ext cx="8898304" cy="522931"/>
          </a:xfrm>
          <a:prstGeom prst="rect">
            <a:avLst/>
          </a:prstGeom>
        </p:spPr>
        <p:txBody>
          <a:bodyPr vert="horz" lIns="91440" tIns="45720" rIns="91440" bIns="45720" rtlCol="0" anchor="t">
            <a:normAutofit fontScale="75000" lnSpcReduction="20000"/>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it-IT" dirty="0"/>
              <a:t>Analisi risultati</a:t>
            </a:r>
            <a:endParaRPr lang="en-GB" dirty="0"/>
          </a:p>
        </p:txBody>
      </p:sp>
      <p:sp>
        <p:nvSpPr>
          <p:cNvPr id="3" name="CasellaDiTesto 2">
            <a:extLst>
              <a:ext uri="{FF2B5EF4-FFF2-40B4-BE49-F238E27FC236}">
                <a16:creationId xmlns:a16="http://schemas.microsoft.com/office/drawing/2014/main" id="{086005FC-1018-44C4-AC9C-764DDCA4FEFA}"/>
              </a:ext>
            </a:extLst>
          </p:cNvPr>
          <p:cNvSpPr txBox="1"/>
          <p:nvPr/>
        </p:nvSpPr>
        <p:spPr>
          <a:xfrm>
            <a:off x="1016000" y="1537252"/>
            <a:ext cx="10373713" cy="3416320"/>
          </a:xfrm>
          <a:prstGeom prst="rect">
            <a:avLst/>
          </a:prstGeom>
          <a:noFill/>
        </p:spPr>
        <p:txBody>
          <a:bodyPr wrap="square" rtlCol="0">
            <a:spAutoFit/>
          </a:bodyPr>
          <a:lstStyle/>
          <a:p>
            <a:r>
              <a:rPr lang="pt-BR" dirty="0"/>
              <a:t>Conf1: 84029E=no 239 ==&gt; 84029G=no 228</a:t>
            </a:r>
          </a:p>
          <a:p>
            <a:r>
              <a:rPr lang="pt-BR" dirty="0"/>
              <a:t>Conf2: 84029G=no 240 ==&gt; 84029E=no 228</a:t>
            </a:r>
          </a:p>
          <a:p>
            <a:r>
              <a:rPr lang="pt-BR" dirty="0"/>
              <a:t>Lift_3: 84029G=no 240 ==&gt; 84029E=no 21479=no 213 </a:t>
            </a:r>
          </a:p>
          <a:p>
            <a:r>
              <a:rPr lang="pt-BR" dirty="0"/>
              <a:t>Lift_4: 84029E=no 21479=no 220 ==&gt; 84029G=no 213 </a:t>
            </a:r>
          </a:p>
          <a:p>
            <a:r>
              <a:rPr lang="pt-BR" dirty="0"/>
              <a:t>Lift_5: 84029E=no 239 ==&gt; 84029G=no 21479=no 213 </a:t>
            </a:r>
          </a:p>
          <a:p>
            <a:r>
              <a:rPr lang="pt-BR" dirty="0"/>
              <a:t>Lift_6: 84029G=no 21479=no 222 ==&gt; 84029E=no 213</a:t>
            </a:r>
          </a:p>
          <a:p>
            <a:r>
              <a:rPr lang="pt-BR" dirty="0"/>
              <a:t>Lift_9: 84029G=no 240 ==&gt; 84029E=no 22752=no 214</a:t>
            </a:r>
          </a:p>
          <a:p>
            <a:r>
              <a:rPr lang="pt-BR" dirty="0"/>
              <a:t>Lift_10: 84029E=no 22752=no 225 ==&gt; 84029G=no 214</a:t>
            </a:r>
          </a:p>
          <a:p>
            <a:endParaRPr lang="pt-BR" dirty="0"/>
          </a:p>
          <a:p>
            <a:endParaRPr lang="pt-BR" dirty="0"/>
          </a:p>
          <a:p>
            <a:r>
              <a:rPr lang="pt-BR" dirty="0">
                <a:solidFill>
                  <a:srgbClr val="FF0000"/>
                </a:solidFill>
              </a:rPr>
              <a:t>&lt;In definitiva&gt;</a:t>
            </a:r>
          </a:p>
          <a:p>
            <a:endParaRPr lang="en-GB" dirty="0"/>
          </a:p>
        </p:txBody>
      </p:sp>
      <p:sp>
        <p:nvSpPr>
          <p:cNvPr id="4" name="CasellaDiTesto 3">
            <a:extLst>
              <a:ext uri="{FF2B5EF4-FFF2-40B4-BE49-F238E27FC236}">
                <a16:creationId xmlns:a16="http://schemas.microsoft.com/office/drawing/2014/main" id="{48DE22BE-8333-4BD2-B238-B526CE001D88}"/>
              </a:ext>
            </a:extLst>
          </p:cNvPr>
          <p:cNvSpPr txBox="1"/>
          <p:nvPr/>
        </p:nvSpPr>
        <p:spPr>
          <a:xfrm>
            <a:off x="1155700" y="4775200"/>
            <a:ext cx="9613900" cy="1200329"/>
          </a:xfrm>
          <a:prstGeom prst="rect">
            <a:avLst/>
          </a:prstGeom>
          <a:noFill/>
        </p:spPr>
        <p:txBody>
          <a:bodyPr wrap="square" rtlCol="0">
            <a:spAutoFit/>
          </a:bodyPr>
          <a:lstStyle/>
          <a:p>
            <a:r>
              <a:rPr lang="pt-BR" dirty="0"/>
              <a:t>84029E=no 21479=no 213 ===&gt; 84029G=no 240</a:t>
            </a:r>
          </a:p>
          <a:p>
            <a:r>
              <a:rPr lang="pt-BR" dirty="0"/>
              <a:t>84029G=no 240 ==&gt; 84029E=no 21479=no 213</a:t>
            </a:r>
          </a:p>
          <a:p>
            <a:r>
              <a:rPr lang="pt-BR" dirty="0"/>
              <a:t>Lift_9: 84029G=no 240 ==&gt; 84029E=no 22752=no 214</a:t>
            </a:r>
          </a:p>
          <a:p>
            <a:r>
              <a:rPr lang="pt-BR" dirty="0"/>
              <a:t>Lift_10: 84029E=no 22752=no 225 ==&gt; 84029G=no 214</a:t>
            </a:r>
            <a:endParaRPr lang="en-GB" dirty="0"/>
          </a:p>
        </p:txBody>
      </p:sp>
    </p:spTree>
    <p:extLst>
      <p:ext uri="{BB962C8B-B14F-4D97-AF65-F5344CB8AC3E}">
        <p14:creationId xmlns:p14="http://schemas.microsoft.com/office/powerpoint/2010/main" val="5130148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A81A67D2-E9AD-4CFC-88CF-87A66A987A7D}"/>
              </a:ext>
            </a:extLst>
          </p:cNvPr>
          <p:cNvSpPr txBox="1">
            <a:spLocks/>
          </p:cNvSpPr>
          <p:nvPr/>
        </p:nvSpPr>
        <p:spPr>
          <a:xfrm>
            <a:off x="1040826" y="1040825"/>
            <a:ext cx="8898304" cy="522931"/>
          </a:xfrm>
          <a:prstGeom prst="rect">
            <a:avLst/>
          </a:prstGeom>
        </p:spPr>
        <p:txBody>
          <a:bodyPr vert="horz" lIns="91440" tIns="45720" rIns="91440" bIns="45720" rtlCol="0" anchor="t">
            <a:normAutofit fontScale="75000" lnSpcReduction="20000"/>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it-IT" dirty="0"/>
              <a:t>Apriori con </a:t>
            </a:r>
            <a:r>
              <a:rPr lang="it-IT" dirty="0" err="1"/>
              <a:t>UnitPrice</a:t>
            </a:r>
            <a:r>
              <a:rPr lang="it-IT" dirty="0"/>
              <a:t> (confidence 0.9)</a:t>
            </a:r>
            <a:endParaRPr lang="en-GB" dirty="0"/>
          </a:p>
        </p:txBody>
      </p:sp>
      <p:sp>
        <p:nvSpPr>
          <p:cNvPr id="2" name="CasellaDiTesto 1">
            <a:extLst>
              <a:ext uri="{FF2B5EF4-FFF2-40B4-BE49-F238E27FC236}">
                <a16:creationId xmlns:a16="http://schemas.microsoft.com/office/drawing/2014/main" id="{D921DE8E-82C4-420D-9746-51EFB58641B9}"/>
              </a:ext>
            </a:extLst>
          </p:cNvPr>
          <p:cNvSpPr txBox="1"/>
          <p:nvPr/>
        </p:nvSpPr>
        <p:spPr>
          <a:xfrm>
            <a:off x="1040826" y="1701800"/>
            <a:ext cx="9792274" cy="3108543"/>
          </a:xfrm>
          <a:prstGeom prst="rect">
            <a:avLst/>
          </a:prstGeom>
          <a:noFill/>
        </p:spPr>
        <p:txBody>
          <a:bodyPr wrap="square" rtlCol="0">
            <a:spAutoFit/>
          </a:bodyPr>
          <a:lstStyle/>
          <a:p>
            <a:r>
              <a:rPr lang="en-GB" sz="1400" dirty="0"/>
              <a:t>1. </a:t>
            </a:r>
            <a:r>
              <a:rPr lang="en-GB" sz="1400" dirty="0" err="1"/>
              <a:t>UnitPrice</a:t>
            </a:r>
            <a:r>
              <a:rPr lang="en-GB" sz="1400" dirty="0"/>
              <a:t>='(68.62-81.924]'=f 281 ==&gt; </a:t>
            </a:r>
            <a:r>
              <a:rPr lang="en-GB" sz="1400" dirty="0" err="1"/>
              <a:t>UnitPrice</a:t>
            </a:r>
            <a:r>
              <a:rPr lang="en-GB" sz="1400" dirty="0"/>
              <a:t>='(55.316-68.62]'=f 281    &lt;conf:(1)&gt; lift:(1) lev:(0) [0] conv:(0)</a:t>
            </a:r>
          </a:p>
          <a:p>
            <a:r>
              <a:rPr lang="en-GB" sz="1400" dirty="0"/>
              <a:t> 2. </a:t>
            </a:r>
            <a:r>
              <a:rPr lang="en-GB" sz="1400" dirty="0" err="1"/>
              <a:t>UnitPrice</a:t>
            </a:r>
            <a:r>
              <a:rPr lang="en-GB" sz="1400" dirty="0"/>
              <a:t>='(55.316-68.62]'=f 281 ==&gt; </a:t>
            </a:r>
            <a:r>
              <a:rPr lang="en-GB" sz="1400" dirty="0" err="1"/>
              <a:t>UnitPrice</a:t>
            </a:r>
            <a:r>
              <a:rPr lang="en-GB" sz="1400" dirty="0"/>
              <a:t>='(68.62-81.924]'=f 281    &lt;conf:(1)&gt; lift:(1) lev:(0) [0] conv:(0)</a:t>
            </a:r>
          </a:p>
          <a:p>
            <a:r>
              <a:rPr lang="en-GB" sz="1400" dirty="0"/>
              <a:t> 3. </a:t>
            </a:r>
            <a:r>
              <a:rPr lang="en-GB" sz="1400" dirty="0" err="1"/>
              <a:t>UnitPrice</a:t>
            </a:r>
            <a:r>
              <a:rPr lang="en-GB" sz="1400" dirty="0"/>
              <a:t>='(81.924-95.228]'=f 281 ==&gt; </a:t>
            </a:r>
            <a:r>
              <a:rPr lang="en-GB" sz="1400" dirty="0" err="1"/>
              <a:t>UnitPrice</a:t>
            </a:r>
            <a:r>
              <a:rPr lang="en-GB" sz="1400" dirty="0"/>
              <a:t>='(55.316-68.62]'=f 281    &lt;conf:(1)&gt; lift:(1) lev:(0) [0] conv:(0)</a:t>
            </a:r>
          </a:p>
          <a:p>
            <a:r>
              <a:rPr lang="en-GB" sz="1400" dirty="0"/>
              <a:t> 4. </a:t>
            </a:r>
            <a:r>
              <a:rPr lang="en-GB" sz="1400" dirty="0" err="1"/>
              <a:t>UnitPrice</a:t>
            </a:r>
            <a:r>
              <a:rPr lang="en-GB" sz="1400" dirty="0"/>
              <a:t>='(55.316-68.62]'=f 281 ==&gt; </a:t>
            </a:r>
            <a:r>
              <a:rPr lang="en-GB" sz="1400" dirty="0" err="1"/>
              <a:t>UnitPrice</a:t>
            </a:r>
            <a:r>
              <a:rPr lang="en-GB" sz="1400" dirty="0"/>
              <a:t>='(81.924-95.228]'=f 281    &lt;conf:(1)&gt; lift:(1) lev:(0) [0] conv:(0)</a:t>
            </a:r>
          </a:p>
          <a:p>
            <a:r>
              <a:rPr lang="en-GB" sz="1400" dirty="0"/>
              <a:t> 5. </a:t>
            </a:r>
            <a:r>
              <a:rPr lang="en-GB" sz="1400" dirty="0" err="1"/>
              <a:t>UnitPrice</a:t>
            </a:r>
            <a:r>
              <a:rPr lang="en-GB" sz="1400" dirty="0"/>
              <a:t>='(81.924-95.228]'=f 281 ==&gt; </a:t>
            </a:r>
            <a:r>
              <a:rPr lang="en-GB" sz="1400" dirty="0" err="1"/>
              <a:t>UnitPrice</a:t>
            </a:r>
            <a:r>
              <a:rPr lang="en-GB" sz="1400" dirty="0"/>
              <a:t>='(68.62-81.924]'=f 281    &lt;conf:(1)&gt; lift:(1) lev:(0) [0] conv:(0)</a:t>
            </a:r>
          </a:p>
          <a:p>
            <a:r>
              <a:rPr lang="en-GB" sz="1400" dirty="0"/>
              <a:t> 6. </a:t>
            </a:r>
            <a:r>
              <a:rPr lang="en-GB" sz="1400" dirty="0" err="1"/>
              <a:t>UnitPrice</a:t>
            </a:r>
            <a:r>
              <a:rPr lang="en-GB" sz="1400" dirty="0"/>
              <a:t>='(68.62-81.924]'=f 281 ==&gt; </a:t>
            </a:r>
            <a:r>
              <a:rPr lang="en-GB" sz="1400" dirty="0" err="1"/>
              <a:t>UnitPrice</a:t>
            </a:r>
            <a:r>
              <a:rPr lang="en-GB" sz="1400" dirty="0"/>
              <a:t>='(81.924-95.228]'=f 281    &lt;conf:(1)&gt; lift:(1) lev:(0) [0] conv:(0)</a:t>
            </a:r>
          </a:p>
          <a:p>
            <a:r>
              <a:rPr lang="en-GB" sz="1400" dirty="0"/>
              <a:t> 7. </a:t>
            </a:r>
            <a:r>
              <a:rPr lang="en-GB" sz="1400" dirty="0" err="1"/>
              <a:t>UnitPrice</a:t>
            </a:r>
            <a:r>
              <a:rPr lang="en-GB" sz="1400" dirty="0"/>
              <a:t>='(68.62-81.924]'=f </a:t>
            </a:r>
            <a:r>
              <a:rPr lang="en-GB" sz="1400" dirty="0" err="1"/>
              <a:t>UnitPrice</a:t>
            </a:r>
            <a:r>
              <a:rPr lang="en-GB" sz="1400" dirty="0"/>
              <a:t>='(81.924-95.228]'=f 281 ==&gt; </a:t>
            </a:r>
            <a:r>
              <a:rPr lang="en-GB" sz="1400" dirty="0" err="1"/>
              <a:t>UnitPrice</a:t>
            </a:r>
            <a:r>
              <a:rPr lang="en-GB" sz="1400" dirty="0"/>
              <a:t>='(55.316-68.62]'=f 281    &lt;conf:(1)&gt; lift:(1) lev:(0) [0] conv:(0)</a:t>
            </a:r>
          </a:p>
          <a:p>
            <a:r>
              <a:rPr lang="en-GB" sz="1400" dirty="0"/>
              <a:t> 8. </a:t>
            </a:r>
            <a:r>
              <a:rPr lang="en-GB" sz="1400" dirty="0" err="1"/>
              <a:t>UnitPrice</a:t>
            </a:r>
            <a:r>
              <a:rPr lang="en-GB" sz="1400" dirty="0"/>
              <a:t>='(55.316-68.62]'=f </a:t>
            </a:r>
            <a:r>
              <a:rPr lang="en-GB" sz="1400" dirty="0" err="1"/>
              <a:t>UnitPrice</a:t>
            </a:r>
            <a:r>
              <a:rPr lang="en-GB" sz="1400" dirty="0"/>
              <a:t>='(81.924-95.228]'=f 281 ==&gt; </a:t>
            </a:r>
            <a:r>
              <a:rPr lang="en-GB" sz="1400" dirty="0" err="1"/>
              <a:t>UnitPrice</a:t>
            </a:r>
            <a:r>
              <a:rPr lang="en-GB" sz="1400" dirty="0"/>
              <a:t>='(68.62-81.924]'=f 281    &lt;conf:(1)&gt; lift:(1) lev:(0) [0] conv:(0)</a:t>
            </a:r>
          </a:p>
          <a:p>
            <a:r>
              <a:rPr lang="en-GB" sz="1400" dirty="0"/>
              <a:t> 9. </a:t>
            </a:r>
            <a:r>
              <a:rPr lang="en-GB" sz="1400" dirty="0" err="1"/>
              <a:t>UnitPrice</a:t>
            </a:r>
            <a:r>
              <a:rPr lang="en-GB" sz="1400" dirty="0"/>
              <a:t>='(55.316-68.62]'=f </a:t>
            </a:r>
            <a:r>
              <a:rPr lang="en-GB" sz="1400" dirty="0" err="1"/>
              <a:t>UnitPrice</a:t>
            </a:r>
            <a:r>
              <a:rPr lang="en-GB" sz="1400" dirty="0"/>
              <a:t>='(68.62-81.924]'=f 281 ==&gt; </a:t>
            </a:r>
            <a:r>
              <a:rPr lang="en-GB" sz="1400" dirty="0" err="1"/>
              <a:t>UnitPrice</a:t>
            </a:r>
            <a:r>
              <a:rPr lang="en-GB" sz="1400" dirty="0"/>
              <a:t>='(81.924-95.228]'=f 281    &lt;conf:(1)&gt; lift:(1) lev:(0) [0] conv:(0)</a:t>
            </a:r>
          </a:p>
          <a:p>
            <a:r>
              <a:rPr lang="en-GB" sz="1400" dirty="0"/>
              <a:t>10. </a:t>
            </a:r>
            <a:r>
              <a:rPr lang="en-GB" sz="1400" dirty="0" err="1"/>
              <a:t>UnitPrice</a:t>
            </a:r>
            <a:r>
              <a:rPr lang="en-GB" sz="1400" dirty="0"/>
              <a:t>='(81.924-95.228]'=f 281 ==&gt; </a:t>
            </a:r>
            <a:r>
              <a:rPr lang="en-GB" sz="1400" dirty="0" err="1"/>
              <a:t>UnitPrice</a:t>
            </a:r>
            <a:r>
              <a:rPr lang="en-GB" sz="1400" dirty="0"/>
              <a:t>='(55.316-68.62]'=f </a:t>
            </a:r>
            <a:r>
              <a:rPr lang="en-GB" sz="1400" dirty="0" err="1"/>
              <a:t>UnitPrice</a:t>
            </a:r>
            <a:r>
              <a:rPr lang="en-GB" sz="1400" dirty="0"/>
              <a:t>='(68.62-81.924]'=f 281    &lt;conf:(1)&gt;      lift:(1) lev:(0) [0] conv:(0)</a:t>
            </a:r>
          </a:p>
        </p:txBody>
      </p:sp>
      <p:sp>
        <p:nvSpPr>
          <p:cNvPr id="6" name="CasellaDiTesto 5">
            <a:extLst>
              <a:ext uri="{FF2B5EF4-FFF2-40B4-BE49-F238E27FC236}">
                <a16:creationId xmlns:a16="http://schemas.microsoft.com/office/drawing/2014/main" id="{E4D2E99A-EF8F-4EB8-8685-0027C932E100}"/>
              </a:ext>
            </a:extLst>
          </p:cNvPr>
          <p:cNvSpPr txBox="1"/>
          <p:nvPr/>
        </p:nvSpPr>
        <p:spPr>
          <a:xfrm>
            <a:off x="825787" y="4810343"/>
            <a:ext cx="4492487" cy="369332"/>
          </a:xfrm>
          <a:prstGeom prst="rect">
            <a:avLst/>
          </a:prstGeom>
          <a:noFill/>
        </p:spPr>
        <p:txBody>
          <a:bodyPr wrap="square" rtlCol="0">
            <a:spAutoFit/>
          </a:bodyPr>
          <a:lstStyle/>
          <a:p>
            <a:r>
              <a:rPr lang="it-IT" dirty="0">
                <a:solidFill>
                  <a:srgbClr val="FF0000"/>
                </a:solidFill>
              </a:rPr>
              <a:t>&lt;Analisi dei risultati&gt;</a:t>
            </a:r>
            <a:endParaRPr lang="en-GB" dirty="0">
              <a:solidFill>
                <a:srgbClr val="FF0000"/>
              </a:solidFill>
            </a:endParaRPr>
          </a:p>
        </p:txBody>
      </p:sp>
      <p:sp>
        <p:nvSpPr>
          <p:cNvPr id="4" name="CasellaDiTesto 3">
            <a:extLst>
              <a:ext uri="{FF2B5EF4-FFF2-40B4-BE49-F238E27FC236}">
                <a16:creationId xmlns:a16="http://schemas.microsoft.com/office/drawing/2014/main" id="{D2B57024-B58B-4C50-A401-A6551027DBA5}"/>
              </a:ext>
            </a:extLst>
          </p:cNvPr>
          <p:cNvSpPr txBox="1"/>
          <p:nvPr/>
        </p:nvSpPr>
        <p:spPr>
          <a:xfrm>
            <a:off x="831276" y="5179675"/>
            <a:ext cx="10211374" cy="646331"/>
          </a:xfrm>
          <a:prstGeom prst="rect">
            <a:avLst/>
          </a:prstGeom>
          <a:noFill/>
        </p:spPr>
        <p:txBody>
          <a:bodyPr wrap="square" rtlCol="0">
            <a:spAutoFit/>
          </a:bodyPr>
          <a:lstStyle/>
          <a:p>
            <a:r>
              <a:rPr lang="it-IT" dirty="0"/>
              <a:t>Non si può determinare una regola "migliore" in quanto il lift e confidenza è lo stesso</a:t>
            </a:r>
          </a:p>
          <a:p>
            <a:endParaRPr lang="en-GB" dirty="0"/>
          </a:p>
        </p:txBody>
      </p:sp>
    </p:spTree>
    <p:extLst>
      <p:ext uri="{BB962C8B-B14F-4D97-AF65-F5344CB8AC3E}">
        <p14:creationId xmlns:p14="http://schemas.microsoft.com/office/powerpoint/2010/main" val="28226201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A81A67D2-E9AD-4CFC-88CF-87A66A987A7D}"/>
              </a:ext>
            </a:extLst>
          </p:cNvPr>
          <p:cNvSpPr txBox="1">
            <a:spLocks/>
          </p:cNvSpPr>
          <p:nvPr/>
        </p:nvSpPr>
        <p:spPr>
          <a:xfrm>
            <a:off x="1040826" y="1040825"/>
            <a:ext cx="8898304" cy="522931"/>
          </a:xfrm>
          <a:prstGeom prst="rect">
            <a:avLst/>
          </a:prstGeom>
        </p:spPr>
        <p:txBody>
          <a:bodyPr vert="horz" lIns="91440" tIns="45720" rIns="91440" bIns="45720" rtlCol="0" anchor="t">
            <a:normAutofit fontScale="75000" lnSpcReduction="20000"/>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it-IT" dirty="0"/>
              <a:t>Apriori con </a:t>
            </a:r>
            <a:r>
              <a:rPr lang="it-IT" dirty="0" err="1"/>
              <a:t>UnitPrice</a:t>
            </a:r>
            <a:r>
              <a:rPr lang="it-IT" dirty="0"/>
              <a:t> (lift 0.9)</a:t>
            </a:r>
            <a:endParaRPr lang="en-GB" dirty="0"/>
          </a:p>
        </p:txBody>
      </p:sp>
      <p:sp>
        <p:nvSpPr>
          <p:cNvPr id="2" name="CasellaDiTesto 1">
            <a:extLst>
              <a:ext uri="{FF2B5EF4-FFF2-40B4-BE49-F238E27FC236}">
                <a16:creationId xmlns:a16="http://schemas.microsoft.com/office/drawing/2014/main" id="{A22E48B0-02E0-4F09-846B-152A634CE0BB}"/>
              </a:ext>
            </a:extLst>
          </p:cNvPr>
          <p:cNvSpPr txBox="1"/>
          <p:nvPr/>
        </p:nvSpPr>
        <p:spPr>
          <a:xfrm>
            <a:off x="850900" y="1752600"/>
            <a:ext cx="10769600" cy="2246769"/>
          </a:xfrm>
          <a:prstGeom prst="rect">
            <a:avLst/>
          </a:prstGeom>
          <a:noFill/>
        </p:spPr>
        <p:txBody>
          <a:bodyPr wrap="square" rtlCol="0">
            <a:spAutoFit/>
          </a:bodyPr>
          <a:lstStyle/>
          <a:p>
            <a:r>
              <a:rPr lang="en-GB" sz="1400" dirty="0"/>
              <a:t> 1. 84029G=no 240 ==&gt; 84029E=no 228    conf:(0.95) &lt; lift:(1.12)&gt; lev:(0.08) [23] conv:(2.76)</a:t>
            </a:r>
          </a:p>
          <a:p>
            <a:r>
              <a:rPr lang="en-GB" sz="1400" dirty="0"/>
              <a:t> 2. 84029E=no 239 ==&gt; 84029G=no 228    conf:(0.95) &lt; lift:(1.12)&gt; lev:(0.08) [23] conv:(2.91)</a:t>
            </a:r>
          </a:p>
          <a:p>
            <a:r>
              <a:rPr lang="en-GB" sz="1400" dirty="0"/>
              <a:t> 3. 84029G=no 240 ==&gt; 84029E=no </a:t>
            </a:r>
            <a:r>
              <a:rPr lang="en-GB" sz="1400" dirty="0" err="1"/>
              <a:t>UnitPrice</a:t>
            </a:r>
            <a:r>
              <a:rPr lang="en-GB" sz="1400" dirty="0"/>
              <a:t>='(42.012-55.316]'=f 228    conf:(0.95) &lt; lift:(1.12)&gt; lev:(0.08) [23] conv:(2.76)</a:t>
            </a:r>
          </a:p>
          <a:p>
            <a:r>
              <a:rPr lang="en-GB" sz="1400" dirty="0"/>
              <a:t> 4. 84029E=no 239 ==&gt; 84029G=no </a:t>
            </a:r>
            <a:r>
              <a:rPr lang="en-GB" sz="1400" dirty="0" err="1"/>
              <a:t>UnitPrice</a:t>
            </a:r>
            <a:r>
              <a:rPr lang="en-GB" sz="1400" dirty="0"/>
              <a:t>='(42.012-55.316]'=f 228    conf:(0.95) &lt; lift:(1.12)&gt; lev:(0.08) [23] conv:(2.91)</a:t>
            </a:r>
          </a:p>
          <a:p>
            <a:r>
              <a:rPr lang="en-GB" sz="1400" dirty="0"/>
              <a:t> 5. 84029G=no </a:t>
            </a:r>
            <a:r>
              <a:rPr lang="en-GB" sz="1400" dirty="0" err="1"/>
              <a:t>UnitPrice</a:t>
            </a:r>
            <a:r>
              <a:rPr lang="en-GB" sz="1400" dirty="0"/>
              <a:t>='(42.012-55.316]'=f 240 ==&gt; 84029E=no 228    conf:(0.95) &lt; lift:(1.12)&gt; lev:(0.08) [23] conv:(2.76)</a:t>
            </a:r>
          </a:p>
          <a:p>
            <a:r>
              <a:rPr lang="en-GB" sz="1400" dirty="0"/>
              <a:t> 6. 84029E=no </a:t>
            </a:r>
            <a:r>
              <a:rPr lang="en-GB" sz="1400" dirty="0" err="1"/>
              <a:t>UnitPrice</a:t>
            </a:r>
            <a:r>
              <a:rPr lang="en-GB" sz="1400" dirty="0"/>
              <a:t>='(42.012-55.316]'=f 239 ==&gt; 84029G=no 228    conf:(0.95) &lt; lift:(1.12)&gt; lev:(0.08) [23] conv:(2.91)</a:t>
            </a:r>
          </a:p>
          <a:p>
            <a:r>
              <a:rPr lang="en-GB" sz="1400" dirty="0"/>
              <a:t> 7. 84029G=no 240 ==&gt; 84029E=no </a:t>
            </a:r>
            <a:r>
              <a:rPr lang="en-GB" sz="1400" dirty="0" err="1"/>
              <a:t>UnitPrice</a:t>
            </a:r>
            <a:r>
              <a:rPr lang="en-GB" sz="1400" dirty="0"/>
              <a:t>='(55.316-68.62]'=f 228    conf:(0.95) &lt; lift:(1.12)&gt; lev:(0.08) [23] conv:(2.76)</a:t>
            </a:r>
          </a:p>
          <a:p>
            <a:r>
              <a:rPr lang="en-GB" sz="1400" dirty="0"/>
              <a:t> 8. 84029E=no 239 ==&gt; 84029G=no </a:t>
            </a:r>
            <a:r>
              <a:rPr lang="en-GB" sz="1400" dirty="0" err="1"/>
              <a:t>UnitPrice</a:t>
            </a:r>
            <a:r>
              <a:rPr lang="en-GB" sz="1400" dirty="0"/>
              <a:t>='(55.316-68.62]'=f 228    conf:(0.95) &lt; lift:(1.12)&gt; lev:(0.08) [23] conv:(2.91)</a:t>
            </a:r>
          </a:p>
          <a:p>
            <a:r>
              <a:rPr lang="en-GB" sz="1400" dirty="0"/>
              <a:t> 9. 84029G=no </a:t>
            </a:r>
            <a:r>
              <a:rPr lang="en-GB" sz="1400" dirty="0" err="1"/>
              <a:t>UnitPrice</a:t>
            </a:r>
            <a:r>
              <a:rPr lang="en-GB" sz="1400" dirty="0"/>
              <a:t>='(55.316-68.62]'=f 240 ==&gt; 84029E=no 228    conf:(0.95) &lt; lift:(1.12)&gt; lev:(0.08) [23] conv:(2.76)</a:t>
            </a:r>
          </a:p>
          <a:p>
            <a:r>
              <a:rPr lang="en-GB" sz="1400" dirty="0"/>
              <a:t>10. 84029E=no </a:t>
            </a:r>
            <a:r>
              <a:rPr lang="en-GB" sz="1400" dirty="0" err="1"/>
              <a:t>UnitPrice</a:t>
            </a:r>
            <a:r>
              <a:rPr lang="en-GB" sz="1400" dirty="0"/>
              <a:t>='(55.316-68.62]'=f 239 ==&gt; 84029G=no 228    conf:(0.95) &lt; lift:(1.12)&gt; lev:(0.08) [23] conv:(2.91)</a:t>
            </a:r>
          </a:p>
        </p:txBody>
      </p:sp>
      <p:sp>
        <p:nvSpPr>
          <p:cNvPr id="4" name="CasellaDiTesto 3">
            <a:extLst>
              <a:ext uri="{FF2B5EF4-FFF2-40B4-BE49-F238E27FC236}">
                <a16:creationId xmlns:a16="http://schemas.microsoft.com/office/drawing/2014/main" id="{58608DFB-D942-4CBF-884E-3599FAF7D601}"/>
              </a:ext>
            </a:extLst>
          </p:cNvPr>
          <p:cNvSpPr txBox="1"/>
          <p:nvPr/>
        </p:nvSpPr>
        <p:spPr>
          <a:xfrm>
            <a:off x="850900" y="4188213"/>
            <a:ext cx="4492487" cy="369332"/>
          </a:xfrm>
          <a:prstGeom prst="rect">
            <a:avLst/>
          </a:prstGeom>
          <a:noFill/>
        </p:spPr>
        <p:txBody>
          <a:bodyPr wrap="square" rtlCol="0">
            <a:spAutoFit/>
          </a:bodyPr>
          <a:lstStyle/>
          <a:p>
            <a:r>
              <a:rPr lang="it-IT" dirty="0">
                <a:solidFill>
                  <a:srgbClr val="FF0000"/>
                </a:solidFill>
              </a:rPr>
              <a:t>&lt;Analisi dei risultati&gt;</a:t>
            </a:r>
            <a:endParaRPr lang="en-GB" dirty="0">
              <a:solidFill>
                <a:srgbClr val="FF0000"/>
              </a:solidFill>
            </a:endParaRPr>
          </a:p>
        </p:txBody>
      </p:sp>
      <p:sp>
        <p:nvSpPr>
          <p:cNvPr id="3" name="CasellaDiTesto 2">
            <a:extLst>
              <a:ext uri="{FF2B5EF4-FFF2-40B4-BE49-F238E27FC236}">
                <a16:creationId xmlns:a16="http://schemas.microsoft.com/office/drawing/2014/main" id="{5DC4C500-66F6-4D12-9157-84A69DC17F59}"/>
              </a:ext>
            </a:extLst>
          </p:cNvPr>
          <p:cNvSpPr txBox="1"/>
          <p:nvPr/>
        </p:nvSpPr>
        <p:spPr>
          <a:xfrm>
            <a:off x="1040826" y="4699000"/>
            <a:ext cx="10262174" cy="1200329"/>
          </a:xfrm>
          <a:prstGeom prst="rect">
            <a:avLst/>
          </a:prstGeom>
          <a:noFill/>
        </p:spPr>
        <p:txBody>
          <a:bodyPr wrap="square" rtlCol="0">
            <a:spAutoFit/>
          </a:bodyPr>
          <a:lstStyle/>
          <a:p>
            <a:r>
              <a:rPr lang="it-IT" dirty="0"/>
              <a:t>I prodotti 84029G e 84029E espandono il risultato delle prime due regole(trovate anche in precedenza) e ci dicono</a:t>
            </a:r>
          </a:p>
          <a:p>
            <a:r>
              <a:rPr lang="it-IT" dirty="0"/>
              <a:t>che questi prodotti non vengono acquistati se il loro prezzo non è nella fascia (55.316-68.62]</a:t>
            </a:r>
          </a:p>
          <a:p>
            <a:endParaRPr lang="en-GB" dirty="0"/>
          </a:p>
        </p:txBody>
      </p:sp>
    </p:spTree>
    <p:extLst>
      <p:ext uri="{BB962C8B-B14F-4D97-AF65-F5344CB8AC3E}">
        <p14:creationId xmlns:p14="http://schemas.microsoft.com/office/powerpoint/2010/main" val="1731338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edificio, erba, esterni, albero&#10;&#10;Descrizione generata automaticamente">
            <a:extLst>
              <a:ext uri="{FF2B5EF4-FFF2-40B4-BE49-F238E27FC236}">
                <a16:creationId xmlns:a16="http://schemas.microsoft.com/office/drawing/2014/main" id="{6BA56CE0-2B8F-4203-9407-DF8A5EF94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958" y="152985"/>
            <a:ext cx="11648049" cy="6552027"/>
          </a:xfrm>
          <a:prstGeom prst="rect">
            <a:avLst/>
          </a:prstGeom>
        </p:spPr>
      </p:pic>
      <p:sp>
        <p:nvSpPr>
          <p:cNvPr id="2" name="Ovale 1">
            <a:extLst>
              <a:ext uri="{FF2B5EF4-FFF2-40B4-BE49-F238E27FC236}">
                <a16:creationId xmlns:a16="http://schemas.microsoft.com/office/drawing/2014/main" id="{C695997B-3086-4B62-B6A1-D37BC861AD62}"/>
              </a:ext>
            </a:extLst>
          </p:cNvPr>
          <p:cNvSpPr/>
          <p:nvPr/>
        </p:nvSpPr>
        <p:spPr>
          <a:xfrm>
            <a:off x="377993" y="3326296"/>
            <a:ext cx="1948069" cy="17360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617920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A81A67D2-E9AD-4CFC-88CF-87A66A987A7D}"/>
              </a:ext>
            </a:extLst>
          </p:cNvPr>
          <p:cNvSpPr txBox="1">
            <a:spLocks/>
          </p:cNvSpPr>
          <p:nvPr/>
        </p:nvSpPr>
        <p:spPr>
          <a:xfrm>
            <a:off x="1040826" y="1040825"/>
            <a:ext cx="8898304" cy="522931"/>
          </a:xfrm>
          <a:prstGeom prst="rect">
            <a:avLst/>
          </a:prstGeom>
        </p:spPr>
        <p:txBody>
          <a:bodyPr vert="horz" lIns="91440" tIns="45720" rIns="91440" bIns="45720" rtlCol="0" anchor="t">
            <a:normAutofit fontScale="75000" lnSpcReduction="20000"/>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it-IT" dirty="0"/>
              <a:t>Con </a:t>
            </a:r>
            <a:r>
              <a:rPr lang="it-IT" dirty="0" err="1"/>
              <a:t>FPGrowth</a:t>
            </a:r>
            <a:endParaRPr lang="en-GB" dirty="0"/>
          </a:p>
        </p:txBody>
      </p:sp>
      <p:sp>
        <p:nvSpPr>
          <p:cNvPr id="6" name="CasellaDiTesto 5">
            <a:extLst>
              <a:ext uri="{FF2B5EF4-FFF2-40B4-BE49-F238E27FC236}">
                <a16:creationId xmlns:a16="http://schemas.microsoft.com/office/drawing/2014/main" id="{62E4262B-E247-4C3C-8252-B63649619C5D}"/>
              </a:ext>
            </a:extLst>
          </p:cNvPr>
          <p:cNvSpPr txBox="1"/>
          <p:nvPr/>
        </p:nvSpPr>
        <p:spPr>
          <a:xfrm>
            <a:off x="1155700" y="1727200"/>
            <a:ext cx="9588500" cy="646331"/>
          </a:xfrm>
          <a:prstGeom prst="rect">
            <a:avLst/>
          </a:prstGeom>
          <a:noFill/>
        </p:spPr>
        <p:txBody>
          <a:bodyPr wrap="square" rtlCol="0">
            <a:spAutoFit/>
          </a:bodyPr>
          <a:lstStyle/>
          <a:p>
            <a:pPr algn="ctr"/>
            <a:r>
              <a:rPr lang="it-IT" dirty="0"/>
              <a:t>Stessi risultati trovati in precedenza</a:t>
            </a:r>
          </a:p>
          <a:p>
            <a:pPr algn="ctr"/>
            <a:r>
              <a:rPr lang="it-IT" dirty="0"/>
              <a:t>Unica regola nuova trovata</a:t>
            </a:r>
            <a:endParaRPr lang="en-GB" dirty="0"/>
          </a:p>
        </p:txBody>
      </p:sp>
      <p:sp>
        <p:nvSpPr>
          <p:cNvPr id="7" name="CasellaDiTesto 6">
            <a:extLst>
              <a:ext uri="{FF2B5EF4-FFF2-40B4-BE49-F238E27FC236}">
                <a16:creationId xmlns:a16="http://schemas.microsoft.com/office/drawing/2014/main" id="{EF3C6219-0896-4863-92D2-1B8C812F0118}"/>
              </a:ext>
            </a:extLst>
          </p:cNvPr>
          <p:cNvSpPr txBox="1"/>
          <p:nvPr/>
        </p:nvSpPr>
        <p:spPr>
          <a:xfrm>
            <a:off x="1155700" y="2536975"/>
            <a:ext cx="10223500" cy="830997"/>
          </a:xfrm>
          <a:prstGeom prst="rect">
            <a:avLst/>
          </a:prstGeom>
          <a:noFill/>
        </p:spPr>
        <p:txBody>
          <a:bodyPr wrap="square" rtlCol="0">
            <a:spAutoFit/>
          </a:bodyPr>
          <a:lstStyle/>
          <a:p>
            <a:r>
              <a:rPr lang="pt-BR" sz="1600" dirty="0">
                <a:solidFill>
                  <a:srgbClr val="FF0000"/>
                </a:solidFill>
              </a:rPr>
              <a:t>Conf lift:</a:t>
            </a:r>
          </a:p>
          <a:p>
            <a:r>
              <a:rPr lang="pt-BR" sz="1600" dirty="0"/>
              <a:t> 1. [84029G=no]: 240 ==&gt; [84029E=no, 85123A=no]: 201   conf:(0.84) &lt;lift:(1.13)&gt; lev:(0.08) conv:(1.54) </a:t>
            </a:r>
          </a:p>
          <a:p>
            <a:r>
              <a:rPr lang="pt-BR" sz="1600" dirty="0"/>
              <a:t> 2. [84029E=no, 85123A=no]: 209 ==&gt; [84029G=no]: 201   conf:(0.96) &lt;lift:(1.13)&gt; lev:(0.08) conv:(3.39) </a:t>
            </a:r>
            <a:endParaRPr lang="en-GB" sz="1600" dirty="0"/>
          </a:p>
        </p:txBody>
      </p:sp>
      <p:sp>
        <p:nvSpPr>
          <p:cNvPr id="8" name="CasellaDiTesto 7">
            <a:extLst>
              <a:ext uri="{FF2B5EF4-FFF2-40B4-BE49-F238E27FC236}">
                <a16:creationId xmlns:a16="http://schemas.microsoft.com/office/drawing/2014/main" id="{E5AC7C0D-3894-4EA6-80FA-EC5D0F5EE50F}"/>
              </a:ext>
            </a:extLst>
          </p:cNvPr>
          <p:cNvSpPr txBox="1"/>
          <p:nvPr/>
        </p:nvSpPr>
        <p:spPr>
          <a:xfrm>
            <a:off x="1911350" y="3531416"/>
            <a:ext cx="8369300" cy="369332"/>
          </a:xfrm>
          <a:prstGeom prst="rect">
            <a:avLst/>
          </a:prstGeom>
          <a:noFill/>
        </p:spPr>
        <p:txBody>
          <a:bodyPr wrap="square" rtlCol="0">
            <a:spAutoFit/>
          </a:bodyPr>
          <a:lstStyle/>
          <a:p>
            <a:pPr algn="ctr"/>
            <a:r>
              <a:rPr lang="it-IT" dirty="0">
                <a:solidFill>
                  <a:srgbClr val="FF0000"/>
                </a:solidFill>
              </a:rPr>
              <a:t>Nuova informazione sul prodotto 85123A</a:t>
            </a:r>
            <a:endParaRPr lang="en-GB" dirty="0">
              <a:solidFill>
                <a:srgbClr val="FF0000"/>
              </a:solidFill>
            </a:endParaRPr>
          </a:p>
        </p:txBody>
      </p:sp>
    </p:spTree>
    <p:extLst>
      <p:ext uri="{BB962C8B-B14F-4D97-AF65-F5344CB8AC3E}">
        <p14:creationId xmlns:p14="http://schemas.microsoft.com/office/powerpoint/2010/main" val="11994665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A81A67D2-E9AD-4CFC-88CF-87A66A987A7D}"/>
              </a:ext>
            </a:extLst>
          </p:cNvPr>
          <p:cNvSpPr txBox="1">
            <a:spLocks/>
          </p:cNvSpPr>
          <p:nvPr/>
        </p:nvSpPr>
        <p:spPr>
          <a:xfrm>
            <a:off x="1040826" y="1040825"/>
            <a:ext cx="8898304" cy="522931"/>
          </a:xfrm>
          <a:prstGeom prst="rect">
            <a:avLst/>
          </a:prstGeom>
        </p:spPr>
        <p:txBody>
          <a:bodyPr vert="horz" lIns="91440" tIns="45720" rIns="91440" bIns="45720" rtlCol="0" anchor="t">
            <a:normAutofit fontScale="75000" lnSpcReduction="20000"/>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it-IT" dirty="0"/>
              <a:t>GSP: </a:t>
            </a:r>
            <a:r>
              <a:rPr lang="it-IT" dirty="0" err="1"/>
              <a:t>Preprocessing</a:t>
            </a:r>
            <a:endParaRPr lang="en-GB" dirty="0"/>
          </a:p>
        </p:txBody>
      </p:sp>
      <p:pic>
        <p:nvPicPr>
          <p:cNvPr id="3" name="Elemento grafico 2" descr="Database con riempimento a tinta unita">
            <a:extLst>
              <a:ext uri="{FF2B5EF4-FFF2-40B4-BE49-F238E27FC236}">
                <a16:creationId xmlns:a16="http://schemas.microsoft.com/office/drawing/2014/main" id="{8C982B72-2524-41E3-9D36-2D11DECD49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10671" y="1709531"/>
            <a:ext cx="1573002" cy="1573002"/>
          </a:xfrm>
          <a:prstGeom prst="rect">
            <a:avLst/>
          </a:prstGeom>
        </p:spPr>
      </p:pic>
      <p:sp>
        <p:nvSpPr>
          <p:cNvPr id="4" name="CasellaDiTesto 3">
            <a:extLst>
              <a:ext uri="{FF2B5EF4-FFF2-40B4-BE49-F238E27FC236}">
                <a16:creationId xmlns:a16="http://schemas.microsoft.com/office/drawing/2014/main" id="{91BD5CBB-0B20-4ED6-9AC3-E260BE10C749}"/>
              </a:ext>
            </a:extLst>
          </p:cNvPr>
          <p:cNvSpPr txBox="1"/>
          <p:nvPr/>
        </p:nvSpPr>
        <p:spPr>
          <a:xfrm>
            <a:off x="1401786" y="3282533"/>
            <a:ext cx="1990772" cy="923330"/>
          </a:xfrm>
          <a:prstGeom prst="rect">
            <a:avLst/>
          </a:prstGeom>
          <a:noFill/>
        </p:spPr>
        <p:txBody>
          <a:bodyPr wrap="square" rtlCol="0">
            <a:spAutoFit/>
          </a:bodyPr>
          <a:lstStyle/>
          <a:p>
            <a:pPr algn="ctr"/>
            <a:r>
              <a:rPr lang="en-GB" dirty="0"/>
              <a:t>E-commerce purchase data</a:t>
            </a:r>
          </a:p>
          <a:p>
            <a:pPr algn="ctr"/>
            <a:endParaRPr lang="en-GB" dirty="0"/>
          </a:p>
        </p:txBody>
      </p:sp>
      <p:sp>
        <p:nvSpPr>
          <p:cNvPr id="6" name="CasellaDiTesto 5">
            <a:extLst>
              <a:ext uri="{FF2B5EF4-FFF2-40B4-BE49-F238E27FC236}">
                <a16:creationId xmlns:a16="http://schemas.microsoft.com/office/drawing/2014/main" id="{631EE691-7B67-4D6B-B0F4-ABCEFE7EB8DA}"/>
              </a:ext>
            </a:extLst>
          </p:cNvPr>
          <p:cNvSpPr txBox="1"/>
          <p:nvPr/>
        </p:nvSpPr>
        <p:spPr>
          <a:xfrm>
            <a:off x="815539" y="3865484"/>
            <a:ext cx="3647292" cy="261610"/>
          </a:xfrm>
          <a:prstGeom prst="rect">
            <a:avLst/>
          </a:prstGeom>
          <a:noFill/>
        </p:spPr>
        <p:txBody>
          <a:bodyPr wrap="square" rtlCol="0">
            <a:spAutoFit/>
          </a:bodyPr>
          <a:lstStyle/>
          <a:p>
            <a:pPr algn="ctr"/>
            <a:r>
              <a:rPr lang="en-GB" sz="1100" dirty="0"/>
              <a:t>https://www.kaggle.com/carrie1/ecommerce-data</a:t>
            </a:r>
            <a:endParaRPr lang="en-GB" dirty="0"/>
          </a:p>
        </p:txBody>
      </p:sp>
      <p:cxnSp>
        <p:nvCxnSpPr>
          <p:cNvPr id="7" name="Connettore 2 6">
            <a:extLst>
              <a:ext uri="{FF2B5EF4-FFF2-40B4-BE49-F238E27FC236}">
                <a16:creationId xmlns:a16="http://schemas.microsoft.com/office/drawing/2014/main" id="{6A9C19DB-CEB5-4EC4-A2A0-71891669030C}"/>
              </a:ext>
            </a:extLst>
          </p:cNvPr>
          <p:cNvCxnSpPr>
            <a:cxnSpLocks/>
          </p:cNvCxnSpPr>
          <p:nvPr/>
        </p:nvCxnSpPr>
        <p:spPr>
          <a:xfrm>
            <a:off x="4462831" y="2578100"/>
            <a:ext cx="2794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asellaDiTesto 8">
            <a:extLst>
              <a:ext uri="{FF2B5EF4-FFF2-40B4-BE49-F238E27FC236}">
                <a16:creationId xmlns:a16="http://schemas.microsoft.com/office/drawing/2014/main" id="{1D9DF8E3-0AC8-4EA5-9EFD-96EA7D9BA4E3}"/>
              </a:ext>
            </a:extLst>
          </p:cNvPr>
          <p:cNvSpPr txBox="1"/>
          <p:nvPr/>
        </p:nvSpPr>
        <p:spPr>
          <a:xfrm>
            <a:off x="4330700" y="1892300"/>
            <a:ext cx="3035300" cy="646331"/>
          </a:xfrm>
          <a:prstGeom prst="rect">
            <a:avLst/>
          </a:prstGeom>
          <a:noFill/>
        </p:spPr>
        <p:txBody>
          <a:bodyPr wrap="square" rtlCol="0">
            <a:spAutoFit/>
          </a:bodyPr>
          <a:lstStyle/>
          <a:p>
            <a:pPr algn="ctr"/>
            <a:r>
              <a:rPr lang="it-IT" dirty="0" err="1"/>
              <a:t>Preprocessing</a:t>
            </a:r>
            <a:r>
              <a:rPr lang="it-IT" dirty="0"/>
              <a:t> &amp; Feature </a:t>
            </a:r>
            <a:r>
              <a:rPr lang="it-IT" dirty="0" err="1"/>
              <a:t>Reduction</a:t>
            </a:r>
            <a:endParaRPr lang="en-GB" dirty="0"/>
          </a:p>
        </p:txBody>
      </p:sp>
      <p:sp>
        <p:nvSpPr>
          <p:cNvPr id="10" name="CasellaDiTesto 9">
            <a:extLst>
              <a:ext uri="{FF2B5EF4-FFF2-40B4-BE49-F238E27FC236}">
                <a16:creationId xmlns:a16="http://schemas.microsoft.com/office/drawing/2014/main" id="{75763024-858E-4055-B25F-0824D2F1B4E0}"/>
              </a:ext>
            </a:extLst>
          </p:cNvPr>
          <p:cNvSpPr txBox="1"/>
          <p:nvPr/>
        </p:nvSpPr>
        <p:spPr>
          <a:xfrm>
            <a:off x="7673029" y="1837457"/>
            <a:ext cx="3322432" cy="1754326"/>
          </a:xfrm>
          <a:prstGeom prst="rect">
            <a:avLst/>
          </a:prstGeom>
          <a:noFill/>
        </p:spPr>
        <p:txBody>
          <a:bodyPr wrap="square" rtlCol="0">
            <a:spAutoFit/>
          </a:bodyPr>
          <a:lstStyle/>
          <a:p>
            <a:pPr algn="ctr"/>
            <a:r>
              <a:rPr lang="it-IT" dirty="0">
                <a:solidFill>
                  <a:srgbClr val="FF0000"/>
                </a:solidFill>
              </a:rPr>
              <a:t>Per complessità:</a:t>
            </a:r>
          </a:p>
          <a:p>
            <a:pPr algn="ctr"/>
            <a:r>
              <a:rPr lang="it-IT" dirty="0">
                <a:solidFill>
                  <a:srgbClr val="FF0000"/>
                </a:solidFill>
              </a:rPr>
              <a:t>Riduzione grandezza transazioni, eliminazione transazioni con elementi ‘no’ e arricchimento del database con più acquisti</a:t>
            </a:r>
            <a:endParaRPr lang="en-GB" dirty="0">
              <a:solidFill>
                <a:srgbClr val="FF0000"/>
              </a:solidFill>
            </a:endParaRPr>
          </a:p>
        </p:txBody>
      </p:sp>
      <p:cxnSp>
        <p:nvCxnSpPr>
          <p:cNvPr id="12" name="Connettore 2 11">
            <a:extLst>
              <a:ext uri="{FF2B5EF4-FFF2-40B4-BE49-F238E27FC236}">
                <a16:creationId xmlns:a16="http://schemas.microsoft.com/office/drawing/2014/main" id="{70E308DA-3F8C-4CD5-8A3C-C071D0CCDCCA}"/>
              </a:ext>
            </a:extLst>
          </p:cNvPr>
          <p:cNvCxnSpPr/>
          <p:nvPr/>
        </p:nvCxnSpPr>
        <p:spPr>
          <a:xfrm>
            <a:off x="9575800" y="3865484"/>
            <a:ext cx="0" cy="1366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asellaDiTesto 12">
            <a:extLst>
              <a:ext uri="{FF2B5EF4-FFF2-40B4-BE49-F238E27FC236}">
                <a16:creationId xmlns:a16="http://schemas.microsoft.com/office/drawing/2014/main" id="{257FDB66-D41B-488E-A0C0-AB406707C751}"/>
              </a:ext>
            </a:extLst>
          </p:cNvPr>
          <p:cNvSpPr txBox="1"/>
          <p:nvPr/>
        </p:nvSpPr>
        <p:spPr>
          <a:xfrm>
            <a:off x="7867650" y="5321435"/>
            <a:ext cx="3416299" cy="369332"/>
          </a:xfrm>
          <a:prstGeom prst="rect">
            <a:avLst/>
          </a:prstGeom>
          <a:noFill/>
        </p:spPr>
        <p:txBody>
          <a:bodyPr wrap="square" rtlCol="0">
            <a:spAutoFit/>
          </a:bodyPr>
          <a:lstStyle/>
          <a:p>
            <a:pPr algn="ctr"/>
            <a:r>
              <a:rPr lang="it-IT" dirty="0"/>
              <a:t>enrichedWekaGSPData.csv</a:t>
            </a:r>
            <a:endParaRPr lang="en-GB" dirty="0"/>
          </a:p>
        </p:txBody>
      </p:sp>
    </p:spTree>
    <p:extLst>
      <p:ext uri="{BB962C8B-B14F-4D97-AF65-F5344CB8AC3E}">
        <p14:creationId xmlns:p14="http://schemas.microsoft.com/office/powerpoint/2010/main" val="19547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A81A67D2-E9AD-4CFC-88CF-87A66A987A7D}"/>
              </a:ext>
            </a:extLst>
          </p:cNvPr>
          <p:cNvSpPr txBox="1">
            <a:spLocks/>
          </p:cNvSpPr>
          <p:nvPr/>
        </p:nvSpPr>
        <p:spPr>
          <a:xfrm>
            <a:off x="1040826" y="1040825"/>
            <a:ext cx="8898304" cy="522931"/>
          </a:xfrm>
          <a:prstGeom prst="rect">
            <a:avLst/>
          </a:prstGeom>
        </p:spPr>
        <p:txBody>
          <a:bodyPr vert="horz" lIns="91440" tIns="45720" rIns="91440" bIns="45720" rtlCol="0" anchor="t">
            <a:normAutofit fontScale="75000" lnSpcReduction="20000"/>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it-IT" dirty="0"/>
              <a:t>GSP: Esecuzione ed analisi dei risultati</a:t>
            </a:r>
            <a:endParaRPr lang="en-GB" dirty="0"/>
          </a:p>
        </p:txBody>
      </p:sp>
      <p:sp>
        <p:nvSpPr>
          <p:cNvPr id="2" name="CasellaDiTesto 1">
            <a:extLst>
              <a:ext uri="{FF2B5EF4-FFF2-40B4-BE49-F238E27FC236}">
                <a16:creationId xmlns:a16="http://schemas.microsoft.com/office/drawing/2014/main" id="{CEC1E0CF-6A24-4078-B618-8F155890CFE0}"/>
              </a:ext>
            </a:extLst>
          </p:cNvPr>
          <p:cNvSpPr txBox="1"/>
          <p:nvPr/>
        </p:nvSpPr>
        <p:spPr>
          <a:xfrm>
            <a:off x="1040826" y="1563756"/>
            <a:ext cx="10972800" cy="4770537"/>
          </a:xfrm>
          <a:prstGeom prst="rect">
            <a:avLst/>
          </a:prstGeom>
          <a:noFill/>
        </p:spPr>
        <p:txBody>
          <a:bodyPr wrap="square" rtlCol="0">
            <a:spAutoFit/>
          </a:bodyPr>
          <a:lstStyle/>
          <a:p>
            <a:r>
              <a:rPr lang="en-GB" sz="1600" dirty="0"/>
              <a:t>- 1-sequences</a:t>
            </a:r>
          </a:p>
          <a:p>
            <a:r>
              <a:rPr lang="en-GB" sz="1600" dirty="0"/>
              <a:t>[2] &lt;{22633}&gt; (2)</a:t>
            </a:r>
          </a:p>
          <a:p>
            <a:r>
              <a:rPr lang="en-GB" sz="1600" dirty="0"/>
              <a:t>[3] &lt;{22469}&gt; (2)</a:t>
            </a:r>
          </a:p>
          <a:p>
            <a:r>
              <a:rPr lang="en-GB" sz="1600" dirty="0"/>
              <a:t>[4] &lt;{84029G}&gt; (2)</a:t>
            </a:r>
          </a:p>
          <a:p>
            <a:r>
              <a:rPr lang="en-GB" sz="1600" dirty="0"/>
              <a:t>[5] &lt;{84029E}&gt; (2)</a:t>
            </a:r>
          </a:p>
          <a:p>
            <a:r>
              <a:rPr lang="en-GB" sz="1600" dirty="0"/>
              <a:t>- 2-sequences</a:t>
            </a:r>
          </a:p>
          <a:p>
            <a:r>
              <a:rPr lang="en-GB" sz="1600" dirty="0"/>
              <a:t>[3] &lt;{22633,22469}&gt; (2)</a:t>
            </a:r>
          </a:p>
          <a:p>
            <a:r>
              <a:rPr lang="en-GB" sz="1600" dirty="0"/>
              <a:t>[5] &lt;{22633,84029G}&gt; (2)</a:t>
            </a:r>
          </a:p>
          <a:p>
            <a:r>
              <a:rPr lang="en-GB" sz="1600" dirty="0"/>
              <a:t>[6] &lt;{22469,84029G}&gt; (2)</a:t>
            </a:r>
          </a:p>
          <a:p>
            <a:r>
              <a:rPr lang="en-GB" sz="1600" dirty="0"/>
              <a:t>[8] &lt;{22633,84029E}&gt; (2)</a:t>
            </a:r>
          </a:p>
          <a:p>
            <a:r>
              <a:rPr lang="en-GB" sz="1600" dirty="0"/>
              <a:t>[9] &lt;{22469,84029E}&gt; (2)</a:t>
            </a:r>
          </a:p>
          <a:p>
            <a:r>
              <a:rPr lang="en-GB" sz="1600" dirty="0"/>
              <a:t>[10] &lt;{84029G,84029E}&gt; (2)</a:t>
            </a:r>
          </a:p>
          <a:p>
            <a:r>
              <a:rPr lang="en-GB" sz="1600" dirty="0"/>
              <a:t>- 3-sequences</a:t>
            </a:r>
          </a:p>
          <a:p>
            <a:r>
              <a:rPr lang="en-GB" sz="1600" dirty="0"/>
              <a:t>[6] &lt;{22633,22469,84029G}&gt; (2)</a:t>
            </a:r>
          </a:p>
          <a:p>
            <a:r>
              <a:rPr lang="en-GB" sz="1600" dirty="0"/>
              <a:t>[7] &lt;{22633,22469,84029E}&gt; (2)</a:t>
            </a:r>
          </a:p>
          <a:p>
            <a:r>
              <a:rPr lang="en-GB" sz="1600" dirty="0"/>
              <a:t>[9] &lt;{22633,84029G,84029E}&gt; (2)</a:t>
            </a:r>
          </a:p>
          <a:p>
            <a:r>
              <a:rPr lang="en-GB" sz="1600" dirty="0"/>
              <a:t>[10] &lt;{22469,84029G,84029E}&gt; (2)</a:t>
            </a:r>
          </a:p>
          <a:p>
            <a:r>
              <a:rPr lang="en-GB" sz="1600" dirty="0"/>
              <a:t>- 4-sequences</a:t>
            </a:r>
          </a:p>
          <a:p>
            <a:r>
              <a:rPr lang="en-GB" sz="1600" dirty="0"/>
              <a:t>[5] &lt;{22633,22469,84029G,84029E}&gt; (2)</a:t>
            </a:r>
          </a:p>
        </p:txBody>
      </p:sp>
    </p:spTree>
    <p:extLst>
      <p:ext uri="{BB962C8B-B14F-4D97-AF65-F5344CB8AC3E}">
        <p14:creationId xmlns:p14="http://schemas.microsoft.com/office/powerpoint/2010/main" val="1353118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1">
            <a:extLst>
              <a:ext uri="{FF2B5EF4-FFF2-40B4-BE49-F238E27FC236}">
                <a16:creationId xmlns:a16="http://schemas.microsoft.com/office/drawing/2014/main" id="{D3720E62-A563-40F5-944E-5EBBF1BC439A}"/>
              </a:ext>
            </a:extLst>
          </p:cNvPr>
          <p:cNvSpPr>
            <a:spLocks noGrp="1"/>
          </p:cNvSpPr>
          <p:nvPr>
            <p:ph type="title"/>
          </p:nvPr>
        </p:nvSpPr>
        <p:spPr>
          <a:xfrm>
            <a:off x="980661" y="895051"/>
            <a:ext cx="9144000" cy="1344168"/>
          </a:xfrm>
        </p:spPr>
        <p:txBody>
          <a:bodyPr/>
          <a:lstStyle/>
          <a:p>
            <a:r>
              <a:rPr lang="it-IT" dirty="0"/>
              <a:t>MARS</a:t>
            </a:r>
            <a:endParaRPr lang="en-GB" dirty="0"/>
          </a:p>
        </p:txBody>
      </p:sp>
      <p:pic>
        <p:nvPicPr>
          <p:cNvPr id="4" name="Immagine 3">
            <a:extLst>
              <a:ext uri="{FF2B5EF4-FFF2-40B4-BE49-F238E27FC236}">
                <a16:creationId xmlns:a16="http://schemas.microsoft.com/office/drawing/2014/main" id="{4BD1FB3F-59E9-4589-81FF-5B32516217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8075" y="1601510"/>
            <a:ext cx="8855850" cy="4361439"/>
          </a:xfrm>
          <a:prstGeom prst="rect">
            <a:avLst/>
          </a:prstGeom>
        </p:spPr>
      </p:pic>
    </p:spTree>
    <p:extLst>
      <p:ext uri="{BB962C8B-B14F-4D97-AF65-F5344CB8AC3E}">
        <p14:creationId xmlns:p14="http://schemas.microsoft.com/office/powerpoint/2010/main" val="203322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220E33D0-A190-4F8A-9DB6-C531C95CA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olo 1">
            <a:extLst>
              <a:ext uri="{FF2B5EF4-FFF2-40B4-BE49-F238E27FC236}">
                <a16:creationId xmlns:a16="http://schemas.microsoft.com/office/drawing/2014/main" id="{D3720E62-A563-40F5-944E-5EBBF1BC439A}"/>
              </a:ext>
            </a:extLst>
          </p:cNvPr>
          <p:cNvSpPr>
            <a:spLocks noGrp="1"/>
          </p:cNvSpPr>
          <p:nvPr>
            <p:ph type="title"/>
          </p:nvPr>
        </p:nvSpPr>
        <p:spPr>
          <a:xfrm>
            <a:off x="-4064840" y="-61761"/>
            <a:ext cx="10668000" cy="1042660"/>
          </a:xfrm>
        </p:spPr>
        <p:txBody>
          <a:bodyPr vert="horz" lIns="91440" tIns="45720" rIns="91440" bIns="45720" rtlCol="0" anchor="b">
            <a:normAutofit/>
          </a:bodyPr>
          <a:lstStyle/>
          <a:p>
            <a:pPr algn="ctr"/>
            <a:r>
              <a:rPr lang="en-US" sz="6000" dirty="0"/>
              <a:t>MARS</a:t>
            </a:r>
          </a:p>
        </p:txBody>
      </p:sp>
      <p:pic>
        <p:nvPicPr>
          <p:cNvPr id="5" name="Immagine 4" descr="Immagine che contiene testo&#10;&#10;Descrizione generata automaticamente">
            <a:extLst>
              <a:ext uri="{FF2B5EF4-FFF2-40B4-BE49-F238E27FC236}">
                <a16:creationId xmlns:a16="http://schemas.microsoft.com/office/drawing/2014/main" id="{48DC4BFB-FF5E-49EE-AFC1-5E61A0C4B9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091" y="1254955"/>
            <a:ext cx="5166731" cy="1821271"/>
          </a:xfrm>
          <a:prstGeom prst="rect">
            <a:avLst/>
          </a:prstGeom>
        </p:spPr>
      </p:pic>
      <p:pic>
        <p:nvPicPr>
          <p:cNvPr id="6" name="Immagine 5" descr="Immagine che contiene testo&#10;&#10;Descrizione generata automaticamente">
            <a:extLst>
              <a:ext uri="{FF2B5EF4-FFF2-40B4-BE49-F238E27FC236}">
                <a16:creationId xmlns:a16="http://schemas.microsoft.com/office/drawing/2014/main" id="{851161BB-6D1A-420A-9141-71FA3CF1B9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1822" y="1285086"/>
            <a:ext cx="6524337" cy="1908369"/>
          </a:xfrm>
          <a:prstGeom prst="rect">
            <a:avLst/>
          </a:prstGeom>
        </p:spPr>
      </p:pic>
      <p:sp>
        <p:nvSpPr>
          <p:cNvPr id="9" name="CasellaDiTesto 8">
            <a:extLst>
              <a:ext uri="{FF2B5EF4-FFF2-40B4-BE49-F238E27FC236}">
                <a16:creationId xmlns:a16="http://schemas.microsoft.com/office/drawing/2014/main" id="{480FC043-B88D-4219-8A5F-4E9698EAA971}"/>
              </a:ext>
            </a:extLst>
          </p:cNvPr>
          <p:cNvSpPr txBox="1"/>
          <p:nvPr/>
        </p:nvSpPr>
        <p:spPr>
          <a:xfrm>
            <a:off x="754625" y="3848719"/>
            <a:ext cx="9901381" cy="1754326"/>
          </a:xfrm>
          <a:prstGeom prst="rect">
            <a:avLst/>
          </a:prstGeom>
          <a:noFill/>
        </p:spPr>
        <p:txBody>
          <a:bodyPr wrap="square" rtlCol="0">
            <a:spAutoFit/>
          </a:bodyPr>
          <a:lstStyle/>
          <a:p>
            <a:pPr algn="ctr"/>
            <a:r>
              <a:rPr lang="en-US" dirty="0">
                <a:latin typeface="MinionPro-Regular"/>
              </a:rPr>
              <a:t>“Movies’ properties create a very special</a:t>
            </a:r>
          </a:p>
          <a:p>
            <a:pPr algn="ctr"/>
            <a:r>
              <a:rPr lang="en-US" dirty="0">
                <a:latin typeface="MinionPro-Regular"/>
              </a:rPr>
              <a:t>space, where the weights of each dimension are treated completely</a:t>
            </a:r>
          </a:p>
          <a:p>
            <a:pPr algn="ctr"/>
            <a:r>
              <a:rPr lang="en-US" dirty="0">
                <a:latin typeface="MinionPro-Regular"/>
              </a:rPr>
              <a:t>different. For example, the type of a movie is of course</a:t>
            </a:r>
          </a:p>
          <a:p>
            <a:pPr algn="ctr"/>
            <a:r>
              <a:rPr lang="en-US" dirty="0">
                <a:latin typeface="MinionPro-Regular"/>
              </a:rPr>
              <a:t>more important than the duration of it”</a:t>
            </a:r>
          </a:p>
          <a:p>
            <a:pPr algn="ctr"/>
            <a:endParaRPr lang="en-US" b="1" dirty="0">
              <a:latin typeface="MinionPro-Regular"/>
            </a:endParaRPr>
          </a:p>
          <a:p>
            <a:pPr algn="r"/>
            <a:r>
              <a:rPr lang="en-US" dirty="0"/>
              <a:t>(</a:t>
            </a:r>
            <a:r>
              <a:rPr lang="en-US" sz="1200" dirty="0"/>
              <a:t>Precomputed Clustering for Movie Recommendation </a:t>
            </a:r>
            <a:r>
              <a:rPr lang="it-IT" sz="1200" dirty="0"/>
              <a:t>System in Real Time Bo Li,</a:t>
            </a:r>
            <a:r>
              <a:rPr lang="it-IT" sz="800" dirty="0"/>
              <a:t>1 </a:t>
            </a:r>
            <a:r>
              <a:rPr lang="it-IT" sz="1200" dirty="0" err="1"/>
              <a:t>Yibin</a:t>
            </a:r>
            <a:r>
              <a:rPr lang="it-IT" sz="1200" dirty="0"/>
              <a:t> Liao,</a:t>
            </a:r>
            <a:r>
              <a:rPr lang="it-IT" sz="800" dirty="0"/>
              <a:t>1 </a:t>
            </a:r>
            <a:r>
              <a:rPr lang="it-IT" sz="1200" dirty="0"/>
              <a:t>and Zheng Qin</a:t>
            </a:r>
            <a:r>
              <a:rPr lang="it-IT" sz="800" dirty="0"/>
              <a:t>2</a:t>
            </a:r>
            <a:r>
              <a:rPr lang="en-US" dirty="0"/>
              <a:t>)</a:t>
            </a:r>
            <a:endParaRPr lang="it-IT" dirty="0"/>
          </a:p>
        </p:txBody>
      </p:sp>
    </p:spTree>
    <p:extLst>
      <p:ext uri="{BB962C8B-B14F-4D97-AF65-F5344CB8AC3E}">
        <p14:creationId xmlns:p14="http://schemas.microsoft.com/office/powerpoint/2010/main" val="3456819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220E33D0-A190-4F8A-9DB6-C531C95CA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olo 1">
            <a:extLst>
              <a:ext uri="{FF2B5EF4-FFF2-40B4-BE49-F238E27FC236}">
                <a16:creationId xmlns:a16="http://schemas.microsoft.com/office/drawing/2014/main" id="{D3720E62-A563-40F5-944E-5EBBF1BC439A}"/>
              </a:ext>
            </a:extLst>
          </p:cNvPr>
          <p:cNvSpPr>
            <a:spLocks noGrp="1"/>
          </p:cNvSpPr>
          <p:nvPr>
            <p:ph type="title"/>
          </p:nvPr>
        </p:nvSpPr>
        <p:spPr>
          <a:xfrm>
            <a:off x="-3461192" y="149629"/>
            <a:ext cx="9557192" cy="1124177"/>
          </a:xfrm>
        </p:spPr>
        <p:txBody>
          <a:bodyPr vert="horz" lIns="91440" tIns="45720" rIns="91440" bIns="45720" rtlCol="0" anchor="b">
            <a:normAutofit/>
          </a:bodyPr>
          <a:lstStyle/>
          <a:p>
            <a:pPr algn="ctr"/>
            <a:r>
              <a:rPr lang="en-US" sz="6000" dirty="0"/>
              <a:t>MARS</a:t>
            </a:r>
          </a:p>
        </p:txBody>
      </p:sp>
      <p:pic>
        <p:nvPicPr>
          <p:cNvPr id="9" name="Elemento grafico 4" descr="Database">
            <a:extLst>
              <a:ext uri="{FF2B5EF4-FFF2-40B4-BE49-F238E27FC236}">
                <a16:creationId xmlns:a16="http://schemas.microsoft.com/office/drawing/2014/main" id="{F9D16C3B-8675-4DB3-BEE2-F474A135B6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3000" y="1537341"/>
            <a:ext cx="1347267" cy="1347267"/>
          </a:xfrm>
          <a:prstGeom prst="rect">
            <a:avLst/>
          </a:prstGeom>
        </p:spPr>
      </p:pic>
      <p:sp>
        <p:nvSpPr>
          <p:cNvPr id="10" name="CasellaDiTesto 5">
            <a:extLst>
              <a:ext uri="{FF2B5EF4-FFF2-40B4-BE49-F238E27FC236}">
                <a16:creationId xmlns:a16="http://schemas.microsoft.com/office/drawing/2014/main" id="{FEFDF0D8-28C1-4B14-8C44-58A5993C7D0D}"/>
              </a:ext>
            </a:extLst>
          </p:cNvPr>
          <p:cNvSpPr txBox="1"/>
          <p:nvPr/>
        </p:nvSpPr>
        <p:spPr>
          <a:xfrm>
            <a:off x="854773" y="2870455"/>
            <a:ext cx="1903720" cy="276999"/>
          </a:xfrm>
          <a:prstGeom prst="rect">
            <a:avLst/>
          </a:prstGeom>
          <a:noFill/>
        </p:spPr>
        <p:txBody>
          <a:bodyPr wrap="square" rtlCol="0">
            <a:spAutoFit/>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1200"/>
              <a:t>imdb</a:t>
            </a:r>
            <a:r>
              <a:rPr lang="it-IT" sz="1200" dirty="0"/>
              <a:t>.com</a:t>
            </a:r>
          </a:p>
        </p:txBody>
      </p:sp>
      <p:pic>
        <p:nvPicPr>
          <p:cNvPr id="11" name="Elemento grafico 26" descr="Calcolatrice">
            <a:extLst>
              <a:ext uri="{FF2B5EF4-FFF2-40B4-BE49-F238E27FC236}">
                <a16:creationId xmlns:a16="http://schemas.microsoft.com/office/drawing/2014/main" id="{2872C9D1-A224-493B-8332-DAE9A0F8965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8709" y="1537341"/>
            <a:ext cx="1120671" cy="1120671"/>
          </a:xfrm>
          <a:prstGeom prst="rect">
            <a:avLst/>
          </a:prstGeom>
        </p:spPr>
      </p:pic>
      <p:sp>
        <p:nvSpPr>
          <p:cNvPr id="13" name="CasellaDiTesto 27">
            <a:extLst>
              <a:ext uri="{FF2B5EF4-FFF2-40B4-BE49-F238E27FC236}">
                <a16:creationId xmlns:a16="http://schemas.microsoft.com/office/drawing/2014/main" id="{BF5E921D-61B9-4DBA-A04D-7072C43EA63D}"/>
              </a:ext>
            </a:extLst>
          </p:cNvPr>
          <p:cNvSpPr txBox="1"/>
          <p:nvPr/>
        </p:nvSpPr>
        <p:spPr>
          <a:xfrm>
            <a:off x="2752951" y="2771774"/>
            <a:ext cx="2474259" cy="577081"/>
          </a:xfrm>
          <a:prstGeom prst="rect">
            <a:avLst/>
          </a:prstGeom>
          <a:noFill/>
        </p:spPr>
        <p:txBody>
          <a:bodyPr wrap="square" rtlCol="0">
            <a:spAutoFit/>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1050" dirty="0"/>
              <a:t>Calcolo del peso del genere a cui ogni film appartiene. Il film avrà adesso le tre caratteristiche discretizzate</a:t>
            </a:r>
          </a:p>
        </p:txBody>
      </p:sp>
      <p:pic>
        <p:nvPicPr>
          <p:cNvPr id="15" name="table">
            <a:extLst>
              <a:ext uri="{FF2B5EF4-FFF2-40B4-BE49-F238E27FC236}">
                <a16:creationId xmlns:a16="http://schemas.microsoft.com/office/drawing/2014/main" id="{22916D93-22C9-470F-969A-BABE7B4E7F77}"/>
              </a:ext>
            </a:extLst>
          </p:cNvPr>
          <p:cNvPicPr>
            <a:picLocks noChangeAspect="1"/>
          </p:cNvPicPr>
          <p:nvPr/>
        </p:nvPicPr>
        <p:blipFill>
          <a:blip r:embed="rId6"/>
          <a:stretch>
            <a:fillRect/>
          </a:stretch>
        </p:blipFill>
        <p:spPr>
          <a:xfrm>
            <a:off x="5392809" y="1249486"/>
            <a:ext cx="5754537" cy="2624420"/>
          </a:xfrm>
          <a:prstGeom prst="rect">
            <a:avLst/>
          </a:prstGeom>
        </p:spPr>
      </p:pic>
    </p:spTree>
    <p:extLst>
      <p:ext uri="{BB962C8B-B14F-4D97-AF65-F5344CB8AC3E}">
        <p14:creationId xmlns:p14="http://schemas.microsoft.com/office/powerpoint/2010/main" val="2817332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220E33D0-A190-4F8A-9DB6-C531C95CA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olo 1">
            <a:extLst>
              <a:ext uri="{FF2B5EF4-FFF2-40B4-BE49-F238E27FC236}">
                <a16:creationId xmlns:a16="http://schemas.microsoft.com/office/drawing/2014/main" id="{D3720E62-A563-40F5-944E-5EBBF1BC439A}"/>
              </a:ext>
            </a:extLst>
          </p:cNvPr>
          <p:cNvSpPr>
            <a:spLocks noGrp="1"/>
          </p:cNvSpPr>
          <p:nvPr>
            <p:ph type="title"/>
          </p:nvPr>
        </p:nvSpPr>
        <p:spPr>
          <a:xfrm>
            <a:off x="-3461192" y="149629"/>
            <a:ext cx="9557192" cy="1124177"/>
          </a:xfrm>
        </p:spPr>
        <p:txBody>
          <a:bodyPr vert="horz" lIns="91440" tIns="45720" rIns="91440" bIns="45720" rtlCol="0" anchor="b">
            <a:normAutofit/>
          </a:bodyPr>
          <a:lstStyle/>
          <a:p>
            <a:pPr algn="ctr"/>
            <a:r>
              <a:rPr lang="en-US" sz="6000" dirty="0"/>
              <a:t>MARS</a:t>
            </a:r>
          </a:p>
        </p:txBody>
      </p:sp>
      <p:pic>
        <p:nvPicPr>
          <p:cNvPr id="9" name="Elemento grafico 4" descr="Database">
            <a:extLst>
              <a:ext uri="{FF2B5EF4-FFF2-40B4-BE49-F238E27FC236}">
                <a16:creationId xmlns:a16="http://schemas.microsoft.com/office/drawing/2014/main" id="{F9D16C3B-8675-4DB3-BEE2-F474A135B6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3000" y="1537341"/>
            <a:ext cx="1347267" cy="1347267"/>
          </a:xfrm>
          <a:prstGeom prst="rect">
            <a:avLst/>
          </a:prstGeom>
        </p:spPr>
      </p:pic>
      <p:sp>
        <p:nvSpPr>
          <p:cNvPr id="10" name="CasellaDiTesto 5">
            <a:extLst>
              <a:ext uri="{FF2B5EF4-FFF2-40B4-BE49-F238E27FC236}">
                <a16:creationId xmlns:a16="http://schemas.microsoft.com/office/drawing/2014/main" id="{FEFDF0D8-28C1-4B14-8C44-58A5993C7D0D}"/>
              </a:ext>
            </a:extLst>
          </p:cNvPr>
          <p:cNvSpPr txBox="1"/>
          <p:nvPr/>
        </p:nvSpPr>
        <p:spPr>
          <a:xfrm>
            <a:off x="854773" y="2870455"/>
            <a:ext cx="1903720" cy="276999"/>
          </a:xfrm>
          <a:prstGeom prst="rect">
            <a:avLst/>
          </a:prstGeom>
          <a:noFill/>
        </p:spPr>
        <p:txBody>
          <a:bodyPr wrap="square" rtlCol="0">
            <a:spAutoFit/>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1200"/>
              <a:t>imdb</a:t>
            </a:r>
            <a:r>
              <a:rPr lang="it-IT" sz="1200" dirty="0"/>
              <a:t>.com</a:t>
            </a:r>
          </a:p>
        </p:txBody>
      </p:sp>
      <p:pic>
        <p:nvPicPr>
          <p:cNvPr id="11" name="Elemento grafico 26" descr="Calcolatrice">
            <a:extLst>
              <a:ext uri="{FF2B5EF4-FFF2-40B4-BE49-F238E27FC236}">
                <a16:creationId xmlns:a16="http://schemas.microsoft.com/office/drawing/2014/main" id="{2872C9D1-A224-493B-8332-DAE9A0F8965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8709" y="1537341"/>
            <a:ext cx="1120671" cy="1120671"/>
          </a:xfrm>
          <a:prstGeom prst="rect">
            <a:avLst/>
          </a:prstGeom>
        </p:spPr>
      </p:pic>
      <p:sp>
        <p:nvSpPr>
          <p:cNvPr id="13" name="CasellaDiTesto 27">
            <a:extLst>
              <a:ext uri="{FF2B5EF4-FFF2-40B4-BE49-F238E27FC236}">
                <a16:creationId xmlns:a16="http://schemas.microsoft.com/office/drawing/2014/main" id="{BF5E921D-61B9-4DBA-A04D-7072C43EA63D}"/>
              </a:ext>
            </a:extLst>
          </p:cNvPr>
          <p:cNvSpPr txBox="1"/>
          <p:nvPr/>
        </p:nvSpPr>
        <p:spPr>
          <a:xfrm>
            <a:off x="2752951" y="2771774"/>
            <a:ext cx="2474259" cy="577081"/>
          </a:xfrm>
          <a:prstGeom prst="rect">
            <a:avLst/>
          </a:prstGeom>
          <a:noFill/>
        </p:spPr>
        <p:txBody>
          <a:bodyPr wrap="square" rtlCol="0">
            <a:spAutoFit/>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1050" dirty="0"/>
              <a:t>Calcolo del peso del genere a cui ogni film appartiene. Il film avrà adesso le tre caratteristiche discretizzate</a:t>
            </a:r>
          </a:p>
        </p:txBody>
      </p:sp>
      <p:pic>
        <p:nvPicPr>
          <p:cNvPr id="15" name="table">
            <a:extLst>
              <a:ext uri="{FF2B5EF4-FFF2-40B4-BE49-F238E27FC236}">
                <a16:creationId xmlns:a16="http://schemas.microsoft.com/office/drawing/2014/main" id="{22916D93-22C9-470F-969A-BABE7B4E7F77}"/>
              </a:ext>
            </a:extLst>
          </p:cNvPr>
          <p:cNvPicPr>
            <a:picLocks noChangeAspect="1"/>
          </p:cNvPicPr>
          <p:nvPr/>
        </p:nvPicPr>
        <p:blipFill>
          <a:blip r:embed="rId6"/>
          <a:stretch>
            <a:fillRect/>
          </a:stretch>
        </p:blipFill>
        <p:spPr>
          <a:xfrm>
            <a:off x="5392809" y="1249486"/>
            <a:ext cx="5754537" cy="2624420"/>
          </a:xfrm>
          <a:prstGeom prst="rect">
            <a:avLst/>
          </a:prstGeom>
        </p:spPr>
      </p:pic>
      <p:cxnSp>
        <p:nvCxnSpPr>
          <p:cNvPr id="3" name="Connettore diritto 2">
            <a:extLst>
              <a:ext uri="{FF2B5EF4-FFF2-40B4-BE49-F238E27FC236}">
                <a16:creationId xmlns:a16="http://schemas.microsoft.com/office/drawing/2014/main" id="{E175B964-117C-4350-818E-F0261A2E48B0}"/>
              </a:ext>
            </a:extLst>
          </p:cNvPr>
          <p:cNvCxnSpPr/>
          <p:nvPr/>
        </p:nvCxnSpPr>
        <p:spPr>
          <a:xfrm>
            <a:off x="282633" y="4305993"/>
            <a:ext cx="11288683" cy="0"/>
          </a:xfrm>
          <a:prstGeom prst="line">
            <a:avLst/>
          </a:prstGeom>
          <a:ln w="28575">
            <a:solidFill>
              <a:srgbClr val="FF0000"/>
            </a:solidFill>
          </a:ln>
          <a:effectLst>
            <a:outerShdw blurRad="190500" dist="228600" dir="2700000" algn="ctr">
              <a:srgbClr val="000000">
                <a:alpha val="30000"/>
              </a:srgbClr>
            </a:outerShdw>
          </a:effectLst>
        </p:spPr>
        <p:style>
          <a:lnRef idx="1">
            <a:schemeClr val="accent1"/>
          </a:lnRef>
          <a:fillRef idx="0">
            <a:schemeClr val="accent1"/>
          </a:fillRef>
          <a:effectRef idx="0">
            <a:schemeClr val="accent1"/>
          </a:effectRef>
          <a:fontRef idx="minor">
            <a:schemeClr val="tx1"/>
          </a:fontRef>
        </p:style>
      </p:cxnSp>
      <p:pic>
        <p:nvPicPr>
          <p:cNvPr id="16" name="Elemento grafico 4" descr="Database">
            <a:extLst>
              <a:ext uri="{FF2B5EF4-FFF2-40B4-BE49-F238E27FC236}">
                <a16:creationId xmlns:a16="http://schemas.microsoft.com/office/drawing/2014/main" id="{FCAC3AF6-D760-465D-BF9D-70E1B757B8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4773" y="4589498"/>
            <a:ext cx="1347267" cy="1347267"/>
          </a:xfrm>
          <a:prstGeom prst="rect">
            <a:avLst/>
          </a:prstGeom>
        </p:spPr>
      </p:pic>
      <p:pic>
        <p:nvPicPr>
          <p:cNvPr id="17" name="Elemento grafico 4" descr="Database">
            <a:extLst>
              <a:ext uri="{FF2B5EF4-FFF2-40B4-BE49-F238E27FC236}">
                <a16:creationId xmlns:a16="http://schemas.microsoft.com/office/drawing/2014/main" id="{BD1336E1-AD77-40BC-A068-AFE24C13F0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86876" y="4589498"/>
            <a:ext cx="1347267" cy="1347267"/>
          </a:xfrm>
          <a:prstGeom prst="rect">
            <a:avLst/>
          </a:prstGeom>
        </p:spPr>
      </p:pic>
      <p:sp>
        <p:nvSpPr>
          <p:cNvPr id="6" name="CasellaDiTesto 5">
            <a:extLst>
              <a:ext uri="{FF2B5EF4-FFF2-40B4-BE49-F238E27FC236}">
                <a16:creationId xmlns:a16="http://schemas.microsoft.com/office/drawing/2014/main" id="{5B667C3B-A8DF-49EA-87D7-143E4D772DA1}"/>
              </a:ext>
            </a:extLst>
          </p:cNvPr>
          <p:cNvSpPr txBox="1"/>
          <p:nvPr/>
        </p:nvSpPr>
        <p:spPr>
          <a:xfrm>
            <a:off x="1133000" y="5885011"/>
            <a:ext cx="1776455" cy="646331"/>
          </a:xfrm>
          <a:prstGeom prst="rect">
            <a:avLst/>
          </a:prstGeom>
          <a:noFill/>
        </p:spPr>
        <p:txBody>
          <a:bodyPr wrap="square" rtlCol="0">
            <a:spAutoFit/>
          </a:bodyPr>
          <a:lstStyle/>
          <a:p>
            <a:r>
              <a:rPr lang="it-IT" dirty="0">
                <a:solidFill>
                  <a:srgbClr val="FF0000"/>
                </a:solidFill>
              </a:rPr>
              <a:t>Nuovi datasets</a:t>
            </a:r>
          </a:p>
          <a:p>
            <a:endParaRPr lang="en-GB" dirty="0">
              <a:solidFill>
                <a:srgbClr val="FF0000"/>
              </a:solidFill>
            </a:endParaRPr>
          </a:p>
        </p:txBody>
      </p:sp>
      <p:pic>
        <p:nvPicPr>
          <p:cNvPr id="18" name="Elemento grafico 26" descr="Calcolatrice">
            <a:extLst>
              <a:ext uri="{FF2B5EF4-FFF2-40B4-BE49-F238E27FC236}">
                <a16:creationId xmlns:a16="http://schemas.microsoft.com/office/drawing/2014/main" id="{83DCE4C8-D2FF-43D5-886B-E2CA06A186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39220" y="4624943"/>
            <a:ext cx="1253589" cy="1253589"/>
          </a:xfrm>
          <a:prstGeom prst="rect">
            <a:avLst/>
          </a:prstGeom>
        </p:spPr>
      </p:pic>
      <p:sp>
        <p:nvSpPr>
          <p:cNvPr id="20" name="CasellaDiTesto 19">
            <a:extLst>
              <a:ext uri="{FF2B5EF4-FFF2-40B4-BE49-F238E27FC236}">
                <a16:creationId xmlns:a16="http://schemas.microsoft.com/office/drawing/2014/main" id="{5260E29A-3B96-42A3-B953-299C292EB8B2}"/>
              </a:ext>
            </a:extLst>
          </p:cNvPr>
          <p:cNvSpPr txBox="1"/>
          <p:nvPr/>
        </p:nvSpPr>
        <p:spPr>
          <a:xfrm>
            <a:off x="3317495" y="5838232"/>
            <a:ext cx="3080391" cy="738664"/>
          </a:xfrm>
          <a:prstGeom prst="rect">
            <a:avLst/>
          </a:prstGeom>
          <a:noFill/>
        </p:spPr>
        <p:txBody>
          <a:bodyPr wrap="square">
            <a:spAutoFit/>
          </a:bodyPr>
          <a:lstStyle/>
          <a:p>
            <a:pPr algn="ctr"/>
            <a:r>
              <a:rPr lang="it-IT" sz="1400" dirty="0">
                <a:solidFill>
                  <a:srgbClr val="FF0000"/>
                </a:solidFill>
              </a:rPr>
              <a:t>Nuove conoscenze sugli algoritmi ed una</a:t>
            </a:r>
          </a:p>
          <a:p>
            <a:pPr algn="ctr"/>
            <a:r>
              <a:rPr lang="it-IT" sz="1400" dirty="0">
                <a:solidFill>
                  <a:srgbClr val="FF0000"/>
                </a:solidFill>
              </a:rPr>
              <a:t> nuova consapevolezza dei dati</a:t>
            </a:r>
            <a:endParaRPr lang="en-GB" sz="1400" dirty="0">
              <a:solidFill>
                <a:srgbClr val="FF0000"/>
              </a:solidFill>
            </a:endParaRPr>
          </a:p>
        </p:txBody>
      </p:sp>
      <p:pic>
        <p:nvPicPr>
          <p:cNvPr id="4" name="Elemento grafico 3" descr="Internet delle cose contorno">
            <a:extLst>
              <a:ext uri="{FF2B5EF4-FFF2-40B4-BE49-F238E27FC236}">
                <a16:creationId xmlns:a16="http://schemas.microsoft.com/office/drawing/2014/main" id="{96B8F5A9-6F0B-4F46-B8F5-E03A270BEAC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085462" y="4551083"/>
            <a:ext cx="1424098" cy="1424098"/>
          </a:xfrm>
          <a:prstGeom prst="rect">
            <a:avLst/>
          </a:prstGeom>
        </p:spPr>
      </p:pic>
      <p:sp>
        <p:nvSpPr>
          <p:cNvPr id="19" name="CasellaDiTesto 18">
            <a:extLst>
              <a:ext uri="{FF2B5EF4-FFF2-40B4-BE49-F238E27FC236}">
                <a16:creationId xmlns:a16="http://schemas.microsoft.com/office/drawing/2014/main" id="{593A286D-D315-40D8-8056-2C52F14FC17F}"/>
              </a:ext>
            </a:extLst>
          </p:cNvPr>
          <p:cNvSpPr txBox="1"/>
          <p:nvPr/>
        </p:nvSpPr>
        <p:spPr>
          <a:xfrm>
            <a:off x="5281818" y="5933703"/>
            <a:ext cx="7826990" cy="369332"/>
          </a:xfrm>
          <a:prstGeom prst="rect">
            <a:avLst/>
          </a:prstGeom>
          <a:noFill/>
        </p:spPr>
        <p:txBody>
          <a:bodyPr wrap="square">
            <a:spAutoFit/>
          </a:bodyPr>
          <a:lstStyle/>
          <a:p>
            <a:pPr algn="ctr"/>
            <a:r>
              <a:rPr lang="it-IT" sz="1800" dirty="0">
                <a:solidFill>
                  <a:srgbClr val="FF0000"/>
                </a:solidFill>
              </a:rPr>
              <a:t>Applicazione di tecniche di Data Mining </a:t>
            </a:r>
            <a:endParaRPr lang="en-GB" sz="1800" dirty="0">
              <a:solidFill>
                <a:srgbClr val="FF0000"/>
              </a:solidFill>
            </a:endParaRPr>
          </a:p>
        </p:txBody>
      </p:sp>
    </p:spTree>
    <p:extLst>
      <p:ext uri="{BB962C8B-B14F-4D97-AF65-F5344CB8AC3E}">
        <p14:creationId xmlns:p14="http://schemas.microsoft.com/office/powerpoint/2010/main" val="1022198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6AACB6-518E-453E-8E9C-FBC446780B22}"/>
              </a:ext>
            </a:extLst>
          </p:cNvPr>
          <p:cNvSpPr>
            <a:spLocks noGrp="1"/>
          </p:cNvSpPr>
          <p:nvPr>
            <p:ph type="title"/>
          </p:nvPr>
        </p:nvSpPr>
        <p:spPr>
          <a:xfrm>
            <a:off x="802287" y="775782"/>
            <a:ext cx="9282618" cy="880739"/>
          </a:xfrm>
        </p:spPr>
        <p:txBody>
          <a:bodyPr/>
          <a:lstStyle/>
          <a:p>
            <a:r>
              <a:rPr lang="it-IT" dirty="0"/>
              <a:t>Le scelte teoriche dietro MARS</a:t>
            </a:r>
            <a:endParaRPr lang="en-GB" dirty="0"/>
          </a:p>
        </p:txBody>
      </p:sp>
      <p:pic>
        <p:nvPicPr>
          <p:cNvPr id="4" name="table">
            <a:extLst>
              <a:ext uri="{FF2B5EF4-FFF2-40B4-BE49-F238E27FC236}">
                <a16:creationId xmlns:a16="http://schemas.microsoft.com/office/drawing/2014/main" id="{13801A8D-1BF0-49DF-8A35-049450E85CA8}"/>
              </a:ext>
            </a:extLst>
          </p:cNvPr>
          <p:cNvPicPr>
            <a:picLocks noChangeAspect="1"/>
          </p:cNvPicPr>
          <p:nvPr/>
        </p:nvPicPr>
        <p:blipFill>
          <a:blip r:embed="rId2"/>
          <a:stretch>
            <a:fillRect/>
          </a:stretch>
        </p:blipFill>
        <p:spPr>
          <a:xfrm>
            <a:off x="2087116" y="1881808"/>
            <a:ext cx="7779228" cy="3547803"/>
          </a:xfrm>
          <a:prstGeom prst="rect">
            <a:avLst/>
          </a:prstGeom>
        </p:spPr>
      </p:pic>
    </p:spTree>
    <p:extLst>
      <p:ext uri="{BB962C8B-B14F-4D97-AF65-F5344CB8AC3E}">
        <p14:creationId xmlns:p14="http://schemas.microsoft.com/office/powerpoint/2010/main" val="3739330920"/>
      </p:ext>
    </p:extLst>
  </p:cSld>
  <p:clrMapOvr>
    <a:masterClrMapping/>
  </p:clrMapOvr>
</p:sld>
</file>

<file path=ppt/theme/theme1.xml><?xml version="1.0" encoding="utf-8"?>
<a:theme xmlns:a="http://schemas.openxmlformats.org/drawingml/2006/main" name="Prismatic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TotalTime>
  <Words>3445</Words>
  <Application>Microsoft Office PowerPoint</Application>
  <PresentationFormat>Widescreen</PresentationFormat>
  <Paragraphs>299</Paragraphs>
  <Slides>42</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42</vt:i4>
      </vt:variant>
    </vt:vector>
  </HeadingPairs>
  <TitlesOfParts>
    <vt:vector size="50" baseType="lpstr">
      <vt:lpstr>Aharoni</vt:lpstr>
      <vt:lpstr>Amasis MT Pro</vt:lpstr>
      <vt:lpstr>Arial</vt:lpstr>
      <vt:lpstr>Avenir Next LT Pro</vt:lpstr>
      <vt:lpstr>Calibri</vt:lpstr>
      <vt:lpstr>Google Sans</vt:lpstr>
      <vt:lpstr>MinionPro-Regular</vt:lpstr>
      <vt:lpstr>PrismaticVTI</vt:lpstr>
      <vt:lpstr>Presentazione progetto di Data Mining</vt:lpstr>
      <vt:lpstr>Indice:</vt:lpstr>
      <vt:lpstr>Presentazione standard di PowerPoint</vt:lpstr>
      <vt:lpstr>Presentazione standard di PowerPoint</vt:lpstr>
      <vt:lpstr>MARS</vt:lpstr>
      <vt:lpstr>MARS</vt:lpstr>
      <vt:lpstr>MARS</vt:lpstr>
      <vt:lpstr>MARS</vt:lpstr>
      <vt:lpstr>Le scelte teoriche dietro MARS</vt:lpstr>
      <vt:lpstr>Presentazione standard di PowerPoint</vt:lpstr>
      <vt:lpstr>Presentazione standard di PowerPoint</vt:lpstr>
      <vt:lpstr>Presentazione standard di PowerPoint</vt:lpstr>
      <vt:lpstr>In MARS…</vt:lpstr>
      <vt:lpstr>In MARS…</vt:lpstr>
      <vt:lpstr>Gli obiettivi del progetto</vt:lpstr>
      <vt:lpstr>Gli obiettivi del progetto</vt:lpstr>
      <vt:lpstr>La prima parte: Dati &amp; Preprocessing</vt:lpstr>
      <vt:lpstr>La prima parte: I dati</vt:lpstr>
      <vt:lpstr>La prima parte: Il formato dei dati</vt:lpstr>
      <vt:lpstr>La prima parte: Il formato dei dati</vt:lpstr>
      <vt:lpstr>La prima parte: Preprocessing</vt:lpstr>
      <vt:lpstr>La prima parte: Preprocessing</vt:lpstr>
      <vt:lpstr>La prima parte: Preprocessing</vt:lpstr>
      <vt:lpstr>Overview dei dati</vt:lpstr>
      <vt:lpstr>Overview dei dati</vt:lpstr>
      <vt:lpstr>K-Means</vt:lpstr>
      <vt:lpstr>Hierarchical</vt:lpstr>
      <vt:lpstr>Classificazione</vt:lpstr>
      <vt:lpstr>Classificazione</vt:lpstr>
      <vt:lpstr>La seconda parte: obiettivo</vt:lpstr>
      <vt:lpstr>La seconda parte: obiettivo</vt:lpstr>
      <vt:lpstr>La seconda parte: obiettivo</vt:lpstr>
      <vt:lpstr>La seconda parte: Preprocessing</vt:lpstr>
      <vt:lpstr>Overview dei dati</vt:lpstr>
      <vt:lpstr>Apriori senza UnitPrice (confidence 0.9)</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progetto di Data Mining</dc:title>
  <dc:creator>GIUSEPPE MARTINELLI</dc:creator>
  <cp:lastModifiedBy>GIUSEPPE MARTINELLI</cp:lastModifiedBy>
  <cp:revision>11</cp:revision>
  <dcterms:created xsi:type="dcterms:W3CDTF">2022-03-08T10:09:35Z</dcterms:created>
  <dcterms:modified xsi:type="dcterms:W3CDTF">2022-03-11T16:24:34Z</dcterms:modified>
</cp:coreProperties>
</file>