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9144000"/>
  <p:notesSz cx="6858000" cy="9144000"/>
  <p:embeddedFontLst>
    <p:embeddedFont>
      <p:font typeface="Open Sans Light"/>
      <p:regular r:id="rId28"/>
      <p:bold r:id="rId29"/>
      <p:italic r:id="rId30"/>
      <p:boldItalic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06">
          <p15:clr>
            <a:srgbClr val="000000"/>
          </p15:clr>
        </p15:guide>
        <p15:guide id="2" pos="456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06" orient="horz"/>
        <p:guide pos="45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OpenSansLight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Light-boldItalic.fntdata"/><Relationship Id="rId30" Type="http://schemas.openxmlformats.org/officeDocument/2006/relationships/font" Target="fonts/OpenSansLight-italic.fntdata"/><Relationship Id="rId11" Type="http://schemas.openxmlformats.org/officeDocument/2006/relationships/slide" Target="slides/slide6.xml"/><Relationship Id="rId33" Type="http://schemas.openxmlformats.org/officeDocument/2006/relationships/font" Target="fonts/OpenSans-bold.fntdata"/><Relationship Id="rId10" Type="http://schemas.openxmlformats.org/officeDocument/2006/relationships/slide" Target="slides/slide5.xml"/><Relationship Id="rId32" Type="http://schemas.openxmlformats.org/officeDocument/2006/relationships/font" Target="fonts/OpenSans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34" Type="http://schemas.openxmlformats.org/officeDocument/2006/relationships/font" Target="fonts/Open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it-I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b3a4fc30c4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b3a4fc30c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2b3a4fc30c4_0_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b3a4fc30c4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b3a4fc30c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2b3a4fc30c4_0_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b3a4fc30c4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b3a4fc30c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2b3a4fc30c4_0_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b3a4fc30c4_0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b3a4fc30c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2b3a4fc30c4_0_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b3a4fc30c4_0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b3a4fc30c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2b3a4fc30c4_0_5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b3a4fc30c4_0_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b3a4fc30c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2b3a4fc30c4_0_6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b3a4fc30c4_0_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b3a4fc30c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2b3a4fc30c4_0_7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b3a4fc30c4_0_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b3a4fc30c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2b3a4fc30c4_0_8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b3a4fc30c4_0_1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b3a4fc30c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2b3a4fc30c4_0_10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b3a4fc30c4_0_1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b3a4fc30c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2b3a4fc30c4_0_1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b3a4fc30c4_0_1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b3a4fc30c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2b3a4fc30c4_0_1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b3a4fc30c4_0_1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b3a4fc30c4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2b3a4fc30c4_0_1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b3a4fc30c4_0_1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b3a4fc30c4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2b3a4fc30c4_0_1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2ecebb2f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b2ecebb2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2b2ecebb2f9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b2ecebb2f9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b2ecebb2f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2b2ecebb2f9_0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b2ecebb2f9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b2ecebb2f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2b2ecebb2f9_0_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b2ecebb2f9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b2ecebb2f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2b2ecebb2f9_0_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b2ecebb2f9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b2ecebb2f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2b2ecebb2f9_0_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b2ecebb2f9_0_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b2ecebb2f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b2ecebb2f9_0_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369"/>
            <a:ext cx="9143999" cy="684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38930" y="6347762"/>
            <a:ext cx="2545261" cy="522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verticale e testo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700"/>
            <a:ext cx="9143999" cy="687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/>
          <p:nvPr/>
        </p:nvSpPr>
        <p:spPr>
          <a:xfrm>
            <a:off x="8125456" y="6366475"/>
            <a:ext cx="410400" cy="501600"/>
          </a:xfrm>
          <a:prstGeom prst="rect">
            <a:avLst/>
          </a:prstGeom>
          <a:solidFill>
            <a:srgbClr val="003053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325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7605825" y="6368900"/>
            <a:ext cx="9648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647500" y="1084625"/>
            <a:ext cx="79230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36609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656625" y="1574450"/>
            <a:ext cx="78792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0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0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0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0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0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0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2" type="body"/>
          </p:nvPr>
        </p:nvSpPr>
        <p:spPr>
          <a:xfrm>
            <a:off x="656625" y="2644700"/>
            <a:ext cx="7815600" cy="18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2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1" name="Google Shape;41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o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jp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jpg"/><Relationship Id="rId4" Type="http://schemas.openxmlformats.org/officeDocument/2006/relationships/image" Target="../media/image7.jpg"/><Relationship Id="rId5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jpg"/><Relationship Id="rId4" Type="http://schemas.openxmlformats.org/officeDocument/2006/relationships/image" Target="../media/image20.jpg"/><Relationship Id="rId5" Type="http://schemas.openxmlformats.org/officeDocument/2006/relationships/image" Target="../media/image7.jpg"/><Relationship Id="rId6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/>
        </p:nvSpPr>
        <p:spPr>
          <a:xfrm>
            <a:off x="6166853" y="6474363"/>
            <a:ext cx="2261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-IT">
                <a:solidFill>
                  <a:srgbClr val="FFFFFF"/>
                </a:solidFill>
              </a:rPr>
              <a:t>Firenze 24/01/2024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4914900" y="2932536"/>
            <a:ext cx="362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giuseppe.martinelli@stud.unifi.it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6170450" y="4590468"/>
            <a:ext cx="237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it-IT" sz="1600">
                <a:solidFill>
                  <a:schemeClr val="dk1"/>
                </a:solidFill>
              </a:rPr>
              <a:t>Giuseppe Martinelli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it-IT" sz="1600">
                <a:solidFill>
                  <a:schemeClr val="dk1"/>
                </a:solidFill>
              </a:rPr>
              <a:t>Matr: 7093926</a:t>
            </a:r>
            <a:r>
              <a:rPr b="1" i="0" lang="it-IT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4132793" y="2339173"/>
            <a:ext cx="4411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it-IT" sz="3200">
                <a:solidFill>
                  <a:srgbClr val="366092"/>
                </a:solidFill>
              </a:rPr>
              <a:t>K-Means </a:t>
            </a:r>
            <a:endParaRPr b="1" i="0" sz="3200" u="none" cap="none" strike="noStrike">
              <a:solidFill>
                <a:srgbClr val="36609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idx="12" type="sldNum"/>
          </p:nvPr>
        </p:nvSpPr>
        <p:spPr>
          <a:xfrm>
            <a:off x="7605825" y="6368900"/>
            <a:ext cx="964800" cy="50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61" name="Google Shape;161;p22"/>
          <p:cNvSpPr txBox="1"/>
          <p:nvPr>
            <p:ph type="title"/>
          </p:nvPr>
        </p:nvSpPr>
        <p:spPr>
          <a:xfrm>
            <a:off x="647500" y="1084625"/>
            <a:ext cx="79230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Parallelizzazione del codice</a:t>
            </a:r>
            <a:endParaRPr/>
          </a:p>
        </p:txBody>
      </p:sp>
      <p:sp>
        <p:nvSpPr>
          <p:cNvPr id="162" name="Google Shape;162;p22"/>
          <p:cNvSpPr txBox="1"/>
          <p:nvPr>
            <p:ph idx="2" type="body"/>
          </p:nvPr>
        </p:nvSpPr>
        <p:spPr>
          <a:xfrm>
            <a:off x="664200" y="2390700"/>
            <a:ext cx="7815600" cy="183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it-IT" sz="1800">
                <a:latin typeface="Open Sans Light"/>
                <a:ea typeface="Open Sans Light"/>
                <a:cs typeface="Open Sans Light"/>
                <a:sym typeface="Open Sans Light"/>
              </a:rPr>
              <a:t>Le fasi da dover parallelizzare in questo algoritmo sono sostanzialmente due. La prima relativa alla generazione dei punti che prendiamo in considerazione, mentre la seconda è il calcolo delle distanze e nuove coordinate dei centroidi</a:t>
            </a:r>
            <a:endParaRPr sz="18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idx="12" type="sldNum"/>
          </p:nvPr>
        </p:nvSpPr>
        <p:spPr>
          <a:xfrm>
            <a:off x="7605825" y="6368900"/>
            <a:ext cx="964800" cy="50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69" name="Google Shape;169;p23"/>
          <p:cNvSpPr txBox="1"/>
          <p:nvPr>
            <p:ph type="title"/>
          </p:nvPr>
        </p:nvSpPr>
        <p:spPr>
          <a:xfrm>
            <a:off x="647500" y="1084625"/>
            <a:ext cx="79230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Parallelizzazione dei punti</a:t>
            </a:r>
            <a:endParaRPr/>
          </a:p>
        </p:txBody>
      </p:sp>
      <p:pic>
        <p:nvPicPr>
          <p:cNvPr id="170" name="Google Shape;17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800" y="1742925"/>
            <a:ext cx="5774374" cy="337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idx="12" type="sldNum"/>
          </p:nvPr>
        </p:nvSpPr>
        <p:spPr>
          <a:xfrm>
            <a:off x="7605825" y="6368900"/>
            <a:ext cx="964800" cy="50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77" name="Google Shape;177;p24"/>
          <p:cNvSpPr txBox="1"/>
          <p:nvPr>
            <p:ph type="title"/>
          </p:nvPr>
        </p:nvSpPr>
        <p:spPr>
          <a:xfrm>
            <a:off x="647500" y="1084625"/>
            <a:ext cx="79230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Parallelizzazione sul K-Means</a:t>
            </a:r>
            <a:endParaRPr/>
          </a:p>
        </p:txBody>
      </p:sp>
      <p:pic>
        <p:nvPicPr>
          <p:cNvPr id="178" name="Google Shape;17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375" y="1750950"/>
            <a:ext cx="5799450" cy="2119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7032" y="3870668"/>
            <a:ext cx="5109037" cy="2498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idx="12" type="sldNum"/>
          </p:nvPr>
        </p:nvSpPr>
        <p:spPr>
          <a:xfrm>
            <a:off x="7605825" y="6368900"/>
            <a:ext cx="964800" cy="50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86" name="Google Shape;186;p25"/>
          <p:cNvSpPr txBox="1"/>
          <p:nvPr>
            <p:ph type="title"/>
          </p:nvPr>
        </p:nvSpPr>
        <p:spPr>
          <a:xfrm>
            <a:off x="647500" y="1084625"/>
            <a:ext cx="79230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Analisi prestazionale</a:t>
            </a:r>
            <a:endParaRPr/>
          </a:p>
        </p:txBody>
      </p:sp>
      <p:sp>
        <p:nvSpPr>
          <p:cNvPr id="187" name="Google Shape;187;p25"/>
          <p:cNvSpPr txBox="1"/>
          <p:nvPr>
            <p:ph idx="2" type="body"/>
          </p:nvPr>
        </p:nvSpPr>
        <p:spPr>
          <a:xfrm>
            <a:off x="664200" y="2115525"/>
            <a:ext cx="7815600" cy="183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800">
                <a:latin typeface="Open Sans Light"/>
                <a:ea typeface="Open Sans Light"/>
                <a:cs typeface="Open Sans Light"/>
                <a:sym typeface="Open Sans Light"/>
              </a:rPr>
              <a:t>In questa fase, mi sono concentrato sull’analisi dei tempi di esecuzione del programma sequenziale e parallelo secondo determinati parametri. Come ad esempio, il numero di thread, il numero di centroidi ed il numero di punti presi in considerazione. </a:t>
            </a:r>
            <a:endParaRPr sz="18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800">
                <a:latin typeface="Open Sans Light"/>
                <a:ea typeface="Open Sans Light"/>
                <a:cs typeface="Open Sans Light"/>
                <a:sym typeface="Open Sans Light"/>
              </a:rPr>
              <a:t>Si noti che la mia macchina ha </a:t>
            </a:r>
            <a:r>
              <a:rPr b="1" lang="it-IT" sz="1800">
                <a:latin typeface="Open Sans"/>
                <a:ea typeface="Open Sans"/>
                <a:cs typeface="Open Sans"/>
                <a:sym typeface="Open Sans"/>
              </a:rPr>
              <a:t>4 cores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idx="12" type="sldNum"/>
          </p:nvPr>
        </p:nvSpPr>
        <p:spPr>
          <a:xfrm>
            <a:off x="7605825" y="6368900"/>
            <a:ext cx="964800" cy="50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94" name="Google Shape;194;p26"/>
          <p:cNvSpPr txBox="1"/>
          <p:nvPr>
            <p:ph type="title"/>
          </p:nvPr>
        </p:nvSpPr>
        <p:spPr>
          <a:xfrm>
            <a:off x="446400" y="767125"/>
            <a:ext cx="79230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Confronto delle prestazioni</a:t>
            </a:r>
            <a:endParaRPr/>
          </a:p>
        </p:txBody>
      </p:sp>
      <p:pic>
        <p:nvPicPr>
          <p:cNvPr id="195" name="Google Shape;19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063" y="1965200"/>
            <a:ext cx="7669776" cy="174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6"/>
          <p:cNvSpPr txBox="1"/>
          <p:nvPr/>
        </p:nvSpPr>
        <p:spPr>
          <a:xfrm>
            <a:off x="446400" y="3895000"/>
            <a:ext cx="8127900" cy="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Possiamo notare come, dal momento in cui la parallelizzazione interessa i centroidi, all’aumentare di essi vi è un aumento dello speedup </a:t>
            </a:r>
            <a:endParaRPr sz="1800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>
            <p:ph idx="12" type="sldNum"/>
          </p:nvPr>
        </p:nvSpPr>
        <p:spPr>
          <a:xfrm>
            <a:off x="7605825" y="6368900"/>
            <a:ext cx="964800" cy="50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03" name="Google Shape;203;p27"/>
          <p:cNvSpPr txBox="1"/>
          <p:nvPr>
            <p:ph type="title"/>
          </p:nvPr>
        </p:nvSpPr>
        <p:spPr>
          <a:xfrm>
            <a:off x="446400" y="767125"/>
            <a:ext cx="79230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Confronto delle prestazioni alla variazione di Threads</a:t>
            </a:r>
            <a:endParaRPr/>
          </a:p>
        </p:txBody>
      </p:sp>
      <p:pic>
        <p:nvPicPr>
          <p:cNvPr id="204" name="Google Shape;20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825" y="2615000"/>
            <a:ext cx="7284150" cy="150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375" y="1942500"/>
            <a:ext cx="6704950" cy="2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idx="12" type="sldNum"/>
          </p:nvPr>
        </p:nvSpPr>
        <p:spPr>
          <a:xfrm>
            <a:off x="7605825" y="6368900"/>
            <a:ext cx="964800" cy="50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12" name="Google Shape;212;p28"/>
          <p:cNvSpPr txBox="1"/>
          <p:nvPr>
            <p:ph type="title"/>
          </p:nvPr>
        </p:nvSpPr>
        <p:spPr>
          <a:xfrm>
            <a:off x="446400" y="767125"/>
            <a:ext cx="79230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Confronto delle prestazioni alla variazione di Threads</a:t>
            </a:r>
            <a:endParaRPr/>
          </a:p>
        </p:txBody>
      </p:sp>
      <p:pic>
        <p:nvPicPr>
          <p:cNvPr id="213" name="Google Shape;21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750" y="2170525"/>
            <a:ext cx="7284150" cy="150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9500" y="3868850"/>
            <a:ext cx="7016750" cy="83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8"/>
          <p:cNvSpPr txBox="1"/>
          <p:nvPr/>
        </p:nvSpPr>
        <p:spPr>
          <a:xfrm>
            <a:off x="836075" y="5207000"/>
            <a:ext cx="71013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Possiamo notare come un aumento dei Threads corrisponda ad uno speedup minore rispetto alla configurazione con 4 Threads</a:t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216" name="Google Shape;21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3675" y="1689900"/>
            <a:ext cx="6648450" cy="2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/>
          <p:nvPr>
            <p:ph idx="12" type="sldNum"/>
          </p:nvPr>
        </p:nvSpPr>
        <p:spPr>
          <a:xfrm>
            <a:off x="7605825" y="6368900"/>
            <a:ext cx="964800" cy="50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223" name="Google Shape;22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875" y="4970075"/>
            <a:ext cx="6823950" cy="672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9"/>
          <p:cNvSpPr txBox="1"/>
          <p:nvPr>
            <p:ph type="title"/>
          </p:nvPr>
        </p:nvSpPr>
        <p:spPr>
          <a:xfrm>
            <a:off x="446400" y="767125"/>
            <a:ext cx="79230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Confronto delle prestazioni alla variazione di Threads</a:t>
            </a:r>
            <a:endParaRPr/>
          </a:p>
        </p:txBody>
      </p:sp>
      <p:pic>
        <p:nvPicPr>
          <p:cNvPr id="225" name="Google Shape;22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8750" y="2170525"/>
            <a:ext cx="7284150" cy="150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9500" y="3868850"/>
            <a:ext cx="7016750" cy="83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83675" y="1689900"/>
            <a:ext cx="6648450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9"/>
          <p:cNvSpPr txBox="1"/>
          <p:nvPr/>
        </p:nvSpPr>
        <p:spPr>
          <a:xfrm>
            <a:off x="1746250" y="5852575"/>
            <a:ext cx="61173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Come giustifichiamo questo risultato?</a:t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/>
          <p:nvPr>
            <p:ph idx="12" type="sldNum"/>
          </p:nvPr>
        </p:nvSpPr>
        <p:spPr>
          <a:xfrm>
            <a:off x="7605825" y="6368900"/>
            <a:ext cx="964800" cy="50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35" name="Google Shape;235;p30"/>
          <p:cNvSpPr txBox="1"/>
          <p:nvPr>
            <p:ph type="title"/>
          </p:nvPr>
        </p:nvSpPr>
        <p:spPr>
          <a:xfrm>
            <a:off x="446400" y="767125"/>
            <a:ext cx="79230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Risposta: Il misterioso mondo del Thread Scheduling</a:t>
            </a:r>
            <a:endParaRPr/>
          </a:p>
        </p:txBody>
      </p:sp>
      <p:sp>
        <p:nvSpPr>
          <p:cNvPr id="236" name="Google Shape;236;p30"/>
          <p:cNvSpPr txBox="1"/>
          <p:nvPr/>
        </p:nvSpPr>
        <p:spPr>
          <a:xfrm>
            <a:off x="357825" y="1449925"/>
            <a:ext cx="8212800" cy="26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237" name="Google Shape;23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425" y="1558325"/>
            <a:ext cx="4232125" cy="24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2800" y="1449925"/>
            <a:ext cx="4426774" cy="20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2800" y="3631500"/>
            <a:ext cx="4232124" cy="214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/>
          <p:nvPr>
            <p:ph idx="12" type="sldNum"/>
          </p:nvPr>
        </p:nvSpPr>
        <p:spPr>
          <a:xfrm>
            <a:off x="7605825" y="6368900"/>
            <a:ext cx="964800" cy="50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246" name="Google Shape;24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4825" y="1496500"/>
            <a:ext cx="6143625" cy="4933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1"/>
          <p:cNvSpPr txBox="1"/>
          <p:nvPr>
            <p:ph type="title"/>
          </p:nvPr>
        </p:nvSpPr>
        <p:spPr>
          <a:xfrm>
            <a:off x="446400" y="767125"/>
            <a:ext cx="79230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Risposta: Il misterioso mondo del Thread Scheduling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7605825" y="6368900"/>
            <a:ext cx="9648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95" name="Google Shape;95;p14"/>
          <p:cNvSpPr txBox="1"/>
          <p:nvPr>
            <p:ph type="title"/>
          </p:nvPr>
        </p:nvSpPr>
        <p:spPr>
          <a:xfrm>
            <a:off x="610500" y="1327475"/>
            <a:ext cx="79230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/>
              <a:t>L’algoritmo del K-Means</a:t>
            </a:r>
            <a:endParaRPr/>
          </a:p>
        </p:txBody>
      </p:sp>
      <p:sp>
        <p:nvSpPr>
          <p:cNvPr id="96" name="Google Shape;96;p14"/>
          <p:cNvSpPr txBox="1"/>
          <p:nvPr>
            <p:ph idx="2" type="body"/>
          </p:nvPr>
        </p:nvSpPr>
        <p:spPr>
          <a:xfrm>
            <a:off x="664200" y="2154525"/>
            <a:ext cx="7815600" cy="18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400">
                <a:latin typeface="Calibri"/>
                <a:ea typeface="Calibri"/>
                <a:cs typeface="Calibri"/>
                <a:sym typeface="Calibri"/>
              </a:rPr>
              <a:t>L’algoritmo del</a:t>
            </a:r>
            <a:r>
              <a:rPr b="1" lang="it-IT" sz="1400">
                <a:latin typeface="Calibri"/>
                <a:ea typeface="Calibri"/>
                <a:cs typeface="Calibri"/>
                <a:sym typeface="Calibri"/>
              </a:rPr>
              <a:t> K-Means</a:t>
            </a:r>
            <a:r>
              <a:rPr lang="it-IT" sz="1400">
                <a:latin typeface="Calibri"/>
                <a:ea typeface="Calibri"/>
                <a:cs typeface="Calibri"/>
                <a:sym typeface="Calibri"/>
              </a:rPr>
              <a:t> è un algoritmo di clustering il cui scopo è quello di partizionare </a:t>
            </a:r>
            <a:r>
              <a:rPr i="1" lang="it-IT" sz="1400"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lang="it-IT" sz="1400">
                <a:latin typeface="Calibri"/>
                <a:ea typeface="Calibri"/>
                <a:cs typeface="Calibri"/>
                <a:sym typeface="Calibri"/>
              </a:rPr>
              <a:t>osservazioni in </a:t>
            </a:r>
            <a:r>
              <a:rPr i="1" lang="it-IT" sz="1400"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it-IT" sz="1400">
                <a:latin typeface="Calibri"/>
                <a:ea typeface="Calibri"/>
                <a:cs typeface="Calibri"/>
                <a:sym typeface="Calibri"/>
              </a:rPr>
              <a:t>insiemi in cui ogni osservazione appartiene al cluster con la media più vicina al punto centrale di tale insieme (il così detto </a:t>
            </a:r>
            <a:r>
              <a:rPr b="1" lang="it-IT" sz="1400">
                <a:latin typeface="Calibri"/>
                <a:ea typeface="Calibri"/>
                <a:cs typeface="Calibri"/>
                <a:sym typeface="Calibri"/>
              </a:rPr>
              <a:t>centroide</a:t>
            </a:r>
            <a:r>
              <a:rPr lang="it-IT" sz="1400">
                <a:latin typeface="Calibri"/>
                <a:ea typeface="Calibri"/>
                <a:cs typeface="Calibri"/>
                <a:sym typeface="Calibri"/>
              </a:rPr>
              <a:t>). Per questa motivazione, questa tipologia di clustering prende il nome di “centroid-base clustering”.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3413" y="3887350"/>
            <a:ext cx="3642868" cy="256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idx="12" type="sldNum"/>
          </p:nvPr>
        </p:nvSpPr>
        <p:spPr>
          <a:xfrm>
            <a:off x="7605825" y="6368900"/>
            <a:ext cx="964800" cy="50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54" name="Google Shape;254;p32"/>
          <p:cNvSpPr txBox="1"/>
          <p:nvPr>
            <p:ph type="title"/>
          </p:nvPr>
        </p:nvSpPr>
        <p:spPr>
          <a:xfrm>
            <a:off x="446400" y="767125"/>
            <a:ext cx="79230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Risposta: Il misterioso mondo del Thread Scheduling</a:t>
            </a:r>
            <a:endParaRPr/>
          </a:p>
        </p:txBody>
      </p:sp>
      <p:pic>
        <p:nvPicPr>
          <p:cNvPr id="255" name="Google Shape;25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075" y="1615538"/>
            <a:ext cx="6981825" cy="371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2"/>
          <p:cNvSpPr txBox="1"/>
          <p:nvPr/>
        </p:nvSpPr>
        <p:spPr>
          <a:xfrm>
            <a:off x="4127525" y="2127250"/>
            <a:ext cx="37041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/>
          <p:nvPr>
            <p:ph idx="12" type="sldNum"/>
          </p:nvPr>
        </p:nvSpPr>
        <p:spPr>
          <a:xfrm>
            <a:off x="7605825" y="6368900"/>
            <a:ext cx="964800" cy="50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63" name="Google Shape;263;p33"/>
          <p:cNvSpPr txBox="1"/>
          <p:nvPr>
            <p:ph type="title"/>
          </p:nvPr>
        </p:nvSpPr>
        <p:spPr>
          <a:xfrm>
            <a:off x="446400" y="767125"/>
            <a:ext cx="79230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Risposta: Il misterioso mondo del Thread Scheduling</a:t>
            </a:r>
            <a:endParaRPr/>
          </a:p>
        </p:txBody>
      </p:sp>
      <p:pic>
        <p:nvPicPr>
          <p:cNvPr id="264" name="Google Shape;26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088" y="1469800"/>
            <a:ext cx="6981825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 txBox="1"/>
          <p:nvPr>
            <p:ph idx="12" type="sldNum"/>
          </p:nvPr>
        </p:nvSpPr>
        <p:spPr>
          <a:xfrm>
            <a:off x="7605825" y="6368900"/>
            <a:ext cx="964800" cy="50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71" name="Google Shape;271;p34"/>
          <p:cNvSpPr txBox="1"/>
          <p:nvPr>
            <p:ph idx="2" type="body"/>
          </p:nvPr>
        </p:nvSpPr>
        <p:spPr>
          <a:xfrm>
            <a:off x="656625" y="709075"/>
            <a:ext cx="7815600" cy="5969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it-IT">
                <a:latin typeface="Open Sans Light"/>
                <a:ea typeface="Open Sans Light"/>
                <a:cs typeface="Open Sans Light"/>
                <a:sym typeface="Open Sans Light"/>
              </a:rPr>
              <a:t>Grazie per l’attenzione!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1160"/>
            <a:ext cx="9180512" cy="687263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7605825" y="6368900"/>
            <a:ext cx="9648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05" name="Google Shape;105;p15"/>
          <p:cNvSpPr txBox="1"/>
          <p:nvPr>
            <p:ph type="title"/>
          </p:nvPr>
        </p:nvSpPr>
        <p:spPr>
          <a:xfrm>
            <a:off x="647500" y="1084625"/>
            <a:ext cx="79230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t-IT"/>
              <a:t>Lo Pseudocodice</a:t>
            </a:r>
            <a:endParaRPr/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2450" y="1974775"/>
            <a:ext cx="5753100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7605825" y="6368900"/>
            <a:ext cx="964800" cy="50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13" name="Google Shape;113;p16"/>
          <p:cNvSpPr txBox="1"/>
          <p:nvPr>
            <p:ph type="title"/>
          </p:nvPr>
        </p:nvSpPr>
        <p:spPr>
          <a:xfrm>
            <a:off x="647500" y="1084625"/>
            <a:ext cx="79230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Risoluzione del problema: Il codice sequenziale</a:t>
            </a:r>
            <a:endParaRPr/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763" y="1978850"/>
            <a:ext cx="5705075" cy="26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7605825" y="6368900"/>
            <a:ext cx="964800" cy="50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21" name="Google Shape;121;p17"/>
          <p:cNvSpPr txBox="1"/>
          <p:nvPr>
            <p:ph type="title"/>
          </p:nvPr>
        </p:nvSpPr>
        <p:spPr>
          <a:xfrm>
            <a:off x="647500" y="1084625"/>
            <a:ext cx="79230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1. Inizializzazione dei punti e dei centroidi</a:t>
            </a:r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650" y="1685700"/>
            <a:ext cx="7124700" cy="42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idx="12" type="sldNum"/>
          </p:nvPr>
        </p:nvSpPr>
        <p:spPr>
          <a:xfrm>
            <a:off x="7605825" y="6368900"/>
            <a:ext cx="964800" cy="50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29" name="Google Shape;129;p18"/>
          <p:cNvSpPr txBox="1"/>
          <p:nvPr>
            <p:ph type="title"/>
          </p:nvPr>
        </p:nvSpPr>
        <p:spPr>
          <a:xfrm>
            <a:off x="647500" y="1084625"/>
            <a:ext cx="79230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1. Perchè memorizzazione AoS?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 txBox="1"/>
          <p:nvPr/>
        </p:nvSpPr>
        <p:spPr>
          <a:xfrm>
            <a:off x="723900" y="2230650"/>
            <a:ext cx="80709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it-IT" sz="1800">
                <a:solidFill>
                  <a:srgbClr val="366092"/>
                </a:solidFill>
                <a:latin typeface="Open Sans"/>
                <a:ea typeface="Open Sans"/>
                <a:cs typeface="Open Sans"/>
                <a:sym typeface="Open Sans"/>
              </a:rPr>
              <a:t>AoS </a:t>
            </a:r>
            <a:r>
              <a:rPr lang="it-IT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it-IT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tende ad essere più leggibile da parte di un programmatore per ogni ““oggetto”” ( questa so che è una bestemmia, ma è giusto 	per trasmettere il concetto di insieme di variabili dichiarate con una idea comune) 	</a:t>
            </a:r>
            <a:br>
              <a:rPr lang="it-IT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it-IT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 	questo caso, l’utilizzo di </a:t>
            </a:r>
            <a:r>
              <a:rPr b="1" lang="it-IT" sz="1800">
                <a:solidFill>
                  <a:srgbClr val="366092"/>
                </a:solidFill>
                <a:latin typeface="Open Sans"/>
                <a:ea typeface="Open Sans"/>
                <a:cs typeface="Open Sans"/>
                <a:sym typeface="Open Sans"/>
              </a:rPr>
              <a:t>AoS</a:t>
            </a:r>
            <a:r>
              <a:rPr b="1" lang="it-IT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it-IT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tende a sfruttare meglio la località di cache dal momento che quelle variabili vengono quasi tutte utilizzate ad ogni singola invocazione</a:t>
            </a:r>
            <a:br>
              <a:rPr lang="it-IT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it-IT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	</a:t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7605825" y="6368900"/>
            <a:ext cx="964800" cy="50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647500" y="1084625"/>
            <a:ext cx="79230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2. Funzione K-Means</a:t>
            </a:r>
            <a:endParaRPr/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900" y="1738625"/>
            <a:ext cx="7093753" cy="447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idx="12" type="sldNum"/>
          </p:nvPr>
        </p:nvSpPr>
        <p:spPr>
          <a:xfrm>
            <a:off x="7605825" y="6368900"/>
            <a:ext cx="964800" cy="50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45" name="Google Shape;145;p20"/>
          <p:cNvSpPr txBox="1"/>
          <p:nvPr>
            <p:ph type="title"/>
          </p:nvPr>
        </p:nvSpPr>
        <p:spPr>
          <a:xfrm>
            <a:off x="647500" y="1084625"/>
            <a:ext cx="79230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2.a Funzione Nearest Centroid</a:t>
            </a:r>
            <a:endParaRPr/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7775" y="1736600"/>
            <a:ext cx="5011551" cy="399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idx="12" type="sldNum"/>
          </p:nvPr>
        </p:nvSpPr>
        <p:spPr>
          <a:xfrm>
            <a:off x="7605825" y="6368900"/>
            <a:ext cx="964800" cy="50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53" name="Google Shape;153;p21"/>
          <p:cNvSpPr txBox="1"/>
          <p:nvPr>
            <p:ph type="title"/>
          </p:nvPr>
        </p:nvSpPr>
        <p:spPr>
          <a:xfrm>
            <a:off x="647500" y="1084625"/>
            <a:ext cx="79230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2.b Aggiornamento coordinate centroidi</a:t>
            </a:r>
            <a:endParaRPr/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753475"/>
            <a:ext cx="8077200" cy="44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