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bf479a3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bf479a3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bf479a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bf479a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bf479a3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bf479a3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bf479a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bf479a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bf479a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1bf479a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bf479a3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bf479a3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bf479a3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bf479a3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e2f04c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e2f04c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1e2f04c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1e2f04c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1e2f04c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1e2f04c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bf479a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bf479a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bf479a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bf479a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1bf479a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1bf479a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1bf479a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1bf479a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1bf479a3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1bf479a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bf479a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1bf479a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bf479a3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1bf479a3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bf479a3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1bf479a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Filtro di Bloom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Giuseppe Martinelli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Matr: 7093926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Inizializzazione del filtro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050" y="1350625"/>
            <a:ext cx="61722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78575" y="90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hash 5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25" y="877050"/>
            <a:ext cx="6811625" cy="20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4875" y="3030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Fase di filtraggio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025" y="4101900"/>
            <a:ext cx="60769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prestazionale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04000" y="1165675"/>
            <a:ext cx="86841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14" y="1302100"/>
            <a:ext cx="7157975" cy="26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85850" y="155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Calcolo probabilità di falsi positivi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0" y="1028450"/>
            <a:ext cx="91440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Come detto all’inizio, nel filtro di Bloom </a:t>
            </a:r>
            <a:r>
              <a:rPr b="1" lang="it" sz="1500"/>
              <a:t>più elementi vengono aggiunti, maggiore è la possibilità di falsi positivi. 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Open Sans Light"/>
                <a:ea typeface="Open Sans Light"/>
                <a:cs typeface="Open Sans Light"/>
                <a:sym typeface="Open Sans Light"/>
              </a:rPr>
              <a:t>Assumiamo che una funzione di hashing selezioni con la </a:t>
            </a:r>
            <a:r>
              <a:rPr b="1" lang="it" sz="1500"/>
              <a:t>stessa probabilità </a:t>
            </a:r>
            <a:r>
              <a:rPr lang="it" sz="1500">
                <a:latin typeface="Open Sans Light"/>
                <a:ea typeface="Open Sans Light"/>
                <a:cs typeface="Open Sans Light"/>
                <a:sym typeface="Open Sans Light"/>
              </a:rPr>
              <a:t>ogni posizione dell’array di filtro. Se </a:t>
            </a:r>
            <a:r>
              <a:rPr i="1" lang="it" sz="1500">
                <a:latin typeface="Open Sans Light"/>
                <a:ea typeface="Open Sans Light"/>
                <a:cs typeface="Open Sans Light"/>
                <a:sym typeface="Open Sans Light"/>
              </a:rPr>
              <a:t>m </a:t>
            </a:r>
            <a:r>
              <a:rPr lang="it" sz="1500">
                <a:latin typeface="Open Sans Light"/>
                <a:ea typeface="Open Sans Light"/>
                <a:cs typeface="Open Sans Light"/>
                <a:sym typeface="Open Sans Light"/>
              </a:rPr>
              <a:t> è il numero di bits dell’array, allora la probabilità che un certo bit non è messo a 1 da una certa funzione di hash durante l’inserimento è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latin typeface="Open Sans Light"/>
                <a:ea typeface="Open Sans Light"/>
                <a:cs typeface="Open Sans Light"/>
                <a:sym typeface="Open Sans Light"/>
              </a:rPr>
              <a:t>Se indichiamo con </a:t>
            </a:r>
            <a:r>
              <a:rPr i="1" lang="it" sz="1500">
                <a:latin typeface="Open Sans Light"/>
                <a:ea typeface="Open Sans Light"/>
                <a:cs typeface="Open Sans Light"/>
                <a:sym typeface="Open Sans Light"/>
              </a:rPr>
              <a:t>k </a:t>
            </a:r>
            <a:r>
              <a:rPr lang="it" sz="1500">
                <a:latin typeface="Open Sans Light"/>
                <a:ea typeface="Open Sans Light"/>
                <a:cs typeface="Open Sans Light"/>
                <a:sym typeface="Open Sans Light"/>
              </a:rPr>
              <a:t> il numero delle funzioni di hash (ognuna indipendente dalle altre), allora la probabilità che il bit non è settato a 1 da nessuna delle funzioni è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75" y="2571757"/>
            <a:ext cx="1353150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577" y="4221377"/>
            <a:ext cx="1353150" cy="7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46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Calcolo probabilità di falsi positivi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07725" y="894750"/>
            <a:ext cx="8520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Da qui possiamo usare l’identità per e**-1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75" y="836025"/>
            <a:ext cx="18954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07725" y="1500800"/>
            <a:ext cx="8764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Quindi, per un m abbastanza grande, otteniamo: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100" y="1967350"/>
            <a:ext cx="32004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89750" y="2519800"/>
            <a:ext cx="8764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abbiamo inserito </a:t>
            </a:r>
            <a:r>
              <a:rPr i="1"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 </a:t>
            </a: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elementi, la probabilità che un certo bit sia 0 è: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102" y="2956925"/>
            <a:ext cx="2388075" cy="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89750" y="3686300"/>
            <a:ext cx="7416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Quindi la probabilità che esso sia 1 è: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6938" y="4123425"/>
            <a:ext cx="2562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0" y="877650"/>
            <a:ext cx="914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Adesso, la probabilità che tutti i bit del filtro siano 1 </a:t>
            </a:r>
            <a:r>
              <a:rPr b="1" lang="it"/>
              <a:t>e che portano quindi l’algoritmo ad un falso positivo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 è: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46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Calcolo probabilità di falsi positivi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800" y="1637725"/>
            <a:ext cx="4037000" cy="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0" y="2571750"/>
            <a:ext cx="2630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Però si noti che: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294050" y="3176475"/>
            <a:ext cx="5932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50">
                <a:solidFill>
                  <a:srgbClr val="202122"/>
                </a:solidFill>
                <a:highlight>
                  <a:srgbClr val="FFFFFF"/>
                </a:highlight>
              </a:rPr>
              <a:t>“ </a:t>
            </a:r>
            <a:r>
              <a:rPr lang="it" sz="1350">
                <a:solidFill>
                  <a:srgbClr val="202122"/>
                </a:solidFill>
                <a:highlight>
                  <a:srgbClr val="FFFFFF"/>
                </a:highlight>
              </a:rPr>
              <a:t>This is not strictly correct as it assumes independence for the probabilities of each bit being set. However, assuming it is a close approximation we have that the probability </a:t>
            </a:r>
            <a:r>
              <a:rPr lang="it" sz="1350">
                <a:solidFill>
                  <a:srgbClr val="202122"/>
                </a:solidFill>
                <a:highlight>
                  <a:srgbClr val="FFFF00"/>
                </a:highlight>
              </a:rPr>
              <a:t>of false positives decreases as </a:t>
            </a:r>
            <a:r>
              <a:rPr i="1" lang="it" sz="1350">
                <a:solidFill>
                  <a:srgbClr val="202122"/>
                </a:solidFill>
                <a:highlight>
                  <a:srgbClr val="FFFF00"/>
                </a:highlight>
              </a:rPr>
              <a:t>m</a:t>
            </a:r>
            <a:r>
              <a:rPr lang="it" sz="1350">
                <a:solidFill>
                  <a:srgbClr val="202122"/>
                </a:solidFill>
                <a:highlight>
                  <a:srgbClr val="FFFF00"/>
                </a:highlight>
              </a:rPr>
              <a:t> </a:t>
            </a:r>
            <a:r>
              <a:rPr lang="it" sz="1350">
                <a:solidFill>
                  <a:srgbClr val="202122"/>
                </a:solidFill>
                <a:highlight>
                  <a:srgbClr val="FFFFFF"/>
                </a:highlight>
              </a:rPr>
              <a:t>(the number of bits in the array) </a:t>
            </a:r>
            <a:r>
              <a:rPr lang="it" sz="1350">
                <a:solidFill>
                  <a:srgbClr val="202122"/>
                </a:solidFill>
                <a:highlight>
                  <a:srgbClr val="FFFF00"/>
                </a:highlight>
              </a:rPr>
              <a:t>increases, and increases as </a:t>
            </a:r>
            <a:r>
              <a:rPr i="1" lang="it" sz="1350">
                <a:solidFill>
                  <a:srgbClr val="202122"/>
                </a:solidFill>
                <a:highlight>
                  <a:srgbClr val="FFFF00"/>
                </a:highlight>
              </a:rPr>
              <a:t>n</a:t>
            </a:r>
            <a:r>
              <a:rPr lang="it" sz="1350">
                <a:solidFill>
                  <a:srgbClr val="202122"/>
                </a:solidFill>
                <a:highlight>
                  <a:srgbClr val="FFFF00"/>
                </a:highlight>
              </a:rPr>
              <a:t> </a:t>
            </a:r>
            <a:r>
              <a:rPr lang="it" sz="1350">
                <a:solidFill>
                  <a:srgbClr val="202122"/>
                </a:solidFill>
                <a:highlight>
                  <a:srgbClr val="FFFFFF"/>
                </a:highlight>
              </a:rPr>
              <a:t>(the number of inserted elements) </a:t>
            </a:r>
            <a:r>
              <a:rPr lang="it" sz="1350">
                <a:solidFill>
                  <a:srgbClr val="202122"/>
                </a:solidFill>
                <a:highlight>
                  <a:srgbClr val="FFFF00"/>
                </a:highlight>
              </a:rPr>
              <a:t>increases</a:t>
            </a:r>
            <a:r>
              <a:rPr lang="it" sz="1350">
                <a:solidFill>
                  <a:srgbClr val="202122"/>
                </a:solidFill>
                <a:highlight>
                  <a:srgbClr val="FFFFFF"/>
                </a:highlight>
              </a:rPr>
              <a:t>.”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46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 codice…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0" y="1015450"/>
            <a:ext cx="7781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189425" y="2222050"/>
            <a:ext cx="882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Scegliendo</a:t>
            </a:r>
            <a:r>
              <a:rPr lang="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come parametri m: 8000, k = 6 e n = 10000 (è stato aumentato per verificare gli effetti)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38" y="3270500"/>
            <a:ext cx="6169924" cy="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-30725" y="126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Calcolo ottimale di funzioni hash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729"/>
            <a:ext cx="9144000" cy="92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900" y="2637302"/>
            <a:ext cx="4140775" cy="1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4000" y="90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Calcolo ottimale di bits per il filtro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775"/>
            <a:ext cx="8839200" cy="32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525" y="3866675"/>
            <a:ext cx="4781875" cy="1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09700" y="192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risultati…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1023375"/>
            <a:ext cx="59912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00" y="3471950"/>
            <a:ext cx="5628124" cy="9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2275" y="1223950"/>
            <a:ext cx="86040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Il filtro di Bloom è una struttura dati probabilistica altamente efficiente che viene utilizzata per testare </a:t>
            </a: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ogni qualvolta</a:t>
            </a: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un elemento è un membro di un set. In questo scenario, vi è la possibilità di falsi positivi mentre falsi negativi sono impossibili. In altre parole, una eventuale query può ritornare il valore “forse nel set” oppure “sicuramente non nel set”. </a:t>
            </a:r>
            <a:r>
              <a:rPr b="1" lang="it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Più elementi vengono aggiunti, maggiore è la possibilità di falsi positivi.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Il filtro di Bloom si compone di:  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1.  Un vettore di </a:t>
            </a:r>
            <a:r>
              <a:rPr i="1"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</a:t>
            </a: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bit, inizialmente posti tutti a zero 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2. Una collezione di funzioni hash </a:t>
            </a:r>
            <a:r>
              <a:rPr i="1"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</a:t>
            </a: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ciascuna delle quali trasforma i valori chiave in un intero compreso tra 0 ed (n – 1); 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3. Un insieme </a:t>
            </a:r>
            <a:r>
              <a:rPr i="1"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di m valori dell’attributo chiave; 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Dati questi componenti, il filtro cerca di selezionare tutti gli elementi del flusso di dati aventi valore del campo chiave nell’insieme S, e cerca di rifiutare la maggior parte degli elementi del flusso il cui valore di tale campo non è all’interno di S.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struttura del codice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Nel codice sono stati considerati 2 file contenenti ciascuno un insieme di parole in lingua </a:t>
            </a:r>
            <a:r>
              <a:rPr b="1" lang="it"/>
              <a:t>Inglese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: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pen Sans Light"/>
              <a:buChar char="●"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File: "most_used_english_words.txt" → Insieme </a:t>
            </a:r>
            <a:r>
              <a:rPr i="1" lang="it"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 da considerare, contenente una lista tra le parole inglesi più usate;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File: "parole_da_filtrare.txt" → Insieme di parole da filtrare mediante l’ausilio di S e del filtro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Il codice </a:t>
            </a:r>
            <a:r>
              <a:rPr b="1" lang="it"/>
              <a:t>gestisce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 i due insiemi di parole ed il vettore di bit, </a:t>
            </a:r>
            <a:r>
              <a:rPr b="1" lang="it"/>
              <a:t>dichiara 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delle funzioni di hash e </a:t>
            </a:r>
            <a:r>
              <a:rPr b="1" lang="it"/>
              <a:t>costruisce</a:t>
            </a:r>
            <a:r>
              <a:rPr lang="it">
                <a:latin typeface="Open Sans Light"/>
                <a:ea typeface="Open Sans Light"/>
                <a:cs typeface="Open Sans Light"/>
                <a:sym typeface="Open Sans Light"/>
              </a:rPr>
              <a:t> una funzione di matching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struttura del codice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50" y="1302100"/>
            <a:ext cx="7074699" cy="14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050" y="2902825"/>
            <a:ext cx="2878525" cy="13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750" y="3067900"/>
            <a:ext cx="25336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funzioni hash implementate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255900"/>
            <a:ext cx="59721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Le funzioni hash implementate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6000"/>
            <a:ext cx="48006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00" y="2392400"/>
            <a:ext cx="4283650" cy="5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di filtraggio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00" y="1147225"/>
            <a:ext cx="360606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7700" y="126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output sequenziale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75" y="1045225"/>
            <a:ext cx="4210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Parallelizzazione del codice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300" y="1671175"/>
            <a:ext cx="3884150" cy="16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