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6">
          <p15:clr>
            <a:srgbClr val="000000"/>
          </p15:clr>
        </p15:guide>
        <p15:guide id="2" pos="45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6" orient="horz"/>
        <p:guide pos="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3d866637a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3d86663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b3d866637a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3d866637a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3d86663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3d866637a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3d866637a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3d86663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b3d866637a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3d866637a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3d86663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b3d866637a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3d866637a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3d86663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b3d866637a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3d866637a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3d866637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b3d866637a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3d866637a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3d866637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b3d866637a_0_1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3d866637a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3d866637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b3d866637a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3d866637a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3d866637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b3d866637a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3d866637a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3d866637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b3d866637a_0_1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3d866637a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3d866637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b3d866637a_0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3d866637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3d86663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b3d866637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3d866637a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3d86663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b3d866637a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d866637a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3d86663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b3d866637a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d866637a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d86663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3d866637a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3d866637a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3d86663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b3d866637a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3d866637a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3d86663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b3d866637a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69"/>
            <a:ext cx="9143999" cy="684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930" y="6347762"/>
            <a:ext cx="2545261" cy="52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00"/>
            <a:ext cx="9143999" cy="68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8125456" y="6366475"/>
            <a:ext cx="410400" cy="501600"/>
          </a:xfrm>
          <a:prstGeom prst="rect">
            <a:avLst/>
          </a:prstGeom>
          <a:solidFill>
            <a:srgbClr val="00305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656625" y="1574450"/>
            <a:ext cx="7879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56625" y="2644700"/>
            <a:ext cx="7815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6166853" y="6474363"/>
            <a:ext cx="226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>
                <a:solidFill>
                  <a:srgbClr val="FFFFFF"/>
                </a:solidFill>
              </a:rPr>
              <a:t>27/01/2024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914900" y="2932536"/>
            <a:ext cx="36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giuseppe.martinelli@edu.unifi.it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170450" y="4590468"/>
            <a:ext cx="237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600">
                <a:solidFill>
                  <a:schemeClr val="dk1"/>
                </a:solidFill>
              </a:rPr>
              <a:t>Giuseppe Martinelli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600">
                <a:solidFill>
                  <a:schemeClr val="dk1"/>
                </a:solidFill>
              </a:rPr>
              <a:t>Matr: 7093926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32793" y="2339173"/>
            <a:ext cx="441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it-IT" sz="3200">
                <a:solidFill>
                  <a:srgbClr val="366092"/>
                </a:solidFill>
              </a:rPr>
              <a:t>Filtro di Bloom</a:t>
            </a:r>
            <a:endParaRPr b="1" i="0" sz="32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Inizializzazione del filtro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852613"/>
            <a:ext cx="61722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Funzione Hash h5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5" y="1735750"/>
            <a:ext cx="7647352" cy="228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5" y="4877600"/>
            <a:ext cx="8122049" cy="6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type="title"/>
          </p:nvPr>
        </p:nvSpPr>
        <p:spPr>
          <a:xfrm>
            <a:off x="723900" y="4172350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Fase di filtraggio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prestazionale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2" y="1761788"/>
            <a:ext cx="7157975" cy="26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243425" y="4540250"/>
            <a:ext cx="86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 fase di inizializzazione si intende il caricamento dei dataset così come l’inserimento delle chiavi nell’insieme 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Calcolo probabilità di falsi positivi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37000" y="1914300"/>
            <a:ext cx="91440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Come detto all’inizio, nel filtro di Bloom </a:t>
            </a:r>
            <a:r>
              <a:rPr b="1" lang="it-IT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più elementi vengono aggiunti, maggiore è la possibilità di falsi positivi. 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Assumiamo che una funzione di hashing selezioni con la </a:t>
            </a:r>
            <a:r>
              <a:rPr b="1" lang="it-IT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stessa probabilità </a:t>
            </a: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ogni posizione dell’array di filtro. Se </a:t>
            </a:r>
            <a:r>
              <a:rPr i="1"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 </a:t>
            </a: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è il numero di bits dell’array, allora la probabilità che un certo bit non è messo a 1 da una certa funzione di hash durante l’inserimento è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indichiamo con </a:t>
            </a:r>
            <a:r>
              <a:rPr i="1"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 </a:t>
            </a: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il numero delle funzioni di hash (ognuna indipendente dalle altre), allora la probabilità che il bit non è settato a 1 da nessuna delle funzioni è 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575" y="3457607"/>
            <a:ext cx="1353150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577" y="5107227"/>
            <a:ext cx="1353150" cy="7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Calcolo probabilità di falsi positivi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0" y="1993588"/>
            <a:ext cx="8520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 qui possiamo usare l’identità per e**-1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50" y="1934863"/>
            <a:ext cx="18954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0" y="2599638"/>
            <a:ext cx="8764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Quindi, per un m abbastanza grande, otteniamo: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375" y="3066188"/>
            <a:ext cx="32004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82025" y="3618638"/>
            <a:ext cx="8764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abbiamo inserito </a:t>
            </a:r>
            <a:r>
              <a:rPr i="1"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 </a:t>
            </a: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elementi, la probabilità che un certo bit sia 0 è: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377" y="4055763"/>
            <a:ext cx="2388075" cy="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82025" y="4785138"/>
            <a:ext cx="7416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Quindi la probabilità che esso sia 1 è: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213" y="5222263"/>
            <a:ext cx="25622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Calcolo probabilità di falsi positivi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0" y="1974638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Adesso, la probabilità che tutti i bit del filtro siano 1 </a:t>
            </a:r>
            <a:r>
              <a:rPr b="1" lang="it-IT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che portano quindi l’algoritmo ad un falso positivo</a:t>
            </a: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è: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800" y="2734713"/>
            <a:ext cx="4037000" cy="8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0" y="3668738"/>
            <a:ext cx="2630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Però si noti che: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294050" y="4273463"/>
            <a:ext cx="5932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50">
                <a:solidFill>
                  <a:srgbClr val="202122"/>
                </a:solidFill>
                <a:highlight>
                  <a:srgbClr val="FFFFFF"/>
                </a:highlight>
              </a:rPr>
              <a:t>“ This is not strictly correct as it assumes independence for the probabilities of each bit being set. However, assuming it is a close approximation we have that the probability </a:t>
            </a:r>
            <a:r>
              <a:rPr lang="it-IT" sz="1350">
                <a:solidFill>
                  <a:srgbClr val="202122"/>
                </a:solidFill>
                <a:highlight>
                  <a:srgbClr val="FFFF00"/>
                </a:highlight>
              </a:rPr>
              <a:t>of false positives decreases as </a:t>
            </a:r>
            <a:r>
              <a:rPr i="1" lang="it-IT" sz="1350">
                <a:solidFill>
                  <a:srgbClr val="202122"/>
                </a:solidFill>
                <a:highlight>
                  <a:srgbClr val="FFFF00"/>
                </a:highlight>
              </a:rPr>
              <a:t>m</a:t>
            </a:r>
            <a:r>
              <a:rPr lang="it-IT" sz="1350">
                <a:solidFill>
                  <a:srgbClr val="202122"/>
                </a:solidFill>
                <a:highlight>
                  <a:srgbClr val="FFFF00"/>
                </a:highlight>
              </a:rPr>
              <a:t> </a:t>
            </a:r>
            <a:r>
              <a:rPr lang="it-IT" sz="1350">
                <a:solidFill>
                  <a:srgbClr val="202122"/>
                </a:solidFill>
                <a:highlight>
                  <a:srgbClr val="FFFFFF"/>
                </a:highlight>
              </a:rPr>
              <a:t>(the number of bits in the array) </a:t>
            </a:r>
            <a:r>
              <a:rPr lang="it-IT" sz="1350">
                <a:solidFill>
                  <a:srgbClr val="202122"/>
                </a:solidFill>
                <a:highlight>
                  <a:srgbClr val="FFFF00"/>
                </a:highlight>
              </a:rPr>
              <a:t>increases, and increases as </a:t>
            </a:r>
            <a:r>
              <a:rPr i="1" lang="it-IT" sz="1350">
                <a:solidFill>
                  <a:srgbClr val="202122"/>
                </a:solidFill>
                <a:highlight>
                  <a:srgbClr val="FFFF00"/>
                </a:highlight>
              </a:rPr>
              <a:t>n</a:t>
            </a:r>
            <a:r>
              <a:rPr lang="it-IT" sz="1350">
                <a:solidFill>
                  <a:srgbClr val="202122"/>
                </a:solidFill>
                <a:highlight>
                  <a:srgbClr val="FFFF00"/>
                </a:highlight>
              </a:rPr>
              <a:t> </a:t>
            </a:r>
            <a:r>
              <a:rPr lang="it-IT" sz="1350">
                <a:solidFill>
                  <a:srgbClr val="202122"/>
                </a:solidFill>
                <a:highlight>
                  <a:srgbClr val="FFFFFF"/>
                </a:highlight>
              </a:rPr>
              <a:t>(the number of inserted elements) </a:t>
            </a:r>
            <a:r>
              <a:rPr lang="it-IT" sz="1350">
                <a:solidFill>
                  <a:srgbClr val="202122"/>
                </a:solidFill>
                <a:highlight>
                  <a:srgbClr val="FFFF00"/>
                </a:highlight>
              </a:rPr>
              <a:t>increases</a:t>
            </a:r>
            <a:r>
              <a:rPr lang="it-IT" sz="1350">
                <a:solidFill>
                  <a:srgbClr val="202122"/>
                </a:solidFill>
                <a:highlight>
                  <a:srgbClr val="FFFFFF"/>
                </a:highlight>
              </a:rPr>
              <a:t>.”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Nel codice…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5" y="2009525"/>
            <a:ext cx="77819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157050" y="3216125"/>
            <a:ext cx="8829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Scegliendo come parametri m: 8000, k = 6 e n = 10000 (è stato aumentato per verificare gli effetti)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663" y="4264575"/>
            <a:ext cx="6169924" cy="3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9" name="Google Shape;239;p29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Calcolo ottimale di funzioni di hash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" y="2119629"/>
            <a:ext cx="9144000" cy="92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900" y="3452202"/>
            <a:ext cx="4140775" cy="10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Calcolo ottimale di bits per filtro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1488"/>
            <a:ext cx="8839200" cy="325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525" y="4768388"/>
            <a:ext cx="4781875" cy="1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 risultati…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375" y="1848875"/>
            <a:ext cx="59912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600" y="4297450"/>
            <a:ext cx="5628124" cy="9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Definizione</a:t>
            </a:r>
            <a:endParaRPr/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647500" y="1819200"/>
            <a:ext cx="7815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Il filtro di Bloom è una struttura dati probabilistica altamente efficiente che viene utilizzata per testare ogni qualvolta un elemento è un membro di un set. In questo scenario, vi è la possibilità di falsi positivi mentre falsi negativi sono impossibili. In altre parole, una eventuale query può ritornare il valore “forse nel set” oppure “sicuramente non nel set”. </a:t>
            </a:r>
            <a:r>
              <a:rPr b="1" lang="it-IT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Più elementi vengono aggiunti, maggiore è la possibilità di falsi positivi.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Il filtro di Bloom si compone di:  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1.  Un vettore di </a:t>
            </a:r>
            <a:r>
              <a:rPr i="1"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</a:t>
            </a: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bit, inizialmente posti tutti a zero 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2. Una collezione di funzioni hash </a:t>
            </a:r>
            <a:r>
              <a:rPr i="1"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</a:t>
            </a: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ciascuna delle quali trasforma i valori chiave in un intero compreso tra 0 ed (n – 1); 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3. Un insieme </a:t>
            </a:r>
            <a:r>
              <a:rPr i="1"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di m valori dell’attributo chiave; 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Dati questi componenti, il filtro cerca di selezionare tutti gli elementi del flusso di dati aventi valore del campo chiave nell’insieme S, e cerca di rifiutare la maggior parte degli elementi del flusso il cui valore di tale campo non è all’interno di S.</a:t>
            </a:r>
            <a:endParaRPr sz="15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311700" y="2742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Grazie per l’attenzione!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1160"/>
            <a:ext cx="9180512" cy="6872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it-IT" sz="800">
                <a:solidFill>
                  <a:schemeClr val="lt1"/>
                </a:solidFill>
              </a:rPr>
              <a:t>Filtro di Bloom</a:t>
            </a:r>
            <a:endParaRPr b="1" sz="8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it-IT" sz="800">
                <a:solidFill>
                  <a:schemeClr val="lt1"/>
                </a:solidFill>
              </a:rPr>
              <a:t>Martinelli Giuseppe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t-IT" sz="800">
                <a:solidFill>
                  <a:schemeClr val="lt1"/>
                </a:solidFill>
              </a:rPr>
              <a:t>Firenze 27/01/2024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La struttura del codice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11700" y="1870800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Nel codice sono stati considerati 2 file contenenti ciascuno un insieme di parole in lingua </a:t>
            </a:r>
            <a:r>
              <a:rPr b="1" lang="it-IT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Inglese</a:t>
            </a: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 Light"/>
              <a:buChar char="●"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File: "most_used_english_words.txt" → Insieme </a:t>
            </a:r>
            <a:r>
              <a:rPr i="1"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da considerare, contenente una lista tra le parole inglesi più usate; 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 Light"/>
              <a:buChar char="●"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File: "parole_da_filtrare.txt" → Insieme di parole da filtrare mediante l’ausilio di S e del filtro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Il codice </a:t>
            </a:r>
            <a:r>
              <a:rPr b="1" lang="it-IT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gestisce</a:t>
            </a: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 due insiemi di parole ed il vettore di bit, </a:t>
            </a:r>
            <a:r>
              <a:rPr b="1" lang="it-IT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dichiara </a:t>
            </a: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delle funzioni di hash e </a:t>
            </a:r>
            <a:r>
              <a:rPr b="1" lang="it-IT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costruisce</a:t>
            </a: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una funzione di matching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La struttura del codice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00" y="1651350"/>
            <a:ext cx="7074699" cy="14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900" y="3252075"/>
            <a:ext cx="2878525" cy="13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600" y="3417150"/>
            <a:ext cx="25336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 funzioni Hash implementate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776413"/>
            <a:ext cx="59721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Le funzioni Hash implementate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25" y="2169750"/>
            <a:ext cx="48006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25" y="3186150"/>
            <a:ext cx="4283650" cy="5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Funzioni di filtraggio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963" y="2078575"/>
            <a:ext cx="360606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output sequenziale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833563"/>
            <a:ext cx="42100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Parallelizzazione del codice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800" y="1903438"/>
            <a:ext cx="4417025" cy="19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560463" y="4201600"/>
            <a:ext cx="7577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parallelizzazione è ottenuta tramite la libreria </a:t>
            </a:r>
            <a:r>
              <a:rPr b="1" lang="it-I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Joblib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