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Ubuntu"/>
      <p:regular r:id="rId32"/>
      <p:bold r:id="rId33"/>
      <p:italic r:id="rId34"/>
      <p:boldItalic r:id="rId35"/>
    </p:embeddedFon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Ubuntu-bold.fntdata"/><Relationship Id="rId10" Type="http://schemas.openxmlformats.org/officeDocument/2006/relationships/slide" Target="slides/slide5.xml"/><Relationship Id="rId32" Type="http://schemas.openxmlformats.org/officeDocument/2006/relationships/font" Target="fonts/Ubuntu-regular.fntdata"/><Relationship Id="rId13" Type="http://schemas.openxmlformats.org/officeDocument/2006/relationships/slide" Target="slides/slide8.xml"/><Relationship Id="rId35" Type="http://schemas.openxmlformats.org/officeDocument/2006/relationships/font" Target="fonts/Ubuntu-boldItalic.fntdata"/><Relationship Id="rId12" Type="http://schemas.openxmlformats.org/officeDocument/2006/relationships/slide" Target="slides/slide7.xml"/><Relationship Id="rId34" Type="http://schemas.openxmlformats.org/officeDocument/2006/relationships/font" Target="fonts/Ubuntu-italic.fntdata"/><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3c40d55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3c40d55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Avranil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c40d55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c40d55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Avranil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3c40d556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3c40d55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Avranil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aded78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aded78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a6fb9dc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a6fb9dc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faded78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faded78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7a6fb9dc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7a6fb9dc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Joseph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7a6fb9dc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7a6fb9dc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Joseph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7a6fb9dc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7a6fb9dc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Joseph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faded78e7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faded78e7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7a6fb9dc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7a6fb9dc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Reese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aded78e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aded78e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7a6fb9d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7a6fb9d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7a6fb9d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7a6fb9d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faded78e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faded78e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7a6fb9dc7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7a6fb9dc7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Kalyb</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7a6fb9dc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7a6fb9dc7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Joseph/Reese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8592e7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8592e7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f9e3644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f9e3644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7a6fb9dc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7a6fb9dc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Reese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f9e3644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f9e3644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Kalyb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f9e36440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f9e36440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Kalyb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faded78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faded78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3c40d556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3c40d556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Avranil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4f9e3644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4f9e3644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Avranil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14925"/>
            <a:ext cx="7688100" cy="26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Pet Store Database</a:t>
            </a:r>
            <a:endParaRPr/>
          </a:p>
        </p:txBody>
      </p:sp>
      <p:sp>
        <p:nvSpPr>
          <p:cNvPr id="87" name="Google Shape;87;p13"/>
          <p:cNvSpPr txBox="1"/>
          <p:nvPr>
            <p:ph idx="1" type="subTitle"/>
          </p:nvPr>
        </p:nvSpPr>
        <p:spPr>
          <a:xfrm>
            <a:off x="699900" y="2802875"/>
            <a:ext cx="7744200" cy="13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CSCI 4370 (Database Management)</a:t>
            </a:r>
            <a:endParaRPr/>
          </a:p>
          <a:p>
            <a:pPr indent="0" lvl="0" marL="0" rtl="0" algn="l">
              <a:spcBef>
                <a:spcPts val="0"/>
              </a:spcBef>
              <a:spcAft>
                <a:spcPts val="0"/>
              </a:spcAft>
              <a:buNone/>
            </a:pPr>
            <a:r>
              <a:rPr lang="en"/>
              <a:t>Fall 2021</a:t>
            </a:r>
            <a:endParaRPr/>
          </a:p>
          <a:p>
            <a:pPr indent="0" lvl="0" marL="0" rtl="0" algn="l">
              <a:spcBef>
                <a:spcPts val="0"/>
              </a:spcBef>
              <a:spcAft>
                <a:spcPts val="0"/>
              </a:spcAft>
              <a:buNone/>
            </a:pPr>
            <a:r>
              <a:rPr lang="en"/>
              <a:t>Group 4</a:t>
            </a:r>
            <a:endParaRPr/>
          </a:p>
          <a:p>
            <a:pPr indent="0" lvl="0" marL="0" rtl="0" algn="l">
              <a:spcBef>
                <a:spcPts val="0"/>
              </a:spcBef>
              <a:spcAft>
                <a:spcPts val="0"/>
              </a:spcAft>
              <a:buNone/>
            </a:pPr>
            <a:r>
              <a:rPr lang="en"/>
              <a:t>Reese Mallory, Kalyb Sanders, Joseph Nguyen, and Avranil Basu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608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Descriptions - Payment &amp; PaymentInfo</a:t>
            </a:r>
            <a:endParaRPr/>
          </a:p>
        </p:txBody>
      </p:sp>
      <p:sp>
        <p:nvSpPr>
          <p:cNvPr id="146" name="Google Shape;146;p22"/>
          <p:cNvSpPr txBox="1"/>
          <p:nvPr/>
        </p:nvSpPr>
        <p:spPr>
          <a:xfrm>
            <a:off x="210300" y="1545175"/>
            <a:ext cx="34680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‘payment’ and ‘paymentinfo’ classes store information about the user’s inputted </a:t>
            </a:r>
            <a:r>
              <a:rPr lang="en">
                <a:latin typeface="Lato"/>
                <a:ea typeface="Lato"/>
                <a:cs typeface="Lato"/>
                <a:sym typeface="Lato"/>
              </a:rPr>
              <a:t>payment</a:t>
            </a:r>
            <a:r>
              <a:rPr lang="en">
                <a:latin typeface="Lato"/>
                <a:ea typeface="Lato"/>
                <a:cs typeface="Lato"/>
                <a:sym typeface="Lato"/>
              </a:rPr>
              <a:t> info. The ‘payment’ table first links a userID to a paymentID, and payment info stores the </a:t>
            </a:r>
            <a:r>
              <a:rPr lang="en">
                <a:latin typeface="Lato"/>
                <a:ea typeface="Lato"/>
                <a:cs typeface="Lato"/>
                <a:sym typeface="Lato"/>
              </a:rPr>
              <a:t>actually</a:t>
            </a:r>
            <a:r>
              <a:rPr lang="en">
                <a:latin typeface="Lato"/>
                <a:ea typeface="Lato"/>
                <a:cs typeface="Lato"/>
                <a:sym typeface="Lato"/>
              </a:rPr>
              <a:t> info of a specific card. This type of table would allow the owner of the site to allow the users to store multiple cards without much editing to the database</a:t>
            </a:r>
            <a:endParaRPr>
              <a:latin typeface="Lato"/>
              <a:ea typeface="Lato"/>
              <a:cs typeface="Lato"/>
              <a:sym typeface="Lato"/>
            </a:endParaRPr>
          </a:p>
        </p:txBody>
      </p:sp>
      <p:pic>
        <p:nvPicPr>
          <p:cNvPr id="147" name="Google Shape;147;p22"/>
          <p:cNvPicPr preferRelativeResize="0"/>
          <p:nvPr/>
        </p:nvPicPr>
        <p:blipFill>
          <a:blip r:embed="rId3">
            <a:alphaModFix/>
          </a:blip>
          <a:stretch>
            <a:fillRect/>
          </a:stretch>
        </p:blipFill>
        <p:spPr>
          <a:xfrm>
            <a:off x="3922371" y="1545174"/>
            <a:ext cx="4645351" cy="1179850"/>
          </a:xfrm>
          <a:prstGeom prst="rect">
            <a:avLst/>
          </a:prstGeom>
          <a:noFill/>
          <a:ln>
            <a:noFill/>
          </a:ln>
        </p:spPr>
      </p:pic>
      <p:pic>
        <p:nvPicPr>
          <p:cNvPr id="148" name="Google Shape;148;p22"/>
          <p:cNvPicPr preferRelativeResize="0"/>
          <p:nvPr/>
        </p:nvPicPr>
        <p:blipFill>
          <a:blip r:embed="rId4">
            <a:alphaModFix/>
          </a:blip>
          <a:stretch>
            <a:fillRect/>
          </a:stretch>
        </p:blipFill>
        <p:spPr>
          <a:xfrm>
            <a:off x="3922375" y="2986599"/>
            <a:ext cx="3911975" cy="130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7650" y="58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Descriptions - Cart &amp; Cartitems</a:t>
            </a:r>
            <a:endParaRPr/>
          </a:p>
        </p:txBody>
      </p:sp>
      <p:sp>
        <p:nvSpPr>
          <p:cNvPr id="154" name="Google Shape;154;p23"/>
          <p:cNvSpPr txBox="1"/>
          <p:nvPr/>
        </p:nvSpPr>
        <p:spPr>
          <a:xfrm>
            <a:off x="410100" y="1658788"/>
            <a:ext cx="3083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‘Cart’ and ‘Cartitems’ work in a very similar way as </a:t>
            </a:r>
            <a:r>
              <a:rPr lang="en">
                <a:latin typeface="Lato"/>
                <a:ea typeface="Lato"/>
                <a:cs typeface="Lato"/>
                <a:sym typeface="Lato"/>
              </a:rPr>
              <a:t>payment</a:t>
            </a:r>
            <a:r>
              <a:rPr lang="en">
                <a:latin typeface="Lato"/>
                <a:ea typeface="Lato"/>
                <a:cs typeface="Lato"/>
                <a:sym typeface="Lato"/>
              </a:rPr>
              <a:t> </a:t>
            </a:r>
            <a:r>
              <a:rPr lang="en">
                <a:latin typeface="Lato"/>
                <a:ea typeface="Lato"/>
                <a:cs typeface="Lato"/>
                <a:sym typeface="Lato"/>
              </a:rPr>
              <a:t>and</a:t>
            </a:r>
            <a:r>
              <a:rPr lang="en">
                <a:latin typeface="Lato"/>
                <a:ea typeface="Lato"/>
                <a:cs typeface="Lato"/>
                <a:sym typeface="Lato"/>
              </a:rPr>
              <a:t> </a:t>
            </a:r>
            <a:r>
              <a:rPr lang="en">
                <a:latin typeface="Lato"/>
                <a:ea typeface="Lato"/>
                <a:cs typeface="Lato"/>
                <a:sym typeface="Lato"/>
              </a:rPr>
              <a:t>payment</a:t>
            </a:r>
            <a:r>
              <a:rPr lang="en">
                <a:latin typeface="Lato"/>
                <a:ea typeface="Lato"/>
                <a:cs typeface="Lato"/>
                <a:sym typeface="Lato"/>
              </a:rPr>
              <a:t> info. The cart table links a userID to a cardID, and the cartitems </a:t>
            </a:r>
            <a:r>
              <a:rPr lang="en">
                <a:latin typeface="Lato"/>
                <a:ea typeface="Lato"/>
                <a:cs typeface="Lato"/>
                <a:sym typeface="Lato"/>
              </a:rPr>
              <a:t>table stores the actual items in a specific user’s cart.</a:t>
            </a:r>
            <a:endParaRPr>
              <a:latin typeface="Lato"/>
              <a:ea typeface="Lato"/>
              <a:cs typeface="Lato"/>
              <a:sym typeface="Lato"/>
            </a:endParaRPr>
          </a:p>
        </p:txBody>
      </p:sp>
      <p:pic>
        <p:nvPicPr>
          <p:cNvPr id="155" name="Google Shape;155;p23"/>
          <p:cNvPicPr preferRelativeResize="0"/>
          <p:nvPr/>
        </p:nvPicPr>
        <p:blipFill>
          <a:blip r:embed="rId3">
            <a:alphaModFix/>
          </a:blip>
          <a:stretch>
            <a:fillRect/>
          </a:stretch>
        </p:blipFill>
        <p:spPr>
          <a:xfrm>
            <a:off x="4007400" y="1658800"/>
            <a:ext cx="4922099" cy="1303075"/>
          </a:xfrm>
          <a:prstGeom prst="rect">
            <a:avLst/>
          </a:prstGeom>
          <a:noFill/>
          <a:ln>
            <a:noFill/>
          </a:ln>
        </p:spPr>
      </p:pic>
      <p:pic>
        <p:nvPicPr>
          <p:cNvPr id="156" name="Google Shape;156;p23"/>
          <p:cNvPicPr preferRelativeResize="0"/>
          <p:nvPr/>
        </p:nvPicPr>
        <p:blipFill>
          <a:blip r:embed="rId4">
            <a:alphaModFix/>
          </a:blip>
          <a:stretch>
            <a:fillRect/>
          </a:stretch>
        </p:blipFill>
        <p:spPr>
          <a:xfrm>
            <a:off x="4007400" y="3023350"/>
            <a:ext cx="4193350" cy="108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7650" y="571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Descriptions - Orders</a:t>
            </a:r>
            <a:endParaRPr/>
          </a:p>
        </p:txBody>
      </p:sp>
      <p:sp>
        <p:nvSpPr>
          <p:cNvPr id="162" name="Google Shape;162;p24"/>
          <p:cNvSpPr txBox="1"/>
          <p:nvPr/>
        </p:nvSpPr>
        <p:spPr>
          <a:xfrm>
            <a:off x="384825" y="1501425"/>
            <a:ext cx="2861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final table we are using is a orders table. It links userID, and cartID. This allows users to go through their order history and look at past orders for example.</a:t>
            </a:r>
            <a:endParaRPr>
              <a:latin typeface="Lato"/>
              <a:ea typeface="Lato"/>
              <a:cs typeface="Lato"/>
              <a:sym typeface="Lato"/>
            </a:endParaRPr>
          </a:p>
        </p:txBody>
      </p:sp>
      <p:pic>
        <p:nvPicPr>
          <p:cNvPr id="163" name="Google Shape;163;p24"/>
          <p:cNvPicPr preferRelativeResize="0"/>
          <p:nvPr/>
        </p:nvPicPr>
        <p:blipFill>
          <a:blip r:embed="rId3">
            <a:alphaModFix/>
          </a:blip>
          <a:stretch>
            <a:fillRect/>
          </a:stretch>
        </p:blipFill>
        <p:spPr>
          <a:xfrm>
            <a:off x="4100025" y="1501425"/>
            <a:ext cx="4563699" cy="132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76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Example Queries</a:t>
            </a:r>
            <a:endParaRPr/>
          </a:p>
        </p:txBody>
      </p:sp>
      <p:sp>
        <p:nvSpPr>
          <p:cNvPr id="169" name="Google Shape;169;p25"/>
          <p:cNvSpPr txBox="1"/>
          <p:nvPr/>
        </p:nvSpPr>
        <p:spPr>
          <a:xfrm>
            <a:off x="232500" y="1411650"/>
            <a:ext cx="8679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SELECT * FROM Products;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SELECT * FROM Products WHERE Name = ‘Apples’;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SELECT * FROM CartItems WHERE cart_ID = ‘1’; </a:t>
            </a:r>
            <a:endParaRPr>
              <a:latin typeface="Lato"/>
              <a:ea typeface="Lato"/>
              <a:cs typeface="Lato"/>
              <a:sym typeface="Lato"/>
            </a:endParaRPr>
          </a:p>
        </p:txBody>
      </p:sp>
      <p:pic>
        <p:nvPicPr>
          <p:cNvPr id="170" name="Google Shape;170;p25"/>
          <p:cNvPicPr preferRelativeResize="0"/>
          <p:nvPr/>
        </p:nvPicPr>
        <p:blipFill>
          <a:blip r:embed="rId3">
            <a:alphaModFix/>
          </a:blip>
          <a:stretch>
            <a:fillRect/>
          </a:stretch>
        </p:blipFill>
        <p:spPr>
          <a:xfrm>
            <a:off x="727650" y="1712475"/>
            <a:ext cx="4754475" cy="746400"/>
          </a:xfrm>
          <a:prstGeom prst="rect">
            <a:avLst/>
          </a:prstGeom>
          <a:noFill/>
          <a:ln>
            <a:noFill/>
          </a:ln>
        </p:spPr>
      </p:pic>
      <p:pic>
        <p:nvPicPr>
          <p:cNvPr id="171" name="Google Shape;171;p25"/>
          <p:cNvPicPr preferRelativeResize="0"/>
          <p:nvPr/>
        </p:nvPicPr>
        <p:blipFill>
          <a:blip r:embed="rId4">
            <a:alphaModFix/>
          </a:blip>
          <a:stretch>
            <a:fillRect/>
          </a:stretch>
        </p:blipFill>
        <p:spPr>
          <a:xfrm>
            <a:off x="727650" y="3272375"/>
            <a:ext cx="4754475" cy="663427"/>
          </a:xfrm>
          <a:prstGeom prst="rect">
            <a:avLst/>
          </a:prstGeom>
          <a:noFill/>
          <a:ln>
            <a:noFill/>
          </a:ln>
        </p:spPr>
      </p:pic>
      <p:pic>
        <p:nvPicPr>
          <p:cNvPr id="172" name="Google Shape;172;p25"/>
          <p:cNvPicPr preferRelativeResize="0"/>
          <p:nvPr/>
        </p:nvPicPr>
        <p:blipFill>
          <a:blip r:embed="rId5">
            <a:alphaModFix/>
          </a:blip>
          <a:stretch>
            <a:fillRect/>
          </a:stretch>
        </p:blipFill>
        <p:spPr>
          <a:xfrm>
            <a:off x="727650" y="4330075"/>
            <a:ext cx="1371600" cy="72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76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Example Queries</a:t>
            </a:r>
            <a:endParaRPr/>
          </a:p>
        </p:txBody>
      </p:sp>
      <p:sp>
        <p:nvSpPr>
          <p:cNvPr id="178" name="Google Shape;178;p26"/>
          <p:cNvSpPr txBox="1"/>
          <p:nvPr/>
        </p:nvSpPr>
        <p:spPr>
          <a:xfrm>
            <a:off x="232500" y="1411650"/>
            <a:ext cx="8679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SELECT * FROM Users WHERE user_ID =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INSERT INTO Products VALUES (1, ‘Carrots’, 1.00, ‘Food’, ‘A Stick of Carrot’, ‘/carrotimage’, 100);</a:t>
            </a:r>
            <a:endParaRPr>
              <a:latin typeface="Lato"/>
              <a:ea typeface="Lato"/>
              <a:cs typeface="Lato"/>
              <a:sym typeface="Lato"/>
            </a:endParaRPr>
          </a:p>
          <a:p>
            <a:pPr indent="-317500" lvl="0" marL="457200" rtl="0" algn="l">
              <a:spcBef>
                <a:spcPts val="0"/>
              </a:spcBef>
              <a:spcAft>
                <a:spcPts val="0"/>
              </a:spcAft>
              <a:buSzPts val="1400"/>
              <a:buFont typeface="Lato"/>
              <a:buChar char="●"/>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DELETE FROM CartItems WHERE cart_ID = ‘1’; </a:t>
            </a:r>
            <a:endParaRPr>
              <a:latin typeface="Lato"/>
              <a:ea typeface="Lato"/>
              <a:cs typeface="Lato"/>
              <a:sym typeface="Lato"/>
            </a:endParaRPr>
          </a:p>
          <a:p>
            <a:pPr indent="-317500" lvl="0" marL="457200" rtl="0" algn="l">
              <a:spcBef>
                <a:spcPts val="0"/>
              </a:spcBef>
              <a:spcAft>
                <a:spcPts val="0"/>
              </a:spcAft>
              <a:buSzPts val="1400"/>
              <a:buFont typeface="Lato"/>
              <a:buChar char="●"/>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UPDATE Products SET qty =  qty - 1 WHERE prod_ID = ‘1’ AND qty &gt; 0;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9" name="Google Shape;179;p26"/>
          <p:cNvPicPr preferRelativeResize="0"/>
          <p:nvPr/>
        </p:nvPicPr>
        <p:blipFill>
          <a:blip r:embed="rId3">
            <a:alphaModFix/>
          </a:blip>
          <a:stretch>
            <a:fillRect/>
          </a:stretch>
        </p:blipFill>
        <p:spPr>
          <a:xfrm>
            <a:off x="727650" y="1733525"/>
            <a:ext cx="4829175" cy="533400"/>
          </a:xfrm>
          <a:prstGeom prst="rect">
            <a:avLst/>
          </a:prstGeom>
          <a:noFill/>
          <a:ln>
            <a:noFill/>
          </a:ln>
        </p:spPr>
      </p:pic>
      <p:pic>
        <p:nvPicPr>
          <p:cNvPr id="180" name="Google Shape;180;p26"/>
          <p:cNvPicPr preferRelativeResize="0"/>
          <p:nvPr/>
        </p:nvPicPr>
        <p:blipFill>
          <a:blip r:embed="rId4">
            <a:alphaModFix/>
          </a:blip>
          <a:stretch>
            <a:fillRect/>
          </a:stretch>
        </p:blipFill>
        <p:spPr>
          <a:xfrm>
            <a:off x="727650" y="2871875"/>
            <a:ext cx="6496050" cy="219075"/>
          </a:xfrm>
          <a:prstGeom prst="rect">
            <a:avLst/>
          </a:prstGeom>
          <a:noFill/>
          <a:ln>
            <a:noFill/>
          </a:ln>
        </p:spPr>
      </p:pic>
      <p:pic>
        <p:nvPicPr>
          <p:cNvPr id="181" name="Google Shape;181;p26"/>
          <p:cNvPicPr preferRelativeResize="0"/>
          <p:nvPr/>
        </p:nvPicPr>
        <p:blipFill>
          <a:blip r:embed="rId5">
            <a:alphaModFix/>
          </a:blip>
          <a:stretch>
            <a:fillRect/>
          </a:stretch>
        </p:blipFill>
        <p:spPr>
          <a:xfrm>
            <a:off x="727650" y="4122975"/>
            <a:ext cx="6505575" cy="180975"/>
          </a:xfrm>
          <a:prstGeom prst="rect">
            <a:avLst/>
          </a:prstGeom>
          <a:noFill/>
          <a:ln>
            <a:noFill/>
          </a:ln>
        </p:spPr>
      </p:pic>
      <p:pic>
        <p:nvPicPr>
          <p:cNvPr id="182" name="Google Shape;182;p26"/>
          <p:cNvPicPr preferRelativeResize="0"/>
          <p:nvPr/>
        </p:nvPicPr>
        <p:blipFill>
          <a:blip r:embed="rId6">
            <a:alphaModFix/>
          </a:blip>
          <a:stretch>
            <a:fillRect/>
          </a:stretch>
        </p:blipFill>
        <p:spPr>
          <a:xfrm>
            <a:off x="727650" y="3497425"/>
            <a:ext cx="6524625" cy="21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nvSpPr>
        <p:spPr>
          <a:xfrm>
            <a:off x="584350" y="1552875"/>
            <a:ext cx="7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8" name="Google Shape;188;p27"/>
          <p:cNvSpPr txBox="1"/>
          <p:nvPr/>
        </p:nvSpPr>
        <p:spPr>
          <a:xfrm>
            <a:off x="584350" y="6287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Forms</a:t>
            </a:r>
            <a:endParaRPr/>
          </a:p>
        </p:txBody>
      </p:sp>
      <p:pic>
        <p:nvPicPr>
          <p:cNvPr id="189" name="Google Shape;189;p27"/>
          <p:cNvPicPr preferRelativeResize="0"/>
          <p:nvPr/>
        </p:nvPicPr>
        <p:blipFill>
          <a:blip r:embed="rId3">
            <a:alphaModFix/>
          </a:blip>
          <a:stretch>
            <a:fillRect/>
          </a:stretch>
        </p:blipFill>
        <p:spPr>
          <a:xfrm>
            <a:off x="584341" y="1332125"/>
            <a:ext cx="3156172" cy="3590625"/>
          </a:xfrm>
          <a:prstGeom prst="rect">
            <a:avLst/>
          </a:prstGeom>
          <a:noFill/>
          <a:ln>
            <a:noFill/>
          </a:ln>
        </p:spPr>
      </p:pic>
      <p:pic>
        <p:nvPicPr>
          <p:cNvPr id="190" name="Google Shape;190;p27"/>
          <p:cNvPicPr preferRelativeResize="0"/>
          <p:nvPr/>
        </p:nvPicPr>
        <p:blipFill>
          <a:blip r:embed="rId4">
            <a:alphaModFix/>
          </a:blip>
          <a:stretch>
            <a:fillRect/>
          </a:stretch>
        </p:blipFill>
        <p:spPr>
          <a:xfrm>
            <a:off x="5007293" y="1332125"/>
            <a:ext cx="2952658" cy="3590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584350" y="1552875"/>
            <a:ext cx="7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6" name="Google Shape;196;p28"/>
          <p:cNvSpPr txBox="1"/>
          <p:nvPr/>
        </p:nvSpPr>
        <p:spPr>
          <a:xfrm>
            <a:off x="584350" y="6287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Forms</a:t>
            </a:r>
            <a:endParaRPr/>
          </a:p>
        </p:txBody>
      </p:sp>
      <p:pic>
        <p:nvPicPr>
          <p:cNvPr id="197" name="Google Shape;197;p28"/>
          <p:cNvPicPr preferRelativeResize="0"/>
          <p:nvPr/>
        </p:nvPicPr>
        <p:blipFill>
          <a:blip r:embed="rId3">
            <a:alphaModFix/>
          </a:blip>
          <a:stretch>
            <a:fillRect/>
          </a:stretch>
        </p:blipFill>
        <p:spPr>
          <a:xfrm>
            <a:off x="584338" y="1317329"/>
            <a:ext cx="3258675" cy="3747460"/>
          </a:xfrm>
          <a:prstGeom prst="rect">
            <a:avLst/>
          </a:prstGeom>
          <a:noFill/>
          <a:ln>
            <a:noFill/>
          </a:ln>
        </p:spPr>
      </p:pic>
      <p:pic>
        <p:nvPicPr>
          <p:cNvPr id="198" name="Google Shape;198;p28"/>
          <p:cNvPicPr preferRelativeResize="0"/>
          <p:nvPr/>
        </p:nvPicPr>
        <p:blipFill>
          <a:blip r:embed="rId4">
            <a:alphaModFix/>
          </a:blip>
          <a:stretch>
            <a:fillRect/>
          </a:stretch>
        </p:blipFill>
        <p:spPr>
          <a:xfrm>
            <a:off x="4841663" y="1330375"/>
            <a:ext cx="3161025" cy="372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584350" y="1552875"/>
            <a:ext cx="7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4" name="Google Shape;204;p29"/>
          <p:cNvSpPr txBox="1"/>
          <p:nvPr/>
        </p:nvSpPr>
        <p:spPr>
          <a:xfrm>
            <a:off x="584350" y="6287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Forms</a:t>
            </a:r>
            <a:endParaRPr/>
          </a:p>
        </p:txBody>
      </p:sp>
      <p:pic>
        <p:nvPicPr>
          <p:cNvPr id="205" name="Google Shape;205;p29"/>
          <p:cNvPicPr preferRelativeResize="0"/>
          <p:nvPr/>
        </p:nvPicPr>
        <p:blipFill rotWithShape="1">
          <a:blip r:embed="rId3">
            <a:alphaModFix/>
          </a:blip>
          <a:srcRect b="43470" l="0" r="1283" t="0"/>
          <a:stretch/>
        </p:blipFill>
        <p:spPr>
          <a:xfrm>
            <a:off x="584350" y="1552875"/>
            <a:ext cx="3282476" cy="2642075"/>
          </a:xfrm>
          <a:prstGeom prst="rect">
            <a:avLst/>
          </a:prstGeom>
          <a:noFill/>
          <a:ln>
            <a:noFill/>
          </a:ln>
        </p:spPr>
      </p:pic>
      <p:pic>
        <p:nvPicPr>
          <p:cNvPr id="206" name="Google Shape;206;p29"/>
          <p:cNvPicPr preferRelativeResize="0"/>
          <p:nvPr/>
        </p:nvPicPr>
        <p:blipFill>
          <a:blip r:embed="rId4">
            <a:alphaModFix/>
          </a:blip>
          <a:stretch>
            <a:fillRect/>
          </a:stretch>
        </p:blipFill>
        <p:spPr>
          <a:xfrm>
            <a:off x="4771603" y="1213700"/>
            <a:ext cx="3049501" cy="364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nvSpPr>
        <p:spPr>
          <a:xfrm>
            <a:off x="584350" y="1552875"/>
            <a:ext cx="7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2" name="Google Shape;212;p30"/>
          <p:cNvSpPr txBox="1"/>
          <p:nvPr/>
        </p:nvSpPr>
        <p:spPr>
          <a:xfrm>
            <a:off x="584350" y="6287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Forms</a:t>
            </a:r>
            <a:endParaRPr/>
          </a:p>
        </p:txBody>
      </p:sp>
      <p:pic>
        <p:nvPicPr>
          <p:cNvPr id="213" name="Google Shape;213;p30"/>
          <p:cNvPicPr preferRelativeResize="0"/>
          <p:nvPr/>
        </p:nvPicPr>
        <p:blipFill>
          <a:blip r:embed="rId3">
            <a:alphaModFix/>
          </a:blip>
          <a:stretch>
            <a:fillRect/>
          </a:stretch>
        </p:blipFill>
        <p:spPr>
          <a:xfrm>
            <a:off x="3003563" y="1213700"/>
            <a:ext cx="3136875" cy="3752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584350" y="628700"/>
            <a:ext cx="840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CRUD Matrix: </a:t>
            </a:r>
            <a:r>
              <a:rPr b="1" lang="en" sz="2600">
                <a:solidFill>
                  <a:schemeClr val="dk2"/>
                </a:solidFill>
                <a:latin typeface="Raleway"/>
                <a:ea typeface="Raleway"/>
                <a:cs typeface="Raleway"/>
                <a:sym typeface="Raleway"/>
              </a:rPr>
              <a:t>Forms</a:t>
            </a:r>
            <a:r>
              <a:rPr b="1" lang="en" sz="2600">
                <a:solidFill>
                  <a:schemeClr val="dk2"/>
                </a:solidFill>
                <a:latin typeface="Raleway"/>
                <a:ea typeface="Raleway"/>
                <a:cs typeface="Raleway"/>
                <a:sym typeface="Raleway"/>
              </a:rPr>
              <a:t> versus </a:t>
            </a:r>
            <a:r>
              <a:rPr b="1" lang="en" sz="2600">
                <a:solidFill>
                  <a:schemeClr val="dk2"/>
                </a:solidFill>
                <a:latin typeface="Raleway"/>
                <a:ea typeface="Raleway"/>
                <a:cs typeface="Raleway"/>
                <a:sym typeface="Raleway"/>
              </a:rPr>
              <a:t>Triggers</a:t>
            </a:r>
            <a:endParaRPr/>
          </a:p>
        </p:txBody>
      </p:sp>
      <p:pic>
        <p:nvPicPr>
          <p:cNvPr id="219" name="Google Shape;219;p31"/>
          <p:cNvPicPr preferRelativeResize="0"/>
          <p:nvPr/>
        </p:nvPicPr>
        <p:blipFill>
          <a:blip r:embed="rId3">
            <a:alphaModFix/>
          </a:blip>
          <a:stretch>
            <a:fillRect/>
          </a:stretch>
        </p:blipFill>
        <p:spPr>
          <a:xfrm>
            <a:off x="600075" y="1462850"/>
            <a:ext cx="7943850" cy="254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and Motivation</a:t>
            </a:r>
            <a:endParaRPr/>
          </a:p>
        </p:txBody>
      </p:sp>
      <p:sp>
        <p:nvSpPr>
          <p:cNvPr id="93" name="Google Shape;93;p14"/>
          <p:cNvSpPr txBox="1"/>
          <p:nvPr>
            <p:ph idx="1" type="body"/>
          </p:nvPr>
        </p:nvSpPr>
        <p:spPr>
          <a:xfrm>
            <a:off x="524550" y="1407850"/>
            <a:ext cx="8094900" cy="295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problem that we set out to overcome is to create an </a:t>
            </a:r>
            <a:r>
              <a:rPr lang="en" sz="1400"/>
              <a:t>ecommerce</a:t>
            </a:r>
            <a:r>
              <a:rPr lang="en" sz="1400"/>
              <a:t> web store where users can add products to their cart and checkout. This is very similar to almost all online web stores used today, so we wanted to implement something similar.</a:t>
            </a:r>
            <a:endParaRPr sz="1400"/>
          </a:p>
          <a:p>
            <a:pPr indent="-317500" lvl="0" marL="457200" rtl="0" algn="l">
              <a:spcBef>
                <a:spcPts val="0"/>
              </a:spcBef>
              <a:spcAft>
                <a:spcPts val="0"/>
              </a:spcAft>
              <a:buSzPts val="1400"/>
              <a:buChar char="●"/>
            </a:pPr>
            <a:r>
              <a:rPr lang="en" sz="1400"/>
              <a:t>Our motivation for this is project is to implement the web store in a way similar to how most enterprise businesses set up their web stores. This means trying to include features that some online stores use, such as store multiple cards per user, and more.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nvSpPr>
        <p:spPr>
          <a:xfrm>
            <a:off x="810000" y="2863550"/>
            <a:ext cx="75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a:ea typeface="Ubuntu"/>
                <a:cs typeface="Ubuntu"/>
                <a:sym typeface="Ubuntu"/>
              </a:rPr>
              <a:t>CREATE TRIGGER `create cart` AFTER INSERT ON `users`</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FOR EACH ROW INSERT INTO cart (cart_ID, user_ID)VALUES(new.user_ID,new.user_ID)</a:t>
            </a:r>
            <a:endParaRPr>
              <a:latin typeface="Ubuntu"/>
              <a:ea typeface="Ubuntu"/>
              <a:cs typeface="Ubuntu"/>
              <a:sym typeface="Ubuntu"/>
            </a:endParaRPr>
          </a:p>
        </p:txBody>
      </p:sp>
      <p:sp>
        <p:nvSpPr>
          <p:cNvPr id="225" name="Google Shape;225;p32"/>
          <p:cNvSpPr txBox="1"/>
          <p:nvPr/>
        </p:nvSpPr>
        <p:spPr>
          <a:xfrm>
            <a:off x="584350" y="628700"/>
            <a:ext cx="840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Triggers</a:t>
            </a:r>
            <a:endParaRPr/>
          </a:p>
        </p:txBody>
      </p:sp>
      <p:sp>
        <p:nvSpPr>
          <p:cNvPr id="226" name="Google Shape;226;p32"/>
          <p:cNvSpPr txBox="1"/>
          <p:nvPr/>
        </p:nvSpPr>
        <p:spPr>
          <a:xfrm>
            <a:off x="736500" y="1397900"/>
            <a:ext cx="840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Trigger 1 - Create Cart for User</a:t>
            </a:r>
            <a:endParaRPr/>
          </a:p>
        </p:txBody>
      </p:sp>
      <p:sp>
        <p:nvSpPr>
          <p:cNvPr id="227" name="Google Shape;227;p32"/>
          <p:cNvSpPr txBox="1"/>
          <p:nvPr/>
        </p:nvSpPr>
        <p:spPr>
          <a:xfrm>
            <a:off x="736750" y="2167100"/>
            <a:ext cx="7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This trigger creates a </a:t>
            </a:r>
            <a:r>
              <a:rPr lang="en">
                <a:latin typeface="Lato"/>
                <a:ea typeface="Lato"/>
                <a:cs typeface="Lato"/>
                <a:sym typeface="Lato"/>
              </a:rPr>
              <a:t>cart for the new user when a new user is added to the database</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nvSpPr>
        <p:spPr>
          <a:xfrm>
            <a:off x="810000" y="2863550"/>
            <a:ext cx="75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a:ea typeface="Ubuntu"/>
                <a:cs typeface="Ubuntu"/>
                <a:sym typeface="Ubuntu"/>
              </a:rPr>
              <a:t>CREATE TRIGGER `subtract qty` AFTER INSERT ON `cartitems`</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FOR EACH ROW UPDATE products SET qty = qty - 1 WHERE prod_ID = new.prod_ID</a:t>
            </a:r>
            <a:endParaRPr>
              <a:latin typeface="Ubuntu"/>
              <a:ea typeface="Ubuntu"/>
              <a:cs typeface="Ubuntu"/>
              <a:sym typeface="Ubuntu"/>
            </a:endParaRPr>
          </a:p>
        </p:txBody>
      </p:sp>
      <p:sp>
        <p:nvSpPr>
          <p:cNvPr id="233" name="Google Shape;233;p33"/>
          <p:cNvSpPr txBox="1"/>
          <p:nvPr/>
        </p:nvSpPr>
        <p:spPr>
          <a:xfrm>
            <a:off x="584350" y="628700"/>
            <a:ext cx="840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Sequence/Triggers/Stored Procedures</a:t>
            </a:r>
            <a:endParaRPr/>
          </a:p>
        </p:txBody>
      </p:sp>
      <p:sp>
        <p:nvSpPr>
          <p:cNvPr id="234" name="Google Shape;234;p33"/>
          <p:cNvSpPr txBox="1"/>
          <p:nvPr/>
        </p:nvSpPr>
        <p:spPr>
          <a:xfrm>
            <a:off x="736500" y="1397900"/>
            <a:ext cx="840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Trigger 2 - Decrement Product Quantity</a:t>
            </a:r>
            <a:endParaRPr/>
          </a:p>
        </p:txBody>
      </p:sp>
      <p:sp>
        <p:nvSpPr>
          <p:cNvPr id="235" name="Google Shape;235;p33"/>
          <p:cNvSpPr txBox="1"/>
          <p:nvPr/>
        </p:nvSpPr>
        <p:spPr>
          <a:xfrm>
            <a:off x="736750" y="2167100"/>
            <a:ext cx="7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This trigger decrements the qty amount when a product is added to a users cart</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nvSpPr>
        <p:spPr>
          <a:xfrm>
            <a:off x="810000" y="2863550"/>
            <a:ext cx="75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a:ea typeface="Ubuntu"/>
                <a:cs typeface="Ubuntu"/>
                <a:sym typeface="Ubuntu"/>
              </a:rPr>
              <a:t>CREATE TRIGGER `subtract qty` AFTER INSERT ON `cartitems`</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FOR EACH ROW UPDATE products SET qty = qty + 1 WHERE prod_ID = new.prod_ID</a:t>
            </a:r>
            <a:endParaRPr>
              <a:latin typeface="Ubuntu"/>
              <a:ea typeface="Ubuntu"/>
              <a:cs typeface="Ubuntu"/>
              <a:sym typeface="Ubuntu"/>
            </a:endParaRPr>
          </a:p>
        </p:txBody>
      </p:sp>
      <p:sp>
        <p:nvSpPr>
          <p:cNvPr id="241" name="Google Shape;241;p34"/>
          <p:cNvSpPr txBox="1"/>
          <p:nvPr/>
        </p:nvSpPr>
        <p:spPr>
          <a:xfrm>
            <a:off x="584350" y="628700"/>
            <a:ext cx="840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Sequence/Triggers/Stored Procedures</a:t>
            </a:r>
            <a:endParaRPr/>
          </a:p>
        </p:txBody>
      </p:sp>
      <p:sp>
        <p:nvSpPr>
          <p:cNvPr id="242" name="Google Shape;242;p34"/>
          <p:cNvSpPr txBox="1"/>
          <p:nvPr/>
        </p:nvSpPr>
        <p:spPr>
          <a:xfrm>
            <a:off x="736500" y="1397900"/>
            <a:ext cx="840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Trigger 3 - Increment Product Quantity</a:t>
            </a:r>
            <a:endParaRPr/>
          </a:p>
        </p:txBody>
      </p:sp>
      <p:sp>
        <p:nvSpPr>
          <p:cNvPr id="243" name="Google Shape;243;p34"/>
          <p:cNvSpPr txBox="1"/>
          <p:nvPr/>
        </p:nvSpPr>
        <p:spPr>
          <a:xfrm>
            <a:off x="736750" y="2167100"/>
            <a:ext cx="73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This trigger increments the qty amount when a product is removed from their cart</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nvSpPr>
        <p:spPr>
          <a:xfrm>
            <a:off x="584350" y="2020475"/>
            <a:ext cx="7319700" cy="2134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u="sng">
                <a:highlight>
                  <a:srgbClr val="FFFFFF"/>
                </a:highlight>
              </a:rPr>
              <a:t>CREATE THE VIEW</a:t>
            </a:r>
            <a:endParaRPr u="sng">
              <a:highlight>
                <a:srgbClr val="FFFFFF"/>
              </a:highlight>
            </a:endParaRPr>
          </a:p>
          <a:p>
            <a:pPr indent="0" lvl="0" marL="0" rtl="0" algn="l">
              <a:lnSpc>
                <a:spcPct val="115000"/>
              </a:lnSpc>
              <a:spcBef>
                <a:spcPts val="0"/>
              </a:spcBef>
              <a:spcAft>
                <a:spcPts val="0"/>
              </a:spcAft>
              <a:buNone/>
            </a:pPr>
            <a:r>
              <a:rPr lang="en">
                <a:highlight>
                  <a:srgbClr val="FFFFFF"/>
                </a:highlight>
              </a:rPr>
              <a:t>CREATE VIEW userOrders AS</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lang="en">
                <a:highlight>
                  <a:srgbClr val="FFFFFF"/>
                </a:highlight>
              </a:rPr>
              <a:t>SELECT * FROM orders WHERE user_ID = user_ID;</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lang="en" u="sng">
                <a:highlight>
                  <a:srgbClr val="FFFFFF"/>
                </a:highlight>
              </a:rPr>
              <a:t>INVOKE THE VIEW</a:t>
            </a:r>
            <a:endParaRPr u="sng">
              <a:highlight>
                <a:srgbClr val="FFFFFF"/>
              </a:highlight>
            </a:endParaRPr>
          </a:p>
          <a:p>
            <a:pPr indent="0" lvl="0" marL="0" rtl="0" algn="l">
              <a:lnSpc>
                <a:spcPct val="115000"/>
              </a:lnSpc>
              <a:spcBef>
                <a:spcPts val="0"/>
              </a:spcBef>
              <a:spcAft>
                <a:spcPts val="0"/>
              </a:spcAft>
              <a:buNone/>
            </a:pPr>
            <a:r>
              <a:rPr lang="en">
                <a:highlight>
                  <a:srgbClr val="FFFFFF"/>
                </a:highlight>
              </a:rPr>
              <a:t>SELECT * FROM userOrders WHERE user_ID = ‘$user_ID’;</a:t>
            </a:r>
            <a:endParaRPr>
              <a:latin typeface="Lato"/>
              <a:ea typeface="Lato"/>
              <a:cs typeface="Lato"/>
              <a:sym typeface="Lato"/>
            </a:endParaRPr>
          </a:p>
        </p:txBody>
      </p:sp>
      <p:sp>
        <p:nvSpPr>
          <p:cNvPr id="249" name="Google Shape;249;p35"/>
          <p:cNvSpPr txBox="1"/>
          <p:nvPr/>
        </p:nvSpPr>
        <p:spPr>
          <a:xfrm>
            <a:off x="584350" y="6213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View</a:t>
            </a:r>
            <a:endParaRPr/>
          </a:p>
        </p:txBody>
      </p:sp>
      <p:sp>
        <p:nvSpPr>
          <p:cNvPr id="250" name="Google Shape;250;p35"/>
          <p:cNvSpPr txBox="1"/>
          <p:nvPr/>
        </p:nvSpPr>
        <p:spPr>
          <a:xfrm>
            <a:off x="370850" y="2063850"/>
            <a:ext cx="46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51" name="Google Shape;251;p35"/>
          <p:cNvSpPr txBox="1"/>
          <p:nvPr/>
        </p:nvSpPr>
        <p:spPr>
          <a:xfrm>
            <a:off x="584350" y="1526575"/>
            <a:ext cx="46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Users can view their own personal order history</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7276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Encountered and Solutions</a:t>
            </a:r>
            <a:endParaRPr/>
          </a:p>
        </p:txBody>
      </p:sp>
      <p:sp>
        <p:nvSpPr>
          <p:cNvPr id="257" name="Google Shape;257;p36"/>
          <p:cNvSpPr txBox="1"/>
          <p:nvPr>
            <p:ph idx="1" type="body"/>
          </p:nvPr>
        </p:nvSpPr>
        <p:spPr>
          <a:xfrm>
            <a:off x="524550" y="1407850"/>
            <a:ext cx="8094900" cy="355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We had a few problems with the design of the website:</a:t>
            </a:r>
            <a:endParaRPr sz="1400"/>
          </a:p>
          <a:p>
            <a:pPr indent="457200" lvl="0" marL="0" rtl="0" algn="l">
              <a:spcBef>
                <a:spcPts val="1200"/>
              </a:spcBef>
              <a:spcAft>
                <a:spcPts val="0"/>
              </a:spcAft>
              <a:buNone/>
            </a:pPr>
            <a:r>
              <a:rPr lang="en" sz="1400"/>
              <a:t>Problem 1: We couldn’t search for a</a:t>
            </a:r>
            <a:r>
              <a:rPr lang="en" sz="1400"/>
              <a:t> product and add it.</a:t>
            </a:r>
            <a:endParaRPr sz="1400"/>
          </a:p>
          <a:p>
            <a:pPr indent="457200" lvl="0" marL="0" rtl="0" algn="l">
              <a:spcBef>
                <a:spcPts val="1200"/>
              </a:spcBef>
              <a:spcAft>
                <a:spcPts val="0"/>
              </a:spcAft>
              <a:buNone/>
            </a:pPr>
            <a:r>
              <a:rPr lang="en" sz="1400"/>
              <a:t>Solution: We made a simple form where you can add a product to the cart  using the product ID.</a:t>
            </a:r>
            <a:endParaRPr sz="1400"/>
          </a:p>
          <a:p>
            <a:pPr indent="457200" lvl="0" marL="0" rtl="0" algn="l">
              <a:spcBef>
                <a:spcPts val="1200"/>
              </a:spcBef>
              <a:spcAft>
                <a:spcPts val="0"/>
              </a:spcAft>
              <a:buNone/>
            </a:pPr>
            <a:r>
              <a:t/>
            </a:r>
            <a:endParaRPr sz="1400"/>
          </a:p>
          <a:p>
            <a:pPr indent="457200" lvl="0" marL="0" rtl="0" algn="l">
              <a:spcBef>
                <a:spcPts val="1200"/>
              </a:spcBef>
              <a:spcAft>
                <a:spcPts val="0"/>
              </a:spcAft>
              <a:buNone/>
            </a:pPr>
            <a:r>
              <a:rPr lang="en" sz="1400"/>
              <a:t>Problem 2: We had no login feature for the forms to edit user specific data.</a:t>
            </a:r>
            <a:endParaRPr sz="1400"/>
          </a:p>
          <a:p>
            <a:pPr indent="457200" lvl="0" marL="0" rtl="0" algn="l">
              <a:spcBef>
                <a:spcPts val="1200"/>
              </a:spcBef>
              <a:spcAft>
                <a:spcPts val="0"/>
              </a:spcAft>
              <a:buNone/>
            </a:pPr>
            <a:r>
              <a:rPr lang="en" sz="1400"/>
              <a:t>Solution: Our forms can specify the user using email.</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0"/>
              </a:spcAft>
              <a:buNone/>
            </a:pPr>
            <a:r>
              <a:rPr lang="en" sz="1400"/>
              <a:t>	Problem 3: Implementation of triggers into the database</a:t>
            </a:r>
            <a:endParaRPr sz="1400"/>
          </a:p>
          <a:p>
            <a:pPr indent="0" lvl="0" marL="457200" rtl="0" algn="l">
              <a:spcBef>
                <a:spcPts val="1200"/>
              </a:spcBef>
              <a:spcAft>
                <a:spcPts val="1200"/>
              </a:spcAft>
              <a:buNone/>
            </a:pPr>
            <a:r>
              <a:rPr lang="en" sz="1400"/>
              <a:t>Solution: Because we had inexperience adding triggers into a database, we used trial and error, as well as online tutorials to add the triggers that we wanted into the database.</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263" name="Google Shape;263;p3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269" name="Google Shape;269;p3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9" name="Google Shape;99;p15"/>
          <p:cNvSpPr txBox="1"/>
          <p:nvPr>
            <p:ph idx="1" type="body"/>
          </p:nvPr>
        </p:nvSpPr>
        <p:spPr>
          <a:xfrm>
            <a:off x="524550" y="1407850"/>
            <a:ext cx="8094900" cy="295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Our Project is </a:t>
            </a:r>
            <a:r>
              <a:rPr lang="en" sz="1400"/>
              <a:t>defining</a:t>
            </a:r>
            <a:r>
              <a:rPr lang="en" sz="1400"/>
              <a:t> a basic online shopping system in the form of a pet supplies store. This pet store should include  different functions such as </a:t>
            </a:r>
            <a:r>
              <a:rPr lang="en" sz="1400"/>
              <a:t>editing product details, editing payment types, editing user information, querying a products list, adding to a cart, and more</a:t>
            </a:r>
            <a:endParaRPr sz="1400"/>
          </a:p>
          <a:p>
            <a:pPr indent="-317500" lvl="0" marL="457200" rtl="0" algn="l">
              <a:spcBef>
                <a:spcPts val="0"/>
              </a:spcBef>
              <a:spcAft>
                <a:spcPts val="0"/>
              </a:spcAft>
              <a:buSzPts val="1400"/>
              <a:buChar char="●"/>
            </a:pPr>
            <a:r>
              <a:rPr lang="en" sz="1400"/>
              <a:t>Our client in this case is a business that needs to track its products, as well as allow users to query and purchase items from the database. The users for this database in this case is both customers(normal users) and the business/employees(admins).</a:t>
            </a:r>
            <a:endParaRPr sz="1400"/>
          </a:p>
          <a:p>
            <a:pPr indent="-317500" lvl="0" marL="457200" rtl="0" algn="l">
              <a:spcBef>
                <a:spcPts val="0"/>
              </a:spcBef>
              <a:spcAft>
                <a:spcPts val="0"/>
              </a:spcAft>
              <a:buSzPts val="1400"/>
              <a:buChar char="●"/>
            </a:pPr>
            <a:r>
              <a:rPr lang="en" sz="1400"/>
              <a:t>Some Examples of queries needed are :</a:t>
            </a:r>
            <a:endParaRPr sz="1400"/>
          </a:p>
          <a:p>
            <a:pPr indent="-317500" lvl="1" marL="914400" rtl="0" algn="l">
              <a:spcBef>
                <a:spcPts val="0"/>
              </a:spcBef>
              <a:spcAft>
                <a:spcPts val="0"/>
              </a:spcAft>
              <a:buSzPts val="1400"/>
              <a:buChar char="○"/>
            </a:pPr>
            <a:r>
              <a:rPr lang="en" sz="1400"/>
              <a:t>Query all products based on search term</a:t>
            </a:r>
            <a:endParaRPr sz="1400"/>
          </a:p>
          <a:p>
            <a:pPr indent="-317500" lvl="1" marL="914400" rtl="0" algn="l">
              <a:spcBef>
                <a:spcPts val="0"/>
              </a:spcBef>
              <a:spcAft>
                <a:spcPts val="0"/>
              </a:spcAft>
              <a:buSzPts val="1400"/>
              <a:buChar char="○"/>
            </a:pPr>
            <a:r>
              <a:rPr lang="en" sz="1400"/>
              <a:t>Allow the user to change information of their account</a:t>
            </a:r>
            <a:endParaRPr sz="1400"/>
          </a:p>
          <a:p>
            <a:pPr indent="-317500" lvl="1" marL="914400" rtl="0" algn="l">
              <a:spcBef>
                <a:spcPts val="0"/>
              </a:spcBef>
              <a:spcAft>
                <a:spcPts val="0"/>
              </a:spcAft>
              <a:buSzPts val="1400"/>
              <a:buChar char="○"/>
            </a:pPr>
            <a:r>
              <a:rPr lang="en" sz="1400"/>
              <a:t>Query all past transactions/orders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a:t>
            </a:r>
            <a:r>
              <a:rPr lang="en"/>
              <a:t>work</a:t>
            </a:r>
            <a:r>
              <a:rPr lang="en"/>
              <a:t> as divided</a:t>
            </a:r>
            <a:endParaRPr/>
          </a:p>
        </p:txBody>
      </p:sp>
      <p:sp>
        <p:nvSpPr>
          <p:cNvPr id="105" name="Google Shape;105;p16"/>
          <p:cNvSpPr txBox="1"/>
          <p:nvPr>
            <p:ph idx="1" type="body"/>
          </p:nvPr>
        </p:nvSpPr>
        <p:spPr>
          <a:xfrm>
            <a:off x="524550" y="1407850"/>
            <a:ext cx="7485300" cy="2951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Work was divided evenly once we determined </a:t>
            </a:r>
            <a:r>
              <a:rPr lang="en" sz="1400"/>
              <a:t>which</a:t>
            </a:r>
            <a:r>
              <a:rPr lang="en" sz="1400"/>
              <a:t> forms we were going to use. Once we determined which forms needed to be created, each person was assigned a portion of the forms to complete.</a:t>
            </a:r>
            <a:endParaRPr sz="1400"/>
          </a:p>
          <a:p>
            <a:pPr indent="-317500" lvl="0" marL="457200" rtl="0" algn="l">
              <a:spcBef>
                <a:spcPts val="0"/>
              </a:spcBef>
              <a:spcAft>
                <a:spcPts val="0"/>
              </a:spcAft>
              <a:buSzPts val="1400"/>
              <a:buChar char="●"/>
            </a:pPr>
            <a:r>
              <a:rPr lang="en" sz="1400"/>
              <a:t>Once the forms were completed, we set up a meeting where we could implement functionality of these forms and solve problems with them as a team. This includes making sure the forms function as they are supposed to and </a:t>
            </a:r>
            <a:r>
              <a:rPr lang="en" sz="1400"/>
              <a:t>making</a:t>
            </a:r>
            <a:r>
              <a:rPr lang="en" sz="1400"/>
              <a:t> sure the overall design is setup properly.</a:t>
            </a:r>
            <a:endParaRPr sz="1400"/>
          </a:p>
          <a:p>
            <a:pPr indent="-317500" lvl="0" marL="457200" rtl="0" algn="l">
              <a:spcBef>
                <a:spcPts val="0"/>
              </a:spcBef>
              <a:spcAft>
                <a:spcPts val="0"/>
              </a:spcAft>
              <a:buSzPts val="1400"/>
              <a:buChar char="●"/>
            </a:pPr>
            <a:r>
              <a:rPr lang="en" sz="1400"/>
              <a:t>Finally, each person added sections to the presentation until it was completed.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46200" y="60360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 Diagram</a:t>
            </a:r>
            <a:endParaRPr/>
          </a:p>
        </p:txBody>
      </p:sp>
      <p:sp>
        <p:nvSpPr>
          <p:cNvPr id="111" name="Google Shape;111;p17"/>
          <p:cNvSpPr txBox="1"/>
          <p:nvPr>
            <p:ph idx="1" type="body"/>
          </p:nvPr>
        </p:nvSpPr>
        <p:spPr>
          <a:xfrm>
            <a:off x="0" y="1345425"/>
            <a:ext cx="2475000" cy="3044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This</a:t>
            </a:r>
            <a:r>
              <a:rPr lang="en" sz="1400"/>
              <a:t> is our ER diagram that shows the relationships between each of our tables. It shows the various </a:t>
            </a:r>
            <a:r>
              <a:rPr lang="en" sz="1400"/>
              <a:t>Cardinalities</a:t>
            </a:r>
            <a:r>
              <a:rPr lang="en" sz="1400"/>
              <a:t> of the relationships, as well as the columns that are </a:t>
            </a:r>
            <a:r>
              <a:rPr lang="en" sz="1400"/>
              <a:t>included in each class</a:t>
            </a:r>
            <a:endParaRPr sz="1400"/>
          </a:p>
        </p:txBody>
      </p:sp>
      <p:pic>
        <p:nvPicPr>
          <p:cNvPr id="112" name="Google Shape;112;p17"/>
          <p:cNvPicPr preferRelativeResize="0"/>
          <p:nvPr/>
        </p:nvPicPr>
        <p:blipFill>
          <a:blip r:embed="rId3">
            <a:alphaModFix/>
          </a:blip>
          <a:stretch>
            <a:fillRect/>
          </a:stretch>
        </p:blipFill>
        <p:spPr>
          <a:xfrm>
            <a:off x="2793825" y="738525"/>
            <a:ext cx="5820626" cy="4258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44225" y="636475"/>
            <a:ext cx="31674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Relational Schema </a:t>
            </a:r>
            <a:endParaRPr/>
          </a:p>
        </p:txBody>
      </p:sp>
      <p:sp>
        <p:nvSpPr>
          <p:cNvPr id="118" name="Google Shape;118;p18"/>
          <p:cNvSpPr txBox="1"/>
          <p:nvPr>
            <p:ph idx="1" type="body"/>
          </p:nvPr>
        </p:nvSpPr>
        <p:spPr>
          <a:xfrm>
            <a:off x="-197350" y="1190300"/>
            <a:ext cx="2475000" cy="3044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This is a diagram of our relation schema. It displays the various primary and foreign keys, and the relationship between them in each table.</a:t>
            </a:r>
            <a:endParaRPr sz="1400"/>
          </a:p>
        </p:txBody>
      </p:sp>
      <p:pic>
        <p:nvPicPr>
          <p:cNvPr id="119" name="Google Shape;119;p18"/>
          <p:cNvPicPr preferRelativeResize="0"/>
          <p:nvPr/>
        </p:nvPicPr>
        <p:blipFill>
          <a:blip r:embed="rId3">
            <a:alphaModFix/>
          </a:blip>
          <a:stretch>
            <a:fillRect/>
          </a:stretch>
        </p:blipFill>
        <p:spPr>
          <a:xfrm>
            <a:off x="2964750" y="1190300"/>
            <a:ext cx="5620074" cy="368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25500" y="507400"/>
            <a:ext cx="67902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CRUD Matrix: Forms versus Tables</a:t>
            </a:r>
            <a:endParaRPr/>
          </a:p>
        </p:txBody>
      </p:sp>
      <p:sp>
        <p:nvSpPr>
          <p:cNvPr id="125" name="Google Shape;125;p19"/>
          <p:cNvSpPr txBox="1"/>
          <p:nvPr>
            <p:ph idx="1" type="body"/>
          </p:nvPr>
        </p:nvSpPr>
        <p:spPr>
          <a:xfrm>
            <a:off x="0" y="1345425"/>
            <a:ext cx="2475000" cy="3044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This is our CRUD Matrix that shows the relationships between our tables and forms for the pet store.</a:t>
            </a:r>
            <a:r>
              <a:rPr lang="en" sz="1400"/>
              <a:t> Specifically it shows the activity and permissions with tables that the form may have.</a:t>
            </a:r>
            <a:endParaRPr sz="1400"/>
          </a:p>
        </p:txBody>
      </p:sp>
      <p:pic>
        <p:nvPicPr>
          <p:cNvPr id="126" name="Google Shape;126;p19"/>
          <p:cNvPicPr preferRelativeResize="0"/>
          <p:nvPr/>
        </p:nvPicPr>
        <p:blipFill>
          <a:blip r:embed="rId3">
            <a:alphaModFix/>
          </a:blip>
          <a:stretch>
            <a:fillRect/>
          </a:stretch>
        </p:blipFill>
        <p:spPr>
          <a:xfrm>
            <a:off x="2475000" y="1656050"/>
            <a:ext cx="6540750" cy="183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Descriptions - Users</a:t>
            </a:r>
            <a:endParaRPr/>
          </a:p>
        </p:txBody>
      </p:sp>
      <p:sp>
        <p:nvSpPr>
          <p:cNvPr id="132" name="Google Shape;132;p20"/>
          <p:cNvSpPr txBox="1"/>
          <p:nvPr/>
        </p:nvSpPr>
        <p:spPr>
          <a:xfrm>
            <a:off x="276900" y="1561975"/>
            <a:ext cx="2468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One of the main tables of our website is the ‘Users ‘ table. This table is made up of all the user accounts and their corresponding information. This includes email, location, payment info, and more</a:t>
            </a:r>
            <a:endParaRPr>
              <a:latin typeface="Lato"/>
              <a:ea typeface="Lato"/>
              <a:cs typeface="Lato"/>
              <a:sym typeface="Lato"/>
            </a:endParaRPr>
          </a:p>
        </p:txBody>
      </p:sp>
      <p:pic>
        <p:nvPicPr>
          <p:cNvPr id="133" name="Google Shape;133;p20"/>
          <p:cNvPicPr preferRelativeResize="0"/>
          <p:nvPr/>
        </p:nvPicPr>
        <p:blipFill>
          <a:blip r:embed="rId3">
            <a:alphaModFix/>
          </a:blip>
          <a:stretch>
            <a:fillRect/>
          </a:stretch>
        </p:blipFill>
        <p:spPr>
          <a:xfrm>
            <a:off x="3103875" y="1271100"/>
            <a:ext cx="5147924" cy="315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571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Descriptions - Products</a:t>
            </a:r>
            <a:endParaRPr/>
          </a:p>
        </p:txBody>
      </p:sp>
      <p:sp>
        <p:nvSpPr>
          <p:cNvPr id="139" name="Google Shape;139;p21"/>
          <p:cNvSpPr txBox="1"/>
          <p:nvPr/>
        </p:nvSpPr>
        <p:spPr>
          <a:xfrm>
            <a:off x="121475" y="1647438"/>
            <a:ext cx="2431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next most populated table is the ‘Products’ table. This table includes the entire </a:t>
            </a:r>
            <a:r>
              <a:rPr lang="en">
                <a:latin typeface="Lato"/>
                <a:ea typeface="Lato"/>
                <a:cs typeface="Lato"/>
                <a:sym typeface="Lato"/>
              </a:rPr>
              <a:t>catalog</a:t>
            </a:r>
            <a:r>
              <a:rPr lang="en">
                <a:latin typeface="Lato"/>
                <a:ea typeface="Lato"/>
                <a:cs typeface="Lato"/>
                <a:sym typeface="Lato"/>
              </a:rPr>
              <a:t> of products that are stocked in the store, along with the details that go with each product such as name, price, description picture, etc.</a:t>
            </a:r>
            <a:endParaRPr>
              <a:latin typeface="Lato"/>
              <a:ea typeface="Lato"/>
              <a:cs typeface="Lato"/>
              <a:sym typeface="Lato"/>
            </a:endParaRPr>
          </a:p>
        </p:txBody>
      </p:sp>
      <p:pic>
        <p:nvPicPr>
          <p:cNvPr id="140" name="Google Shape;140;p21"/>
          <p:cNvPicPr preferRelativeResize="0"/>
          <p:nvPr/>
        </p:nvPicPr>
        <p:blipFill>
          <a:blip r:embed="rId3">
            <a:alphaModFix/>
          </a:blip>
          <a:stretch>
            <a:fillRect/>
          </a:stretch>
        </p:blipFill>
        <p:spPr>
          <a:xfrm>
            <a:off x="2782850" y="1530075"/>
            <a:ext cx="6361151" cy="300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