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4"/>
  </p:notesMasterIdLst>
  <p:handoutMasterIdLst>
    <p:handoutMasterId r:id="rId35"/>
  </p:handoutMasterIdLst>
  <p:sldIdLst>
    <p:sldId id="257" r:id="rId2"/>
    <p:sldId id="258" r:id="rId3"/>
    <p:sldId id="259" r:id="rId4"/>
    <p:sldId id="260" r:id="rId5"/>
    <p:sldId id="261" r:id="rId6"/>
    <p:sldId id="290" r:id="rId7"/>
    <p:sldId id="291" r:id="rId8"/>
    <p:sldId id="292" r:id="rId9"/>
    <p:sldId id="293" r:id="rId10"/>
    <p:sldId id="294" r:id="rId11"/>
    <p:sldId id="272" r:id="rId12"/>
    <p:sldId id="271" r:id="rId13"/>
    <p:sldId id="273" r:id="rId14"/>
    <p:sldId id="274" r:id="rId15"/>
    <p:sldId id="275" r:id="rId16"/>
    <p:sldId id="276" r:id="rId17"/>
    <p:sldId id="277" r:id="rId18"/>
    <p:sldId id="278" r:id="rId19"/>
    <p:sldId id="281" r:id="rId20"/>
    <p:sldId id="282" r:id="rId21"/>
    <p:sldId id="283" r:id="rId22"/>
    <p:sldId id="280" r:id="rId23"/>
    <p:sldId id="284" r:id="rId24"/>
    <p:sldId id="285" r:id="rId25"/>
    <p:sldId id="279" r:id="rId26"/>
    <p:sldId id="286" r:id="rId27"/>
    <p:sldId id="287" r:id="rId28"/>
    <p:sldId id="288" r:id="rId29"/>
    <p:sldId id="295" r:id="rId30"/>
    <p:sldId id="289" r:id="rId31"/>
    <p:sldId id="296" r:id="rId32"/>
    <p:sldId id="297" r:id="rId3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911" autoAdjust="0"/>
  </p:normalViewPr>
  <p:slideViewPr>
    <p:cSldViewPr snapToGrid="0">
      <p:cViewPr varScale="1">
        <p:scale>
          <a:sx n="79" d="100"/>
          <a:sy n="79" d="100"/>
        </p:scale>
        <p:origin x="850" y="67"/>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90" d="100"/>
          <a:sy n="90"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E3387C1-8EFB-44F7-8485-D662F1CF7333}" type="datetime1">
              <a:rPr lang="en-GB" smtClean="0"/>
              <a:t>21/04/2024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4E50CC-F33A-4EF4-9F12-93EC4A21A0CF}" type="slidenum">
              <a:rPr lang="en-GB" smtClean="0"/>
              <a:t>‹#›</a:t>
            </a:fld>
            <a:endParaRPr lang="en-GB"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8D6434E-09F1-48C0-A525-B5A7008B7802}" type="datetime1">
              <a:rPr lang="en-GB" noProof="0" smtClean="0"/>
              <a:t>21/04/2024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674CE4-FBD8-4481-AEFB-CA53E599A745}" type="slidenum">
              <a:rPr lang="en-GB" noProof="0" smtClean="0"/>
              <a:t>‹#›</a:t>
            </a:fld>
            <a:endParaRPr lang="en-GB" noProof="0"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32674CE4-FBD8-4481-AEFB-CA53E599A745}" type="slidenum">
              <a:rPr lang="en-GB" smtClean="0"/>
              <a:t>1</a:t>
            </a:fld>
            <a:endParaRPr lang="en-GB"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UUKMA – AI in Healthcare Presentation – Introduction, History , and Philosophical Connection</a:t>
            </a:r>
          </a:p>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10</a:t>
            </a:fld>
            <a:endParaRPr lang="en-GB" dirty="0"/>
          </a:p>
        </p:txBody>
      </p:sp>
    </p:spTree>
    <p:extLst>
      <p:ext uri="{BB962C8B-B14F-4D97-AF65-F5344CB8AC3E}">
        <p14:creationId xmlns:p14="http://schemas.microsoft.com/office/powerpoint/2010/main" val="655203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UUKMA – AI in Healthcare Presentation – Before we understand AI, we need to understand more about the Brain’s Learning Process</a:t>
            </a:r>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11</a:t>
            </a:fld>
            <a:endParaRPr lang="en-GB" dirty="0"/>
          </a:p>
        </p:txBody>
      </p:sp>
    </p:spTree>
    <p:extLst>
      <p:ext uri="{BB962C8B-B14F-4D97-AF65-F5344CB8AC3E}">
        <p14:creationId xmlns:p14="http://schemas.microsoft.com/office/powerpoint/2010/main" val="2163956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UUKMA – AI in Healthcare Presentation – Before we understand AI, we need to understand more about the Brain’s Learning Process</a:t>
            </a:r>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12</a:t>
            </a:fld>
            <a:endParaRPr lang="en-GB" dirty="0"/>
          </a:p>
        </p:txBody>
      </p:sp>
    </p:spTree>
    <p:extLst>
      <p:ext uri="{BB962C8B-B14F-4D97-AF65-F5344CB8AC3E}">
        <p14:creationId xmlns:p14="http://schemas.microsoft.com/office/powerpoint/2010/main" val="3956447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UUKMA – AI in Healthcare Presentation – Before we understand AI, we need to understand more about the Brain’s Learning Process</a:t>
            </a:r>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13</a:t>
            </a:fld>
            <a:endParaRPr lang="en-GB" dirty="0"/>
          </a:p>
        </p:txBody>
      </p:sp>
    </p:spTree>
    <p:extLst>
      <p:ext uri="{BB962C8B-B14F-4D97-AF65-F5344CB8AC3E}">
        <p14:creationId xmlns:p14="http://schemas.microsoft.com/office/powerpoint/2010/main" val="2589810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UUKMA – AI in Healthcare Presentation – Before we understand AI, we need to understand more about the Brain’s Learning Process</a:t>
            </a:r>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14</a:t>
            </a:fld>
            <a:endParaRPr lang="en-GB" dirty="0"/>
          </a:p>
        </p:txBody>
      </p:sp>
    </p:spTree>
    <p:extLst>
      <p:ext uri="{BB962C8B-B14F-4D97-AF65-F5344CB8AC3E}">
        <p14:creationId xmlns:p14="http://schemas.microsoft.com/office/powerpoint/2010/main" val="3702403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UUKMA – AI in Healthcare Presentation – Learning about types of Artificial Neural Networks and it’s Healthcare Use Cases</a:t>
            </a:r>
          </a:p>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15</a:t>
            </a:fld>
            <a:endParaRPr lang="en-GB" dirty="0"/>
          </a:p>
        </p:txBody>
      </p:sp>
    </p:spTree>
    <p:extLst>
      <p:ext uri="{BB962C8B-B14F-4D97-AF65-F5344CB8AC3E}">
        <p14:creationId xmlns:p14="http://schemas.microsoft.com/office/powerpoint/2010/main" val="2334536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UUKMA – AI in Healthcare Presentation – Learning about types of Artificial Neural Networks and it’s Healthcare Use Cases</a:t>
            </a:r>
          </a:p>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16</a:t>
            </a:fld>
            <a:endParaRPr lang="en-GB" dirty="0"/>
          </a:p>
        </p:txBody>
      </p:sp>
    </p:spTree>
    <p:extLst>
      <p:ext uri="{BB962C8B-B14F-4D97-AF65-F5344CB8AC3E}">
        <p14:creationId xmlns:p14="http://schemas.microsoft.com/office/powerpoint/2010/main" val="1047694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UUKMA – AI in Healthcare Presentation – Learning about types of Artificial Neural Networks and it’s Healthcare Use Cases</a:t>
            </a:r>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17</a:t>
            </a:fld>
            <a:endParaRPr lang="en-GB" dirty="0"/>
          </a:p>
        </p:txBody>
      </p:sp>
    </p:spTree>
    <p:extLst>
      <p:ext uri="{BB962C8B-B14F-4D97-AF65-F5344CB8AC3E}">
        <p14:creationId xmlns:p14="http://schemas.microsoft.com/office/powerpoint/2010/main" val="1543691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UUKMA – AI in Healthcare Presentation – Learning about types of Artificial Neural Networks and it’s Healthcare Use Cases</a:t>
            </a:r>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18</a:t>
            </a:fld>
            <a:endParaRPr lang="en-GB" dirty="0"/>
          </a:p>
        </p:txBody>
      </p:sp>
    </p:spTree>
    <p:extLst>
      <p:ext uri="{BB962C8B-B14F-4D97-AF65-F5344CB8AC3E}">
        <p14:creationId xmlns:p14="http://schemas.microsoft.com/office/powerpoint/2010/main" val="3004423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UUKMA – AI in Healthcare Presentation – Learning about types of Artificial Neural Networks and it’s Healthcare Use Cases</a:t>
            </a:r>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19</a:t>
            </a:fld>
            <a:endParaRPr lang="en-GB" dirty="0"/>
          </a:p>
        </p:txBody>
      </p:sp>
    </p:spTree>
    <p:extLst>
      <p:ext uri="{BB962C8B-B14F-4D97-AF65-F5344CB8AC3E}">
        <p14:creationId xmlns:p14="http://schemas.microsoft.com/office/powerpoint/2010/main" val="1895734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171450" indent="-171450" rtl="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2</a:t>
            </a:fld>
            <a:endParaRPr lang="en-GB" dirty="0"/>
          </a:p>
        </p:txBody>
      </p:sp>
    </p:spTree>
    <p:extLst>
      <p:ext uri="{BB962C8B-B14F-4D97-AF65-F5344CB8AC3E}">
        <p14:creationId xmlns:p14="http://schemas.microsoft.com/office/powerpoint/2010/main" val="118867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UUKMA – AI in Healthcare Presentation – Learning about types of Artificial Neural Networks and it’s Healthcare Use Cases</a:t>
            </a:r>
          </a:p>
        </p:txBody>
      </p:sp>
      <p:sp>
        <p:nvSpPr>
          <p:cNvPr id="4" name="Slide Number Placeholder 3"/>
          <p:cNvSpPr>
            <a:spLocks noGrp="1"/>
          </p:cNvSpPr>
          <p:nvPr>
            <p:ph type="sldNum" sz="quarter" idx="10"/>
          </p:nvPr>
        </p:nvSpPr>
        <p:spPr/>
        <p:txBody>
          <a:bodyPr/>
          <a:lstStyle/>
          <a:p>
            <a:pPr rtl="0"/>
            <a:fld id="{32674CE4-FBD8-4481-AEFB-CA53E599A745}" type="slidenum">
              <a:rPr lang="en-GB" smtClean="0"/>
              <a:t>20</a:t>
            </a:fld>
            <a:endParaRPr lang="en-GB" dirty="0"/>
          </a:p>
        </p:txBody>
      </p:sp>
    </p:spTree>
    <p:extLst>
      <p:ext uri="{BB962C8B-B14F-4D97-AF65-F5344CB8AC3E}">
        <p14:creationId xmlns:p14="http://schemas.microsoft.com/office/powerpoint/2010/main" val="340290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UUKMA – AI in Healthcare Presentation – Learning about types of Artificial Neural Networks and it’s Healthcare Use Cases</a:t>
            </a:r>
          </a:p>
        </p:txBody>
      </p:sp>
      <p:sp>
        <p:nvSpPr>
          <p:cNvPr id="4" name="Slide Number Placeholder 3"/>
          <p:cNvSpPr>
            <a:spLocks noGrp="1"/>
          </p:cNvSpPr>
          <p:nvPr>
            <p:ph type="sldNum" sz="quarter" idx="10"/>
          </p:nvPr>
        </p:nvSpPr>
        <p:spPr/>
        <p:txBody>
          <a:bodyPr/>
          <a:lstStyle/>
          <a:p>
            <a:pPr rtl="0"/>
            <a:fld id="{32674CE4-FBD8-4481-AEFB-CA53E599A745}" type="slidenum">
              <a:rPr lang="en-GB" smtClean="0"/>
              <a:t>21</a:t>
            </a:fld>
            <a:endParaRPr lang="en-GB" dirty="0"/>
          </a:p>
        </p:txBody>
      </p:sp>
    </p:spTree>
    <p:extLst>
      <p:ext uri="{BB962C8B-B14F-4D97-AF65-F5344CB8AC3E}">
        <p14:creationId xmlns:p14="http://schemas.microsoft.com/office/powerpoint/2010/main" val="3654949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UUKMA AI in Healthcare Presentation</a:t>
            </a:r>
          </a:p>
          <a:p>
            <a:endParaRPr lang="en-GB" dirty="0"/>
          </a:p>
        </p:txBody>
      </p:sp>
      <p:sp>
        <p:nvSpPr>
          <p:cNvPr id="4" name="Slide Number Placeholder 3"/>
          <p:cNvSpPr>
            <a:spLocks noGrp="1"/>
          </p:cNvSpPr>
          <p:nvPr>
            <p:ph type="sldNum" sz="quarter" idx="5"/>
          </p:nvPr>
        </p:nvSpPr>
        <p:spPr/>
        <p:txBody>
          <a:bodyPr/>
          <a:lstStyle/>
          <a:p>
            <a:pPr rtl="0"/>
            <a:fld id="{32674CE4-FBD8-4481-AEFB-CA53E599A745}" type="slidenum">
              <a:rPr lang="en-GB" noProof="0" smtClean="0"/>
              <a:t>22</a:t>
            </a:fld>
            <a:endParaRPr lang="en-GB" noProof="0" dirty="0"/>
          </a:p>
        </p:txBody>
      </p:sp>
    </p:spTree>
    <p:extLst>
      <p:ext uri="{BB962C8B-B14F-4D97-AF65-F5344CB8AC3E}">
        <p14:creationId xmlns:p14="http://schemas.microsoft.com/office/powerpoint/2010/main" val="804408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UUKMA AI in Healthcare Presentation</a:t>
            </a:r>
          </a:p>
          <a:p>
            <a:endParaRPr lang="en-GB" dirty="0"/>
          </a:p>
        </p:txBody>
      </p:sp>
      <p:sp>
        <p:nvSpPr>
          <p:cNvPr id="4" name="Slide Number Placeholder 3"/>
          <p:cNvSpPr>
            <a:spLocks noGrp="1"/>
          </p:cNvSpPr>
          <p:nvPr>
            <p:ph type="sldNum" sz="quarter" idx="5"/>
          </p:nvPr>
        </p:nvSpPr>
        <p:spPr/>
        <p:txBody>
          <a:bodyPr/>
          <a:lstStyle/>
          <a:p>
            <a:pPr rtl="0"/>
            <a:fld id="{32674CE4-FBD8-4481-AEFB-CA53E599A745}" type="slidenum">
              <a:rPr lang="en-GB" noProof="0" smtClean="0"/>
              <a:t>23</a:t>
            </a:fld>
            <a:endParaRPr lang="en-GB" noProof="0" dirty="0"/>
          </a:p>
        </p:txBody>
      </p:sp>
    </p:spTree>
    <p:extLst>
      <p:ext uri="{BB962C8B-B14F-4D97-AF65-F5344CB8AC3E}">
        <p14:creationId xmlns:p14="http://schemas.microsoft.com/office/powerpoint/2010/main" val="3877651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UUKMA AI in Healthcare Presentation</a:t>
            </a:r>
          </a:p>
          <a:p>
            <a:endParaRPr lang="en-GB" dirty="0"/>
          </a:p>
        </p:txBody>
      </p:sp>
      <p:sp>
        <p:nvSpPr>
          <p:cNvPr id="4" name="Slide Number Placeholder 3"/>
          <p:cNvSpPr>
            <a:spLocks noGrp="1"/>
          </p:cNvSpPr>
          <p:nvPr>
            <p:ph type="sldNum" sz="quarter" idx="5"/>
          </p:nvPr>
        </p:nvSpPr>
        <p:spPr/>
        <p:txBody>
          <a:bodyPr/>
          <a:lstStyle/>
          <a:p>
            <a:pPr rtl="0"/>
            <a:fld id="{32674CE4-FBD8-4481-AEFB-CA53E599A745}" type="slidenum">
              <a:rPr lang="en-GB" noProof="0" smtClean="0"/>
              <a:t>24</a:t>
            </a:fld>
            <a:endParaRPr lang="en-GB" noProof="0" dirty="0"/>
          </a:p>
        </p:txBody>
      </p:sp>
    </p:spTree>
    <p:extLst>
      <p:ext uri="{BB962C8B-B14F-4D97-AF65-F5344CB8AC3E}">
        <p14:creationId xmlns:p14="http://schemas.microsoft.com/office/powerpoint/2010/main" val="3704537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UUKMA AI in Healthcare Presentation</a:t>
            </a:r>
          </a:p>
          <a:p>
            <a:endParaRPr lang="en-GB" dirty="0"/>
          </a:p>
        </p:txBody>
      </p:sp>
      <p:sp>
        <p:nvSpPr>
          <p:cNvPr id="4" name="Slide Number Placeholder 3"/>
          <p:cNvSpPr>
            <a:spLocks noGrp="1"/>
          </p:cNvSpPr>
          <p:nvPr>
            <p:ph type="sldNum" sz="quarter" idx="5"/>
          </p:nvPr>
        </p:nvSpPr>
        <p:spPr/>
        <p:txBody>
          <a:bodyPr/>
          <a:lstStyle/>
          <a:p>
            <a:pPr rtl="0"/>
            <a:fld id="{32674CE4-FBD8-4481-AEFB-CA53E599A745}" type="slidenum">
              <a:rPr lang="en-GB" noProof="0" smtClean="0"/>
              <a:t>25</a:t>
            </a:fld>
            <a:endParaRPr lang="en-GB" noProof="0" dirty="0"/>
          </a:p>
        </p:txBody>
      </p:sp>
    </p:spTree>
    <p:extLst>
      <p:ext uri="{BB962C8B-B14F-4D97-AF65-F5344CB8AC3E}">
        <p14:creationId xmlns:p14="http://schemas.microsoft.com/office/powerpoint/2010/main" val="610247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UUKMA AI in Healthcare Presentation</a:t>
            </a:r>
          </a:p>
          <a:p>
            <a:endParaRPr lang="en-GB" dirty="0"/>
          </a:p>
        </p:txBody>
      </p:sp>
      <p:sp>
        <p:nvSpPr>
          <p:cNvPr id="4" name="Slide Number Placeholder 3"/>
          <p:cNvSpPr>
            <a:spLocks noGrp="1"/>
          </p:cNvSpPr>
          <p:nvPr>
            <p:ph type="sldNum" sz="quarter" idx="5"/>
          </p:nvPr>
        </p:nvSpPr>
        <p:spPr/>
        <p:txBody>
          <a:bodyPr/>
          <a:lstStyle/>
          <a:p>
            <a:pPr rtl="0"/>
            <a:fld id="{32674CE4-FBD8-4481-AEFB-CA53E599A745}" type="slidenum">
              <a:rPr lang="en-GB" noProof="0" smtClean="0"/>
              <a:t>26</a:t>
            </a:fld>
            <a:endParaRPr lang="en-GB" noProof="0" dirty="0"/>
          </a:p>
        </p:txBody>
      </p:sp>
    </p:spTree>
    <p:extLst>
      <p:ext uri="{BB962C8B-B14F-4D97-AF65-F5344CB8AC3E}">
        <p14:creationId xmlns:p14="http://schemas.microsoft.com/office/powerpoint/2010/main" val="29099329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UUKMA AI in Healthcare Presentation</a:t>
            </a:r>
          </a:p>
          <a:p>
            <a:endParaRPr lang="en-GB" dirty="0"/>
          </a:p>
        </p:txBody>
      </p:sp>
      <p:sp>
        <p:nvSpPr>
          <p:cNvPr id="4" name="Slide Number Placeholder 3"/>
          <p:cNvSpPr>
            <a:spLocks noGrp="1"/>
          </p:cNvSpPr>
          <p:nvPr>
            <p:ph type="sldNum" sz="quarter" idx="5"/>
          </p:nvPr>
        </p:nvSpPr>
        <p:spPr/>
        <p:txBody>
          <a:bodyPr/>
          <a:lstStyle/>
          <a:p>
            <a:pPr rtl="0"/>
            <a:fld id="{32674CE4-FBD8-4481-AEFB-CA53E599A745}" type="slidenum">
              <a:rPr lang="en-GB" noProof="0" smtClean="0"/>
              <a:t>27</a:t>
            </a:fld>
            <a:endParaRPr lang="en-GB" noProof="0" dirty="0"/>
          </a:p>
        </p:txBody>
      </p:sp>
    </p:spTree>
    <p:extLst>
      <p:ext uri="{BB962C8B-B14F-4D97-AF65-F5344CB8AC3E}">
        <p14:creationId xmlns:p14="http://schemas.microsoft.com/office/powerpoint/2010/main" val="864311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UUKMA AI in Healthcare Presentation</a:t>
            </a:r>
          </a:p>
          <a:p>
            <a:endParaRPr lang="en-GB" dirty="0"/>
          </a:p>
        </p:txBody>
      </p:sp>
      <p:sp>
        <p:nvSpPr>
          <p:cNvPr id="4" name="Slide Number Placeholder 3"/>
          <p:cNvSpPr>
            <a:spLocks noGrp="1"/>
          </p:cNvSpPr>
          <p:nvPr>
            <p:ph type="sldNum" sz="quarter" idx="5"/>
          </p:nvPr>
        </p:nvSpPr>
        <p:spPr/>
        <p:txBody>
          <a:bodyPr/>
          <a:lstStyle/>
          <a:p>
            <a:pPr rtl="0"/>
            <a:fld id="{32674CE4-FBD8-4481-AEFB-CA53E599A745}" type="slidenum">
              <a:rPr lang="en-GB" noProof="0" smtClean="0"/>
              <a:t>28</a:t>
            </a:fld>
            <a:endParaRPr lang="en-GB" noProof="0" dirty="0"/>
          </a:p>
        </p:txBody>
      </p:sp>
    </p:spTree>
    <p:extLst>
      <p:ext uri="{BB962C8B-B14F-4D97-AF65-F5344CB8AC3E}">
        <p14:creationId xmlns:p14="http://schemas.microsoft.com/office/powerpoint/2010/main" val="3718894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UUKMA AI in Healthcare Presentation</a:t>
            </a:r>
          </a:p>
          <a:p>
            <a:endParaRPr lang="en-GB" dirty="0"/>
          </a:p>
        </p:txBody>
      </p:sp>
      <p:sp>
        <p:nvSpPr>
          <p:cNvPr id="4" name="Slide Number Placeholder 3"/>
          <p:cNvSpPr>
            <a:spLocks noGrp="1"/>
          </p:cNvSpPr>
          <p:nvPr>
            <p:ph type="sldNum" sz="quarter" idx="5"/>
          </p:nvPr>
        </p:nvSpPr>
        <p:spPr/>
        <p:txBody>
          <a:bodyPr/>
          <a:lstStyle/>
          <a:p>
            <a:pPr rtl="0"/>
            <a:fld id="{32674CE4-FBD8-4481-AEFB-CA53E599A745}" type="slidenum">
              <a:rPr lang="en-GB" noProof="0" smtClean="0"/>
              <a:t>29</a:t>
            </a:fld>
            <a:endParaRPr lang="en-GB" noProof="0" dirty="0"/>
          </a:p>
        </p:txBody>
      </p:sp>
    </p:spTree>
    <p:extLst>
      <p:ext uri="{BB962C8B-B14F-4D97-AF65-F5344CB8AC3E}">
        <p14:creationId xmlns:p14="http://schemas.microsoft.com/office/powerpoint/2010/main" val="1789302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err="1"/>
              <a:t>Uukma</a:t>
            </a:r>
            <a:r>
              <a:rPr lang="en-GB" dirty="0"/>
              <a:t> AI Applicability in the Field of Healthcare – Joseph </a:t>
            </a:r>
            <a:r>
              <a:rPr lang="en-GB" dirty="0" err="1"/>
              <a:t>Nidhiry’s</a:t>
            </a:r>
            <a:r>
              <a:rPr lang="en-GB" dirty="0"/>
              <a:t> plan of Teaching</a:t>
            </a:r>
          </a:p>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3</a:t>
            </a:fld>
            <a:endParaRPr lang="en-GB" dirty="0"/>
          </a:p>
        </p:txBody>
      </p:sp>
    </p:spTree>
    <p:extLst>
      <p:ext uri="{BB962C8B-B14F-4D97-AF65-F5344CB8AC3E}">
        <p14:creationId xmlns:p14="http://schemas.microsoft.com/office/powerpoint/2010/main" val="955871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UUKMA AI in Healthcare Presentation</a:t>
            </a:r>
          </a:p>
          <a:p>
            <a:endParaRPr lang="en-GB" dirty="0"/>
          </a:p>
        </p:txBody>
      </p:sp>
      <p:sp>
        <p:nvSpPr>
          <p:cNvPr id="4" name="Slide Number Placeholder 3"/>
          <p:cNvSpPr>
            <a:spLocks noGrp="1"/>
          </p:cNvSpPr>
          <p:nvPr>
            <p:ph type="sldNum" sz="quarter" idx="5"/>
          </p:nvPr>
        </p:nvSpPr>
        <p:spPr/>
        <p:txBody>
          <a:bodyPr/>
          <a:lstStyle/>
          <a:p>
            <a:pPr rtl="0"/>
            <a:fld id="{32674CE4-FBD8-4481-AEFB-CA53E599A745}" type="slidenum">
              <a:rPr lang="en-GB" noProof="0" smtClean="0"/>
              <a:t>30</a:t>
            </a:fld>
            <a:endParaRPr lang="en-GB" noProof="0" dirty="0"/>
          </a:p>
        </p:txBody>
      </p:sp>
    </p:spTree>
    <p:extLst>
      <p:ext uri="{BB962C8B-B14F-4D97-AF65-F5344CB8AC3E}">
        <p14:creationId xmlns:p14="http://schemas.microsoft.com/office/powerpoint/2010/main" val="27977383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UUKMA AI in Healthcare Presentation</a:t>
            </a:r>
          </a:p>
          <a:p>
            <a:endParaRPr lang="en-GB" dirty="0"/>
          </a:p>
        </p:txBody>
      </p:sp>
      <p:sp>
        <p:nvSpPr>
          <p:cNvPr id="4" name="Slide Number Placeholder 3"/>
          <p:cNvSpPr>
            <a:spLocks noGrp="1"/>
          </p:cNvSpPr>
          <p:nvPr>
            <p:ph type="sldNum" sz="quarter" idx="5"/>
          </p:nvPr>
        </p:nvSpPr>
        <p:spPr/>
        <p:txBody>
          <a:bodyPr/>
          <a:lstStyle/>
          <a:p>
            <a:pPr rtl="0"/>
            <a:fld id="{32674CE4-FBD8-4481-AEFB-CA53E599A745}" type="slidenum">
              <a:rPr lang="en-GB" noProof="0" smtClean="0"/>
              <a:t>31</a:t>
            </a:fld>
            <a:endParaRPr lang="en-GB" noProof="0" dirty="0"/>
          </a:p>
        </p:txBody>
      </p:sp>
    </p:spTree>
    <p:extLst>
      <p:ext uri="{BB962C8B-B14F-4D97-AF65-F5344CB8AC3E}">
        <p14:creationId xmlns:p14="http://schemas.microsoft.com/office/powerpoint/2010/main" val="33324801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UUKMA AI in Healthcare Presentation</a:t>
            </a:r>
          </a:p>
        </p:txBody>
      </p:sp>
      <p:sp>
        <p:nvSpPr>
          <p:cNvPr id="4" name="Slide Number Placeholder 3"/>
          <p:cNvSpPr>
            <a:spLocks noGrp="1"/>
          </p:cNvSpPr>
          <p:nvPr>
            <p:ph type="sldNum" sz="quarter" idx="5"/>
          </p:nvPr>
        </p:nvSpPr>
        <p:spPr/>
        <p:txBody>
          <a:bodyPr/>
          <a:lstStyle/>
          <a:p>
            <a:pPr rtl="0"/>
            <a:fld id="{32674CE4-FBD8-4481-AEFB-CA53E599A745}" type="slidenum">
              <a:rPr lang="en-GB" noProof="0" smtClean="0"/>
              <a:t>32</a:t>
            </a:fld>
            <a:endParaRPr lang="en-GB" noProof="0" dirty="0"/>
          </a:p>
        </p:txBody>
      </p:sp>
    </p:spTree>
    <p:extLst>
      <p:ext uri="{BB962C8B-B14F-4D97-AF65-F5344CB8AC3E}">
        <p14:creationId xmlns:p14="http://schemas.microsoft.com/office/powerpoint/2010/main" val="1301812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4</a:t>
            </a:fld>
            <a:endParaRPr lang="en-GB" dirty="0"/>
          </a:p>
        </p:txBody>
      </p:sp>
    </p:spTree>
    <p:extLst>
      <p:ext uri="{BB962C8B-B14F-4D97-AF65-F5344CB8AC3E}">
        <p14:creationId xmlns:p14="http://schemas.microsoft.com/office/powerpoint/2010/main" val="306944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UUKMA – AI in Healthcare Presentation – Introduction, History , and Philosophical Connection</a:t>
            </a:r>
          </a:p>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5</a:t>
            </a:fld>
            <a:endParaRPr lang="en-GB" dirty="0"/>
          </a:p>
        </p:txBody>
      </p:sp>
    </p:spTree>
    <p:extLst>
      <p:ext uri="{BB962C8B-B14F-4D97-AF65-F5344CB8AC3E}">
        <p14:creationId xmlns:p14="http://schemas.microsoft.com/office/powerpoint/2010/main" val="1201050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UUKMA – AI in Healthcare Presentation – Introduction, History , and Philosophical Connection</a:t>
            </a:r>
          </a:p>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6</a:t>
            </a:fld>
            <a:endParaRPr lang="en-GB" dirty="0"/>
          </a:p>
        </p:txBody>
      </p:sp>
    </p:spTree>
    <p:extLst>
      <p:ext uri="{BB962C8B-B14F-4D97-AF65-F5344CB8AC3E}">
        <p14:creationId xmlns:p14="http://schemas.microsoft.com/office/powerpoint/2010/main" val="1347727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UUKMA – AI in Healthcare Presentation – Introduction, History , and Philosophical Connection</a:t>
            </a:r>
          </a:p>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7</a:t>
            </a:fld>
            <a:endParaRPr lang="en-GB" dirty="0"/>
          </a:p>
        </p:txBody>
      </p:sp>
    </p:spTree>
    <p:extLst>
      <p:ext uri="{BB962C8B-B14F-4D97-AF65-F5344CB8AC3E}">
        <p14:creationId xmlns:p14="http://schemas.microsoft.com/office/powerpoint/2010/main" val="366613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UUKMA – AI in Healthcare Presentation – Introduction, History , and Philosophical Connection</a:t>
            </a:r>
          </a:p>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8</a:t>
            </a:fld>
            <a:endParaRPr lang="en-GB" dirty="0"/>
          </a:p>
        </p:txBody>
      </p:sp>
    </p:spTree>
    <p:extLst>
      <p:ext uri="{BB962C8B-B14F-4D97-AF65-F5344CB8AC3E}">
        <p14:creationId xmlns:p14="http://schemas.microsoft.com/office/powerpoint/2010/main" val="4287192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UUKMA – AI in Healthcare Presentation – Introduction, History , and Philosophical Connection</a:t>
            </a:r>
          </a:p>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9</a:t>
            </a:fld>
            <a:endParaRPr lang="en-GB" dirty="0"/>
          </a:p>
        </p:txBody>
      </p:sp>
    </p:spTree>
    <p:extLst>
      <p:ext uri="{BB962C8B-B14F-4D97-AF65-F5344CB8AC3E}">
        <p14:creationId xmlns:p14="http://schemas.microsoft.com/office/powerpoint/2010/main" val="1595829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8" name="Title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en-US" noProof="0"/>
              <a:t>Click to edit Master title style</a:t>
            </a:r>
            <a:endParaRPr lang="en-GB" noProof="0" dirty="0"/>
          </a:p>
        </p:txBody>
      </p:sp>
      <p:sp>
        <p:nvSpPr>
          <p:cNvPr id="9" name="Subtitle 8"/>
          <p:cNvSpPr>
            <a:spLocks noGrp="1"/>
          </p:cNvSpPr>
          <p:nvPr>
            <p:ph type="subTitle" idx="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en-US" noProof="0"/>
              <a:t>Click to edit Master subtitle style</a:t>
            </a:r>
            <a:endParaRPr lang="en-GB" noProof="0" dirty="0"/>
          </a:p>
        </p:txBody>
      </p:sp>
      <p:sp>
        <p:nvSpPr>
          <p:cNvPr id="17" name="Footer Placeholder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en-GB" noProof="0" dirty="0"/>
              <a:t>Add a footer</a:t>
            </a:r>
          </a:p>
        </p:txBody>
      </p:sp>
      <p:sp>
        <p:nvSpPr>
          <p:cNvPr id="28" name="Date Placeholder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pPr rtl="0"/>
            <a:fld id="{B4AAD351-6347-4318-B935-1E0F1B6A61D6}" type="datetime1">
              <a:rPr lang="en-GB" noProof="0" smtClean="0"/>
              <a:t>21/04/2024</a:t>
            </a:fld>
            <a:endParaRPr lang="en-GB" noProof="0" dirty="0"/>
          </a:p>
        </p:txBody>
      </p:sp>
      <p:sp>
        <p:nvSpPr>
          <p:cNvPr id="29" name="Slide Number Placeholder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lvl1pPr>
              <a:defRPr/>
            </a:lvl1pPr>
            <a:lvl5pPr>
              <a:defRPr/>
            </a:lvl5pPr>
          </a:lstStyle>
          <a:p>
            <a:pPr lvl="0" rtl="0" eaLnBrk="1" latinLnBrk="0" hangingPunct="1"/>
            <a:r>
              <a:rPr lang="en-US" noProof="0"/>
              <a:t>Click to edit Master text styles</a:t>
            </a:r>
          </a:p>
          <a:p>
            <a:pPr lvl="1" rtl="0" eaLnBrk="1" latinLnBrk="0" hangingPunct="1"/>
            <a:r>
              <a:rPr lang="en-US" noProof="0"/>
              <a:t>Second level</a:t>
            </a:r>
          </a:p>
          <a:p>
            <a:pPr lvl="2" rtl="0" eaLnBrk="1" latinLnBrk="0" hangingPunct="1"/>
            <a:r>
              <a:rPr lang="en-US" noProof="0"/>
              <a:t>Third level</a:t>
            </a:r>
          </a:p>
          <a:p>
            <a:pPr lvl="3" rtl="0" eaLnBrk="1" latinLnBrk="0" hangingPunct="1"/>
            <a:r>
              <a:rPr lang="en-US" noProof="0"/>
              <a:t>Fourth level</a:t>
            </a:r>
          </a:p>
          <a:p>
            <a:pPr lvl="4" rtl="0" eaLnBrk="1" latinLnBrk="0" hangingPunct="1"/>
            <a:r>
              <a:rPr lang="en-US" noProof="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D2EB87B0-5071-4BC9-A19F-C3269318028C}" type="datetime1">
              <a:rPr lang="en-GB" noProof="0" smtClean="0"/>
              <a:t>21/04/2024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rtlCol="0"/>
          <a:lstStyle>
            <a:lvl1pPr>
              <a:defRPr/>
            </a:lvl1pPr>
          </a:lstStyle>
          <a:p>
            <a:pPr rtl="0"/>
            <a:r>
              <a:rPr lang="en-GB" noProof="0"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en-GB" noProof="0" dirty="0"/>
              <a:t>Click to edit Master text styles</a:t>
            </a:r>
          </a:p>
          <a:p>
            <a:pPr lvl="1" rtl="0" eaLnBrk="1" latinLnBrk="0" hangingPunct="1"/>
            <a:r>
              <a:rPr lang="en-GB" noProof="0" dirty="0"/>
              <a:t>Second level</a:t>
            </a:r>
          </a:p>
          <a:p>
            <a:pPr lvl="2" rtl="0" eaLnBrk="1" latinLnBrk="0" hangingPunct="1"/>
            <a:r>
              <a:rPr lang="en-GB" noProof="0" dirty="0"/>
              <a:t>Third level</a:t>
            </a:r>
          </a:p>
          <a:p>
            <a:pPr lvl="3" rtl="0" eaLnBrk="1" latinLnBrk="0" hangingPunct="1"/>
            <a:r>
              <a:rPr lang="en-GB" noProof="0" dirty="0"/>
              <a:t>Fourth level</a:t>
            </a:r>
          </a:p>
          <a:p>
            <a:pPr lvl="4" rtl="0" eaLnBrk="1" latinLnBrk="0" hangingPunct="1"/>
            <a:r>
              <a:rPr lang="en-GB" noProof="0" dirty="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54B4CBB3-9133-42BF-BC20-6F6E1888C21F}" type="datetime1">
              <a:rPr lang="en-GB" noProof="0" smtClean="0"/>
              <a:t>21/04/2024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idx="1"/>
          </p:nvPr>
        </p:nvSpPr>
        <p:spPr/>
        <p:txBody>
          <a:bodyPr rtlCol="0"/>
          <a:lstStyle>
            <a:lvl1pPr>
              <a:defRPr/>
            </a:lvl1pPr>
            <a:lvl5pPr>
              <a:defRPr/>
            </a:lvl5pPr>
            <a:lvl6pPr>
              <a:defRPr/>
            </a:lvl6pPr>
          </a:lstStyle>
          <a:p>
            <a:pPr lvl="0" rtl="0" eaLnBrk="1" latinLnBrk="0" hangingPunct="1"/>
            <a:r>
              <a:rPr lang="en-US" noProof="0"/>
              <a:t>Click to edit Master text styles</a:t>
            </a:r>
          </a:p>
          <a:p>
            <a:pPr lvl="1" rtl="0" eaLnBrk="1" latinLnBrk="0" hangingPunct="1"/>
            <a:r>
              <a:rPr lang="en-US" noProof="0"/>
              <a:t>Second level</a:t>
            </a:r>
          </a:p>
          <a:p>
            <a:pPr lvl="2" rtl="0" eaLnBrk="1" latinLnBrk="0" hangingPunct="1"/>
            <a:r>
              <a:rPr lang="en-US" noProof="0"/>
              <a:t>Third level</a:t>
            </a:r>
          </a:p>
          <a:p>
            <a:pPr lvl="3" rtl="0" eaLnBrk="1" latinLnBrk="0" hangingPunct="1"/>
            <a:r>
              <a:rPr lang="en-US" noProof="0"/>
              <a:t>Fourth level</a:t>
            </a:r>
          </a:p>
          <a:p>
            <a:pPr lvl="4" rtl="0" eaLnBrk="1" latinLnBrk="0" hangingPunct="1"/>
            <a:r>
              <a:rPr lang="en-US" noProof="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71F23539-3F81-4F1E-A9B7-5CE0C1986E23}" type="datetime1">
              <a:rPr lang="en-GB" noProof="0" smtClean="0"/>
              <a:t>21/04/2024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en-US" noProof="0"/>
              <a:t>Click to edit Master title style</a:t>
            </a:r>
            <a:endParaRPr kumimoji="0" lang="en-GB" noProof="0" dirty="0"/>
          </a:p>
        </p:txBody>
      </p:sp>
      <p:sp>
        <p:nvSpPr>
          <p:cNvPr id="3" name="Text Placeholder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en-US" noProof="0"/>
              <a:t>Click to edit Master text styles</a:t>
            </a:r>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56854DA5-E4EE-42EA-9BC9-3160B1480769}" type="datetime1">
              <a:rPr lang="en-GB" noProof="0" smtClean="0"/>
              <a:t>21/04/2024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n-US" noProof="0"/>
              <a:t>Click to edit Master text styles</a:t>
            </a:r>
          </a:p>
          <a:p>
            <a:pPr lvl="1" rtl="0" eaLnBrk="1" latinLnBrk="0" hangingPunct="1"/>
            <a:r>
              <a:rPr lang="en-US" noProof="0"/>
              <a:t>Second level</a:t>
            </a:r>
          </a:p>
          <a:p>
            <a:pPr lvl="2" rtl="0" eaLnBrk="1" latinLnBrk="0" hangingPunct="1"/>
            <a:r>
              <a:rPr lang="en-US" noProof="0"/>
              <a:t>Third level</a:t>
            </a:r>
          </a:p>
          <a:p>
            <a:pPr lvl="3" rtl="0" eaLnBrk="1" latinLnBrk="0" hangingPunct="1"/>
            <a:r>
              <a:rPr lang="en-US" noProof="0"/>
              <a:t>Fourth level</a:t>
            </a:r>
          </a:p>
          <a:p>
            <a:pPr lvl="4" rtl="0" eaLnBrk="1" latinLnBrk="0" hangingPunct="1"/>
            <a:r>
              <a:rPr lang="en-US" noProof="0"/>
              <a:t>Fifth level</a:t>
            </a:r>
            <a:endParaRPr kumimoji="0" lang="en-GB" noProof="0" dirty="0"/>
          </a:p>
        </p:txBody>
      </p:sp>
      <p:sp>
        <p:nvSpPr>
          <p:cNvPr id="4" name="Content Placeholder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n-US" noProof="0"/>
              <a:t>Click to edit Master text styles</a:t>
            </a:r>
          </a:p>
          <a:p>
            <a:pPr lvl="1" rtl="0" eaLnBrk="1" latinLnBrk="0" hangingPunct="1"/>
            <a:r>
              <a:rPr lang="en-US" noProof="0"/>
              <a:t>Second level</a:t>
            </a:r>
          </a:p>
          <a:p>
            <a:pPr lvl="2" rtl="0" eaLnBrk="1" latinLnBrk="0" hangingPunct="1"/>
            <a:r>
              <a:rPr lang="en-US" noProof="0"/>
              <a:t>Third level</a:t>
            </a:r>
          </a:p>
          <a:p>
            <a:pPr lvl="3" rtl="0" eaLnBrk="1" latinLnBrk="0" hangingPunct="1"/>
            <a:r>
              <a:rPr lang="en-US" noProof="0"/>
              <a:t>Fourth level</a:t>
            </a:r>
          </a:p>
          <a:p>
            <a:pPr lvl="4" rtl="0" eaLnBrk="1" latinLnBrk="0" hangingPunct="1"/>
            <a:r>
              <a:rPr lang="en-US" noProof="0"/>
              <a:t>Fifth level</a:t>
            </a:r>
            <a:endParaRPr kumimoji="0"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E9A1BF5D-7537-4BA8-9976-6302714DE26C}" type="datetime1">
              <a:rPr lang="en-GB" noProof="0" smtClean="0"/>
              <a:t>21/04/2024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rtlCol="0" anchor="ctr"/>
          <a:lstStyle>
            <a:lvl1pPr>
              <a:defRPr sz="4000" b="0" i="0" cap="none" baseline="0"/>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n-US" noProof="0"/>
              <a:t>Click to edit Master text styles</a:t>
            </a:r>
          </a:p>
        </p:txBody>
      </p:sp>
      <p:sp>
        <p:nvSpPr>
          <p:cNvPr id="5" name="Content Placeholder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n-US" noProof="0"/>
              <a:t>Click to edit Master text styles</a:t>
            </a:r>
          </a:p>
          <a:p>
            <a:pPr lvl="1" rtl="0" eaLnBrk="1" latinLnBrk="0" hangingPunct="1"/>
            <a:r>
              <a:rPr lang="en-US" noProof="0"/>
              <a:t>Second level</a:t>
            </a:r>
          </a:p>
          <a:p>
            <a:pPr lvl="2" rtl="0" eaLnBrk="1" latinLnBrk="0" hangingPunct="1"/>
            <a:r>
              <a:rPr lang="en-US" noProof="0"/>
              <a:t>Third level</a:t>
            </a:r>
          </a:p>
          <a:p>
            <a:pPr lvl="3" rtl="0" eaLnBrk="1" latinLnBrk="0" hangingPunct="1"/>
            <a:r>
              <a:rPr lang="en-US" noProof="0"/>
              <a:t>Fourth level</a:t>
            </a:r>
          </a:p>
          <a:p>
            <a:pPr lvl="4" rtl="0" eaLnBrk="1" latinLnBrk="0" hangingPunct="1"/>
            <a:r>
              <a:rPr lang="en-US" noProof="0"/>
              <a:t>Fifth level</a:t>
            </a:r>
            <a:endParaRPr kumimoji="0" lang="en-GB" noProof="0"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n-US" noProof="0"/>
              <a:t>Click to edit Master text styles</a:t>
            </a:r>
          </a:p>
        </p:txBody>
      </p:sp>
      <p:sp>
        <p:nvSpPr>
          <p:cNvPr id="6" name="Content Placeholder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n-US" noProof="0"/>
              <a:t>Click to edit Master text styles</a:t>
            </a:r>
          </a:p>
          <a:p>
            <a:pPr lvl="1" rtl="0" eaLnBrk="1" latinLnBrk="0" hangingPunct="1"/>
            <a:r>
              <a:rPr lang="en-US" noProof="0"/>
              <a:t>Second level</a:t>
            </a:r>
          </a:p>
          <a:p>
            <a:pPr lvl="2" rtl="0" eaLnBrk="1" latinLnBrk="0" hangingPunct="1"/>
            <a:r>
              <a:rPr lang="en-US" noProof="0"/>
              <a:t>Third level</a:t>
            </a:r>
          </a:p>
          <a:p>
            <a:pPr lvl="3" rtl="0" eaLnBrk="1" latinLnBrk="0" hangingPunct="1"/>
            <a:r>
              <a:rPr lang="en-US" noProof="0"/>
              <a:t>Fourth level</a:t>
            </a:r>
          </a:p>
          <a:p>
            <a:pPr lvl="4" rtl="0" eaLnBrk="1" latinLnBrk="0" hangingPunct="1"/>
            <a:r>
              <a:rPr lang="en-US" noProof="0"/>
              <a:t>Fifth level</a:t>
            </a:r>
            <a:endParaRPr kumimoji="0" lang="en-GB" noProof="0" dirty="0"/>
          </a:p>
        </p:txBody>
      </p:sp>
      <p:sp>
        <p:nvSpPr>
          <p:cNvPr id="28" name="Footer Placeholder 27"/>
          <p:cNvSpPr>
            <a:spLocks noGrp="1"/>
          </p:cNvSpPr>
          <p:nvPr>
            <p:ph type="ftr" sz="quarter" idx="12"/>
          </p:nvPr>
        </p:nvSpPr>
        <p:spPr/>
        <p:txBody>
          <a:bodyPr rtlCol="0"/>
          <a:lstStyle/>
          <a:p>
            <a:pPr rtl="0"/>
            <a:r>
              <a:rPr lang="en-GB" noProof="0" dirty="0"/>
              <a:t>Add a footer</a:t>
            </a:r>
          </a:p>
        </p:txBody>
      </p:sp>
      <p:sp>
        <p:nvSpPr>
          <p:cNvPr id="26" name="Date Placeholder 25"/>
          <p:cNvSpPr>
            <a:spLocks noGrp="1"/>
          </p:cNvSpPr>
          <p:nvPr>
            <p:ph type="dt" sz="half" idx="10"/>
          </p:nvPr>
        </p:nvSpPr>
        <p:spPr/>
        <p:txBody>
          <a:bodyPr rtlCol="0"/>
          <a:lstStyle/>
          <a:p>
            <a:pPr rtl="0"/>
            <a:fld id="{8F8E4797-21F6-4D41-B035-97FEABB63BCE}" type="datetime1">
              <a:rPr lang="en-GB" noProof="0" smtClean="0"/>
              <a:t>21/04/2024</a:t>
            </a:fld>
            <a:endParaRPr lang="en-GB" noProof="0" dirty="0"/>
          </a:p>
        </p:txBody>
      </p:sp>
      <p:sp>
        <p:nvSpPr>
          <p:cNvPr id="27" name="Slide Number Placeholder 26"/>
          <p:cNvSpPr>
            <a:spLocks noGrp="1"/>
          </p:cNvSpPr>
          <p:nvPr>
            <p:ph type="sldNum" sz="quarter" idx="11"/>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en-US" noProof="0"/>
              <a:t>Click to edit Master title style</a:t>
            </a:r>
            <a:endParaRPr lang="en-GB" noProof="0" dirty="0"/>
          </a:p>
        </p:txBody>
      </p:sp>
      <p:sp>
        <p:nvSpPr>
          <p:cNvPr id="4" name="Footer Placeholder 3"/>
          <p:cNvSpPr>
            <a:spLocks noGrp="1"/>
          </p:cNvSpPr>
          <p:nvPr>
            <p:ph type="ftr" sz="quarter" idx="11"/>
          </p:nvPr>
        </p:nvSpPr>
        <p:spPr>
          <a:xfrm>
            <a:off x="7010400" y="612648"/>
            <a:ext cx="1767840" cy="457200"/>
          </a:xfrm>
        </p:spPr>
        <p:txBody>
          <a:bodyPr rtlCol="0"/>
          <a:lstStyle/>
          <a:p>
            <a:pPr rtl="0"/>
            <a:r>
              <a:rPr lang="en-GB" noProof="0" dirty="0"/>
              <a:t>Add a footer</a:t>
            </a:r>
          </a:p>
        </p:txBody>
      </p:sp>
      <p:sp>
        <p:nvSpPr>
          <p:cNvPr id="3" name="Date Placeholder 2"/>
          <p:cNvSpPr>
            <a:spLocks noGrp="1"/>
          </p:cNvSpPr>
          <p:nvPr>
            <p:ph type="dt" sz="half" idx="10"/>
          </p:nvPr>
        </p:nvSpPr>
        <p:spPr>
          <a:xfrm>
            <a:off x="8778240" y="612648"/>
            <a:ext cx="1276352" cy="457200"/>
          </a:xfrm>
        </p:spPr>
        <p:txBody>
          <a:bodyPr rtlCol="0"/>
          <a:lstStyle/>
          <a:p>
            <a:pPr rtl="0"/>
            <a:fld id="{4EC45D07-A3FD-40EE-BB45-F5E3D0F2E1C8}" type="datetime1">
              <a:rPr lang="en-GB" noProof="0" smtClean="0"/>
              <a:t>21/04/2024</a:t>
            </a:fld>
            <a:endParaRPr lang="en-GB" noProof="0" dirty="0"/>
          </a:p>
        </p:txBody>
      </p:sp>
      <p:sp>
        <p:nvSpPr>
          <p:cNvPr id="5" name="Slide Number Placeholder 4"/>
          <p:cNvSpPr>
            <a:spLocks noGrp="1"/>
          </p:cNvSpPr>
          <p:nvPr>
            <p:ph type="sldNum" sz="quarter" idx="12"/>
          </p:nvPr>
        </p:nvSpPr>
        <p:spPr>
          <a:xfrm>
            <a:off x="10899648" y="2272"/>
            <a:ext cx="1016000" cy="365760"/>
          </a:xfrm>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30FFDAF9-DFA9-4947-9568-03347A66D233}" type="datetime1">
              <a:rPr lang="en-GB" noProof="0" smtClean="0"/>
              <a:t>21/04/2024</a:t>
            </a:fld>
            <a:endParaRPr lang="en-GB" noProof="0" dirty="0"/>
          </a:p>
        </p:txBody>
      </p:sp>
      <p:sp>
        <p:nvSpPr>
          <p:cNvPr id="4" name="Slide Number Placeholder 3"/>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en-GB" noProof="0" dirty="0"/>
              <a:t>Edit Master title style</a:t>
            </a:r>
          </a:p>
        </p:txBody>
      </p:sp>
      <p:sp>
        <p:nvSpPr>
          <p:cNvPr id="4" name="Content Placeholder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en-US" noProof="0"/>
              <a:t>Click to edit Master text styles</a:t>
            </a:r>
          </a:p>
          <a:p>
            <a:pPr lvl="1" rtl="0" eaLnBrk="1" latinLnBrk="0" hangingPunct="1"/>
            <a:r>
              <a:rPr lang="en-US" noProof="0"/>
              <a:t>Second level</a:t>
            </a:r>
          </a:p>
          <a:p>
            <a:pPr lvl="2" rtl="0" eaLnBrk="1" latinLnBrk="0" hangingPunct="1"/>
            <a:r>
              <a:rPr lang="en-US" noProof="0"/>
              <a:t>Third level</a:t>
            </a:r>
          </a:p>
          <a:p>
            <a:pPr lvl="3" rtl="0" eaLnBrk="1" latinLnBrk="0" hangingPunct="1"/>
            <a:r>
              <a:rPr lang="en-US" noProof="0"/>
              <a:t>Fourth level</a:t>
            </a:r>
          </a:p>
          <a:p>
            <a:pPr lvl="4" rtl="0" eaLnBrk="1" latinLnBrk="0" hangingPunct="1"/>
            <a:r>
              <a:rPr lang="en-US" noProof="0"/>
              <a:t>Fifth level</a:t>
            </a:r>
            <a:endParaRPr kumimoji="0" lang="en-GB" noProof="0" dirty="0"/>
          </a:p>
        </p:txBody>
      </p:sp>
      <p:sp>
        <p:nvSpPr>
          <p:cNvPr id="3" name="Text Placeholder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D89D711C-098E-40E1-BE23-CFCA1FAB8359}" type="datetime1">
              <a:rPr lang="en-GB" noProof="0" smtClean="0"/>
              <a:t>21/04/2024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en-US"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en-US" noProof="0"/>
              <a:t>Click icon to add picture</a:t>
            </a:r>
            <a:endParaRPr kumimoji="0" lang="en-GB" noProof="0" dirty="0"/>
          </a:p>
        </p:txBody>
      </p:sp>
      <p:sp>
        <p:nvSpPr>
          <p:cNvPr id="4" name="Text Placeholder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9A9A7A2F-7C81-4F05-8B4D-4983D3740BAF}" type="datetime1">
              <a:rPr lang="en-GB" noProof="0" smtClean="0"/>
              <a:t>21/04/2024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2" name="Title Placeholder 21"/>
          <p:cNvSpPr>
            <a:spLocks noGrp="1"/>
          </p:cNvSpPr>
          <p:nvPr>
            <p:ph type="title"/>
          </p:nvPr>
        </p:nvSpPr>
        <p:spPr>
          <a:xfrm>
            <a:off x="609600" y="1143000"/>
            <a:ext cx="10972800" cy="1066800"/>
          </a:xfrm>
          <a:prstGeom prst="rect">
            <a:avLst/>
          </a:prstGeom>
        </p:spPr>
        <p:txBody>
          <a:bodyPr vert="horz" rtlCol="0" anchor="ctr">
            <a:normAutofit/>
          </a:bodyPr>
          <a:lstStyle/>
          <a:p>
            <a:pPr rtl="0"/>
            <a:r>
              <a:rPr lang="en-US" noProof="0"/>
              <a:t>Click to edit Master title style</a:t>
            </a:r>
            <a:endParaRPr lang="en-GB" noProof="0" dirty="0"/>
          </a:p>
        </p:txBody>
      </p:sp>
      <p:sp>
        <p:nvSpPr>
          <p:cNvPr id="13" name="Text Placeholder 12"/>
          <p:cNvSpPr>
            <a:spLocks noGrp="1"/>
          </p:cNvSpPr>
          <p:nvPr>
            <p:ph type="body" idx="1"/>
          </p:nvPr>
        </p:nvSpPr>
        <p:spPr>
          <a:xfrm>
            <a:off x="609600" y="2249424"/>
            <a:ext cx="10972800" cy="4325112"/>
          </a:xfrm>
          <a:prstGeom prst="rect">
            <a:avLst/>
          </a:prstGeom>
        </p:spPr>
        <p:txBody>
          <a:bodyPr vert="horz"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rtlCol="0"/>
          <a:lstStyle>
            <a:lvl1pPr algn="r" eaLnBrk="1" latinLnBrk="0" hangingPunct="1">
              <a:defRPr kumimoji="0" sz="1100">
                <a:solidFill>
                  <a:schemeClr val="accent2">
                    <a:lumMod val="75000"/>
                  </a:schemeClr>
                </a:solidFill>
              </a:defRPr>
            </a:lvl1pPr>
          </a:lstStyle>
          <a:p>
            <a:pPr rtl="0"/>
            <a:r>
              <a:rPr lang="en-GB" noProof="0" dirty="0"/>
              <a:t>Add a footer</a:t>
            </a:r>
          </a:p>
        </p:txBody>
      </p:sp>
      <p:sp>
        <p:nvSpPr>
          <p:cNvPr id="14" name="Date Placeholder 13"/>
          <p:cNvSpPr>
            <a:spLocks noGrp="1"/>
          </p:cNvSpPr>
          <p:nvPr>
            <p:ph type="dt" sz="half" idx="2"/>
          </p:nvPr>
        </p:nvSpPr>
        <p:spPr>
          <a:xfrm>
            <a:off x="8782048" y="612648"/>
            <a:ext cx="1276352" cy="457200"/>
          </a:xfrm>
          <a:prstGeom prst="rect">
            <a:avLst/>
          </a:prstGeom>
        </p:spPr>
        <p:txBody>
          <a:bodyPr vert="horz" rtlCol="0"/>
          <a:lstStyle>
            <a:lvl1pPr algn="l" eaLnBrk="1" latinLnBrk="0" hangingPunct="1">
              <a:defRPr kumimoji="0" sz="1100">
                <a:solidFill>
                  <a:schemeClr val="accent2">
                    <a:lumMod val="75000"/>
                  </a:schemeClr>
                </a:solidFill>
              </a:defRPr>
            </a:lvl1pPr>
          </a:lstStyle>
          <a:p>
            <a:pPr rtl="0"/>
            <a:fld id="{8B045440-74F0-4B44-BEF6-1040C3E911E1}" type="datetime1">
              <a:rPr lang="en-GB" noProof="0" smtClean="0"/>
              <a:t>21/04/2024</a:t>
            </a:fld>
            <a:endParaRPr lang="en-GB" noProof="0"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rtlCol="0" anchor="b"/>
          <a:lstStyle>
            <a:lvl1pPr algn="r" eaLnBrk="1" latinLnBrk="0" hangingPunct="1">
              <a:defRPr kumimoji="0" sz="1800">
                <a:solidFill>
                  <a:srgbClr val="FFFFFF"/>
                </a:solidFill>
              </a:defRPr>
            </a:lvl1p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digital.nhs.uk/services/data-access-request-service-dars"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lstStyle/>
          <a:p>
            <a:pPr rtl="0"/>
            <a:r>
              <a:rPr lang="en-GB" dirty="0"/>
              <a:t>Artificial Intelligence In Healthcare</a:t>
            </a:r>
          </a:p>
        </p:txBody>
      </p:sp>
      <p:sp>
        <p:nvSpPr>
          <p:cNvPr id="3" name="Subtitle 2"/>
          <p:cNvSpPr>
            <a:spLocks noGrp="1"/>
          </p:cNvSpPr>
          <p:nvPr>
            <p:ph type="subTitle" idx="1"/>
          </p:nvPr>
        </p:nvSpPr>
        <p:spPr/>
        <p:txBody>
          <a:bodyPr rtlCol="0"/>
          <a:lstStyle/>
          <a:p>
            <a:pPr rtl="0"/>
            <a:r>
              <a:rPr lang="en-GB" dirty="0"/>
              <a:t>Presented by</a:t>
            </a:r>
          </a:p>
          <a:p>
            <a:pPr rtl="0"/>
            <a:r>
              <a:rPr lang="en-GB" dirty="0"/>
              <a:t>Joseph Nidhiry, </a:t>
            </a:r>
          </a:p>
          <a:p>
            <a:pPr rtl="0"/>
            <a:r>
              <a:rPr lang="en-GB" dirty="0" err="1"/>
              <a:t>Raymol</a:t>
            </a:r>
            <a:r>
              <a:rPr lang="en-GB" dirty="0"/>
              <a:t> Nidhiry,</a:t>
            </a:r>
          </a:p>
          <a:p>
            <a:pPr rtl="0"/>
            <a:r>
              <a:rPr lang="en-GB" dirty="0" err="1"/>
              <a:t>Jithin</a:t>
            </a:r>
            <a:r>
              <a:rPr lang="en-GB" dirty="0"/>
              <a:t> </a:t>
            </a:r>
            <a:r>
              <a:rPr lang="en-GB" dirty="0" err="1" smtClean="0"/>
              <a:t>Bhaskaran</a:t>
            </a:r>
            <a:endParaRPr lang="en-GB"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rtlCol="0"/>
          <a:lstStyle/>
          <a:p>
            <a:pPr rtl="0"/>
            <a:r>
              <a:rPr lang="en-GB" dirty="0"/>
              <a:t>Lesson 1: Definition, Uses and Objectives of AI</a:t>
            </a:r>
          </a:p>
        </p:txBody>
      </p:sp>
      <p:sp>
        <p:nvSpPr>
          <p:cNvPr id="6" name="Text Placeholder 5"/>
          <p:cNvSpPr>
            <a:spLocks noGrp="1"/>
          </p:cNvSpPr>
          <p:nvPr>
            <p:ph sz="half" idx="1"/>
          </p:nvPr>
        </p:nvSpPr>
        <p:spPr>
          <a:xfrm>
            <a:off x="458993" y="2249455"/>
            <a:ext cx="5384800" cy="4341875"/>
          </a:xfrm>
        </p:spPr>
        <p:txBody>
          <a:bodyPr rtlCol="0">
            <a:normAutofit fontScale="85000" lnSpcReduction="20000"/>
          </a:bodyPr>
          <a:lstStyle/>
          <a:p>
            <a:pPr marL="109728" indent="0" rtl="0">
              <a:buNone/>
            </a:pPr>
            <a:r>
              <a:rPr lang="en-GB" b="1" dirty="0"/>
              <a:t>AI’s Transformative Impact in Nursing</a:t>
            </a:r>
          </a:p>
          <a:p>
            <a:pPr marL="109728" indent="0" rtl="0">
              <a:buNone/>
            </a:pPr>
            <a:endParaRPr lang="en-GB" dirty="0"/>
          </a:p>
          <a:p>
            <a:r>
              <a:rPr lang="en-GB" dirty="0"/>
              <a:t>Patient Monitoring</a:t>
            </a:r>
          </a:p>
          <a:p>
            <a:r>
              <a:rPr lang="en-GB" dirty="0"/>
              <a:t>Schedule Management</a:t>
            </a:r>
          </a:p>
          <a:p>
            <a:r>
              <a:rPr lang="en-GB" dirty="0"/>
              <a:t>Clinical Decision Support</a:t>
            </a:r>
          </a:p>
          <a:p>
            <a:r>
              <a:rPr lang="en-GB" dirty="0"/>
              <a:t>Medication Management</a:t>
            </a:r>
          </a:p>
          <a:p>
            <a:r>
              <a:rPr lang="en-GB" dirty="0"/>
              <a:t>Electronic Health Records</a:t>
            </a:r>
          </a:p>
          <a:p>
            <a:r>
              <a:rPr lang="en-GB" dirty="0"/>
              <a:t>Communication</a:t>
            </a:r>
          </a:p>
          <a:p>
            <a:r>
              <a:rPr lang="en-GB" dirty="0"/>
              <a:t>Wound care management</a:t>
            </a:r>
          </a:p>
          <a:p>
            <a:r>
              <a:rPr lang="en-GB" dirty="0"/>
              <a:t>Post Anaesthesia Care</a:t>
            </a:r>
          </a:p>
          <a:p>
            <a:r>
              <a:rPr lang="en-GB" dirty="0"/>
              <a:t>Shift Handover Process</a:t>
            </a:r>
          </a:p>
          <a:p>
            <a:r>
              <a:rPr lang="en-GB" dirty="0"/>
              <a:t>Retirement Plan</a:t>
            </a:r>
          </a:p>
        </p:txBody>
      </p:sp>
      <p:sp>
        <p:nvSpPr>
          <p:cNvPr id="8" name="Content Placeholder 7">
            <a:extLst>
              <a:ext uri="{FF2B5EF4-FFF2-40B4-BE49-F238E27FC236}">
                <a16:creationId xmlns:a16="http://schemas.microsoft.com/office/drawing/2014/main" id="{3CCCBFBE-0A49-FB7D-5209-636A96A03B12}"/>
              </a:ext>
            </a:extLst>
          </p:cNvPr>
          <p:cNvSpPr>
            <a:spLocks noGrp="1"/>
          </p:cNvSpPr>
          <p:nvPr>
            <p:ph sz="half" idx="2"/>
          </p:nvPr>
        </p:nvSpPr>
        <p:spPr/>
        <p:txBody>
          <a:bodyPr>
            <a:normAutofit fontScale="85000" lnSpcReduction="20000"/>
          </a:bodyPr>
          <a:lstStyle/>
          <a:p>
            <a:pPr marL="0" indent="0">
              <a:lnSpc>
                <a:spcPct val="107000"/>
              </a:lnSpc>
              <a:buNone/>
            </a:pPr>
            <a:r>
              <a:rPr lang="en-GB" sz="1800" b="1" dirty="0">
                <a:effectLst/>
                <a:latin typeface="Calibri" panose="020F0502020204030204" pitchFamily="34" charset="0"/>
                <a:ea typeface="Calibri" panose="020F0502020204030204" pitchFamily="34" charset="0"/>
                <a:cs typeface="Times New Roman" panose="02020603050405020304" pitchFamily="18" charset="0"/>
              </a:rPr>
              <a:t>8. Post Anaesthesia care</a:t>
            </a:r>
            <a:r>
              <a:rPr lang="en-GB" sz="1800" dirty="0">
                <a:effectLst/>
                <a:latin typeface="Calibri" panose="020F0502020204030204" pitchFamily="34" charset="0"/>
                <a:ea typeface="Calibri" panose="020F0502020204030204" pitchFamily="34" charset="0"/>
                <a:cs typeface="Times New Roman" panose="02020603050405020304" pitchFamily="18" charset="0"/>
              </a:rPr>
              <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GB" sz="1800" dirty="0">
                <a:effectLst/>
                <a:latin typeface="Calibri" panose="020F0502020204030204" pitchFamily="34" charset="0"/>
                <a:ea typeface="Calibri" panose="020F0502020204030204" pitchFamily="34" charset="0"/>
                <a:cs typeface="Times New Roman" panose="02020603050405020304" pitchFamily="18" charset="0"/>
              </a:rPr>
              <a:t>Use of AI powered monitoring system will alert when there is an anomaly or critical condition.</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GB" sz="1800" dirty="0">
                <a:effectLst/>
                <a:latin typeface="Calibri" panose="020F0502020204030204" pitchFamily="34" charset="0"/>
                <a:ea typeface="Calibri" panose="020F0502020204030204" pitchFamily="34" charset="0"/>
                <a:cs typeface="Times New Roman" panose="02020603050405020304" pitchFamily="18" charset="0"/>
              </a:rPr>
              <a:t>Early detection of any complication.</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GB" sz="1800" dirty="0">
                <a:effectLst/>
                <a:latin typeface="Calibri" panose="020F0502020204030204" pitchFamily="34" charset="0"/>
                <a:ea typeface="Calibri" panose="020F0502020204030204" pitchFamily="34" charset="0"/>
                <a:cs typeface="Times New Roman" panose="02020603050405020304" pitchFamily="18" charset="0"/>
              </a:rPr>
              <a:t>AI algorithms will give predicted analytics based on historic patient data.</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GB" sz="1800" dirty="0">
                <a:effectLst/>
                <a:latin typeface="Calibri" panose="020F0502020204030204" pitchFamily="34" charset="0"/>
                <a:ea typeface="Calibri" panose="020F0502020204030204" pitchFamily="34" charset="0"/>
                <a:cs typeface="Times New Roman" panose="02020603050405020304" pitchFamily="18" charset="0"/>
              </a:rPr>
              <a:t>It can predict risk factors and post-operative complications.</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GB" sz="1800" dirty="0">
                <a:effectLst/>
                <a:latin typeface="Calibri" panose="020F0502020204030204" pitchFamily="34" charset="0"/>
                <a:ea typeface="Calibri" panose="020F0502020204030204" pitchFamily="34" charset="0"/>
                <a:cs typeface="Times New Roman" panose="02020603050405020304" pitchFamily="18" charset="0"/>
              </a:rPr>
              <a:t>Better patient care and resource allocation.</a:t>
            </a:r>
          </a:p>
          <a:p>
            <a:pPr marL="201168" indent="0">
              <a:lnSpc>
                <a:spcPct val="107000"/>
              </a:lnSpc>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buNone/>
            </a:pPr>
            <a:r>
              <a:rPr lang="en-GB" sz="1800" b="1" dirty="0">
                <a:effectLst/>
                <a:latin typeface="Calibri" panose="020F0502020204030204" pitchFamily="34" charset="0"/>
                <a:ea typeface="Calibri" panose="020F0502020204030204" pitchFamily="34" charset="0"/>
                <a:cs typeface="Times New Roman" panose="02020603050405020304" pitchFamily="18" charset="0"/>
              </a:rPr>
              <a:t>9. Shift handover Process</a:t>
            </a:r>
            <a:r>
              <a:rPr lang="en-GB" sz="1800" dirty="0">
                <a:effectLst/>
                <a:latin typeface="Calibri" panose="020F0502020204030204" pitchFamily="34" charset="0"/>
                <a:ea typeface="Calibri" panose="020F0502020204030204" pitchFamily="34" charset="0"/>
                <a:cs typeface="Times New Roman" panose="02020603050405020304" pitchFamily="18" charset="0"/>
              </a:rPr>
              <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GB" sz="1800" dirty="0">
                <a:effectLst/>
                <a:latin typeface="Calibri" panose="020F0502020204030204" pitchFamily="34" charset="0"/>
                <a:ea typeface="Calibri" panose="020F0502020204030204" pitchFamily="34" charset="0"/>
                <a:cs typeface="Times New Roman" panose="02020603050405020304" pitchFamily="18" charset="0"/>
              </a:rPr>
              <a:t>Natural Language Processing (NLP) algorithms provide concise summary of patient’s treatment plan such as recent medication, dose, allergy etc. to handover the responsibility in a quick and efficient way.</a:t>
            </a:r>
          </a:p>
          <a:p>
            <a:pPr marL="0" indent="0">
              <a:lnSpc>
                <a:spcPct val="107000"/>
              </a:lnSpc>
              <a:buNone/>
            </a:pPr>
            <a:endParaRPr lang="en-GB" sz="18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GB" sz="1800" b="1" dirty="0">
                <a:effectLst/>
                <a:latin typeface="Calibri" panose="020F0502020204030204" pitchFamily="34" charset="0"/>
                <a:ea typeface="Calibri" panose="020F0502020204030204" pitchFamily="34" charset="0"/>
                <a:cs typeface="Times New Roman" panose="02020603050405020304" pitchFamily="18" charset="0"/>
              </a:rPr>
              <a:t>10. Retirement Plan</a:t>
            </a:r>
            <a:r>
              <a:rPr lang="en-GB" sz="1800" dirty="0">
                <a:effectLst/>
                <a:latin typeface="Calibri" panose="020F0502020204030204" pitchFamily="34" charset="0"/>
                <a:ea typeface="Calibri" panose="020F0502020204030204" pitchFamily="34" charset="0"/>
                <a:cs typeface="Times New Roman" panose="02020603050405020304" pitchFamily="18" charset="0"/>
              </a:rPr>
              <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GB" sz="1800" dirty="0">
                <a:effectLst/>
                <a:latin typeface="Calibri" panose="020F0502020204030204" pitchFamily="34" charset="0"/>
                <a:ea typeface="Calibri" panose="020F0502020204030204" pitchFamily="34" charset="0"/>
                <a:cs typeface="Times New Roman" panose="02020603050405020304" pitchFamily="18" charset="0"/>
              </a:rPr>
              <a:t>AI algorithms can provide personalised advice on a good Retirement Plan.</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a:p>
            <a:pPr marL="342900" lvl="0" indent="-342900">
              <a:lnSpc>
                <a:spcPct val="107000"/>
              </a:lnSpc>
              <a:buFont typeface="+mj-lt"/>
              <a:buAutoNum type="arabicPeriod"/>
            </a:pPr>
            <a:endParaRPr lang="en-GB" dirty="0"/>
          </a:p>
        </p:txBody>
      </p:sp>
    </p:spTree>
    <p:extLst>
      <p:ext uri="{BB962C8B-B14F-4D97-AF65-F5344CB8AC3E}">
        <p14:creationId xmlns:p14="http://schemas.microsoft.com/office/powerpoint/2010/main" val="362028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rtlCol="0"/>
          <a:lstStyle/>
          <a:p>
            <a:pPr rtl="0"/>
            <a:r>
              <a:rPr lang="en-GB" dirty="0"/>
              <a:t>Objective – Learning Process of the Human Brain</a:t>
            </a:r>
          </a:p>
        </p:txBody>
      </p:sp>
      <p:sp>
        <p:nvSpPr>
          <p:cNvPr id="6" name="Text Placeholder 5"/>
          <p:cNvSpPr>
            <a:spLocks noGrp="1"/>
          </p:cNvSpPr>
          <p:nvPr>
            <p:ph sz="half" idx="1"/>
          </p:nvPr>
        </p:nvSpPr>
        <p:spPr/>
        <p:txBody>
          <a:bodyPr rtlCol="0">
            <a:normAutofit lnSpcReduction="10000"/>
          </a:bodyPr>
          <a:lstStyle/>
          <a:p>
            <a:pPr marL="109728" indent="0" rtl="0">
              <a:buNone/>
            </a:pPr>
            <a:r>
              <a:rPr lang="en-GB" b="1" dirty="0"/>
              <a:t>The Learning Process of the Human Brain </a:t>
            </a:r>
            <a:r>
              <a:rPr lang="en-GB" dirty="0"/>
              <a:t>isa complex and fascinating phenomenon. It involves a combination of Neurological processes, Cognitive functions, and Environmental influences. </a:t>
            </a:r>
          </a:p>
          <a:p>
            <a:pPr rtl="0"/>
            <a:r>
              <a:rPr lang="en-GB" b="1" dirty="0"/>
              <a:t>Neuroplasticity</a:t>
            </a:r>
            <a:r>
              <a:rPr lang="en-GB" dirty="0"/>
              <a:t>: The brain’s ability to reorganize itself by forming new neural connections throughout life is a cornerstone of the learning process.</a:t>
            </a:r>
          </a:p>
          <a:p>
            <a:pPr rtl="0"/>
            <a:r>
              <a:rPr lang="en-GB" b="1" dirty="0"/>
              <a:t>Encoding: </a:t>
            </a:r>
            <a:r>
              <a:rPr lang="en-GB" dirty="0"/>
              <a:t>Learning begins with the encoding of information into the brain’s memory systems. The process involves sensory input from our five primary senses – Sight, Hearing, Taste, Smell and Touch information from our surroundings.</a:t>
            </a:r>
          </a:p>
        </p:txBody>
      </p:sp>
      <p:pic>
        <p:nvPicPr>
          <p:cNvPr id="4" name="Content Placeholder 3" descr="A poster with a human brain to explain AI to STEM and Healthcare professionals">
            <a:extLst>
              <a:ext uri="{FF2B5EF4-FFF2-40B4-BE49-F238E27FC236}">
                <a16:creationId xmlns:a16="http://schemas.microsoft.com/office/drawing/2014/main" id="{F51EBFE6-5F2C-7CD3-C191-A7B62A76D29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7600" y="2464197"/>
            <a:ext cx="5384800" cy="3912393"/>
          </a:xfrm>
        </p:spPr>
      </p:pic>
    </p:spTree>
    <p:extLst>
      <p:ext uri="{BB962C8B-B14F-4D97-AF65-F5344CB8AC3E}">
        <p14:creationId xmlns:p14="http://schemas.microsoft.com/office/powerpoint/2010/main" val="203627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rtlCol="0"/>
          <a:lstStyle/>
          <a:p>
            <a:pPr rtl="0"/>
            <a:r>
              <a:rPr lang="en-GB" dirty="0"/>
              <a:t>AI Objective – Learning Process of the Human Brain</a:t>
            </a:r>
          </a:p>
        </p:txBody>
      </p:sp>
      <p:sp>
        <p:nvSpPr>
          <p:cNvPr id="6" name="Text Placeholder 5"/>
          <p:cNvSpPr>
            <a:spLocks noGrp="1"/>
          </p:cNvSpPr>
          <p:nvPr>
            <p:ph sz="half" idx="1"/>
          </p:nvPr>
        </p:nvSpPr>
        <p:spPr/>
        <p:txBody>
          <a:bodyPr rtlCol="0">
            <a:normAutofit fontScale="85000" lnSpcReduction="10000"/>
          </a:bodyPr>
          <a:lstStyle/>
          <a:p>
            <a:pPr marL="109728" indent="0" rtl="0">
              <a:buNone/>
            </a:pPr>
            <a:r>
              <a:rPr lang="en-GB" b="1" dirty="0"/>
              <a:t>The Learning Process of the Human Brain(Continued)</a:t>
            </a:r>
          </a:p>
          <a:p>
            <a:r>
              <a:rPr lang="en-GB" b="1" dirty="0"/>
              <a:t> Storage</a:t>
            </a:r>
            <a:r>
              <a:rPr lang="en-GB" dirty="0"/>
              <a:t>: Information encoded from the previous encoding step we discussed is stored in different areas of the brain depending on the respective type and significance.</a:t>
            </a:r>
          </a:p>
          <a:p>
            <a:pPr marL="566928" indent="-457200">
              <a:buFont typeface="+mj-lt"/>
              <a:buAutoNum type="arabicPeriod"/>
            </a:pPr>
            <a:r>
              <a:rPr lang="en-GB" b="1" dirty="0"/>
              <a:t>Short-term memory </a:t>
            </a:r>
            <a:r>
              <a:rPr lang="en-GB" dirty="0"/>
              <a:t>stores information temporarily.</a:t>
            </a:r>
          </a:p>
          <a:p>
            <a:pPr marL="566928" indent="-457200">
              <a:buFont typeface="+mj-lt"/>
              <a:buAutoNum type="arabicPeriod"/>
            </a:pPr>
            <a:r>
              <a:rPr lang="en-GB" b="1" dirty="0"/>
              <a:t>Long-term memory</a:t>
            </a:r>
            <a:r>
              <a:rPr lang="en-GB" dirty="0"/>
              <a:t> stores it for a more extended period, potentially for a lifetime.</a:t>
            </a:r>
          </a:p>
          <a:p>
            <a:pPr marL="566928" indent="-457200">
              <a:buFont typeface="+mj-lt"/>
              <a:buAutoNum type="arabicPeriod"/>
            </a:pPr>
            <a:r>
              <a:rPr lang="en-GB" b="1" dirty="0"/>
              <a:t>Different types of memory</a:t>
            </a:r>
            <a:r>
              <a:rPr lang="en-GB" dirty="0"/>
              <a:t>, such as procedural memory (</a:t>
            </a:r>
            <a:r>
              <a:rPr lang="en-GB" u="sng" dirty="0"/>
              <a:t>skills and procedures</a:t>
            </a:r>
            <a:r>
              <a:rPr lang="en-GB" dirty="0"/>
              <a:t>) and declarative memory (</a:t>
            </a:r>
            <a:r>
              <a:rPr lang="en-GB" u="sng" dirty="0"/>
              <a:t>facts and events</a:t>
            </a:r>
            <a:r>
              <a:rPr lang="en-GB" dirty="0"/>
              <a:t>) are stored in different regions of the brain</a:t>
            </a:r>
          </a:p>
          <a:p>
            <a:pPr rtl="0"/>
            <a:r>
              <a:rPr lang="en-GB" b="1" dirty="0"/>
              <a:t>Consolidation: </a:t>
            </a:r>
            <a:r>
              <a:rPr lang="en-GB" dirty="0"/>
              <a:t>After initial encoding, memories undergo a process called consolidation, during which they become more stable. This process involves the strengthening of </a:t>
            </a:r>
            <a:r>
              <a:rPr lang="en-GB" u="sng" dirty="0"/>
              <a:t>Synaptic Connections </a:t>
            </a:r>
            <a:r>
              <a:rPr lang="en-GB" dirty="0"/>
              <a:t>and </a:t>
            </a:r>
            <a:r>
              <a:rPr lang="en-GB" u="sng" dirty="0"/>
              <a:t>Reorganization of Neural Networks </a:t>
            </a:r>
          </a:p>
        </p:txBody>
      </p:sp>
      <p:pic>
        <p:nvPicPr>
          <p:cNvPr id="4" name="Content Placeholder 3" descr="A poster with a human brain to explain AI to STEM and Healthcare professionals">
            <a:extLst>
              <a:ext uri="{FF2B5EF4-FFF2-40B4-BE49-F238E27FC236}">
                <a16:creationId xmlns:a16="http://schemas.microsoft.com/office/drawing/2014/main" id="{F51EBFE6-5F2C-7CD3-C191-A7B62A76D29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7600" y="2464197"/>
            <a:ext cx="5384800" cy="3912393"/>
          </a:xfrm>
        </p:spPr>
      </p:pic>
    </p:spTree>
    <p:extLst>
      <p:ext uri="{BB962C8B-B14F-4D97-AF65-F5344CB8AC3E}">
        <p14:creationId xmlns:p14="http://schemas.microsoft.com/office/powerpoint/2010/main" val="129247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rtlCol="0"/>
          <a:lstStyle/>
          <a:p>
            <a:pPr rtl="0"/>
            <a:r>
              <a:rPr lang="en-GB" dirty="0"/>
              <a:t>AI Objective – Learning Process of the Human Brain</a:t>
            </a:r>
          </a:p>
        </p:txBody>
      </p:sp>
      <p:sp>
        <p:nvSpPr>
          <p:cNvPr id="6" name="Text Placeholder 5"/>
          <p:cNvSpPr>
            <a:spLocks noGrp="1"/>
          </p:cNvSpPr>
          <p:nvPr>
            <p:ph sz="half" idx="1"/>
          </p:nvPr>
        </p:nvSpPr>
        <p:spPr/>
        <p:txBody>
          <a:bodyPr rtlCol="0">
            <a:normAutofit fontScale="92500" lnSpcReduction="20000"/>
          </a:bodyPr>
          <a:lstStyle/>
          <a:p>
            <a:pPr marL="109728" indent="0" rtl="0">
              <a:buNone/>
            </a:pPr>
            <a:r>
              <a:rPr lang="en-GB" b="1" dirty="0"/>
              <a:t>The Learning Process of the Human Brain(Continued)</a:t>
            </a:r>
          </a:p>
          <a:p>
            <a:r>
              <a:rPr lang="en-GB" b="1" dirty="0"/>
              <a:t> Retrieval</a:t>
            </a:r>
            <a:r>
              <a:rPr lang="en-GB" dirty="0"/>
              <a:t>: Retrieval is the process of accessing stored information from memory when needed. It involves reconstructing the encoded information based on cues and context. Retrieval can be influenced by factors such as Attention, Context and Emotional State.</a:t>
            </a:r>
          </a:p>
          <a:p>
            <a:pPr rtl="0"/>
            <a:r>
              <a:rPr lang="en-GB" b="1" dirty="0"/>
              <a:t>Reinforcement and Feedback: </a:t>
            </a:r>
            <a:r>
              <a:rPr lang="en-GB" dirty="0"/>
              <a:t>Learning is often facilitated by Reinforcement and Feedback Mechanisms (Positive/Negative/Neutral etc)</a:t>
            </a:r>
          </a:p>
          <a:p>
            <a:pPr rtl="0"/>
            <a:r>
              <a:rPr lang="en-GB" b="1" dirty="0"/>
              <a:t>Practice and Experience: </a:t>
            </a:r>
            <a:r>
              <a:rPr lang="en-GB" dirty="0"/>
              <a:t>Repetition and Exposure to New Information or Experiences help solidify Neural Connections and help solidify neural connections resulting in improved Retention and Performance over time</a:t>
            </a:r>
            <a:endParaRPr lang="en-GB" u="sng" dirty="0"/>
          </a:p>
        </p:txBody>
      </p:sp>
      <p:pic>
        <p:nvPicPr>
          <p:cNvPr id="4" name="Content Placeholder 3" descr="A poster with a human brain to explain AI to STEM and Healthcare professionals">
            <a:extLst>
              <a:ext uri="{FF2B5EF4-FFF2-40B4-BE49-F238E27FC236}">
                <a16:creationId xmlns:a16="http://schemas.microsoft.com/office/drawing/2014/main" id="{F51EBFE6-5F2C-7CD3-C191-A7B62A76D29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7600" y="2464197"/>
            <a:ext cx="5384800" cy="3912393"/>
          </a:xfrm>
        </p:spPr>
      </p:pic>
    </p:spTree>
    <p:extLst>
      <p:ext uri="{BB962C8B-B14F-4D97-AF65-F5344CB8AC3E}">
        <p14:creationId xmlns:p14="http://schemas.microsoft.com/office/powerpoint/2010/main" val="1036814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rtlCol="0"/>
          <a:lstStyle/>
          <a:p>
            <a:pPr rtl="0"/>
            <a:r>
              <a:rPr lang="en-GB" dirty="0"/>
              <a:t>AI Objective – Learning Process of the Human Brain</a:t>
            </a:r>
          </a:p>
        </p:txBody>
      </p:sp>
      <p:sp>
        <p:nvSpPr>
          <p:cNvPr id="6" name="Text Placeholder 5"/>
          <p:cNvSpPr>
            <a:spLocks noGrp="1"/>
          </p:cNvSpPr>
          <p:nvPr>
            <p:ph sz="half" idx="1"/>
          </p:nvPr>
        </p:nvSpPr>
        <p:spPr/>
        <p:txBody>
          <a:bodyPr rtlCol="0">
            <a:normAutofit fontScale="85000" lnSpcReduction="10000"/>
          </a:bodyPr>
          <a:lstStyle/>
          <a:p>
            <a:pPr marL="109728" indent="0" rtl="0">
              <a:buNone/>
            </a:pPr>
            <a:r>
              <a:rPr lang="en-GB" b="1" dirty="0"/>
              <a:t>The Learning Process of the Human Brain(Continued)</a:t>
            </a:r>
          </a:p>
          <a:p>
            <a:r>
              <a:rPr lang="en-GB" b="1" dirty="0"/>
              <a:t> Metacognition and Reflection</a:t>
            </a:r>
            <a:r>
              <a:rPr lang="en-GB" dirty="0"/>
              <a:t>: Metacognition refers to the awareness and understanding of one’s own thought processes. Reflecting on learning experiences, identifying best working strategies, and adapting learning approaches accordingly is a constant process</a:t>
            </a:r>
          </a:p>
          <a:p>
            <a:r>
              <a:rPr lang="en-GB" b="1" dirty="0"/>
              <a:t>Social and Environmental Factors: </a:t>
            </a:r>
            <a:r>
              <a:rPr lang="en-GB" dirty="0"/>
              <a:t>Learning is also influenced by Social Interactions, Cultural Norms, Educational Opportunities and Environmental stimuli. Collaboration, Discussion, and Exposure to diverse perspectives can enrich the learning experience </a:t>
            </a:r>
            <a:endParaRPr lang="en-GB" b="1" dirty="0"/>
          </a:p>
          <a:p>
            <a:r>
              <a:rPr lang="en-GB" b="1" dirty="0"/>
              <a:t>Lifelong Learning: </a:t>
            </a:r>
            <a:r>
              <a:rPr lang="en-GB" dirty="0"/>
              <a:t>Learning is a lifelong process that continues across the lifespan. The brain remains capable of learning and adapting, even into old age, through continue stimulation, activities and experiences</a:t>
            </a:r>
            <a:endParaRPr lang="en-GB" u="sng" dirty="0"/>
          </a:p>
        </p:txBody>
      </p:sp>
      <p:pic>
        <p:nvPicPr>
          <p:cNvPr id="4" name="Content Placeholder 3" descr="A poster with a human brain to explain AI to STEM and Healthcare professionals">
            <a:extLst>
              <a:ext uri="{FF2B5EF4-FFF2-40B4-BE49-F238E27FC236}">
                <a16:creationId xmlns:a16="http://schemas.microsoft.com/office/drawing/2014/main" id="{F51EBFE6-5F2C-7CD3-C191-A7B62A76D29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7600" y="2464197"/>
            <a:ext cx="5384800" cy="3912393"/>
          </a:xfrm>
        </p:spPr>
      </p:pic>
    </p:spTree>
    <p:extLst>
      <p:ext uri="{BB962C8B-B14F-4D97-AF65-F5344CB8AC3E}">
        <p14:creationId xmlns:p14="http://schemas.microsoft.com/office/powerpoint/2010/main" val="248808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rtlCol="0"/>
          <a:lstStyle/>
          <a:p>
            <a:pPr rtl="0"/>
            <a:r>
              <a:rPr lang="en-GB" dirty="0"/>
              <a:t>AI Objective – Artificial Neural Networks </a:t>
            </a:r>
          </a:p>
        </p:txBody>
      </p:sp>
      <p:sp>
        <p:nvSpPr>
          <p:cNvPr id="6" name="Text Placeholder 5"/>
          <p:cNvSpPr>
            <a:spLocks noGrp="1"/>
          </p:cNvSpPr>
          <p:nvPr>
            <p:ph sz="half" idx="1"/>
          </p:nvPr>
        </p:nvSpPr>
        <p:spPr>
          <a:xfrm>
            <a:off x="609600" y="2249425"/>
            <a:ext cx="5384800" cy="4425695"/>
          </a:xfrm>
        </p:spPr>
        <p:txBody>
          <a:bodyPr rtlCol="0">
            <a:normAutofit fontScale="62500" lnSpcReduction="20000"/>
          </a:bodyPr>
          <a:lstStyle/>
          <a:p>
            <a:pPr marL="109728" indent="0" rtl="0">
              <a:buNone/>
            </a:pPr>
            <a:r>
              <a:rPr lang="en-GB" b="1" dirty="0"/>
              <a:t>Artificial Neural Networks (ANNs) </a:t>
            </a:r>
            <a:r>
              <a:rPr lang="en-GB" dirty="0"/>
              <a:t>is a computational model inspired by a simplification of neurons in the human brain. We will study more about this concept within the context of the human brain we discussed</a:t>
            </a:r>
          </a:p>
          <a:p>
            <a:r>
              <a:rPr lang="en-GB" b="1" dirty="0"/>
              <a:t>Structure </a:t>
            </a:r>
            <a:r>
              <a:rPr lang="en-GB" dirty="0"/>
              <a:t>: ANNs consist of interconnected nodes (also called artificial neurons).</a:t>
            </a:r>
          </a:p>
          <a:p>
            <a:pPr marL="566928" indent="-457200">
              <a:buFont typeface="+mj-lt"/>
              <a:buAutoNum type="arabicPeriod"/>
            </a:pPr>
            <a:r>
              <a:rPr lang="en-GB" dirty="0"/>
              <a:t>           A neuron (also called a </a:t>
            </a:r>
            <a:r>
              <a:rPr lang="en-GB" b="1" dirty="0"/>
              <a:t>perceptron</a:t>
            </a:r>
            <a:r>
              <a:rPr lang="en-GB" dirty="0"/>
              <a:t>) is the  fundamental building block of an ANN. It can be easily implemented in Python along with the context-based activation function using the </a:t>
            </a:r>
            <a:r>
              <a:rPr lang="en-GB" dirty="0" err="1"/>
              <a:t>Numpy</a:t>
            </a:r>
            <a:r>
              <a:rPr lang="en-GB" dirty="0"/>
              <a:t> library</a:t>
            </a:r>
          </a:p>
          <a:p>
            <a:pPr marL="566928" indent="-457200">
              <a:buFont typeface="+mj-lt"/>
              <a:buAutoNum type="arabicPeriod"/>
            </a:pPr>
            <a:r>
              <a:rPr lang="en-GB" dirty="0"/>
              <a:t>Each circular node represents and artificial neuron, and arrows represent connections between the neurons.</a:t>
            </a:r>
          </a:p>
          <a:p>
            <a:pPr marL="566928" indent="-457200">
              <a:buFont typeface="+mj-lt"/>
              <a:buAutoNum type="arabicPeriod"/>
            </a:pPr>
            <a:r>
              <a:rPr lang="en-GB" dirty="0"/>
              <a:t>These connections mimic the synapses in the human brain</a:t>
            </a:r>
          </a:p>
          <a:p>
            <a:r>
              <a:rPr lang="en-GB" b="1" dirty="0"/>
              <a:t>Functionality: ANNs process information by passing signals between nodes</a:t>
            </a:r>
          </a:p>
          <a:p>
            <a:pPr marL="566928" indent="-457200">
              <a:buFont typeface="+mj-lt"/>
              <a:buAutoNum type="arabicPeriod"/>
            </a:pPr>
            <a:r>
              <a:rPr lang="en-GB" dirty="0"/>
              <a:t>Each node receives input data, processes it using weights and biases, and produces an output</a:t>
            </a:r>
          </a:p>
          <a:p>
            <a:pPr marL="566928" indent="-457200">
              <a:buFont typeface="+mj-lt"/>
              <a:buAutoNum type="arabicPeriod"/>
            </a:pPr>
            <a:r>
              <a:rPr lang="en-GB" dirty="0"/>
              <a:t>The output of one node becomes the input for the next node, forming a network.</a:t>
            </a:r>
          </a:p>
          <a:p>
            <a:pPr marL="566928" indent="-457200">
              <a:buFont typeface="+mj-lt"/>
              <a:buAutoNum type="arabicPeriod"/>
            </a:pPr>
            <a:r>
              <a:rPr lang="en-GB" dirty="0"/>
              <a:t>Activation functions determine whether a node activates based on the generated output</a:t>
            </a:r>
          </a:p>
          <a:p>
            <a:r>
              <a:rPr lang="en-GB" b="1" dirty="0"/>
              <a:t>Learning and Training: </a:t>
            </a:r>
            <a:r>
              <a:rPr lang="en-GB" dirty="0"/>
              <a:t>ANNs learn from data through training . Weights and biases are adjusted during training based on new learnings and measurements to improve accuracy</a:t>
            </a:r>
          </a:p>
          <a:p>
            <a:endParaRPr lang="en-GB" u="sng" dirty="0"/>
          </a:p>
        </p:txBody>
      </p:sp>
      <p:pic>
        <p:nvPicPr>
          <p:cNvPr id="4" name="Content Placeholder 3">
            <a:extLst>
              <a:ext uri="{FF2B5EF4-FFF2-40B4-BE49-F238E27FC236}">
                <a16:creationId xmlns:a16="http://schemas.microsoft.com/office/drawing/2014/main" id="{F51EBFE6-5F2C-7CD3-C191-A7B62A76D29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197600" y="2464197"/>
            <a:ext cx="5384800" cy="3912393"/>
          </a:xfrm>
        </p:spPr>
      </p:pic>
    </p:spTree>
    <p:extLst>
      <p:ext uri="{BB962C8B-B14F-4D97-AF65-F5344CB8AC3E}">
        <p14:creationId xmlns:p14="http://schemas.microsoft.com/office/powerpoint/2010/main" val="171829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rtlCol="0"/>
          <a:lstStyle/>
          <a:p>
            <a:pPr rtl="0"/>
            <a:r>
              <a:rPr lang="en-GB" dirty="0"/>
              <a:t>AI Objective – Artificial Neural Networks Types</a:t>
            </a:r>
          </a:p>
        </p:txBody>
      </p:sp>
      <p:sp>
        <p:nvSpPr>
          <p:cNvPr id="6" name="Text Placeholder 5"/>
          <p:cNvSpPr>
            <a:spLocks noGrp="1"/>
          </p:cNvSpPr>
          <p:nvPr>
            <p:ph sz="half" idx="1"/>
          </p:nvPr>
        </p:nvSpPr>
        <p:spPr>
          <a:xfrm>
            <a:off x="609600" y="2249425"/>
            <a:ext cx="5384800" cy="4425695"/>
          </a:xfrm>
        </p:spPr>
        <p:txBody>
          <a:bodyPr rtlCol="0">
            <a:normAutofit lnSpcReduction="10000"/>
          </a:bodyPr>
          <a:lstStyle/>
          <a:p>
            <a:pPr marL="109728" indent="0" rtl="0">
              <a:buNone/>
            </a:pPr>
            <a:r>
              <a:rPr lang="en-GB" b="1" dirty="0"/>
              <a:t>Artificial Neural Networks (ANNs) </a:t>
            </a:r>
            <a:r>
              <a:rPr lang="en-GB" dirty="0"/>
              <a:t>can be broadly classified into the following types based on the problem to be solved </a:t>
            </a:r>
          </a:p>
          <a:p>
            <a:pPr marL="566928" indent="-457200">
              <a:buFont typeface="+mj-lt"/>
              <a:buAutoNum type="arabicPeriod"/>
            </a:pPr>
            <a:r>
              <a:rPr lang="en-GB" b="1" dirty="0"/>
              <a:t>Feedforward Neural Networks (FNNs) </a:t>
            </a:r>
            <a:r>
              <a:rPr lang="en-GB" dirty="0"/>
              <a:t>are the simplest type of neural networks where info only flows from the input layer through hidden layers to the output layer without cycles. FNNs are usually used to solve Classification and Regression problems. The perceptron is a basic example of an FNN</a:t>
            </a:r>
          </a:p>
          <a:p>
            <a:pPr marL="566928" indent="-457200">
              <a:buFont typeface="+mj-lt"/>
              <a:buAutoNum type="arabicPeriod"/>
            </a:pPr>
            <a:r>
              <a:rPr lang="en-GB" b="1" dirty="0"/>
              <a:t>Convolutional Neural Networks (CNNs) – </a:t>
            </a:r>
            <a:r>
              <a:rPr lang="en-GB" dirty="0"/>
              <a:t>designed for processing grid-like data (</a:t>
            </a:r>
            <a:r>
              <a:rPr lang="en-GB" dirty="0" err="1"/>
              <a:t>eg</a:t>
            </a:r>
            <a:r>
              <a:rPr lang="en-GB" dirty="0"/>
              <a:t>, Scan Images or Medical Videos such as Cardiac Ultrasound, Endoscopies, Microscopy etc</a:t>
            </a:r>
          </a:p>
          <a:p>
            <a:endParaRPr lang="en-GB" u="sng" dirty="0"/>
          </a:p>
        </p:txBody>
      </p:sp>
      <p:pic>
        <p:nvPicPr>
          <p:cNvPr id="4" name="Content Placeholder 3">
            <a:extLst>
              <a:ext uri="{FF2B5EF4-FFF2-40B4-BE49-F238E27FC236}">
                <a16:creationId xmlns:a16="http://schemas.microsoft.com/office/drawing/2014/main" id="{F51EBFE6-5F2C-7CD3-C191-A7B62A76D29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197600" y="2464197"/>
            <a:ext cx="5384800" cy="3912393"/>
          </a:xfrm>
        </p:spPr>
      </p:pic>
    </p:spTree>
    <p:extLst>
      <p:ext uri="{BB962C8B-B14F-4D97-AF65-F5344CB8AC3E}">
        <p14:creationId xmlns:p14="http://schemas.microsoft.com/office/powerpoint/2010/main" val="283028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rtlCol="0"/>
          <a:lstStyle/>
          <a:p>
            <a:pPr rtl="0"/>
            <a:r>
              <a:rPr lang="en-GB" dirty="0"/>
              <a:t>AI Objective – Artificial Neural Networks Types</a:t>
            </a:r>
          </a:p>
        </p:txBody>
      </p:sp>
      <p:sp>
        <p:nvSpPr>
          <p:cNvPr id="6" name="Text Placeholder 5"/>
          <p:cNvSpPr>
            <a:spLocks noGrp="1"/>
          </p:cNvSpPr>
          <p:nvPr>
            <p:ph sz="half" idx="1"/>
          </p:nvPr>
        </p:nvSpPr>
        <p:spPr>
          <a:xfrm>
            <a:off x="609600" y="2249425"/>
            <a:ext cx="5384800" cy="4425695"/>
          </a:xfrm>
        </p:spPr>
        <p:txBody>
          <a:bodyPr rtlCol="0">
            <a:normAutofit fontScale="70000" lnSpcReduction="20000"/>
          </a:bodyPr>
          <a:lstStyle/>
          <a:p>
            <a:pPr marL="109728" indent="0" rtl="0">
              <a:buNone/>
            </a:pPr>
            <a:r>
              <a:rPr lang="en-GB" b="1" dirty="0"/>
              <a:t>Artificial Neural Networks (ANNs) </a:t>
            </a:r>
            <a:r>
              <a:rPr lang="en-GB" dirty="0"/>
              <a:t>- continued</a:t>
            </a:r>
          </a:p>
          <a:p>
            <a:pPr marL="109728" indent="0">
              <a:buNone/>
            </a:pPr>
            <a:r>
              <a:rPr lang="en-GB" dirty="0"/>
              <a:t>3 . </a:t>
            </a:r>
            <a:r>
              <a:rPr lang="en-GB" b="1" dirty="0"/>
              <a:t>Recurrent Neural Networks (RNNs)- </a:t>
            </a:r>
            <a:r>
              <a:rPr lang="en-GB" dirty="0"/>
              <a:t>incorporates feedback loops to handle sequential data (</a:t>
            </a:r>
            <a:r>
              <a:rPr lang="en-GB" dirty="0" err="1"/>
              <a:t>eg</a:t>
            </a:r>
            <a:r>
              <a:rPr lang="en-GB" dirty="0"/>
              <a:t> time series, natural language etc) . Each neuron within RNN maintains an internal state, allowing it to remember past information. Use-cases of RNN include Speech Recognition, Language modelling and Sentiment Analysis. Within healthcare, RNNs are ideal for analysing </a:t>
            </a:r>
            <a:r>
              <a:rPr lang="en-GB" b="1" u="sng" dirty="0"/>
              <a:t>sequential data</a:t>
            </a:r>
            <a:r>
              <a:rPr lang="en-GB" dirty="0"/>
              <a:t> such as </a:t>
            </a:r>
          </a:p>
          <a:p>
            <a:r>
              <a:rPr lang="en-GB" b="1" u="sng" dirty="0"/>
              <a:t>Electronic Health Records (EHRs) </a:t>
            </a:r>
            <a:r>
              <a:rPr lang="en-GB" dirty="0"/>
              <a:t>and </a:t>
            </a:r>
            <a:r>
              <a:rPr lang="en-GB" b="1" u="sng" dirty="0"/>
              <a:t>Physiological Signals</a:t>
            </a:r>
            <a:r>
              <a:rPr lang="en-GB" dirty="0"/>
              <a:t>. </a:t>
            </a:r>
          </a:p>
          <a:p>
            <a:r>
              <a:rPr lang="en-GB" b="1" dirty="0"/>
              <a:t>Clinical Decision Support Systems </a:t>
            </a:r>
            <a:r>
              <a:rPr lang="en-GB" dirty="0"/>
              <a:t>analysing Patient symptoms, Lab Results helping early detection of Vital Organ conditions </a:t>
            </a:r>
          </a:p>
          <a:p>
            <a:r>
              <a:rPr lang="en-GB" dirty="0"/>
              <a:t>RNNs help analyse </a:t>
            </a:r>
            <a:r>
              <a:rPr lang="en-GB" b="1" dirty="0"/>
              <a:t>Genetic Sequences</a:t>
            </a:r>
            <a:r>
              <a:rPr lang="en-GB" dirty="0"/>
              <a:t>, </a:t>
            </a:r>
            <a:r>
              <a:rPr lang="en-GB" b="1" dirty="0"/>
              <a:t>Predict Protein structures </a:t>
            </a:r>
            <a:r>
              <a:rPr lang="en-GB" dirty="0"/>
              <a:t>and </a:t>
            </a:r>
            <a:r>
              <a:rPr lang="en-GB" b="1" dirty="0"/>
              <a:t>Identify Drug Targets</a:t>
            </a:r>
          </a:p>
          <a:p>
            <a:r>
              <a:rPr lang="en-GB" b="1" dirty="0"/>
              <a:t>Monitoring and </a:t>
            </a:r>
            <a:r>
              <a:rPr lang="en-GB" b="1" dirty="0" err="1"/>
              <a:t>Observalbility</a:t>
            </a:r>
            <a:r>
              <a:rPr lang="en-GB" b="1" dirty="0"/>
              <a:t> of Patient Vital signs from </a:t>
            </a:r>
            <a:r>
              <a:rPr lang="en-GB" b="1" dirty="0" err="1"/>
              <a:t>wearbles</a:t>
            </a:r>
            <a:r>
              <a:rPr lang="en-GB" b="1" dirty="0"/>
              <a:t> and ECG, EEG, Pulse Oximeters</a:t>
            </a:r>
          </a:p>
          <a:p>
            <a:r>
              <a:rPr lang="en-GB" dirty="0"/>
              <a:t>RNNs </a:t>
            </a:r>
            <a:r>
              <a:rPr lang="en-GB" b="1" u="sng" dirty="0"/>
              <a:t>enhance image segmentation</a:t>
            </a:r>
            <a:r>
              <a:rPr lang="en-GB" dirty="0"/>
              <a:t>, object detection and disease classification analysing MRI, CT and PET scans for early </a:t>
            </a:r>
            <a:r>
              <a:rPr lang="en-GB" dirty="0" err="1"/>
              <a:t>tumor</a:t>
            </a:r>
            <a:r>
              <a:rPr lang="en-GB" dirty="0"/>
              <a:t> detection</a:t>
            </a:r>
          </a:p>
          <a:p>
            <a:r>
              <a:rPr lang="en-GB" dirty="0"/>
              <a:t>RNNs enable </a:t>
            </a:r>
            <a:r>
              <a:rPr lang="en-GB" b="1" dirty="0"/>
              <a:t>Predictive Modelling , Epidemiology </a:t>
            </a:r>
            <a:r>
              <a:rPr lang="en-GB" dirty="0"/>
              <a:t>and </a:t>
            </a:r>
            <a:r>
              <a:rPr lang="en-GB" b="1" dirty="0"/>
              <a:t>Public Health </a:t>
            </a:r>
            <a:r>
              <a:rPr lang="en-GB" dirty="0"/>
              <a:t>based on Population Health Data , Virus Spreads analysing Statistical Samples</a:t>
            </a:r>
          </a:p>
          <a:p>
            <a:endParaRPr lang="en-GB" b="1" dirty="0"/>
          </a:p>
          <a:p>
            <a:endParaRPr lang="en-GB" u="sng" dirty="0"/>
          </a:p>
        </p:txBody>
      </p:sp>
      <p:pic>
        <p:nvPicPr>
          <p:cNvPr id="4" name="Content Placeholder 3">
            <a:extLst>
              <a:ext uri="{FF2B5EF4-FFF2-40B4-BE49-F238E27FC236}">
                <a16:creationId xmlns:a16="http://schemas.microsoft.com/office/drawing/2014/main" id="{F51EBFE6-5F2C-7CD3-C191-A7B62A76D29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197600" y="2464197"/>
            <a:ext cx="5384800" cy="3912393"/>
          </a:xfrm>
        </p:spPr>
      </p:pic>
    </p:spTree>
    <p:extLst>
      <p:ext uri="{BB962C8B-B14F-4D97-AF65-F5344CB8AC3E}">
        <p14:creationId xmlns:p14="http://schemas.microsoft.com/office/powerpoint/2010/main" val="110326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rtlCol="0"/>
          <a:lstStyle/>
          <a:p>
            <a:pPr rtl="0"/>
            <a:r>
              <a:rPr lang="en-GB" dirty="0"/>
              <a:t>AI Objective – Artificial Neural Networks Types</a:t>
            </a:r>
          </a:p>
        </p:txBody>
      </p:sp>
      <p:sp>
        <p:nvSpPr>
          <p:cNvPr id="6" name="Text Placeholder 5"/>
          <p:cNvSpPr>
            <a:spLocks noGrp="1"/>
          </p:cNvSpPr>
          <p:nvPr>
            <p:ph sz="half" idx="1"/>
          </p:nvPr>
        </p:nvSpPr>
        <p:spPr>
          <a:xfrm>
            <a:off x="609600" y="2249425"/>
            <a:ext cx="5384800" cy="4425695"/>
          </a:xfrm>
        </p:spPr>
        <p:txBody>
          <a:bodyPr rtlCol="0">
            <a:normAutofit fontScale="77500" lnSpcReduction="20000"/>
          </a:bodyPr>
          <a:lstStyle/>
          <a:p>
            <a:pPr marL="109728" indent="0" rtl="0">
              <a:buNone/>
            </a:pPr>
            <a:r>
              <a:rPr lang="en-GB" b="1" dirty="0"/>
              <a:t>Artificial Neural Networks (ANNs) </a:t>
            </a:r>
            <a:r>
              <a:rPr lang="en-GB" dirty="0"/>
              <a:t>- continued</a:t>
            </a:r>
          </a:p>
          <a:p>
            <a:pPr marL="109728" indent="0">
              <a:buNone/>
            </a:pPr>
            <a:r>
              <a:rPr lang="en-GB" dirty="0"/>
              <a:t>4. </a:t>
            </a:r>
            <a:r>
              <a:rPr lang="en-GB" b="1" dirty="0"/>
              <a:t>Long Short-Term Memory Networks (LSTMs)- </a:t>
            </a:r>
            <a:r>
              <a:rPr lang="en-GB" dirty="0"/>
              <a:t>is a specialized RNN variant which provides even better Analysis of RNN use cases I detailed in my previous page. Addresses the vanishing gradient problem by maintaining a memory cell. This is ideal for sequence-to-sequence workflow tasks such as Machine Translation and Speech Synthesis</a:t>
            </a:r>
          </a:p>
          <a:p>
            <a:pPr marL="109728" indent="0">
              <a:buNone/>
            </a:pPr>
            <a:r>
              <a:rPr lang="en-GB" dirty="0"/>
              <a:t>5. </a:t>
            </a:r>
            <a:r>
              <a:rPr lang="en-GB" b="1" dirty="0"/>
              <a:t>Gated Recurrent Units (GRUs) </a:t>
            </a:r>
            <a:r>
              <a:rPr lang="en-GB" dirty="0"/>
              <a:t>– Further improvement over LSTMs with fewer parameters from multiple data sources and efficiently captures long-term dependencies in sequential data. NHS England has developed a guidance document titled </a:t>
            </a:r>
            <a:r>
              <a:rPr lang="en-GB" b="1" dirty="0"/>
              <a:t>“Tackling Inequalities in Healthcare Access, Experience and Outcomes”</a:t>
            </a:r>
          </a:p>
          <a:p>
            <a:pPr marL="109728" indent="0">
              <a:buNone/>
            </a:pPr>
            <a:r>
              <a:rPr lang="en-GB" dirty="0"/>
              <a:t>NHS England use a dashboard powered by GRUs to bring together healthcare inequalities data providing them with Actionable Insights on which meaningful interactions can be based, and alleviating healthcare access to marginalized communities</a:t>
            </a:r>
          </a:p>
          <a:p>
            <a:pPr marL="109728" indent="0">
              <a:buNone/>
            </a:pPr>
            <a:r>
              <a:rPr lang="en-GB" dirty="0"/>
              <a:t>GRUs dynamically adjust their hidden state using the current input and past information as more stats become available over time.</a:t>
            </a:r>
          </a:p>
        </p:txBody>
      </p:sp>
      <p:pic>
        <p:nvPicPr>
          <p:cNvPr id="4" name="Content Placeholder 3">
            <a:extLst>
              <a:ext uri="{FF2B5EF4-FFF2-40B4-BE49-F238E27FC236}">
                <a16:creationId xmlns:a16="http://schemas.microsoft.com/office/drawing/2014/main" id="{F51EBFE6-5F2C-7CD3-C191-A7B62A76D29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197600" y="2464197"/>
            <a:ext cx="5384800" cy="3912393"/>
          </a:xfrm>
        </p:spPr>
      </p:pic>
    </p:spTree>
    <p:extLst>
      <p:ext uri="{BB962C8B-B14F-4D97-AF65-F5344CB8AC3E}">
        <p14:creationId xmlns:p14="http://schemas.microsoft.com/office/powerpoint/2010/main" val="604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rtlCol="0"/>
          <a:lstStyle/>
          <a:p>
            <a:pPr rtl="0"/>
            <a:r>
              <a:rPr lang="en-GB" dirty="0"/>
              <a:t>AI Objective – Artificial Neural Networks Types</a:t>
            </a:r>
          </a:p>
        </p:txBody>
      </p:sp>
      <p:sp>
        <p:nvSpPr>
          <p:cNvPr id="6" name="Text Placeholder 5"/>
          <p:cNvSpPr>
            <a:spLocks noGrp="1"/>
          </p:cNvSpPr>
          <p:nvPr>
            <p:ph sz="half" idx="1"/>
          </p:nvPr>
        </p:nvSpPr>
        <p:spPr>
          <a:xfrm>
            <a:off x="609600" y="2249425"/>
            <a:ext cx="5384800" cy="4425695"/>
          </a:xfrm>
        </p:spPr>
        <p:txBody>
          <a:bodyPr rtlCol="0">
            <a:normAutofit fontScale="85000" lnSpcReduction="20000"/>
          </a:bodyPr>
          <a:lstStyle/>
          <a:p>
            <a:pPr marL="109728" indent="0" rtl="0">
              <a:buNone/>
            </a:pPr>
            <a:r>
              <a:rPr lang="en-GB" b="1" dirty="0"/>
              <a:t>Artificial Neural Networks (ANNs) </a:t>
            </a:r>
            <a:r>
              <a:rPr lang="en-GB" dirty="0"/>
              <a:t>- continued</a:t>
            </a:r>
          </a:p>
          <a:p>
            <a:pPr marL="109728" indent="0">
              <a:buNone/>
            </a:pPr>
            <a:r>
              <a:rPr lang="en-GB" dirty="0"/>
              <a:t>6. </a:t>
            </a:r>
            <a:r>
              <a:rPr lang="en-GB" b="1" dirty="0"/>
              <a:t>Autoencoders- </a:t>
            </a:r>
            <a:r>
              <a:rPr lang="en-GB" dirty="0"/>
              <a:t>is  an Unsupervised Learning model </a:t>
            </a:r>
          </a:p>
          <a:p>
            <a:r>
              <a:rPr lang="en-GB" dirty="0"/>
              <a:t>    Used for dimensionality reduction and feature extraction</a:t>
            </a:r>
          </a:p>
          <a:p>
            <a:r>
              <a:rPr lang="en-GB" dirty="0"/>
              <a:t>     Reconstructs its own inputs (no target value</a:t>
            </a:r>
          </a:p>
          <a:p>
            <a:r>
              <a:rPr lang="en-GB" b="1" dirty="0"/>
              <a:t>     NHSX Analytics </a:t>
            </a:r>
            <a:r>
              <a:rPr lang="en-GB" dirty="0"/>
              <a:t>Unit has explored using Variational Autoencoders (VAEs) for synthetic health data generation</a:t>
            </a:r>
          </a:p>
          <a:p>
            <a:r>
              <a:rPr lang="en-GB" dirty="0"/>
              <a:t>     VAEs learn a compact representation of the data, which can be used to generate synthetic data points for valuable Research, Testing and Sharing without compromising patient privacy</a:t>
            </a:r>
          </a:p>
          <a:p>
            <a:r>
              <a:rPr lang="en-GB" dirty="0"/>
              <a:t>Autoencoders also help earlier detection of Anomalies and Outliers in Medical Data, help identify and cure Early-stage cancers, prediabetes etc.</a:t>
            </a:r>
          </a:p>
          <a:p>
            <a:r>
              <a:rPr lang="en-GB" dirty="0"/>
              <a:t>Autoencoders also help Denoise MRI Scan Data working with the Feature Engineering Healthcare Professionals</a:t>
            </a:r>
          </a:p>
          <a:p>
            <a:pPr marL="109728" indent="0">
              <a:buNone/>
            </a:pPr>
            <a:endParaRPr lang="en-GB" dirty="0"/>
          </a:p>
        </p:txBody>
      </p:sp>
      <p:pic>
        <p:nvPicPr>
          <p:cNvPr id="4" name="Content Placeholder 3">
            <a:extLst>
              <a:ext uri="{FF2B5EF4-FFF2-40B4-BE49-F238E27FC236}">
                <a16:creationId xmlns:a16="http://schemas.microsoft.com/office/drawing/2014/main" id="{F51EBFE6-5F2C-7CD3-C191-A7B62A76D29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197600" y="2464197"/>
            <a:ext cx="5384800" cy="3912393"/>
          </a:xfrm>
        </p:spPr>
      </p:pic>
    </p:spTree>
    <p:extLst>
      <p:ext uri="{BB962C8B-B14F-4D97-AF65-F5344CB8AC3E}">
        <p14:creationId xmlns:p14="http://schemas.microsoft.com/office/powerpoint/2010/main" val="27706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Introduction</a:t>
            </a:r>
          </a:p>
        </p:txBody>
      </p:sp>
      <p:sp>
        <p:nvSpPr>
          <p:cNvPr id="3" name="Content Placeholder 2"/>
          <p:cNvSpPr>
            <a:spLocks noGrp="1"/>
          </p:cNvSpPr>
          <p:nvPr>
            <p:ph idx="1"/>
          </p:nvPr>
        </p:nvSpPr>
        <p:spPr/>
        <p:txBody>
          <a:bodyPr rtlCol="0">
            <a:normAutofit/>
          </a:bodyPr>
          <a:lstStyle/>
          <a:p>
            <a:pPr rtl="0"/>
            <a:r>
              <a:rPr lang="en-GB" dirty="0"/>
              <a:t>Objectives </a:t>
            </a:r>
          </a:p>
          <a:p>
            <a:pPr rtl="0"/>
            <a:r>
              <a:rPr lang="en-GB" dirty="0"/>
              <a:t>Use-Cases of AI</a:t>
            </a:r>
          </a:p>
          <a:p>
            <a:pPr rtl="0"/>
            <a:endParaRPr lang="en-GB"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rtlCol="0"/>
          <a:lstStyle/>
          <a:p>
            <a:pPr rtl="0"/>
            <a:r>
              <a:rPr lang="en-GB" dirty="0"/>
              <a:t>AI Objective – Artificial Neural Networks Types</a:t>
            </a:r>
          </a:p>
        </p:txBody>
      </p:sp>
      <p:sp>
        <p:nvSpPr>
          <p:cNvPr id="6" name="Text Placeholder 5"/>
          <p:cNvSpPr>
            <a:spLocks noGrp="1"/>
          </p:cNvSpPr>
          <p:nvPr>
            <p:ph sz="half" idx="1"/>
          </p:nvPr>
        </p:nvSpPr>
        <p:spPr>
          <a:xfrm>
            <a:off x="609600" y="2249425"/>
            <a:ext cx="5384800" cy="4425695"/>
          </a:xfrm>
        </p:spPr>
        <p:txBody>
          <a:bodyPr rtlCol="0">
            <a:normAutofit lnSpcReduction="10000"/>
          </a:bodyPr>
          <a:lstStyle/>
          <a:p>
            <a:pPr marL="109728" indent="0" rtl="0">
              <a:buNone/>
            </a:pPr>
            <a:r>
              <a:rPr lang="en-GB" b="1" dirty="0"/>
              <a:t>Artificial Neural Networks (ANNs) </a:t>
            </a:r>
            <a:r>
              <a:rPr lang="en-GB" dirty="0"/>
              <a:t>- continued</a:t>
            </a:r>
          </a:p>
          <a:p>
            <a:pPr marL="109728" indent="0">
              <a:buNone/>
            </a:pPr>
            <a:r>
              <a:rPr lang="en-GB" dirty="0"/>
              <a:t>7</a:t>
            </a:r>
            <a:r>
              <a:rPr lang="en-GB" b="1" dirty="0"/>
              <a:t>. Generative Adversarial Networks (GANs</a:t>
            </a:r>
            <a:r>
              <a:rPr lang="en-GB" dirty="0"/>
              <a:t>) is a type of neural network architecture used for Generative Modelling.</a:t>
            </a:r>
            <a:r>
              <a:rPr lang="en-GB" b="1" dirty="0"/>
              <a:t>  </a:t>
            </a:r>
            <a:r>
              <a:rPr lang="en-GB" dirty="0"/>
              <a:t> Consists of the following subcomponents</a:t>
            </a:r>
          </a:p>
          <a:p>
            <a:pPr marL="109728" indent="0">
              <a:buNone/>
            </a:pPr>
            <a:r>
              <a:rPr lang="en-GB" b="1" dirty="0"/>
              <a:t>Generator Model </a:t>
            </a:r>
            <a:r>
              <a:rPr lang="en-GB" dirty="0"/>
              <a:t>: Learns to generate new plausible multimedia samples from an existing data distribution</a:t>
            </a:r>
          </a:p>
          <a:p>
            <a:pPr marL="109728" indent="0">
              <a:buNone/>
            </a:pPr>
            <a:r>
              <a:rPr lang="en-GB" b="1" dirty="0"/>
              <a:t>Discriminator Model </a:t>
            </a:r>
            <a:r>
              <a:rPr lang="en-GB" dirty="0"/>
              <a:t>: Learns to differentiate between real examples and generator ones</a:t>
            </a:r>
          </a:p>
          <a:p>
            <a:pPr marL="109728" indent="0">
              <a:buNone/>
            </a:pPr>
            <a:r>
              <a:rPr lang="en-GB" b="1" dirty="0"/>
              <a:t>Training Process</a:t>
            </a:r>
            <a:r>
              <a:rPr lang="en-GB" dirty="0"/>
              <a:t>: The Generator and Discriminator compete in a game, where the Generator aims to fool the Discriminator, and the Discriminator learns to distinguish Real from Fake samples</a:t>
            </a:r>
          </a:p>
        </p:txBody>
      </p:sp>
      <p:pic>
        <p:nvPicPr>
          <p:cNvPr id="4" name="Content Placeholder 3">
            <a:extLst>
              <a:ext uri="{FF2B5EF4-FFF2-40B4-BE49-F238E27FC236}">
                <a16:creationId xmlns:a16="http://schemas.microsoft.com/office/drawing/2014/main" id="{F51EBFE6-5F2C-7CD3-C191-A7B62A76D29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197600" y="2464197"/>
            <a:ext cx="5384800" cy="3912393"/>
          </a:xfrm>
        </p:spPr>
      </p:pic>
    </p:spTree>
    <p:extLst>
      <p:ext uri="{BB962C8B-B14F-4D97-AF65-F5344CB8AC3E}">
        <p14:creationId xmlns:p14="http://schemas.microsoft.com/office/powerpoint/2010/main" val="59129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rtlCol="0"/>
          <a:lstStyle/>
          <a:p>
            <a:pPr rtl="0"/>
            <a:r>
              <a:rPr lang="en-GB" dirty="0"/>
              <a:t>AI Objective – Artificial Neural Networks Types</a:t>
            </a:r>
          </a:p>
        </p:txBody>
      </p:sp>
      <p:sp>
        <p:nvSpPr>
          <p:cNvPr id="6" name="Text Placeholder 5"/>
          <p:cNvSpPr>
            <a:spLocks noGrp="1"/>
          </p:cNvSpPr>
          <p:nvPr>
            <p:ph sz="half" idx="1"/>
          </p:nvPr>
        </p:nvSpPr>
        <p:spPr>
          <a:xfrm>
            <a:off x="609600" y="2249425"/>
            <a:ext cx="5384800" cy="4425695"/>
          </a:xfrm>
        </p:spPr>
        <p:txBody>
          <a:bodyPr rtlCol="0">
            <a:normAutofit fontScale="77500" lnSpcReduction="20000"/>
          </a:bodyPr>
          <a:lstStyle/>
          <a:p>
            <a:pPr marL="109728" indent="0" rtl="0">
              <a:buNone/>
            </a:pPr>
            <a:r>
              <a:rPr lang="en-GB" b="1" dirty="0"/>
              <a:t>Generative Adversarial Networks (GANS) – benefits in the Healthcare Sector</a:t>
            </a:r>
          </a:p>
          <a:p>
            <a:pPr rtl="0">
              <a:buFont typeface="Wingdings" panose="05000000000000000000" pitchFamily="2" charset="2"/>
              <a:buChar char="Ø"/>
            </a:pPr>
            <a:r>
              <a:rPr lang="en-GB" b="1" u="sng" dirty="0"/>
              <a:t>Medical Image Augmentation</a:t>
            </a:r>
          </a:p>
          <a:p>
            <a:r>
              <a:rPr lang="en-GB" b="1" dirty="0"/>
              <a:t>Data Scarcity </a:t>
            </a:r>
            <a:r>
              <a:rPr lang="en-GB" dirty="0"/>
              <a:t>is a common healthcare issue , especially for rare diseases. GANs address this by creating additional Data Points and by generating Synthetic Medical Images to augment existing datasets</a:t>
            </a:r>
          </a:p>
          <a:p>
            <a:pPr rtl="0">
              <a:buFont typeface="Wingdings" panose="05000000000000000000" pitchFamily="2" charset="2"/>
              <a:buChar char="Ø"/>
            </a:pPr>
            <a:r>
              <a:rPr lang="en-GB" b="1" u="sng" dirty="0"/>
              <a:t>Balancing Class Distributions </a:t>
            </a:r>
            <a:r>
              <a:rPr lang="en-GB" dirty="0"/>
              <a:t>GANs can help create more </a:t>
            </a:r>
            <a:r>
              <a:rPr lang="en-GB" b="1" dirty="0"/>
              <a:t>Balanced Datasets </a:t>
            </a:r>
            <a:r>
              <a:rPr lang="en-GB" dirty="0"/>
              <a:t>by generating synthetic samples of Underrepresented Classes</a:t>
            </a:r>
          </a:p>
          <a:p>
            <a:pPr rtl="0">
              <a:buFont typeface="Wingdings" panose="05000000000000000000" pitchFamily="2" charset="2"/>
              <a:buChar char="Ø"/>
            </a:pPr>
            <a:r>
              <a:rPr lang="en-GB" b="1" u="sng" dirty="0"/>
              <a:t>Enhance Diagnostic Models </a:t>
            </a:r>
            <a:r>
              <a:rPr lang="en-GB" dirty="0"/>
              <a:t>: By generating realistic medical images, GANs improve the training of </a:t>
            </a:r>
            <a:r>
              <a:rPr lang="en-GB" dirty="0" err="1"/>
              <a:t>Meidical</a:t>
            </a:r>
            <a:r>
              <a:rPr lang="en-GB" dirty="0"/>
              <a:t> Diagnostic models </a:t>
            </a:r>
          </a:p>
          <a:p>
            <a:pPr rtl="0">
              <a:buFont typeface="Wingdings" panose="05000000000000000000" pitchFamily="2" charset="2"/>
              <a:buChar char="Ø"/>
            </a:pPr>
            <a:r>
              <a:rPr lang="en-GB" b="1" u="sng" dirty="0"/>
              <a:t>Privacy-Preserving Data Synthesis – </a:t>
            </a:r>
            <a:r>
              <a:rPr lang="en-GB" dirty="0"/>
              <a:t>GANs can help Anonymize patient data while preserving statistical properties</a:t>
            </a:r>
          </a:p>
          <a:p>
            <a:pPr rtl="0">
              <a:buFont typeface="Wingdings" panose="05000000000000000000" pitchFamily="2" charset="2"/>
              <a:buChar char="Ø"/>
            </a:pPr>
            <a:r>
              <a:rPr lang="en-GB" b="1" u="sng" dirty="0"/>
              <a:t>Surgical Planning and Simulation </a:t>
            </a:r>
            <a:r>
              <a:rPr lang="en-GB" dirty="0"/>
              <a:t>by creating Realistic Organ Images ahead of the actual surgery so the Surgical team is better prepared to face challenges ahead</a:t>
            </a:r>
          </a:p>
          <a:p>
            <a:pPr rtl="0">
              <a:buFont typeface="Wingdings" panose="05000000000000000000" pitchFamily="2" charset="2"/>
              <a:buChar char="Ø"/>
            </a:pPr>
            <a:r>
              <a:rPr lang="en-GB" b="1" u="sng" dirty="0"/>
              <a:t>Drug Discovery</a:t>
            </a:r>
          </a:p>
        </p:txBody>
      </p:sp>
      <p:pic>
        <p:nvPicPr>
          <p:cNvPr id="4" name="Content Placeholder 3">
            <a:extLst>
              <a:ext uri="{FF2B5EF4-FFF2-40B4-BE49-F238E27FC236}">
                <a16:creationId xmlns:a16="http://schemas.microsoft.com/office/drawing/2014/main" id="{F51EBFE6-5F2C-7CD3-C191-A7B62A76D29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197600" y="2464197"/>
            <a:ext cx="5384800" cy="3912393"/>
          </a:xfrm>
        </p:spPr>
      </p:pic>
    </p:spTree>
    <p:extLst>
      <p:ext uri="{BB962C8B-B14F-4D97-AF65-F5344CB8AC3E}">
        <p14:creationId xmlns:p14="http://schemas.microsoft.com/office/powerpoint/2010/main" val="103951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0779-B89C-F0F1-BCCD-5B021A870D5B}"/>
              </a:ext>
            </a:extLst>
          </p:cNvPr>
          <p:cNvSpPr>
            <a:spLocks noGrp="1"/>
          </p:cNvSpPr>
          <p:nvPr>
            <p:ph type="title"/>
          </p:nvPr>
        </p:nvSpPr>
        <p:spPr/>
        <p:txBody>
          <a:bodyPr/>
          <a:lstStyle/>
          <a:p>
            <a:r>
              <a:rPr lang="en-GB" dirty="0"/>
              <a:t>AI Objective : Unsupervised Learning</a:t>
            </a:r>
          </a:p>
        </p:txBody>
      </p:sp>
      <p:sp>
        <p:nvSpPr>
          <p:cNvPr id="3" name="Content Placeholder 2">
            <a:extLst>
              <a:ext uri="{FF2B5EF4-FFF2-40B4-BE49-F238E27FC236}">
                <a16:creationId xmlns:a16="http://schemas.microsoft.com/office/drawing/2014/main" id="{59440203-8EFF-791D-D8FE-3879621FB341}"/>
              </a:ext>
            </a:extLst>
          </p:cNvPr>
          <p:cNvSpPr>
            <a:spLocks noGrp="1"/>
          </p:cNvSpPr>
          <p:nvPr>
            <p:ph sz="half" idx="1"/>
          </p:nvPr>
        </p:nvSpPr>
        <p:spPr/>
        <p:txBody>
          <a:bodyPr>
            <a:normAutofit fontScale="92500" lnSpcReduction="10000"/>
          </a:bodyPr>
          <a:lstStyle/>
          <a:p>
            <a:r>
              <a:rPr lang="en-GB" b="1" dirty="0"/>
              <a:t>Unsupervised learning </a:t>
            </a:r>
            <a:r>
              <a:rPr lang="en-GB" dirty="0"/>
              <a:t>is a fundamental type of machines learning where models analyse data without relying on labelled target values. Unlike supervised learning, which uses input-output pairs for training, unsupervised learning focuses solely on input features</a:t>
            </a:r>
          </a:p>
        </p:txBody>
      </p:sp>
      <p:sp>
        <p:nvSpPr>
          <p:cNvPr id="4" name="Content Placeholder 3">
            <a:extLst>
              <a:ext uri="{FF2B5EF4-FFF2-40B4-BE49-F238E27FC236}">
                <a16:creationId xmlns:a16="http://schemas.microsoft.com/office/drawing/2014/main" id="{9395E51C-1D54-B5FD-2B79-7480FDCBC6F8}"/>
              </a:ext>
            </a:extLst>
          </p:cNvPr>
          <p:cNvSpPr>
            <a:spLocks noGrp="1"/>
          </p:cNvSpPr>
          <p:nvPr>
            <p:ph sz="half" idx="2"/>
          </p:nvPr>
        </p:nvSpPr>
        <p:spPr/>
        <p:txBody>
          <a:bodyPr>
            <a:normAutofit fontScale="92500" lnSpcReduction="10000"/>
          </a:bodyPr>
          <a:lstStyle/>
          <a:p>
            <a:pPr marL="109728" indent="0">
              <a:buNone/>
            </a:pPr>
            <a:r>
              <a:rPr lang="en-GB" b="1" dirty="0"/>
              <a:t>Unsupervised learning </a:t>
            </a:r>
            <a:r>
              <a:rPr lang="en-GB" dirty="0"/>
              <a:t>use cases in Medical Science</a:t>
            </a:r>
          </a:p>
          <a:p>
            <a:pPr marL="109728" indent="0">
              <a:buNone/>
            </a:pPr>
            <a:r>
              <a:rPr lang="en-GB" b="1" u="sng" dirty="0"/>
              <a:t>Clustering and Disease Subtypes </a:t>
            </a:r>
            <a:r>
              <a:rPr lang="en-GB" dirty="0"/>
              <a:t>– Identifying and Grouping patients based on Shared Features, Genetics, and Health Conditions to provide a Personalised Treatment Plan</a:t>
            </a:r>
          </a:p>
          <a:p>
            <a:pPr marL="109728" indent="0">
              <a:buNone/>
            </a:pPr>
            <a:r>
              <a:rPr lang="en-GB" b="1" u="sng" dirty="0"/>
              <a:t>Anomaly Detection</a:t>
            </a:r>
            <a:r>
              <a:rPr lang="en-GB" dirty="0"/>
              <a:t> – Detecting Unusual or Outliers in the datasets such as Lab Results to identify Rare Disease outbreaks and New Variants</a:t>
            </a:r>
          </a:p>
          <a:p>
            <a:pPr marL="109728" indent="0">
              <a:buNone/>
            </a:pPr>
            <a:r>
              <a:rPr lang="en-GB" b="1" u="sng" dirty="0"/>
              <a:t>Dimensionality Reduction and Feature Extraction </a:t>
            </a:r>
            <a:r>
              <a:rPr lang="en-GB" dirty="0"/>
              <a:t>– Reduce high-dimensional data to a lower dimensional representation to simplify calculations before feeding into Neural Networks we discussed before. Reduce MRI Image dimensions after reviewing with the Healthcare Experts to focus on areas they are most interested in Deeper Analysis</a:t>
            </a:r>
          </a:p>
          <a:p>
            <a:pPr marL="109728" indent="0">
              <a:buNone/>
            </a:pPr>
            <a:endParaRPr lang="en-GB" dirty="0"/>
          </a:p>
          <a:p>
            <a:endParaRPr lang="en-GB" dirty="0"/>
          </a:p>
        </p:txBody>
      </p:sp>
    </p:spTree>
    <p:extLst>
      <p:ext uri="{BB962C8B-B14F-4D97-AF65-F5344CB8AC3E}">
        <p14:creationId xmlns:p14="http://schemas.microsoft.com/office/powerpoint/2010/main" val="424536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0779-B89C-F0F1-BCCD-5B021A870D5B}"/>
              </a:ext>
            </a:extLst>
          </p:cNvPr>
          <p:cNvSpPr>
            <a:spLocks noGrp="1"/>
          </p:cNvSpPr>
          <p:nvPr>
            <p:ph type="title"/>
          </p:nvPr>
        </p:nvSpPr>
        <p:spPr/>
        <p:txBody>
          <a:bodyPr/>
          <a:lstStyle/>
          <a:p>
            <a:r>
              <a:rPr lang="en-GB" dirty="0"/>
              <a:t>AI Objective : Unsupervised Learning</a:t>
            </a:r>
          </a:p>
        </p:txBody>
      </p:sp>
      <p:sp>
        <p:nvSpPr>
          <p:cNvPr id="3" name="Content Placeholder 2">
            <a:extLst>
              <a:ext uri="{FF2B5EF4-FFF2-40B4-BE49-F238E27FC236}">
                <a16:creationId xmlns:a16="http://schemas.microsoft.com/office/drawing/2014/main" id="{59440203-8EFF-791D-D8FE-3879621FB341}"/>
              </a:ext>
            </a:extLst>
          </p:cNvPr>
          <p:cNvSpPr>
            <a:spLocks noGrp="1"/>
          </p:cNvSpPr>
          <p:nvPr>
            <p:ph sz="half" idx="1"/>
          </p:nvPr>
        </p:nvSpPr>
        <p:spPr/>
        <p:txBody>
          <a:bodyPr>
            <a:normAutofit fontScale="92500" lnSpcReduction="10000"/>
          </a:bodyPr>
          <a:lstStyle/>
          <a:p>
            <a:r>
              <a:rPr lang="en-GB" b="1" dirty="0"/>
              <a:t>Unsupervised learning </a:t>
            </a:r>
            <a:r>
              <a:rPr lang="en-GB" dirty="0"/>
              <a:t>is a fundamental type of machines learning where models analyse data without relying on labelled target values. Unlike supervised learning, which uses input-output pairs for training, unsupervised learning focuses solely on input features</a:t>
            </a:r>
          </a:p>
        </p:txBody>
      </p:sp>
      <p:sp>
        <p:nvSpPr>
          <p:cNvPr id="4" name="Content Placeholder 3">
            <a:extLst>
              <a:ext uri="{FF2B5EF4-FFF2-40B4-BE49-F238E27FC236}">
                <a16:creationId xmlns:a16="http://schemas.microsoft.com/office/drawing/2014/main" id="{9395E51C-1D54-B5FD-2B79-7480FDCBC6F8}"/>
              </a:ext>
            </a:extLst>
          </p:cNvPr>
          <p:cNvSpPr>
            <a:spLocks noGrp="1"/>
          </p:cNvSpPr>
          <p:nvPr>
            <p:ph sz="half" idx="2"/>
          </p:nvPr>
        </p:nvSpPr>
        <p:spPr/>
        <p:txBody>
          <a:bodyPr>
            <a:normAutofit fontScale="92500" lnSpcReduction="10000"/>
          </a:bodyPr>
          <a:lstStyle/>
          <a:p>
            <a:pPr marL="109728" indent="0">
              <a:buNone/>
            </a:pPr>
            <a:r>
              <a:rPr lang="en-GB" b="1" dirty="0"/>
              <a:t>Unsupervised learning </a:t>
            </a:r>
            <a:r>
              <a:rPr lang="en-GB" dirty="0"/>
              <a:t>use cases in Medical Science</a:t>
            </a:r>
          </a:p>
          <a:p>
            <a:pPr marL="109728" indent="0">
              <a:buNone/>
            </a:pPr>
            <a:r>
              <a:rPr lang="en-GB" b="1" u="sng" dirty="0"/>
              <a:t>Clustering and Disease Subtypes </a:t>
            </a:r>
            <a:r>
              <a:rPr lang="en-GB" dirty="0"/>
              <a:t>– Identifying and Grouping patients based on Shared Features, Genetics, and Health Conditions to provide a Personalised Treatment Plan</a:t>
            </a:r>
          </a:p>
          <a:p>
            <a:pPr marL="109728" indent="0">
              <a:buNone/>
            </a:pPr>
            <a:r>
              <a:rPr lang="en-GB" b="1" u="sng" dirty="0"/>
              <a:t>Anomaly Detection</a:t>
            </a:r>
            <a:r>
              <a:rPr lang="en-GB" dirty="0"/>
              <a:t> – Detecting Unusual or Outliers in the datasets such as Lab Results to identify Rare Disease outbreaks and New Variants</a:t>
            </a:r>
          </a:p>
          <a:p>
            <a:pPr marL="109728" indent="0">
              <a:buNone/>
            </a:pPr>
            <a:r>
              <a:rPr lang="en-GB" b="1" u="sng" dirty="0"/>
              <a:t>Dimensionality Reduction and Feature Extraction </a:t>
            </a:r>
            <a:r>
              <a:rPr lang="en-GB" dirty="0"/>
              <a:t>– Reduce high-dimensional data to a lower dimensional representation to simplify calculations before feeding into Neural Networks we discussed before. Reduce MRI Image dimensions after reviewing with the Healthcare Experts to focus on areas they are most interested in Deeper Analysis</a:t>
            </a:r>
          </a:p>
          <a:p>
            <a:pPr marL="109728" indent="0">
              <a:buNone/>
            </a:pPr>
            <a:endParaRPr lang="en-GB" dirty="0"/>
          </a:p>
          <a:p>
            <a:endParaRPr lang="en-GB" dirty="0"/>
          </a:p>
        </p:txBody>
      </p:sp>
    </p:spTree>
    <p:extLst>
      <p:ext uri="{BB962C8B-B14F-4D97-AF65-F5344CB8AC3E}">
        <p14:creationId xmlns:p14="http://schemas.microsoft.com/office/powerpoint/2010/main" val="253930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0779-B89C-F0F1-BCCD-5B021A870D5B}"/>
              </a:ext>
            </a:extLst>
          </p:cNvPr>
          <p:cNvSpPr>
            <a:spLocks noGrp="1"/>
          </p:cNvSpPr>
          <p:nvPr>
            <p:ph type="title"/>
          </p:nvPr>
        </p:nvSpPr>
        <p:spPr/>
        <p:txBody>
          <a:bodyPr/>
          <a:lstStyle/>
          <a:p>
            <a:r>
              <a:rPr lang="en-GB" dirty="0"/>
              <a:t>AI Objective : Large Language Models (LLMs)</a:t>
            </a:r>
          </a:p>
        </p:txBody>
      </p:sp>
      <p:sp>
        <p:nvSpPr>
          <p:cNvPr id="3" name="Content Placeholder 2">
            <a:extLst>
              <a:ext uri="{FF2B5EF4-FFF2-40B4-BE49-F238E27FC236}">
                <a16:creationId xmlns:a16="http://schemas.microsoft.com/office/drawing/2014/main" id="{59440203-8EFF-791D-D8FE-3879621FB341}"/>
              </a:ext>
            </a:extLst>
          </p:cNvPr>
          <p:cNvSpPr>
            <a:spLocks noGrp="1"/>
          </p:cNvSpPr>
          <p:nvPr>
            <p:ph sz="half" idx="1"/>
          </p:nvPr>
        </p:nvSpPr>
        <p:spPr/>
        <p:txBody>
          <a:bodyPr>
            <a:normAutofit fontScale="55000" lnSpcReduction="20000"/>
          </a:bodyPr>
          <a:lstStyle/>
          <a:p>
            <a:pPr marL="109728" indent="0">
              <a:buNone/>
            </a:pPr>
            <a:r>
              <a:rPr lang="en-GB" b="1" dirty="0"/>
              <a:t>Large Language Model (LLM) </a:t>
            </a:r>
            <a:r>
              <a:rPr lang="en-GB" dirty="0"/>
              <a:t>is a type of Deep Learning Algorithm designed to understand and generate Natural Language. The LLM models are trained on immense amounts of data, enabling them to perform a wide range of tasks related to Natural Language Processing (NLP)</a:t>
            </a:r>
          </a:p>
          <a:p>
            <a:pPr marL="109728" indent="0">
              <a:buNone/>
            </a:pPr>
            <a:r>
              <a:rPr lang="en-GB" dirty="0"/>
              <a:t>LLMs are based on </a:t>
            </a:r>
            <a:r>
              <a:rPr lang="en-GB" b="1" dirty="0"/>
              <a:t>transformer architecture </a:t>
            </a:r>
            <a:r>
              <a:rPr lang="en-GB" dirty="0"/>
              <a:t>which uses self-attention mechanism</a:t>
            </a:r>
          </a:p>
          <a:p>
            <a:pPr marL="109728" indent="0">
              <a:buNone/>
            </a:pPr>
            <a:r>
              <a:rPr lang="en-GB" dirty="0"/>
              <a:t>The transformer architecture allows them to handle long-range dependencies and context</a:t>
            </a:r>
          </a:p>
          <a:p>
            <a:pPr marL="109728" indent="0">
              <a:buNone/>
            </a:pPr>
            <a:r>
              <a:rPr lang="en-GB" dirty="0"/>
              <a:t>Well-known LLMs include:</a:t>
            </a:r>
          </a:p>
          <a:p>
            <a:pPr marL="109728" indent="0">
              <a:buNone/>
            </a:pPr>
            <a:r>
              <a:rPr lang="en-GB" dirty="0"/>
              <a:t>OpenAI’s </a:t>
            </a:r>
            <a:r>
              <a:rPr lang="en-GB" b="1" dirty="0"/>
              <a:t>Chat GPT-3 and GPT-4 </a:t>
            </a:r>
            <a:r>
              <a:rPr lang="en-GB" dirty="0"/>
              <a:t>– Generative Pre-trained Transformers and all it’s company specific variants from IBM, Salesforce etc</a:t>
            </a:r>
          </a:p>
          <a:p>
            <a:pPr marL="109728" indent="0">
              <a:buNone/>
            </a:pPr>
            <a:r>
              <a:rPr lang="en-GB" dirty="0"/>
              <a:t>Meta’s </a:t>
            </a:r>
            <a:r>
              <a:rPr lang="en-GB" b="1" dirty="0"/>
              <a:t>Llama</a:t>
            </a:r>
            <a:r>
              <a:rPr lang="en-GB" dirty="0"/>
              <a:t> </a:t>
            </a:r>
            <a:r>
              <a:rPr lang="en-GB" b="1" dirty="0"/>
              <a:t>(Library Leadership and Management Association) </a:t>
            </a:r>
            <a:r>
              <a:rPr lang="en-GB" dirty="0"/>
              <a:t>Models</a:t>
            </a:r>
          </a:p>
          <a:p>
            <a:pPr marL="109728" indent="0">
              <a:buNone/>
            </a:pPr>
            <a:r>
              <a:rPr lang="en-GB" dirty="0"/>
              <a:t>Google’s </a:t>
            </a:r>
            <a:r>
              <a:rPr lang="en-GB" b="1" dirty="0"/>
              <a:t>BERT/</a:t>
            </a:r>
            <a:r>
              <a:rPr lang="en-GB" b="1" dirty="0" err="1"/>
              <a:t>RoBert</a:t>
            </a:r>
            <a:r>
              <a:rPr lang="en-GB" b="1" dirty="0"/>
              <a:t> and </a:t>
            </a:r>
            <a:r>
              <a:rPr lang="en-GB" b="1" dirty="0" err="1"/>
              <a:t>PaLM</a:t>
            </a:r>
            <a:r>
              <a:rPr lang="en-GB" b="1" dirty="0"/>
              <a:t> </a:t>
            </a:r>
            <a:r>
              <a:rPr lang="en-GB" dirty="0"/>
              <a:t>models – BERT (</a:t>
            </a:r>
            <a:r>
              <a:rPr lang="en-GB" b="1" dirty="0"/>
              <a:t>Bidirectional Encoder Representations from Transformers</a:t>
            </a:r>
            <a:r>
              <a:rPr lang="en-GB" dirty="0"/>
              <a:t>) . Google developed and open-sourced the BERT model and there is a more advanced “</a:t>
            </a:r>
            <a:r>
              <a:rPr lang="en-GB" b="1" dirty="0"/>
              <a:t>Robustly Optimized BERT Approach</a:t>
            </a:r>
            <a:r>
              <a:rPr lang="en-GB" dirty="0"/>
              <a:t>” with Advanced Features such as Data Masking, Next Sentence prediction etc . </a:t>
            </a:r>
            <a:r>
              <a:rPr lang="en-GB" b="1" dirty="0"/>
              <a:t>Pathways Language Model </a:t>
            </a:r>
            <a:r>
              <a:rPr lang="en-GB" dirty="0"/>
              <a:t>is another state-of-art language model developed by Google excelling at Advanced Reasoning, Multilingual Translation, Code Generation and more features</a:t>
            </a:r>
          </a:p>
        </p:txBody>
      </p:sp>
      <p:sp>
        <p:nvSpPr>
          <p:cNvPr id="4" name="Content Placeholder 3">
            <a:extLst>
              <a:ext uri="{FF2B5EF4-FFF2-40B4-BE49-F238E27FC236}">
                <a16:creationId xmlns:a16="http://schemas.microsoft.com/office/drawing/2014/main" id="{9395E51C-1D54-B5FD-2B79-7480FDCBC6F8}"/>
              </a:ext>
            </a:extLst>
          </p:cNvPr>
          <p:cNvSpPr>
            <a:spLocks noGrp="1"/>
          </p:cNvSpPr>
          <p:nvPr>
            <p:ph sz="half" idx="2"/>
          </p:nvPr>
        </p:nvSpPr>
        <p:spPr/>
        <p:txBody>
          <a:bodyPr>
            <a:normAutofit fontScale="55000" lnSpcReduction="20000"/>
          </a:bodyPr>
          <a:lstStyle/>
          <a:p>
            <a:pPr marL="109728" indent="0">
              <a:buNone/>
            </a:pPr>
            <a:r>
              <a:rPr lang="en-GB" dirty="0"/>
              <a:t>Healthcare Use Cases of LLMs</a:t>
            </a:r>
          </a:p>
          <a:p>
            <a:pPr marL="109728" indent="0">
              <a:buNone/>
            </a:pPr>
            <a:r>
              <a:rPr lang="en-GB" b="1" dirty="0"/>
              <a:t>Clinical Documentation and Note Generation </a:t>
            </a:r>
            <a:r>
              <a:rPr lang="en-GB" dirty="0"/>
              <a:t>LLMs can assist healthcare professionals in Generating Accurate and Detailed Clinical Notes, thereby saving their precious time. LLMs can automatically summarize Patient Histories, Lab Results and Treatment Plans</a:t>
            </a:r>
          </a:p>
          <a:p>
            <a:pPr marL="109728" indent="0">
              <a:buNone/>
            </a:pPr>
            <a:endParaRPr lang="en-GB" dirty="0"/>
          </a:p>
          <a:p>
            <a:pPr marL="109728" indent="0">
              <a:buNone/>
            </a:pPr>
            <a:r>
              <a:rPr lang="en-GB" b="1" dirty="0"/>
              <a:t>Patient Triage and Chatbots </a:t>
            </a:r>
            <a:r>
              <a:rPr lang="en-GB" dirty="0"/>
              <a:t>can handle patient inquiries, provide initial triage, and offer relevant health information.  Examples include the </a:t>
            </a:r>
            <a:r>
              <a:rPr lang="en-GB" b="1" dirty="0"/>
              <a:t>Florence Chatbot </a:t>
            </a:r>
            <a:r>
              <a:rPr lang="en-GB" dirty="0"/>
              <a:t>and</a:t>
            </a:r>
            <a:r>
              <a:rPr lang="en-GB" b="1" dirty="0"/>
              <a:t> Babylon Health Chatbot used by the NHS</a:t>
            </a:r>
          </a:p>
          <a:p>
            <a:pPr marL="109728" indent="0">
              <a:buNone/>
            </a:pPr>
            <a:endParaRPr lang="en-GB" b="1" dirty="0"/>
          </a:p>
          <a:p>
            <a:pPr marL="109728" indent="0">
              <a:buNone/>
            </a:pPr>
            <a:r>
              <a:rPr lang="en-GB" b="1" dirty="0"/>
              <a:t>Drug Discovery through Literature Review – </a:t>
            </a:r>
            <a:r>
              <a:rPr lang="en-GB" dirty="0"/>
              <a:t>LLMs can extract relevant information from Research Papers and Clinical studies</a:t>
            </a:r>
          </a:p>
          <a:p>
            <a:pPr marL="109728" indent="0">
              <a:buNone/>
            </a:pPr>
            <a:endParaRPr lang="en-GB" dirty="0"/>
          </a:p>
          <a:p>
            <a:pPr marL="109728" indent="0">
              <a:buNone/>
            </a:pPr>
            <a:r>
              <a:rPr lang="en-GB" b="1" dirty="0"/>
              <a:t>Clinical Decision Support </a:t>
            </a:r>
            <a:r>
              <a:rPr lang="en-GB" dirty="0"/>
              <a:t>– LLMs aid clinicians by providing evidence-based recommendation for diagnosis, treatment and management</a:t>
            </a:r>
          </a:p>
          <a:p>
            <a:pPr marL="109728" indent="0">
              <a:buNone/>
            </a:pPr>
            <a:endParaRPr lang="en-GB" dirty="0"/>
          </a:p>
          <a:p>
            <a:pPr marL="109728" indent="0">
              <a:buNone/>
            </a:pPr>
            <a:r>
              <a:rPr lang="en-GB" b="1" dirty="0"/>
              <a:t>Natural Language Interface for EHRs </a:t>
            </a:r>
            <a:r>
              <a:rPr lang="en-GB" dirty="0"/>
              <a:t>– LLMs empower clinicians to interact with EHRs using natural language, providing them a great User Experience</a:t>
            </a:r>
          </a:p>
          <a:p>
            <a:pPr marL="109728" indent="0">
              <a:buNone/>
            </a:pPr>
            <a:endParaRPr lang="en-GB" dirty="0"/>
          </a:p>
          <a:p>
            <a:pPr marL="109728" indent="0">
              <a:buNone/>
            </a:pPr>
            <a:r>
              <a:rPr lang="en-GB" b="1" dirty="0"/>
              <a:t>Provide Actionable Insights </a:t>
            </a:r>
            <a:r>
              <a:rPr lang="en-GB" dirty="0"/>
              <a:t>in a friendly Human Readable form</a:t>
            </a:r>
          </a:p>
          <a:p>
            <a:pPr marL="109728" indent="0">
              <a:buNone/>
            </a:pPr>
            <a:r>
              <a:rPr lang="en-GB" dirty="0"/>
              <a:t>Medical Education and Training – LLMs generate educational content, answer medical queries, and provide learning resources supporting medical staff with continuous professional development to achieve their respective dreams</a:t>
            </a:r>
          </a:p>
        </p:txBody>
      </p:sp>
    </p:spTree>
    <p:extLst>
      <p:ext uri="{BB962C8B-B14F-4D97-AF65-F5344CB8AC3E}">
        <p14:creationId xmlns:p14="http://schemas.microsoft.com/office/powerpoint/2010/main" val="273200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FDEFC-1DAA-F2F4-1501-DEBD87807ACC}"/>
              </a:ext>
            </a:extLst>
          </p:cNvPr>
          <p:cNvSpPr>
            <a:spLocks noGrp="1"/>
          </p:cNvSpPr>
          <p:nvPr>
            <p:ph type="title"/>
          </p:nvPr>
        </p:nvSpPr>
        <p:spPr/>
        <p:txBody>
          <a:bodyPr/>
          <a:lstStyle/>
          <a:p>
            <a:r>
              <a:rPr lang="en-GB" dirty="0"/>
              <a:t>AI Use-Cases : Lumen5</a:t>
            </a:r>
          </a:p>
        </p:txBody>
      </p:sp>
      <p:sp>
        <p:nvSpPr>
          <p:cNvPr id="3" name="Content Placeholder 2">
            <a:extLst>
              <a:ext uri="{FF2B5EF4-FFF2-40B4-BE49-F238E27FC236}">
                <a16:creationId xmlns:a16="http://schemas.microsoft.com/office/drawing/2014/main" id="{6812ADE6-B526-22B0-934C-B28C0C6AAFCE}"/>
              </a:ext>
            </a:extLst>
          </p:cNvPr>
          <p:cNvSpPr>
            <a:spLocks noGrp="1"/>
          </p:cNvSpPr>
          <p:nvPr>
            <p:ph sz="half" idx="1"/>
          </p:nvPr>
        </p:nvSpPr>
        <p:spPr/>
        <p:txBody>
          <a:bodyPr>
            <a:normAutofit fontScale="92500" lnSpcReduction="10000"/>
          </a:bodyPr>
          <a:lstStyle/>
          <a:p>
            <a:r>
              <a:rPr lang="en-GB" dirty="0"/>
              <a:t>Lumen5 – a video creation platform, leverages several AI concepts to enhance its functionality. Lumen5 combines NLP, Computer Vision and Transfer Learning to help Teachers in all professions with Engaging and Efficient video creation . Here are some key AI concepts used in Lumen5</a:t>
            </a:r>
          </a:p>
          <a:p>
            <a:pPr marL="566928" indent="-457200">
              <a:buFont typeface="+mj-lt"/>
              <a:buAutoNum type="arabicPeriod"/>
            </a:pPr>
            <a:r>
              <a:rPr lang="en-GB" b="1" dirty="0"/>
              <a:t>Natural Language Processing (NLP) </a:t>
            </a:r>
            <a:r>
              <a:rPr lang="en-GB" dirty="0"/>
              <a:t>– Lumen5 uses NLP to analyse and transform textual content (such as Blog Posts or Articles) into Video Storyboards</a:t>
            </a:r>
          </a:p>
          <a:p>
            <a:pPr marL="566928" indent="-457200">
              <a:buFont typeface="+mj-lt"/>
              <a:buAutoNum type="arabicPeriod"/>
            </a:pPr>
            <a:r>
              <a:rPr lang="en-GB" b="1" dirty="0"/>
              <a:t>Language Prediction</a:t>
            </a:r>
            <a:r>
              <a:rPr lang="en-GB" dirty="0"/>
              <a:t> and </a:t>
            </a:r>
            <a:r>
              <a:rPr lang="en-GB" b="1" dirty="0"/>
              <a:t>Timing Calibration </a:t>
            </a:r>
            <a:r>
              <a:rPr lang="en-GB" dirty="0"/>
              <a:t>– Lumen5 automatically detects the Content Language and Calibrates the timing of Video Scenes based on average reading speed in that language</a:t>
            </a:r>
          </a:p>
          <a:p>
            <a:pPr marL="109728" indent="0">
              <a:buNone/>
            </a:pPr>
            <a:endParaRPr lang="en-GB" dirty="0"/>
          </a:p>
          <a:p>
            <a:pPr marL="109728" indent="0">
              <a:buNone/>
            </a:pPr>
            <a:endParaRPr lang="en-GB" dirty="0"/>
          </a:p>
        </p:txBody>
      </p:sp>
      <p:sp>
        <p:nvSpPr>
          <p:cNvPr id="4" name="Content Placeholder 3">
            <a:extLst>
              <a:ext uri="{FF2B5EF4-FFF2-40B4-BE49-F238E27FC236}">
                <a16:creationId xmlns:a16="http://schemas.microsoft.com/office/drawing/2014/main" id="{46BA111B-BB49-BB75-F6B0-A3F541D46CF1}"/>
              </a:ext>
            </a:extLst>
          </p:cNvPr>
          <p:cNvSpPr>
            <a:spLocks noGrp="1"/>
          </p:cNvSpPr>
          <p:nvPr>
            <p:ph sz="half" idx="2"/>
          </p:nvPr>
        </p:nvSpPr>
        <p:spPr/>
        <p:txBody>
          <a:bodyPr>
            <a:normAutofit fontScale="92500" lnSpcReduction="10000"/>
          </a:bodyPr>
          <a:lstStyle/>
          <a:p>
            <a:pPr marL="109728" indent="0">
              <a:buNone/>
            </a:pPr>
            <a:r>
              <a:rPr lang="en-GB" b="1" dirty="0"/>
              <a:t>3. Computer Vision </a:t>
            </a:r>
            <a:r>
              <a:rPr lang="en-GB" dirty="0"/>
              <a:t>– Lumen5’s AI employs Computer Vision techniques to detect the focus of images</a:t>
            </a:r>
          </a:p>
          <a:p>
            <a:pPr marL="109728" indent="0">
              <a:buNone/>
            </a:pPr>
            <a:endParaRPr lang="en-GB" dirty="0"/>
          </a:p>
          <a:p>
            <a:pPr marL="109728" indent="0">
              <a:buNone/>
            </a:pPr>
            <a:r>
              <a:rPr lang="en-GB" dirty="0"/>
              <a:t>4. </a:t>
            </a:r>
            <a:r>
              <a:rPr lang="en-GB" b="1" dirty="0"/>
              <a:t>Transfer Learning </a:t>
            </a:r>
            <a:r>
              <a:rPr lang="en-GB" dirty="0"/>
              <a:t>using pre-trained models . Examples include intelligent image cropping. It fine-tunes pre-trained object detectors on specific datasets</a:t>
            </a:r>
          </a:p>
          <a:p>
            <a:pPr marL="109728" indent="0">
              <a:buNone/>
            </a:pPr>
            <a:endParaRPr lang="en-GB" dirty="0"/>
          </a:p>
          <a:p>
            <a:pPr marL="109728" indent="0">
              <a:buNone/>
            </a:pPr>
            <a:r>
              <a:rPr lang="en-GB" dirty="0"/>
              <a:t>5. </a:t>
            </a:r>
            <a:r>
              <a:rPr lang="en-GB" b="1" dirty="0"/>
              <a:t>Content Transformation and Adaptation of Multimedia Content </a:t>
            </a:r>
            <a:r>
              <a:rPr lang="en-GB" dirty="0"/>
              <a:t>thereby bridging the gap</a:t>
            </a:r>
          </a:p>
          <a:p>
            <a:pPr marL="109728" indent="0">
              <a:buNone/>
            </a:pPr>
            <a:r>
              <a:rPr lang="en-GB" dirty="0"/>
              <a:t>6. Context based Screen Matching and Media Selection – matches scenes relevant background multimedia based on context.</a:t>
            </a:r>
          </a:p>
        </p:txBody>
      </p:sp>
    </p:spTree>
    <p:extLst>
      <p:ext uri="{BB962C8B-B14F-4D97-AF65-F5344CB8AC3E}">
        <p14:creationId xmlns:p14="http://schemas.microsoft.com/office/powerpoint/2010/main" val="18054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FDEFC-1DAA-F2F4-1501-DEBD87807ACC}"/>
              </a:ext>
            </a:extLst>
          </p:cNvPr>
          <p:cNvSpPr>
            <a:spLocks noGrp="1"/>
          </p:cNvSpPr>
          <p:nvPr>
            <p:ph type="title"/>
          </p:nvPr>
        </p:nvSpPr>
        <p:spPr/>
        <p:txBody>
          <a:bodyPr/>
          <a:lstStyle/>
          <a:p>
            <a:r>
              <a:rPr lang="en-GB" dirty="0"/>
              <a:t>AI Use-Cases : Smart Cities in Healthcare</a:t>
            </a:r>
          </a:p>
        </p:txBody>
      </p:sp>
      <p:sp>
        <p:nvSpPr>
          <p:cNvPr id="3" name="Content Placeholder 2">
            <a:extLst>
              <a:ext uri="{FF2B5EF4-FFF2-40B4-BE49-F238E27FC236}">
                <a16:creationId xmlns:a16="http://schemas.microsoft.com/office/drawing/2014/main" id="{6812ADE6-B526-22B0-934C-B28C0C6AAFCE}"/>
              </a:ext>
            </a:extLst>
          </p:cNvPr>
          <p:cNvSpPr>
            <a:spLocks noGrp="1"/>
          </p:cNvSpPr>
          <p:nvPr>
            <p:ph sz="half" idx="1"/>
          </p:nvPr>
        </p:nvSpPr>
        <p:spPr/>
        <p:txBody>
          <a:bodyPr>
            <a:normAutofit fontScale="92500" lnSpcReduction="10000"/>
          </a:bodyPr>
          <a:lstStyle/>
          <a:p>
            <a:pPr marL="109728" indent="0">
              <a:buNone/>
            </a:pPr>
            <a:r>
              <a:rPr lang="en-GB" b="1" dirty="0"/>
              <a:t>Smart cities in-healthcare </a:t>
            </a:r>
            <a:r>
              <a:rPr lang="en-GB" dirty="0"/>
              <a:t>represent a convergence of </a:t>
            </a:r>
            <a:r>
              <a:rPr lang="en-GB" b="1" dirty="0"/>
              <a:t>Technology</a:t>
            </a:r>
            <a:r>
              <a:rPr lang="en-GB" dirty="0"/>
              <a:t>, </a:t>
            </a:r>
            <a:r>
              <a:rPr lang="en-GB" b="1" dirty="0"/>
              <a:t>Data</a:t>
            </a:r>
            <a:r>
              <a:rPr lang="en-GB" dirty="0"/>
              <a:t> and </a:t>
            </a:r>
            <a:r>
              <a:rPr lang="en-GB" b="1" dirty="0"/>
              <a:t>Urban planning </a:t>
            </a:r>
            <a:r>
              <a:rPr lang="en-GB" dirty="0"/>
              <a:t>to enhance the delivery of Healthcare services within Urban Environments</a:t>
            </a:r>
          </a:p>
          <a:p>
            <a:pPr marL="109728" indent="0">
              <a:buNone/>
            </a:pPr>
            <a:r>
              <a:rPr lang="en-GB" b="1" dirty="0"/>
              <a:t>Definition</a:t>
            </a:r>
            <a:r>
              <a:rPr lang="en-GB" dirty="0"/>
              <a:t> : A smart city is a dynamic, urban landscape that leverages Technology, Data-Driven approaches, and Connectivity to address urban challenges. Smart cities integrate various domains, including Healthcare, Transportation, Energy , Environment, Waste Management and Public Safety , Flood-Risk prediction and many more common day-to-day challenges faced by Humanity</a:t>
            </a:r>
          </a:p>
          <a:p>
            <a:pPr marL="109728" indent="0">
              <a:buNone/>
            </a:pPr>
            <a:endParaRPr lang="en-GB" dirty="0"/>
          </a:p>
        </p:txBody>
      </p:sp>
      <p:sp>
        <p:nvSpPr>
          <p:cNvPr id="4" name="Content Placeholder 3">
            <a:extLst>
              <a:ext uri="{FF2B5EF4-FFF2-40B4-BE49-F238E27FC236}">
                <a16:creationId xmlns:a16="http://schemas.microsoft.com/office/drawing/2014/main" id="{46BA111B-BB49-BB75-F6B0-A3F541D46CF1}"/>
              </a:ext>
            </a:extLst>
          </p:cNvPr>
          <p:cNvSpPr>
            <a:spLocks noGrp="1"/>
          </p:cNvSpPr>
          <p:nvPr>
            <p:ph sz="half" idx="2"/>
          </p:nvPr>
        </p:nvSpPr>
        <p:spPr/>
        <p:txBody>
          <a:bodyPr>
            <a:normAutofit fontScale="92500" lnSpcReduction="10000"/>
          </a:bodyPr>
          <a:lstStyle/>
          <a:p>
            <a:pPr marL="109728" indent="0">
              <a:buNone/>
            </a:pPr>
            <a:r>
              <a:rPr lang="en-GB" b="1" dirty="0"/>
              <a:t>Smart Healthcare in Smart Cities</a:t>
            </a:r>
          </a:p>
          <a:p>
            <a:pPr marL="109728" indent="0">
              <a:buNone/>
            </a:pPr>
            <a:r>
              <a:rPr lang="en-GB" dirty="0"/>
              <a:t>Purpose : Smart healthcare aims to optimize Health Services integrating multiple areas such as </a:t>
            </a:r>
            <a:r>
              <a:rPr lang="en-GB" b="1" dirty="0"/>
              <a:t>Hospital Emergency Services, Patient Wearables, Hospital Supply Chains, Telemedicine , Predictive Analytics </a:t>
            </a:r>
            <a:r>
              <a:rPr lang="en-GB" dirty="0"/>
              <a:t>integrating Real-time Patient data from Wearables with Analytical and Time-Series data provided by Lab, Scan and Multiple Data Sources helping provide Actionable Insights to Medical Staff at every level and empowering the Medical staff to reach the patients needing most care in a AI generated priority order with much less stress.</a:t>
            </a:r>
          </a:p>
          <a:p>
            <a:pPr marL="109728" indent="0">
              <a:buNone/>
            </a:pPr>
            <a:r>
              <a:rPr lang="en-GB" dirty="0"/>
              <a:t>Smart-Healthcare also helps </a:t>
            </a:r>
            <a:r>
              <a:rPr lang="en-GB" b="1" dirty="0"/>
              <a:t>predict Pandemic and Epidemic outbreaks</a:t>
            </a:r>
            <a:r>
              <a:rPr lang="en-GB" dirty="0"/>
              <a:t> in advance based on Real-Time virus spread and new variants data from multiple Global Data Sources and Travel Patterns.</a:t>
            </a:r>
          </a:p>
          <a:p>
            <a:pPr marL="109728" indent="0">
              <a:buNone/>
            </a:pPr>
            <a:endParaRPr lang="en-GB" dirty="0"/>
          </a:p>
        </p:txBody>
      </p:sp>
    </p:spTree>
    <p:extLst>
      <p:ext uri="{BB962C8B-B14F-4D97-AF65-F5344CB8AC3E}">
        <p14:creationId xmlns:p14="http://schemas.microsoft.com/office/powerpoint/2010/main" val="8365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FDEFC-1DAA-F2F4-1501-DEBD87807ACC}"/>
              </a:ext>
            </a:extLst>
          </p:cNvPr>
          <p:cNvSpPr>
            <a:spLocks noGrp="1"/>
          </p:cNvSpPr>
          <p:nvPr>
            <p:ph type="title"/>
          </p:nvPr>
        </p:nvSpPr>
        <p:spPr/>
        <p:txBody>
          <a:bodyPr/>
          <a:lstStyle/>
          <a:p>
            <a:r>
              <a:rPr lang="en-GB" dirty="0"/>
              <a:t>AI Use-Cases : Digital Twin in Healthcare</a:t>
            </a:r>
          </a:p>
        </p:txBody>
      </p:sp>
      <p:sp>
        <p:nvSpPr>
          <p:cNvPr id="3" name="Content Placeholder 2">
            <a:extLst>
              <a:ext uri="{FF2B5EF4-FFF2-40B4-BE49-F238E27FC236}">
                <a16:creationId xmlns:a16="http://schemas.microsoft.com/office/drawing/2014/main" id="{6812ADE6-B526-22B0-934C-B28C0C6AAFCE}"/>
              </a:ext>
            </a:extLst>
          </p:cNvPr>
          <p:cNvSpPr>
            <a:spLocks noGrp="1"/>
          </p:cNvSpPr>
          <p:nvPr>
            <p:ph sz="half" idx="1"/>
          </p:nvPr>
        </p:nvSpPr>
        <p:spPr/>
        <p:txBody>
          <a:bodyPr>
            <a:normAutofit lnSpcReduction="10000"/>
          </a:bodyPr>
          <a:lstStyle/>
          <a:p>
            <a:pPr marL="109728" indent="0">
              <a:buNone/>
            </a:pPr>
            <a:r>
              <a:rPr lang="en-GB" b="1" dirty="0"/>
              <a:t>Digital twins </a:t>
            </a:r>
            <a:r>
              <a:rPr lang="en-GB" dirty="0"/>
              <a:t>in healthcare </a:t>
            </a:r>
            <a:r>
              <a:rPr lang="en-GB" b="1" dirty="0"/>
              <a:t>are virtual representations of physical healthcare systems, processes or entities</a:t>
            </a:r>
            <a:r>
              <a:rPr lang="en-GB" dirty="0"/>
              <a:t>. These digital replicas </a:t>
            </a:r>
            <a:r>
              <a:rPr lang="en-GB" b="1" dirty="0"/>
              <a:t>leverage real-time data, advanced analytics and simulations </a:t>
            </a:r>
            <a:r>
              <a:rPr lang="en-GB" dirty="0"/>
              <a:t>to enhance patient care, optimize clinical operations and facilitate training and research</a:t>
            </a:r>
          </a:p>
          <a:p>
            <a:pPr marL="109728" indent="0">
              <a:buNone/>
            </a:pPr>
            <a:endParaRPr lang="en-GB" dirty="0"/>
          </a:p>
          <a:p>
            <a:pPr marL="109728" indent="0">
              <a:buNone/>
            </a:pPr>
            <a:r>
              <a:rPr lang="en-GB" dirty="0"/>
              <a:t>1</a:t>
            </a:r>
            <a:r>
              <a:rPr lang="en-GB" b="1" dirty="0"/>
              <a:t>. Digital Twin of a Healthcare Facility </a:t>
            </a:r>
            <a:r>
              <a:rPr lang="en-GB" dirty="0"/>
              <a:t>– helps create a virtual twin of a hospital for predicting bed shortages, optimizing staff schedules, optimizing hospital supply-chains and Device Preventive Maintenance </a:t>
            </a:r>
          </a:p>
        </p:txBody>
      </p:sp>
      <p:sp>
        <p:nvSpPr>
          <p:cNvPr id="4" name="Content Placeholder 3">
            <a:extLst>
              <a:ext uri="{FF2B5EF4-FFF2-40B4-BE49-F238E27FC236}">
                <a16:creationId xmlns:a16="http://schemas.microsoft.com/office/drawing/2014/main" id="{46BA111B-BB49-BB75-F6B0-A3F541D46CF1}"/>
              </a:ext>
            </a:extLst>
          </p:cNvPr>
          <p:cNvSpPr>
            <a:spLocks noGrp="1"/>
          </p:cNvSpPr>
          <p:nvPr>
            <p:ph sz="half" idx="2"/>
          </p:nvPr>
        </p:nvSpPr>
        <p:spPr/>
        <p:txBody>
          <a:bodyPr>
            <a:normAutofit lnSpcReduction="10000"/>
          </a:bodyPr>
          <a:lstStyle/>
          <a:p>
            <a:pPr marL="109728" indent="0">
              <a:buNone/>
            </a:pPr>
            <a:r>
              <a:rPr lang="en-GB" b="1" dirty="0"/>
              <a:t>2. Digital Twin of the Human Body – </a:t>
            </a:r>
            <a:r>
              <a:rPr lang="en-GB" dirty="0"/>
              <a:t>helps Model organs, cells or individual’s Genetic makeup, physiology and lifestyle</a:t>
            </a:r>
          </a:p>
          <a:p>
            <a:pPr marL="109728" indent="0">
              <a:buNone/>
            </a:pPr>
            <a:r>
              <a:rPr lang="en-GB" dirty="0"/>
              <a:t>Benefits:</a:t>
            </a:r>
          </a:p>
          <a:p>
            <a:pPr marL="109728" indent="0">
              <a:buNone/>
            </a:pPr>
            <a:r>
              <a:rPr lang="en-GB" b="1" dirty="0"/>
              <a:t>Personalized Diagnosis</a:t>
            </a:r>
            <a:r>
              <a:rPr lang="en-GB" dirty="0"/>
              <a:t>: Digital twins allow individuals to track vital data (</a:t>
            </a:r>
            <a:r>
              <a:rPr lang="en-GB" dirty="0" err="1"/>
              <a:t>eg</a:t>
            </a:r>
            <a:r>
              <a:rPr lang="en-GB" dirty="0"/>
              <a:t> Blood Pressure, Oxygen Levels) and prioritize interactions with doctors</a:t>
            </a:r>
          </a:p>
          <a:p>
            <a:pPr marL="109728" indent="0">
              <a:buNone/>
            </a:pPr>
            <a:r>
              <a:rPr lang="en-GB" dirty="0"/>
              <a:t>Clinical Trials and Research : Subject to consent from the patient, the data can be Anonymised and used for Clinical Trials and Research</a:t>
            </a:r>
          </a:p>
          <a:p>
            <a:pPr marL="109728" indent="0">
              <a:buNone/>
            </a:pPr>
            <a:r>
              <a:rPr lang="en-GB" b="1" dirty="0"/>
              <a:t>3. Digital Twins in Medicine </a:t>
            </a:r>
            <a:r>
              <a:rPr lang="en-GB" dirty="0"/>
              <a:t>are likely to reduce the requirement of Animal Testing and empowers efficient research</a:t>
            </a:r>
          </a:p>
          <a:p>
            <a:pPr marL="109728" indent="0">
              <a:buNone/>
            </a:pPr>
            <a:endParaRPr lang="en-GB" dirty="0"/>
          </a:p>
        </p:txBody>
      </p:sp>
    </p:spTree>
    <p:extLst>
      <p:ext uri="{BB962C8B-B14F-4D97-AF65-F5344CB8AC3E}">
        <p14:creationId xmlns:p14="http://schemas.microsoft.com/office/powerpoint/2010/main" val="356623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FDEFC-1DAA-F2F4-1501-DEBD87807ACC}"/>
              </a:ext>
            </a:extLst>
          </p:cNvPr>
          <p:cNvSpPr>
            <a:spLocks noGrp="1"/>
          </p:cNvSpPr>
          <p:nvPr>
            <p:ph type="title"/>
          </p:nvPr>
        </p:nvSpPr>
        <p:spPr/>
        <p:txBody>
          <a:bodyPr/>
          <a:lstStyle/>
          <a:p>
            <a:r>
              <a:rPr lang="en-GB" dirty="0"/>
              <a:t>NHS Data Repositories </a:t>
            </a:r>
          </a:p>
        </p:txBody>
      </p:sp>
      <p:sp>
        <p:nvSpPr>
          <p:cNvPr id="3" name="Content Placeholder 2">
            <a:extLst>
              <a:ext uri="{FF2B5EF4-FFF2-40B4-BE49-F238E27FC236}">
                <a16:creationId xmlns:a16="http://schemas.microsoft.com/office/drawing/2014/main" id="{6812ADE6-B526-22B0-934C-B28C0C6AAFCE}"/>
              </a:ext>
            </a:extLst>
          </p:cNvPr>
          <p:cNvSpPr>
            <a:spLocks noGrp="1"/>
          </p:cNvSpPr>
          <p:nvPr>
            <p:ph sz="half" idx="1"/>
          </p:nvPr>
        </p:nvSpPr>
        <p:spPr/>
        <p:txBody>
          <a:bodyPr>
            <a:normAutofit lnSpcReduction="10000"/>
          </a:bodyPr>
          <a:lstStyle/>
          <a:p>
            <a:pPr marL="109728" indent="0">
              <a:buNone/>
            </a:pPr>
            <a:r>
              <a:rPr lang="en-GB" b="1" dirty="0"/>
              <a:t>NHS England</a:t>
            </a:r>
            <a:r>
              <a:rPr lang="en-GB" dirty="0"/>
              <a:t>: Statutory custodian for Health and Care data in England, managing an ever-growing list of Data Collections from Health and Social-Care organisations. As the custodian of data, NHS England is committed towards keeping the collected data secure and use it only for legally authorized purposes</a:t>
            </a:r>
          </a:p>
          <a:p>
            <a:pPr marL="109728" indent="0">
              <a:buNone/>
            </a:pPr>
            <a:r>
              <a:rPr lang="en-GB" b="1" dirty="0"/>
              <a:t>Statistical Publications, Open Data and Data Products – </a:t>
            </a:r>
            <a:r>
              <a:rPr lang="en-GB" dirty="0"/>
              <a:t>produces a wide range of statistical publications and dashboards that provide visibility into the performance of our health services. </a:t>
            </a:r>
          </a:p>
          <a:p>
            <a:pPr marL="109728" indent="0">
              <a:buNone/>
            </a:pPr>
            <a:r>
              <a:rPr lang="en-GB" b="1" dirty="0"/>
              <a:t>Secure Data Access for Authorized Users – </a:t>
            </a:r>
            <a:r>
              <a:rPr lang="en-GB" dirty="0"/>
              <a:t>subject to strict controls and is authorized for purposes that benefit the health and care system</a:t>
            </a:r>
          </a:p>
        </p:txBody>
      </p:sp>
      <p:sp>
        <p:nvSpPr>
          <p:cNvPr id="4" name="Content Placeholder 3">
            <a:extLst>
              <a:ext uri="{FF2B5EF4-FFF2-40B4-BE49-F238E27FC236}">
                <a16:creationId xmlns:a16="http://schemas.microsoft.com/office/drawing/2014/main" id="{46BA111B-BB49-BB75-F6B0-A3F541D46CF1}"/>
              </a:ext>
            </a:extLst>
          </p:cNvPr>
          <p:cNvSpPr>
            <a:spLocks noGrp="1"/>
          </p:cNvSpPr>
          <p:nvPr>
            <p:ph sz="half" idx="2"/>
          </p:nvPr>
        </p:nvSpPr>
        <p:spPr/>
        <p:txBody>
          <a:bodyPr>
            <a:normAutofit lnSpcReduction="10000"/>
          </a:bodyPr>
          <a:lstStyle/>
          <a:p>
            <a:pPr marL="109728" indent="0">
              <a:buNone/>
            </a:pPr>
            <a:r>
              <a:rPr lang="en-GB" dirty="0"/>
              <a:t>The Data Access Request Service (DARS) is the formal Data Access Request process for Research and Analytics purposes only granted to Organisations who can meet all the Data Protection, Governance and Security standards. Please refer to </a:t>
            </a:r>
            <a:r>
              <a:rPr lang="en-GB" dirty="0">
                <a:hlinkClick r:id="rId3"/>
              </a:rPr>
              <a:t>https://digital.nhs.uk/services/data-access-request-service-dars</a:t>
            </a:r>
            <a:r>
              <a:rPr lang="en-GB" dirty="0"/>
              <a:t> for more details on the Application Process, Goals and Contractual Controls</a:t>
            </a:r>
          </a:p>
        </p:txBody>
      </p:sp>
    </p:spTree>
    <p:extLst>
      <p:ext uri="{BB962C8B-B14F-4D97-AF65-F5344CB8AC3E}">
        <p14:creationId xmlns:p14="http://schemas.microsoft.com/office/powerpoint/2010/main" val="155010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FDEFC-1DAA-F2F4-1501-DEBD87807ACC}"/>
              </a:ext>
            </a:extLst>
          </p:cNvPr>
          <p:cNvSpPr>
            <a:spLocks noGrp="1"/>
          </p:cNvSpPr>
          <p:nvPr>
            <p:ph type="title"/>
          </p:nvPr>
        </p:nvSpPr>
        <p:spPr/>
        <p:txBody>
          <a:bodyPr/>
          <a:lstStyle/>
          <a:p>
            <a:r>
              <a:rPr lang="en-GB" dirty="0"/>
              <a:t>Data Pipelines within Healthcare</a:t>
            </a:r>
          </a:p>
        </p:txBody>
      </p:sp>
      <p:sp>
        <p:nvSpPr>
          <p:cNvPr id="3" name="Content Placeholder 2">
            <a:extLst>
              <a:ext uri="{FF2B5EF4-FFF2-40B4-BE49-F238E27FC236}">
                <a16:creationId xmlns:a16="http://schemas.microsoft.com/office/drawing/2014/main" id="{6812ADE6-B526-22B0-934C-B28C0C6AAFCE}"/>
              </a:ext>
            </a:extLst>
          </p:cNvPr>
          <p:cNvSpPr>
            <a:spLocks noGrp="1"/>
          </p:cNvSpPr>
          <p:nvPr>
            <p:ph sz="half" idx="1"/>
          </p:nvPr>
        </p:nvSpPr>
        <p:spPr/>
        <p:txBody>
          <a:bodyPr>
            <a:normAutofit/>
          </a:bodyPr>
          <a:lstStyle/>
          <a:p>
            <a:pPr marL="109728" indent="0">
              <a:buNone/>
            </a:pPr>
            <a:r>
              <a:rPr lang="en-GB" dirty="0"/>
              <a:t>A healthcare data pipeline is a series of interconnected processes and technologies designed to Collect, Process, Analyse and Visualize healthcare data efficiently and securely</a:t>
            </a:r>
          </a:p>
        </p:txBody>
      </p:sp>
      <p:sp>
        <p:nvSpPr>
          <p:cNvPr id="4" name="Content Placeholder 3">
            <a:extLst>
              <a:ext uri="{FF2B5EF4-FFF2-40B4-BE49-F238E27FC236}">
                <a16:creationId xmlns:a16="http://schemas.microsoft.com/office/drawing/2014/main" id="{46BA111B-BB49-BB75-F6B0-A3F541D46CF1}"/>
              </a:ext>
            </a:extLst>
          </p:cNvPr>
          <p:cNvSpPr>
            <a:spLocks noGrp="1"/>
          </p:cNvSpPr>
          <p:nvPr>
            <p:ph sz="half" idx="2"/>
          </p:nvPr>
        </p:nvSpPr>
        <p:spPr/>
        <p:txBody>
          <a:bodyPr>
            <a:normAutofit/>
          </a:bodyPr>
          <a:lstStyle/>
          <a:p>
            <a:pPr marL="109728" indent="0">
              <a:buNone/>
            </a:pPr>
            <a:r>
              <a:rPr lang="en-GB" dirty="0"/>
              <a:t>Data Pipeline Components</a:t>
            </a:r>
          </a:p>
          <a:p>
            <a:pPr marL="109728" indent="0">
              <a:buNone/>
            </a:pPr>
            <a:endParaRPr lang="en-GB" dirty="0"/>
          </a:p>
          <a:p>
            <a:pPr marL="566928" indent="-457200">
              <a:buFont typeface="+mj-lt"/>
              <a:buAutoNum type="arabicPeriod"/>
            </a:pPr>
            <a:r>
              <a:rPr lang="en-GB" dirty="0"/>
              <a:t>Data Collection</a:t>
            </a:r>
          </a:p>
          <a:p>
            <a:pPr marL="566928" indent="-457200">
              <a:buFont typeface="+mj-lt"/>
              <a:buAutoNum type="arabicPeriod"/>
            </a:pPr>
            <a:r>
              <a:rPr lang="en-GB" dirty="0"/>
              <a:t>Data Integration</a:t>
            </a:r>
          </a:p>
          <a:p>
            <a:pPr marL="566928" indent="-457200">
              <a:buFont typeface="+mj-lt"/>
              <a:buAutoNum type="arabicPeriod"/>
            </a:pPr>
            <a:r>
              <a:rPr lang="en-GB" dirty="0"/>
              <a:t>Data Storage</a:t>
            </a:r>
          </a:p>
          <a:p>
            <a:pPr marL="566928" indent="-457200">
              <a:buFont typeface="+mj-lt"/>
              <a:buAutoNum type="arabicPeriod"/>
            </a:pPr>
            <a:r>
              <a:rPr lang="en-GB" dirty="0"/>
              <a:t>Data Processing and Analysis</a:t>
            </a:r>
          </a:p>
          <a:p>
            <a:pPr marL="566928" indent="-457200">
              <a:buFont typeface="+mj-lt"/>
              <a:buAutoNum type="arabicPeriod"/>
            </a:pPr>
            <a:r>
              <a:rPr lang="en-GB" dirty="0"/>
              <a:t>Machine Learning and AI</a:t>
            </a:r>
          </a:p>
          <a:p>
            <a:pPr marL="566928" indent="-457200">
              <a:buFont typeface="+mj-lt"/>
              <a:buAutoNum type="arabicPeriod"/>
            </a:pPr>
            <a:r>
              <a:rPr lang="en-GB" dirty="0"/>
              <a:t>Data Visualization and Reporting</a:t>
            </a:r>
          </a:p>
          <a:p>
            <a:pPr marL="566928" indent="-457200">
              <a:buFont typeface="+mj-lt"/>
              <a:buAutoNum type="arabicPeriod"/>
            </a:pPr>
            <a:r>
              <a:rPr lang="en-GB" dirty="0"/>
              <a:t>Data Governance and Compliance</a:t>
            </a:r>
          </a:p>
          <a:p>
            <a:pPr marL="566928" indent="-457200">
              <a:buFont typeface="+mj-lt"/>
              <a:buAutoNum type="arabicPeriod"/>
            </a:pPr>
            <a:r>
              <a:rPr lang="en-GB" dirty="0"/>
              <a:t>Continuous Monitoring and Quality Assurance</a:t>
            </a:r>
          </a:p>
          <a:p>
            <a:pPr marL="566928" indent="-457200">
              <a:buFont typeface="+mj-lt"/>
              <a:buAutoNum type="arabicPeriod"/>
            </a:pPr>
            <a:r>
              <a:rPr lang="en-GB" dirty="0"/>
              <a:t>Feedback Loop and Iterative Improvement</a:t>
            </a:r>
          </a:p>
        </p:txBody>
      </p:sp>
    </p:spTree>
    <p:extLst>
      <p:ext uri="{BB962C8B-B14F-4D97-AF65-F5344CB8AC3E}">
        <p14:creationId xmlns:p14="http://schemas.microsoft.com/office/powerpoint/2010/main" val="401865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Summary of Topics</a:t>
            </a:r>
          </a:p>
        </p:txBody>
      </p:sp>
      <p:sp>
        <p:nvSpPr>
          <p:cNvPr id="3" name="Content Placeholder 2"/>
          <p:cNvSpPr>
            <a:spLocks noGrp="1"/>
          </p:cNvSpPr>
          <p:nvPr>
            <p:ph idx="1"/>
          </p:nvPr>
        </p:nvSpPr>
        <p:spPr/>
        <p:txBody>
          <a:bodyPr rtlCol="0">
            <a:normAutofit fontScale="85000" lnSpcReduction="10000"/>
          </a:bodyPr>
          <a:lstStyle/>
          <a:p>
            <a:r>
              <a:rPr lang="en-GB" dirty="0"/>
              <a:t>Lesson 1: Objectives </a:t>
            </a:r>
          </a:p>
          <a:p>
            <a:pPr lvl="1" rtl="0"/>
            <a:r>
              <a:rPr lang="en-GB" dirty="0"/>
              <a:t>Definition of AI</a:t>
            </a:r>
          </a:p>
          <a:p>
            <a:pPr lvl="1" rtl="0"/>
            <a:r>
              <a:rPr lang="en-GB" dirty="0"/>
              <a:t>Understanding the Human Brain’s Neural Net Learning Process</a:t>
            </a:r>
          </a:p>
          <a:p>
            <a:pPr lvl="1" rtl="0"/>
            <a:r>
              <a:rPr lang="en-GB" dirty="0"/>
              <a:t>Understanding the Artificial Neural Networks</a:t>
            </a:r>
          </a:p>
          <a:p>
            <a:pPr lvl="1" rtl="0"/>
            <a:r>
              <a:rPr lang="en-GB" dirty="0"/>
              <a:t>Understanding how Mathematical Concepts are used within Artificial Neural Networks</a:t>
            </a:r>
          </a:p>
          <a:p>
            <a:pPr lvl="1" rtl="0"/>
            <a:endParaRPr lang="en-GB" dirty="0"/>
          </a:p>
          <a:p>
            <a:pPr rtl="0"/>
            <a:r>
              <a:rPr lang="en-GB" dirty="0"/>
              <a:t>Lesson 2: Use-Cases of AI in Healthcare</a:t>
            </a:r>
          </a:p>
          <a:p>
            <a:pPr lvl="1" rtl="0"/>
            <a:r>
              <a:rPr lang="en-GB" dirty="0"/>
              <a:t>How AI can be combined with Data Repositories, Edge Devices and the Cloud to build sustainable Healthcare solutions</a:t>
            </a:r>
          </a:p>
          <a:p>
            <a:pPr lvl="1" rtl="0"/>
            <a:r>
              <a:rPr lang="en-GB" dirty="0"/>
              <a:t>Brief discussion on NHS Data Repositories, Regulation and Security requirements</a:t>
            </a:r>
          </a:p>
          <a:p>
            <a:pPr rtl="0"/>
            <a:r>
              <a:rPr lang="en-GB" dirty="0"/>
              <a:t>Lesson 3: NHS Data Repositories</a:t>
            </a:r>
          </a:p>
          <a:p>
            <a:pPr rtl="0"/>
            <a:r>
              <a:rPr lang="en-GB" dirty="0"/>
              <a:t>Lesson 4: New Career Opportunities in AI</a:t>
            </a:r>
          </a:p>
          <a:p>
            <a:pPr rtl="0"/>
            <a:endParaRPr lang="en-GB" dirty="0"/>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0A5C-A304-B7D3-8E6D-C2F5449E0D1B}"/>
              </a:ext>
            </a:extLst>
          </p:cNvPr>
          <p:cNvSpPr>
            <a:spLocks noGrp="1"/>
          </p:cNvSpPr>
          <p:nvPr>
            <p:ph type="title"/>
          </p:nvPr>
        </p:nvSpPr>
        <p:spPr/>
        <p:txBody>
          <a:bodyPr>
            <a:normAutofit fontScale="90000"/>
          </a:bodyPr>
          <a:lstStyle/>
          <a:p>
            <a:r>
              <a:rPr lang="en-GB" dirty="0"/>
              <a:t>Possible Career Opportunities for Healthcare Professionals</a:t>
            </a:r>
          </a:p>
        </p:txBody>
      </p:sp>
      <p:sp>
        <p:nvSpPr>
          <p:cNvPr id="3" name="Content Placeholder 2">
            <a:extLst>
              <a:ext uri="{FF2B5EF4-FFF2-40B4-BE49-F238E27FC236}">
                <a16:creationId xmlns:a16="http://schemas.microsoft.com/office/drawing/2014/main" id="{950476B8-E253-024B-AF75-4072651F86FF}"/>
              </a:ext>
            </a:extLst>
          </p:cNvPr>
          <p:cNvSpPr>
            <a:spLocks noGrp="1"/>
          </p:cNvSpPr>
          <p:nvPr>
            <p:ph sz="half" idx="1"/>
          </p:nvPr>
        </p:nvSpPr>
        <p:spPr/>
        <p:txBody>
          <a:bodyPr>
            <a:normAutofit lnSpcReduction="10000"/>
          </a:bodyPr>
          <a:lstStyle/>
          <a:p>
            <a:r>
              <a:rPr lang="en-GB" dirty="0"/>
              <a:t>Healthcare Informatics Specialist </a:t>
            </a:r>
          </a:p>
          <a:p>
            <a:r>
              <a:rPr lang="en-GB" dirty="0"/>
              <a:t>Data Scientist</a:t>
            </a:r>
          </a:p>
          <a:p>
            <a:r>
              <a:rPr lang="en-GB" dirty="0"/>
              <a:t>Machine Learning Engineer</a:t>
            </a:r>
          </a:p>
          <a:p>
            <a:r>
              <a:rPr lang="en-GB" dirty="0"/>
              <a:t>Robotic Surgery Manager</a:t>
            </a:r>
          </a:p>
          <a:p>
            <a:r>
              <a:rPr lang="en-GB" dirty="0"/>
              <a:t>Clinical AI Specialist</a:t>
            </a:r>
          </a:p>
          <a:p>
            <a:r>
              <a:rPr lang="en-GB" dirty="0"/>
              <a:t>Ethics and Policy Advisor in AI Healthcare</a:t>
            </a:r>
          </a:p>
          <a:p>
            <a:r>
              <a:rPr lang="en-GB" dirty="0"/>
              <a:t>Feature Engineering with Medical Staff Domain Experts </a:t>
            </a:r>
          </a:p>
          <a:p>
            <a:r>
              <a:rPr lang="en-GB" dirty="0"/>
              <a:t>Predictive Maintenance and Operations</a:t>
            </a:r>
          </a:p>
          <a:p>
            <a:r>
              <a:rPr lang="en-GB" dirty="0"/>
              <a:t>EHR Maintenance and Data Quality Analyst </a:t>
            </a:r>
          </a:p>
        </p:txBody>
      </p:sp>
      <p:sp>
        <p:nvSpPr>
          <p:cNvPr id="4" name="Content Placeholder 3">
            <a:extLst>
              <a:ext uri="{FF2B5EF4-FFF2-40B4-BE49-F238E27FC236}">
                <a16:creationId xmlns:a16="http://schemas.microsoft.com/office/drawing/2014/main" id="{7B416297-3A68-BBAD-1217-C9BE8C068675}"/>
              </a:ext>
            </a:extLst>
          </p:cNvPr>
          <p:cNvSpPr>
            <a:spLocks noGrp="1"/>
          </p:cNvSpPr>
          <p:nvPr>
            <p:ph sz="half" idx="2"/>
          </p:nvPr>
        </p:nvSpPr>
        <p:spPr/>
        <p:txBody>
          <a:bodyPr>
            <a:normAutofit lnSpcReduction="10000"/>
          </a:bodyPr>
          <a:lstStyle/>
          <a:p>
            <a:r>
              <a:rPr lang="en-GB" dirty="0"/>
              <a:t>Feature Engineering in medicine involves the process of Selecting, Transforming or Creating features from Medical Data to improve the performance of machine learning models in healthcare applications. These include but are not limited to</a:t>
            </a:r>
          </a:p>
          <a:p>
            <a:pPr marL="566928" indent="-457200">
              <a:buFont typeface="+mj-lt"/>
              <a:buAutoNum type="arabicPeriod"/>
            </a:pPr>
            <a:r>
              <a:rPr lang="en-GB" dirty="0"/>
              <a:t>Patient Characteristics – examples include Age, Gender, Ethnicity and Socio-Economic status with due Anonymity applied to help as Predictors for Medical Models</a:t>
            </a:r>
          </a:p>
          <a:p>
            <a:pPr marL="566928" indent="-457200">
              <a:buFont typeface="+mj-lt"/>
              <a:buAutoNum type="arabicPeriod"/>
            </a:pPr>
            <a:r>
              <a:rPr lang="en-GB" dirty="0"/>
              <a:t>Medical Imaging – Features can be extracted from Scan images using techniques such as Edge Detection, Texture Analysis and Shape Descriptors</a:t>
            </a:r>
          </a:p>
        </p:txBody>
      </p:sp>
    </p:spTree>
    <p:extLst>
      <p:ext uri="{BB962C8B-B14F-4D97-AF65-F5344CB8AC3E}">
        <p14:creationId xmlns:p14="http://schemas.microsoft.com/office/powerpoint/2010/main" val="79195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0A5C-A304-B7D3-8E6D-C2F5449E0D1B}"/>
              </a:ext>
            </a:extLst>
          </p:cNvPr>
          <p:cNvSpPr>
            <a:spLocks noGrp="1"/>
          </p:cNvSpPr>
          <p:nvPr>
            <p:ph type="title"/>
          </p:nvPr>
        </p:nvSpPr>
        <p:spPr/>
        <p:txBody>
          <a:bodyPr>
            <a:normAutofit fontScale="90000"/>
          </a:bodyPr>
          <a:lstStyle/>
          <a:p>
            <a:r>
              <a:rPr lang="en-GB" dirty="0"/>
              <a:t>Possible Career Opportunities for Healthcare Professionals</a:t>
            </a:r>
          </a:p>
        </p:txBody>
      </p:sp>
      <p:sp>
        <p:nvSpPr>
          <p:cNvPr id="3" name="Content Placeholder 2">
            <a:extLst>
              <a:ext uri="{FF2B5EF4-FFF2-40B4-BE49-F238E27FC236}">
                <a16:creationId xmlns:a16="http://schemas.microsoft.com/office/drawing/2014/main" id="{950476B8-E253-024B-AF75-4072651F86FF}"/>
              </a:ext>
            </a:extLst>
          </p:cNvPr>
          <p:cNvSpPr>
            <a:spLocks noGrp="1"/>
          </p:cNvSpPr>
          <p:nvPr>
            <p:ph sz="half" idx="1"/>
          </p:nvPr>
        </p:nvSpPr>
        <p:spPr/>
        <p:txBody>
          <a:bodyPr>
            <a:normAutofit lnSpcReduction="10000"/>
          </a:bodyPr>
          <a:lstStyle/>
          <a:p>
            <a:r>
              <a:rPr lang="en-GB" dirty="0"/>
              <a:t>Healthcare Informatics Specialist </a:t>
            </a:r>
          </a:p>
          <a:p>
            <a:r>
              <a:rPr lang="en-GB" dirty="0"/>
              <a:t>Data Scientist</a:t>
            </a:r>
          </a:p>
          <a:p>
            <a:r>
              <a:rPr lang="en-GB" dirty="0"/>
              <a:t>Machine Learning Engineer</a:t>
            </a:r>
          </a:p>
          <a:p>
            <a:r>
              <a:rPr lang="en-GB" dirty="0"/>
              <a:t>Robotic Surgery Manager</a:t>
            </a:r>
          </a:p>
          <a:p>
            <a:r>
              <a:rPr lang="en-GB" dirty="0"/>
              <a:t>Clinical AI Specialist</a:t>
            </a:r>
          </a:p>
          <a:p>
            <a:r>
              <a:rPr lang="en-GB" dirty="0"/>
              <a:t>Ethics and Policy Advisor in AI Healthcare</a:t>
            </a:r>
          </a:p>
          <a:p>
            <a:r>
              <a:rPr lang="en-GB" dirty="0"/>
              <a:t>Feature Engineering with Medical Staff Domain Experts </a:t>
            </a:r>
          </a:p>
          <a:p>
            <a:r>
              <a:rPr lang="en-GB" dirty="0"/>
              <a:t>Predictive Maintenance and Operations</a:t>
            </a:r>
          </a:p>
          <a:p>
            <a:r>
              <a:rPr lang="en-GB" dirty="0"/>
              <a:t>EHR Maintenance and Data Quality Analyst </a:t>
            </a:r>
          </a:p>
        </p:txBody>
      </p:sp>
      <p:sp>
        <p:nvSpPr>
          <p:cNvPr id="4" name="Content Placeholder 3">
            <a:extLst>
              <a:ext uri="{FF2B5EF4-FFF2-40B4-BE49-F238E27FC236}">
                <a16:creationId xmlns:a16="http://schemas.microsoft.com/office/drawing/2014/main" id="{7B416297-3A68-BBAD-1217-C9BE8C068675}"/>
              </a:ext>
            </a:extLst>
          </p:cNvPr>
          <p:cNvSpPr>
            <a:spLocks noGrp="1"/>
          </p:cNvSpPr>
          <p:nvPr>
            <p:ph sz="half" idx="2"/>
          </p:nvPr>
        </p:nvSpPr>
        <p:spPr/>
        <p:txBody>
          <a:bodyPr>
            <a:normAutofit lnSpcReduction="10000"/>
          </a:bodyPr>
          <a:lstStyle/>
          <a:p>
            <a:r>
              <a:rPr lang="en-GB" dirty="0"/>
              <a:t>Feature Engineering in medicine involves the process of Selecting, Transforming or Creating features from Medical Data to improve the performance of machine learning models in healthcare applications. These include but are not limited to</a:t>
            </a:r>
          </a:p>
          <a:p>
            <a:pPr marL="566928" indent="-457200">
              <a:buFont typeface="+mj-lt"/>
              <a:buAutoNum type="arabicPeriod"/>
            </a:pPr>
            <a:r>
              <a:rPr lang="en-GB" dirty="0"/>
              <a:t>Patient Characteristics – examples include Age, Gender, Ethnicity and Socio-Economic status with due Anonymity applied to help as Predictors for Medical Models</a:t>
            </a:r>
          </a:p>
          <a:p>
            <a:pPr marL="566928" indent="-457200">
              <a:buFont typeface="+mj-lt"/>
              <a:buAutoNum type="arabicPeriod"/>
            </a:pPr>
            <a:r>
              <a:rPr lang="en-GB" dirty="0"/>
              <a:t>Medical Imaging – Features can be extracted from Scan images using techniques such as Edge Detection, Texture Analysis and Shape Descriptors</a:t>
            </a:r>
          </a:p>
        </p:txBody>
      </p:sp>
    </p:spTree>
    <p:extLst>
      <p:ext uri="{BB962C8B-B14F-4D97-AF65-F5344CB8AC3E}">
        <p14:creationId xmlns:p14="http://schemas.microsoft.com/office/powerpoint/2010/main" val="48938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0A5C-A304-B7D3-8E6D-C2F5449E0D1B}"/>
              </a:ext>
            </a:extLst>
          </p:cNvPr>
          <p:cNvSpPr>
            <a:spLocks noGrp="1"/>
          </p:cNvSpPr>
          <p:nvPr>
            <p:ph type="title"/>
          </p:nvPr>
        </p:nvSpPr>
        <p:spPr/>
        <p:txBody>
          <a:bodyPr>
            <a:normAutofit/>
          </a:bodyPr>
          <a:lstStyle/>
          <a:p>
            <a:r>
              <a:rPr lang="en-GB" dirty="0"/>
              <a:t>AI Career Upgrade for HealthCare Professional</a:t>
            </a:r>
          </a:p>
        </p:txBody>
      </p:sp>
      <p:sp>
        <p:nvSpPr>
          <p:cNvPr id="3" name="Content Placeholder 2">
            <a:extLst>
              <a:ext uri="{FF2B5EF4-FFF2-40B4-BE49-F238E27FC236}">
                <a16:creationId xmlns:a16="http://schemas.microsoft.com/office/drawing/2014/main" id="{950476B8-E253-024B-AF75-4072651F86FF}"/>
              </a:ext>
            </a:extLst>
          </p:cNvPr>
          <p:cNvSpPr>
            <a:spLocks noGrp="1"/>
          </p:cNvSpPr>
          <p:nvPr>
            <p:ph sz="half" idx="1"/>
          </p:nvPr>
        </p:nvSpPr>
        <p:spPr/>
        <p:txBody>
          <a:bodyPr>
            <a:normAutofit/>
          </a:bodyPr>
          <a:lstStyle/>
          <a:p>
            <a:pPr marL="109728" indent="0">
              <a:buNone/>
            </a:pPr>
            <a:r>
              <a:rPr lang="en-GB" dirty="0"/>
              <a:t>The key role of Medical Staff within the field of AI is as Domain Experts who have practical understanding of the Hospital, Operation Theatres , GP Surgeries Or within the Hospital Supply Chains</a:t>
            </a:r>
          </a:p>
          <a:p>
            <a:pPr marL="109728" indent="0">
              <a:buNone/>
            </a:pPr>
            <a:r>
              <a:rPr lang="en-GB" dirty="0"/>
              <a:t>The Domain Experts will have several key roles to fill within the years ahead</a:t>
            </a:r>
          </a:p>
        </p:txBody>
      </p:sp>
      <p:sp>
        <p:nvSpPr>
          <p:cNvPr id="4" name="Content Placeholder 3">
            <a:extLst>
              <a:ext uri="{FF2B5EF4-FFF2-40B4-BE49-F238E27FC236}">
                <a16:creationId xmlns:a16="http://schemas.microsoft.com/office/drawing/2014/main" id="{7B416297-3A68-BBAD-1217-C9BE8C068675}"/>
              </a:ext>
            </a:extLst>
          </p:cNvPr>
          <p:cNvSpPr>
            <a:spLocks noGrp="1"/>
          </p:cNvSpPr>
          <p:nvPr>
            <p:ph sz="half" idx="2"/>
          </p:nvPr>
        </p:nvSpPr>
        <p:spPr/>
        <p:txBody>
          <a:bodyPr>
            <a:normAutofit/>
          </a:bodyPr>
          <a:lstStyle/>
          <a:p>
            <a:pPr marL="109728" indent="0">
              <a:buNone/>
            </a:pPr>
            <a:r>
              <a:rPr lang="en-GB" b="1" dirty="0"/>
              <a:t>How to enhance your Medical Career to be AI ready</a:t>
            </a:r>
          </a:p>
          <a:p>
            <a:pPr marL="566928" indent="-457200">
              <a:buFont typeface="+mj-lt"/>
              <a:buAutoNum type="arabicPeriod"/>
            </a:pPr>
            <a:r>
              <a:rPr lang="en-GB" dirty="0"/>
              <a:t>Have a very basic understanding of High School Level Statistics, Probability Distributions, Hypothesis Testing and Regression Analysis. The best way to revisit these is to learn with your child</a:t>
            </a:r>
          </a:p>
          <a:p>
            <a:pPr marL="566928" indent="-457200">
              <a:buFont typeface="+mj-lt"/>
              <a:buAutoNum type="arabicPeriod"/>
            </a:pPr>
            <a:r>
              <a:rPr lang="en-GB" dirty="0"/>
              <a:t>Attend meetups and presentations where possible</a:t>
            </a:r>
          </a:p>
          <a:p>
            <a:pPr marL="566928" indent="-457200">
              <a:buFont typeface="+mj-lt"/>
              <a:buAutoNum type="arabicPeriod"/>
            </a:pPr>
            <a:r>
              <a:rPr lang="en-GB" dirty="0"/>
              <a:t>Check with your employer if you could get specialised training on areas such as Analytics, Robotic Surgeries, Data Quality and Security Implementation etc</a:t>
            </a:r>
          </a:p>
        </p:txBody>
      </p:sp>
    </p:spTree>
    <p:extLst>
      <p:ext uri="{BB962C8B-B14F-4D97-AF65-F5344CB8AC3E}">
        <p14:creationId xmlns:p14="http://schemas.microsoft.com/office/powerpoint/2010/main" val="275454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Lesson 1: Objectives</a:t>
            </a:r>
          </a:p>
        </p:txBody>
      </p:sp>
      <p:sp>
        <p:nvSpPr>
          <p:cNvPr id="3" name="Content Placeholder 2"/>
          <p:cNvSpPr>
            <a:spLocks noGrp="1"/>
          </p:cNvSpPr>
          <p:nvPr>
            <p:ph idx="1"/>
          </p:nvPr>
        </p:nvSpPr>
        <p:spPr/>
        <p:txBody>
          <a:bodyPr rtlCol="0"/>
          <a:lstStyle/>
          <a:p>
            <a:pPr rtl="0"/>
            <a:r>
              <a:rPr lang="en-GB" dirty="0"/>
              <a:t>Artificial Intelligence definition</a:t>
            </a:r>
          </a:p>
          <a:p>
            <a:pPr rtl="0"/>
            <a:r>
              <a:rPr lang="en-GB" dirty="0"/>
              <a:t>Artificial Intelligence relevance to the Healthcare Sector</a:t>
            </a:r>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rtlCol="0"/>
          <a:lstStyle/>
          <a:p>
            <a:pPr rtl="0"/>
            <a:r>
              <a:rPr lang="en-GB" dirty="0"/>
              <a:t>Lesson 1: Definition, Uses and Objectives of AI</a:t>
            </a:r>
          </a:p>
        </p:txBody>
      </p:sp>
      <p:sp>
        <p:nvSpPr>
          <p:cNvPr id="6" name="Text Placeholder 5"/>
          <p:cNvSpPr>
            <a:spLocks noGrp="1"/>
          </p:cNvSpPr>
          <p:nvPr>
            <p:ph sz="half" idx="1"/>
          </p:nvPr>
        </p:nvSpPr>
        <p:spPr/>
        <p:txBody>
          <a:bodyPr rtlCol="0"/>
          <a:lstStyle/>
          <a:p>
            <a:pPr rtl="0"/>
            <a:r>
              <a:rPr lang="en-GB" b="1" dirty="0"/>
              <a:t>Artificial Intelligence</a:t>
            </a:r>
            <a:r>
              <a:rPr lang="en-GB" dirty="0"/>
              <a:t> is technology that enables computers and machines to simulate human intelligence and problem-solving capabilities. </a:t>
            </a:r>
          </a:p>
          <a:p>
            <a:pPr rtl="0"/>
            <a:r>
              <a:rPr lang="en-GB" dirty="0"/>
              <a:t>The origins of AI can be traced back to Classical Philosophers who attempted to describe human thinking as a symbolic system.</a:t>
            </a:r>
          </a:p>
          <a:p>
            <a:pPr rtl="0"/>
            <a:r>
              <a:rPr lang="en-GB" b="1" dirty="0"/>
              <a:t>Formal Founding of AI </a:t>
            </a:r>
            <a:r>
              <a:rPr lang="en-GB" dirty="0"/>
              <a:t>– The field of AI was formally founded in 1956, during a conference at Dartmouth College in Hanover, New Hampshire</a:t>
            </a:r>
          </a:p>
        </p:txBody>
      </p:sp>
      <p:pic>
        <p:nvPicPr>
          <p:cNvPr id="4" name="Content Placeholder 3" descr="A poster with a human brain to explain AI to STEM and Healthcare professionals">
            <a:extLst>
              <a:ext uri="{FF2B5EF4-FFF2-40B4-BE49-F238E27FC236}">
                <a16:creationId xmlns:a16="http://schemas.microsoft.com/office/drawing/2014/main" id="{F51EBFE6-5F2C-7CD3-C191-A7B62A76D29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7600" y="2464197"/>
            <a:ext cx="5384800" cy="3912393"/>
          </a:xfrm>
        </p:spPr>
      </p:pic>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rtlCol="0"/>
          <a:lstStyle/>
          <a:p>
            <a:pPr rtl="0"/>
            <a:r>
              <a:rPr lang="en-GB" dirty="0"/>
              <a:t>Lesson 1: Definition, Uses and Objectives of AI</a:t>
            </a:r>
          </a:p>
        </p:txBody>
      </p:sp>
      <p:sp>
        <p:nvSpPr>
          <p:cNvPr id="6" name="Text Placeholder 5"/>
          <p:cNvSpPr>
            <a:spLocks noGrp="1"/>
          </p:cNvSpPr>
          <p:nvPr>
            <p:ph sz="half" idx="1"/>
          </p:nvPr>
        </p:nvSpPr>
        <p:spPr/>
        <p:txBody>
          <a:bodyPr rtlCol="0"/>
          <a:lstStyle/>
          <a:p>
            <a:pPr marL="109728" indent="0" rtl="0">
              <a:buNone/>
            </a:pPr>
            <a:r>
              <a:rPr lang="en-GB" dirty="0"/>
              <a:t>AI uses in our everyday lives</a:t>
            </a:r>
          </a:p>
          <a:p>
            <a:pPr marL="109728" indent="0" rtl="0">
              <a:buNone/>
            </a:pPr>
            <a:endParaRPr lang="en-GB" dirty="0"/>
          </a:p>
          <a:p>
            <a:r>
              <a:rPr lang="en-GB" dirty="0"/>
              <a:t>Facial and Fingerprint recognition</a:t>
            </a:r>
          </a:p>
          <a:p>
            <a:r>
              <a:rPr lang="en-GB" dirty="0"/>
              <a:t>Social Media</a:t>
            </a:r>
          </a:p>
          <a:p>
            <a:r>
              <a:rPr lang="en-GB" dirty="0"/>
              <a:t>Search Engines like Google , Bing etc</a:t>
            </a:r>
          </a:p>
          <a:p>
            <a:r>
              <a:rPr lang="en-GB" dirty="0"/>
              <a:t>Digital Voice Assistants like Siri and Alexa</a:t>
            </a:r>
          </a:p>
          <a:p>
            <a:r>
              <a:rPr lang="en-GB" dirty="0"/>
              <a:t>Chatbots</a:t>
            </a:r>
          </a:p>
          <a:p>
            <a:r>
              <a:rPr lang="en-GB" dirty="0"/>
              <a:t>Recommender Systems in Ecommerce, YouTube, Netflix</a:t>
            </a:r>
          </a:p>
        </p:txBody>
      </p:sp>
      <p:pic>
        <p:nvPicPr>
          <p:cNvPr id="4" name="Content Placeholder 3" descr="A poster with a human brain to explain AI to STEM and Healthcare professionals">
            <a:extLst>
              <a:ext uri="{FF2B5EF4-FFF2-40B4-BE49-F238E27FC236}">
                <a16:creationId xmlns:a16="http://schemas.microsoft.com/office/drawing/2014/main" id="{F51EBFE6-5F2C-7CD3-C191-A7B62A76D29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7600" y="2464197"/>
            <a:ext cx="5384800" cy="3912393"/>
          </a:xfrm>
        </p:spPr>
      </p:pic>
    </p:spTree>
    <p:extLst>
      <p:ext uri="{BB962C8B-B14F-4D97-AF65-F5344CB8AC3E}">
        <p14:creationId xmlns:p14="http://schemas.microsoft.com/office/powerpoint/2010/main" val="319240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rtlCol="0"/>
          <a:lstStyle/>
          <a:p>
            <a:pPr rtl="0"/>
            <a:r>
              <a:rPr lang="en-GB" dirty="0"/>
              <a:t>Lesson 1: Definition, Uses and Objectives of AI</a:t>
            </a:r>
          </a:p>
        </p:txBody>
      </p:sp>
      <p:sp>
        <p:nvSpPr>
          <p:cNvPr id="6" name="Text Placeholder 5"/>
          <p:cNvSpPr>
            <a:spLocks noGrp="1"/>
          </p:cNvSpPr>
          <p:nvPr>
            <p:ph sz="half" idx="1"/>
          </p:nvPr>
        </p:nvSpPr>
        <p:spPr/>
        <p:txBody>
          <a:bodyPr rtlCol="0"/>
          <a:lstStyle/>
          <a:p>
            <a:pPr marL="109728" indent="0" rtl="0">
              <a:buNone/>
            </a:pPr>
            <a:r>
              <a:rPr lang="en-GB" b="1" dirty="0"/>
              <a:t>AI’s Transformative Impact in Nursing</a:t>
            </a:r>
          </a:p>
          <a:p>
            <a:pPr marL="109728" indent="0" rtl="0">
              <a:buNone/>
            </a:pPr>
            <a:endParaRPr lang="en-GB" dirty="0"/>
          </a:p>
          <a:p>
            <a:r>
              <a:rPr lang="en-GB" dirty="0"/>
              <a:t>Patient Monitoring</a:t>
            </a:r>
          </a:p>
          <a:p>
            <a:r>
              <a:rPr lang="en-GB" dirty="0"/>
              <a:t>Schedule Management</a:t>
            </a:r>
          </a:p>
          <a:p>
            <a:r>
              <a:rPr lang="en-GB" dirty="0"/>
              <a:t>Clinical Decision Support</a:t>
            </a:r>
          </a:p>
          <a:p>
            <a:r>
              <a:rPr lang="en-GB" dirty="0"/>
              <a:t>Medication Management</a:t>
            </a:r>
          </a:p>
          <a:p>
            <a:r>
              <a:rPr lang="en-GB" dirty="0"/>
              <a:t>Electronic Health Records</a:t>
            </a:r>
          </a:p>
          <a:p>
            <a:r>
              <a:rPr lang="en-GB" dirty="0"/>
              <a:t>Communication</a:t>
            </a:r>
          </a:p>
          <a:p>
            <a:r>
              <a:rPr lang="en-GB" dirty="0"/>
              <a:t>Wound care management</a:t>
            </a:r>
          </a:p>
          <a:p>
            <a:r>
              <a:rPr lang="en-GB" dirty="0"/>
              <a:t>Post Anaesthesia Care</a:t>
            </a:r>
          </a:p>
          <a:p>
            <a:r>
              <a:rPr lang="en-GB" dirty="0"/>
              <a:t>Shift Handover Process</a:t>
            </a:r>
          </a:p>
          <a:p>
            <a:r>
              <a:rPr lang="en-GB" dirty="0"/>
              <a:t>Retirement Plan</a:t>
            </a:r>
          </a:p>
        </p:txBody>
      </p:sp>
      <p:pic>
        <p:nvPicPr>
          <p:cNvPr id="4" name="Content Placeholder 3" descr="A poster with a human brain to explain AI to STEM and Healthcare professionals">
            <a:extLst>
              <a:ext uri="{FF2B5EF4-FFF2-40B4-BE49-F238E27FC236}">
                <a16:creationId xmlns:a16="http://schemas.microsoft.com/office/drawing/2014/main" id="{F51EBFE6-5F2C-7CD3-C191-A7B62A76D29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7600" y="2464197"/>
            <a:ext cx="5384800" cy="3912393"/>
          </a:xfrm>
        </p:spPr>
      </p:pic>
    </p:spTree>
    <p:extLst>
      <p:ext uri="{BB962C8B-B14F-4D97-AF65-F5344CB8AC3E}">
        <p14:creationId xmlns:p14="http://schemas.microsoft.com/office/powerpoint/2010/main" val="3678647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rtlCol="0"/>
          <a:lstStyle/>
          <a:p>
            <a:pPr rtl="0"/>
            <a:r>
              <a:rPr lang="en-GB" dirty="0"/>
              <a:t>Lesson 1: Definition, Uses and Objectives of AI</a:t>
            </a:r>
          </a:p>
        </p:txBody>
      </p:sp>
      <p:sp>
        <p:nvSpPr>
          <p:cNvPr id="6" name="Text Placeholder 5"/>
          <p:cNvSpPr>
            <a:spLocks noGrp="1"/>
          </p:cNvSpPr>
          <p:nvPr>
            <p:ph sz="half" idx="1"/>
          </p:nvPr>
        </p:nvSpPr>
        <p:spPr>
          <a:xfrm>
            <a:off x="458993" y="2249455"/>
            <a:ext cx="5384800" cy="4341875"/>
          </a:xfrm>
        </p:spPr>
        <p:txBody>
          <a:bodyPr rtlCol="0">
            <a:normAutofit fontScale="55000" lnSpcReduction="20000"/>
          </a:bodyPr>
          <a:lstStyle/>
          <a:p>
            <a:pPr marL="109728" indent="0" rtl="0">
              <a:buNone/>
            </a:pPr>
            <a:r>
              <a:rPr lang="en-GB" b="1" dirty="0"/>
              <a:t>AI’s Transformative Impact in Nursing</a:t>
            </a:r>
          </a:p>
          <a:p>
            <a:pPr marL="109728" indent="0" rtl="0">
              <a:buNone/>
            </a:pPr>
            <a:endParaRPr lang="en-GB" dirty="0"/>
          </a:p>
          <a:p>
            <a:r>
              <a:rPr lang="en-GB" dirty="0"/>
              <a:t>Patient Monitoring</a:t>
            </a:r>
          </a:p>
          <a:p>
            <a:r>
              <a:rPr lang="en-GB" dirty="0"/>
              <a:t>Schedule Management</a:t>
            </a:r>
          </a:p>
          <a:p>
            <a:r>
              <a:rPr lang="en-GB" dirty="0"/>
              <a:t>Clinical Decision Support</a:t>
            </a:r>
          </a:p>
          <a:p>
            <a:r>
              <a:rPr lang="en-GB" dirty="0"/>
              <a:t>Medication Management</a:t>
            </a:r>
          </a:p>
          <a:p>
            <a:r>
              <a:rPr lang="en-GB" dirty="0"/>
              <a:t>Electronic Health Records</a:t>
            </a:r>
          </a:p>
          <a:p>
            <a:r>
              <a:rPr lang="en-GB" dirty="0"/>
              <a:t>Communication</a:t>
            </a:r>
          </a:p>
          <a:p>
            <a:r>
              <a:rPr lang="en-GB" dirty="0"/>
              <a:t>Wound care management</a:t>
            </a:r>
          </a:p>
          <a:p>
            <a:r>
              <a:rPr lang="en-GB" dirty="0"/>
              <a:t>Post Anaesthesia Care</a:t>
            </a:r>
          </a:p>
          <a:p>
            <a:r>
              <a:rPr lang="en-GB" dirty="0"/>
              <a:t>Shift Handover Process</a:t>
            </a:r>
          </a:p>
          <a:p>
            <a:r>
              <a:rPr lang="en-GB" dirty="0"/>
              <a:t>Retirement Plan</a:t>
            </a:r>
          </a:p>
        </p:txBody>
      </p:sp>
      <p:sp>
        <p:nvSpPr>
          <p:cNvPr id="8" name="Content Placeholder 7">
            <a:extLst>
              <a:ext uri="{FF2B5EF4-FFF2-40B4-BE49-F238E27FC236}">
                <a16:creationId xmlns:a16="http://schemas.microsoft.com/office/drawing/2014/main" id="{3CCCBFBE-0A49-FB7D-5209-636A96A03B12}"/>
              </a:ext>
            </a:extLst>
          </p:cNvPr>
          <p:cNvSpPr>
            <a:spLocks noGrp="1"/>
          </p:cNvSpPr>
          <p:nvPr>
            <p:ph sz="half" idx="2"/>
          </p:nvPr>
        </p:nvSpPr>
        <p:spPr/>
        <p:txBody>
          <a:bodyPr>
            <a:normAutofit fontScale="55000" lnSpcReduction="20000"/>
          </a:bodyPr>
          <a:lstStyle/>
          <a:p>
            <a:pPr marL="342900" lvl="0" indent="-342900">
              <a:lnSpc>
                <a:spcPct val="107000"/>
              </a:lnSpc>
              <a:buFont typeface="+mj-lt"/>
              <a:buAutoNum type="arabicPeriod"/>
            </a:pPr>
            <a:r>
              <a:rPr lang="en-GB" sz="1800" b="1" dirty="0">
                <a:effectLst/>
                <a:latin typeface="Calibri" panose="020F0502020204030204" pitchFamily="34" charset="0"/>
                <a:ea typeface="Calibri" panose="020F0502020204030204" pitchFamily="34" charset="0"/>
                <a:cs typeface="Times New Roman" panose="02020603050405020304" pitchFamily="18" charset="0"/>
              </a:rPr>
              <a:t>Patient Monitoring </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b="1" dirty="0">
                <a:effectLst/>
                <a:latin typeface="Calibri" panose="020F0502020204030204" pitchFamily="34" charset="0"/>
                <a:ea typeface="Calibri" panose="020F0502020204030204" pitchFamily="34" charset="0"/>
                <a:cs typeface="Times New Roman" panose="02020603050405020304" pitchFamily="18" charset="0"/>
              </a:rPr>
              <a:t>AI powered wearables sends continuous data on heart rate, Blood Pressure, activity levels, sleep patterns etc. AI algorithms can send alerts &amp; notifications to healthcare professionals.</a:t>
            </a:r>
            <a:br>
              <a:rPr lang="en-GB" sz="1800" b="1" dirty="0">
                <a:effectLst/>
                <a:latin typeface="Calibri" panose="020F0502020204030204" pitchFamily="34" charset="0"/>
                <a:ea typeface="Calibri" panose="020F0502020204030204" pitchFamily="34" charset="0"/>
                <a:cs typeface="Times New Roman" panose="02020603050405020304" pitchFamily="18" charset="0"/>
              </a:rPr>
            </a:b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GB" sz="1800" b="1" dirty="0">
                <a:effectLst/>
                <a:latin typeface="Calibri" panose="020F0502020204030204" pitchFamily="34" charset="0"/>
                <a:ea typeface="Calibri" panose="020F0502020204030204" pitchFamily="34" charset="0"/>
                <a:cs typeface="Times New Roman" panose="02020603050405020304" pitchFamily="18" charset="0"/>
              </a:rPr>
              <a:t>Schedule Management - Optimise efficiency by analysing historical data such as availability of nurses, workload balance based on the staff skills and their preferences. </a:t>
            </a:r>
            <a:br>
              <a:rPr lang="en-GB" sz="1800" b="1" dirty="0">
                <a:effectLst/>
                <a:latin typeface="Calibri" panose="020F0502020204030204" pitchFamily="34" charset="0"/>
                <a:ea typeface="Calibri" panose="020F0502020204030204" pitchFamily="34" charset="0"/>
                <a:cs typeface="Times New Roman" panose="02020603050405020304" pitchFamily="18" charset="0"/>
              </a:rPr>
            </a:br>
            <a:r>
              <a:rPr lang="en-GB" sz="1800" b="1" dirty="0">
                <a:effectLst/>
                <a:latin typeface="Calibri" panose="020F0502020204030204" pitchFamily="34" charset="0"/>
                <a:ea typeface="Calibri" panose="020F0502020204030204" pitchFamily="34" charset="0"/>
                <a:cs typeface="Times New Roman" panose="02020603050405020304" pitchFamily="18" charset="0"/>
              </a:rPr>
              <a:t>Reduce admin tasks, gives better work life balance.</a:t>
            </a:r>
            <a:br>
              <a:rPr lang="en-GB" sz="1800" b="1" dirty="0">
                <a:effectLst/>
                <a:latin typeface="Calibri" panose="020F0502020204030204" pitchFamily="34" charset="0"/>
                <a:ea typeface="Calibri" panose="020F0502020204030204" pitchFamily="34" charset="0"/>
                <a:cs typeface="Times New Roman" panose="02020603050405020304" pitchFamily="18" charset="0"/>
              </a:rPr>
            </a:br>
            <a:r>
              <a:rPr lang="en-GB" sz="1800" b="1" dirty="0">
                <a:effectLst/>
                <a:latin typeface="Calibri" panose="020F0502020204030204" pitchFamily="34" charset="0"/>
                <a:ea typeface="Calibri" panose="020F0502020204030204" pitchFamily="34" charset="0"/>
                <a:cs typeface="Times New Roman" panose="02020603050405020304" pitchFamily="18" charset="0"/>
              </a:rPr>
              <a:t>It can predict future staffing needs and helps to deal with unexpected events.</a:t>
            </a:r>
          </a:p>
          <a:p>
            <a:pPr marL="342900" lvl="0" indent="-342900">
              <a:lnSpc>
                <a:spcPct val="107000"/>
              </a:lnSpc>
              <a:spcAft>
                <a:spcPts val="800"/>
              </a:spcAft>
              <a:buFont typeface="+mj-lt"/>
              <a:buAutoNum type="arabicPeriod"/>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GB" sz="1800" b="1" dirty="0">
                <a:effectLst/>
                <a:latin typeface="Calibri" panose="020F0502020204030204" pitchFamily="34" charset="0"/>
                <a:ea typeface="Calibri" panose="020F0502020204030204" pitchFamily="34" charset="0"/>
                <a:cs typeface="Times New Roman" panose="02020603050405020304" pitchFamily="18" charset="0"/>
              </a:rPr>
              <a:t>Clinical Decision Support - Input patient data like medical records, lab results, imaging scans, pathology reports &amp; genetic profiles. AI algorithms analyse the data alongside a comprehensive library of medical literature, research papers, clinical trials &amp; treatment guidelines. </a:t>
            </a:r>
            <a:br>
              <a:rPr lang="en-GB" sz="1800" b="1" dirty="0">
                <a:effectLst/>
                <a:latin typeface="Calibri" panose="020F0502020204030204" pitchFamily="34" charset="0"/>
                <a:ea typeface="Calibri" panose="020F0502020204030204" pitchFamily="34" charset="0"/>
                <a:cs typeface="Times New Roman" panose="02020603050405020304" pitchFamily="18" charset="0"/>
              </a:rPr>
            </a:br>
            <a:r>
              <a:rPr lang="en-GB" sz="1800" b="1" dirty="0">
                <a:effectLst/>
                <a:latin typeface="Calibri" panose="020F0502020204030204" pitchFamily="34" charset="0"/>
                <a:ea typeface="Calibri" panose="020F0502020204030204" pitchFamily="34" charset="0"/>
                <a:cs typeface="Times New Roman" panose="02020603050405020304" pitchFamily="18" charset="0"/>
              </a:rPr>
              <a:t>AI system can generate tailor made treatment options and a personalised treatment care plan.</a:t>
            </a:r>
            <a:br>
              <a:rPr lang="en-GB" sz="1800" b="1" dirty="0">
                <a:effectLst/>
                <a:latin typeface="Calibri" panose="020F0502020204030204" pitchFamily="34" charset="0"/>
                <a:ea typeface="Calibri" panose="020F0502020204030204" pitchFamily="34" charset="0"/>
                <a:cs typeface="Times New Roman" panose="02020603050405020304" pitchFamily="18" charset="0"/>
              </a:rPr>
            </a:br>
            <a:r>
              <a:rPr lang="en-GB" sz="1800" b="1" dirty="0">
                <a:effectLst/>
                <a:latin typeface="Calibri" panose="020F0502020204030204" pitchFamily="34" charset="0"/>
                <a:ea typeface="Calibri" panose="020F0502020204030204" pitchFamily="34" charset="0"/>
                <a:cs typeface="Times New Roman" panose="02020603050405020304" pitchFamily="18" charset="0"/>
              </a:rPr>
              <a:t>AI algorithms help to support healthcare professionals, not to replace them.</a:t>
            </a:r>
            <a:r>
              <a:rPr lang="en-GB" sz="1800" dirty="0">
                <a:effectLst/>
                <a:latin typeface="Calibri" panose="020F0502020204030204" pitchFamily="34" charset="0"/>
                <a:ea typeface="Calibri" panose="020F0502020204030204" pitchFamily="34" charset="0"/>
                <a:cs typeface="Times New Roman" panose="02020603050405020304" pitchFamily="18" charset="0"/>
              </a:rPr>
              <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GB" sz="1800" b="1" dirty="0">
                <a:effectLst/>
                <a:latin typeface="Calibri" panose="020F0502020204030204" pitchFamily="34" charset="0"/>
                <a:ea typeface="Calibri" panose="020F0502020204030204" pitchFamily="34" charset="0"/>
                <a:cs typeface="Times New Roman" panose="02020603050405020304" pitchFamily="18" charset="0"/>
              </a:rPr>
              <a:t>The final treatment decision will be by the expert Healthcare professional.</a:t>
            </a:r>
            <a:br>
              <a:rPr lang="en-GB" sz="1800" b="1" dirty="0">
                <a:effectLst/>
                <a:latin typeface="Calibri" panose="020F0502020204030204" pitchFamily="34" charset="0"/>
                <a:ea typeface="Calibri" panose="020F0502020204030204" pitchFamily="34" charset="0"/>
                <a:cs typeface="Times New Roman" panose="02020603050405020304" pitchFamily="18" charset="0"/>
              </a:rPr>
            </a:b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GB" sz="1800" b="1" dirty="0">
                <a:effectLst/>
                <a:latin typeface="Calibri" panose="020F0502020204030204" pitchFamily="34" charset="0"/>
                <a:ea typeface="Calibri" panose="020F0502020204030204" pitchFamily="34" charset="0"/>
                <a:cs typeface="Times New Roman" panose="02020603050405020304" pitchFamily="18" charset="0"/>
              </a:rPr>
              <a:t>Medication Management - AI algorithms can help to alert inconsistency, duplicate drug orders, prevent drug errors.</a:t>
            </a:r>
            <a:br>
              <a:rPr lang="en-GB" sz="1800" b="1" dirty="0">
                <a:effectLst/>
                <a:latin typeface="Calibri" panose="020F0502020204030204" pitchFamily="34" charset="0"/>
                <a:ea typeface="Calibri" panose="020F0502020204030204" pitchFamily="34" charset="0"/>
                <a:cs typeface="Times New Roman" panose="02020603050405020304" pitchFamily="18" charset="0"/>
              </a:rPr>
            </a:br>
            <a:r>
              <a:rPr lang="en-GB" sz="1800" b="1" dirty="0">
                <a:effectLst/>
                <a:latin typeface="Calibri" panose="020F0502020204030204" pitchFamily="34" charset="0"/>
                <a:ea typeface="Calibri" panose="020F0502020204030204" pitchFamily="34" charset="0"/>
                <a:cs typeface="Times New Roman" panose="02020603050405020304" pitchFamily="18" charset="0"/>
              </a:rPr>
              <a:t>Can generate Medication list based on the patient health records.</a:t>
            </a:r>
            <a:br>
              <a:rPr lang="en-GB" sz="1800" b="1" dirty="0">
                <a:effectLst/>
                <a:latin typeface="Calibri" panose="020F0502020204030204" pitchFamily="34" charset="0"/>
                <a:ea typeface="Calibri" panose="020F0502020204030204" pitchFamily="34" charset="0"/>
                <a:cs typeface="Times New Roman" panose="02020603050405020304" pitchFamily="18" charset="0"/>
              </a:rPr>
            </a:br>
            <a:r>
              <a:rPr lang="en-GB" sz="1800" b="1" dirty="0">
                <a:effectLst/>
                <a:latin typeface="Calibri" panose="020F0502020204030204" pitchFamily="34" charset="0"/>
                <a:ea typeface="Calibri" panose="020F0502020204030204" pitchFamily="34" charset="0"/>
                <a:cs typeface="Times New Roman" panose="02020603050405020304" pitchFamily="18" charset="0"/>
              </a:rPr>
              <a:t>Real time alerts and reminders about the dosage.</a:t>
            </a:r>
            <a:br>
              <a:rPr lang="en-GB" sz="1800" b="1" dirty="0">
                <a:effectLst/>
                <a:latin typeface="Calibri" panose="020F0502020204030204" pitchFamily="34" charset="0"/>
                <a:ea typeface="Calibri" panose="020F0502020204030204" pitchFamily="34" charset="0"/>
                <a:cs typeface="Times New Roman" panose="02020603050405020304" pitchFamily="18" charset="0"/>
              </a:rPr>
            </a:br>
            <a:r>
              <a:rPr lang="en-GB" sz="1800" b="1" dirty="0">
                <a:effectLst/>
                <a:latin typeface="Calibri" panose="020F0502020204030204" pitchFamily="34" charset="0"/>
                <a:ea typeface="Calibri" panose="020F0502020204030204" pitchFamily="34" charset="0"/>
                <a:cs typeface="Times New Roman" panose="02020603050405020304" pitchFamily="18" charset="0"/>
              </a:rPr>
              <a:t>Inventory Management (alert of low stock etc.)</a:t>
            </a:r>
            <a:br>
              <a:rPr lang="en-GB" sz="1800" b="1" dirty="0">
                <a:effectLst/>
                <a:latin typeface="Calibri" panose="020F0502020204030204" pitchFamily="34" charset="0"/>
                <a:ea typeface="Calibri" panose="020F0502020204030204" pitchFamily="34" charset="0"/>
                <a:cs typeface="Times New Roman" panose="02020603050405020304" pitchFamily="18" charset="0"/>
              </a:rPr>
            </a:br>
            <a:r>
              <a:rPr lang="en-GB" sz="1800" b="1" dirty="0">
                <a:effectLst/>
                <a:latin typeface="Calibri" panose="020F0502020204030204" pitchFamily="34" charset="0"/>
                <a:ea typeface="Calibri" panose="020F0502020204030204" pitchFamily="34" charset="0"/>
                <a:cs typeface="Times New Roman" panose="02020603050405020304" pitchFamily="18" charset="0"/>
              </a:rPr>
              <a:t>AI Health chat bots / Virtual assistants provide immediate access to drug info, dosage etc.</a:t>
            </a:r>
          </a:p>
          <a:p>
            <a:pPr marL="342900" lvl="0" indent="-342900">
              <a:lnSpc>
                <a:spcPct val="107000"/>
              </a:lnSpc>
              <a:buFont typeface="+mj-lt"/>
              <a:buAutoNum type="arabicPeriod"/>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01168" indent="0">
              <a:lnSpc>
                <a:spcPct val="107000"/>
              </a:lnSpc>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 </a:t>
            </a:r>
          </a:p>
        </p:txBody>
      </p:sp>
    </p:spTree>
    <p:extLst>
      <p:ext uri="{BB962C8B-B14F-4D97-AF65-F5344CB8AC3E}">
        <p14:creationId xmlns:p14="http://schemas.microsoft.com/office/powerpoint/2010/main" val="60730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rtlCol="0"/>
          <a:lstStyle/>
          <a:p>
            <a:pPr rtl="0"/>
            <a:r>
              <a:rPr lang="en-GB" dirty="0"/>
              <a:t>Lesson 1: Definition, Uses and Objectives of AI</a:t>
            </a:r>
          </a:p>
        </p:txBody>
      </p:sp>
      <p:sp>
        <p:nvSpPr>
          <p:cNvPr id="6" name="Text Placeholder 5"/>
          <p:cNvSpPr>
            <a:spLocks noGrp="1"/>
          </p:cNvSpPr>
          <p:nvPr>
            <p:ph sz="half" idx="1"/>
          </p:nvPr>
        </p:nvSpPr>
        <p:spPr>
          <a:xfrm>
            <a:off x="458993" y="2249455"/>
            <a:ext cx="5384800" cy="4341875"/>
          </a:xfrm>
        </p:spPr>
        <p:txBody>
          <a:bodyPr rtlCol="0">
            <a:normAutofit fontScale="70000" lnSpcReduction="20000"/>
          </a:bodyPr>
          <a:lstStyle/>
          <a:p>
            <a:pPr marL="109728" indent="0" rtl="0">
              <a:buNone/>
            </a:pPr>
            <a:r>
              <a:rPr lang="en-GB" b="1" dirty="0"/>
              <a:t>AI’s Transformative Impact in Nursing</a:t>
            </a:r>
          </a:p>
          <a:p>
            <a:pPr marL="109728" indent="0" rtl="0">
              <a:buNone/>
            </a:pPr>
            <a:endParaRPr lang="en-GB" dirty="0"/>
          </a:p>
          <a:p>
            <a:r>
              <a:rPr lang="en-GB" dirty="0"/>
              <a:t>Patient Monitoring</a:t>
            </a:r>
          </a:p>
          <a:p>
            <a:r>
              <a:rPr lang="en-GB" dirty="0"/>
              <a:t>Schedule Management</a:t>
            </a:r>
          </a:p>
          <a:p>
            <a:r>
              <a:rPr lang="en-GB" dirty="0"/>
              <a:t>Clinical Decision Support</a:t>
            </a:r>
          </a:p>
          <a:p>
            <a:r>
              <a:rPr lang="en-GB" dirty="0"/>
              <a:t>Medication Management</a:t>
            </a:r>
          </a:p>
          <a:p>
            <a:r>
              <a:rPr lang="en-GB" dirty="0"/>
              <a:t>Electronic Health Records</a:t>
            </a:r>
          </a:p>
          <a:p>
            <a:r>
              <a:rPr lang="en-GB" dirty="0"/>
              <a:t>Communication</a:t>
            </a:r>
          </a:p>
          <a:p>
            <a:r>
              <a:rPr lang="en-GB" dirty="0"/>
              <a:t>Wound care management</a:t>
            </a:r>
          </a:p>
          <a:p>
            <a:r>
              <a:rPr lang="en-GB" dirty="0"/>
              <a:t>Post Anaesthesia Care</a:t>
            </a:r>
          </a:p>
          <a:p>
            <a:r>
              <a:rPr lang="en-GB" dirty="0"/>
              <a:t>Shift Handover Process</a:t>
            </a:r>
          </a:p>
          <a:p>
            <a:r>
              <a:rPr lang="en-GB" dirty="0"/>
              <a:t>Retirement Plan</a:t>
            </a:r>
          </a:p>
        </p:txBody>
      </p:sp>
      <p:sp>
        <p:nvSpPr>
          <p:cNvPr id="8" name="Content Placeholder 7">
            <a:extLst>
              <a:ext uri="{FF2B5EF4-FFF2-40B4-BE49-F238E27FC236}">
                <a16:creationId xmlns:a16="http://schemas.microsoft.com/office/drawing/2014/main" id="{3CCCBFBE-0A49-FB7D-5209-636A96A03B12}"/>
              </a:ext>
            </a:extLst>
          </p:cNvPr>
          <p:cNvSpPr>
            <a:spLocks noGrp="1"/>
          </p:cNvSpPr>
          <p:nvPr>
            <p:ph sz="half" idx="2"/>
          </p:nvPr>
        </p:nvSpPr>
        <p:spPr/>
        <p:txBody>
          <a:bodyPr>
            <a:normAutofit fontScale="70000" lnSpcReduction="20000"/>
          </a:bodyPr>
          <a:lstStyle/>
          <a:p>
            <a:pPr marL="109728" indent="0">
              <a:buNone/>
            </a:pPr>
            <a:r>
              <a:rPr lang="en-GB" dirty="0"/>
              <a:t>5. Electronic Health Records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Automating data entry, improving data accuracy, retrieving data quickly.</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GB" sz="1800" dirty="0">
                <a:effectLst/>
                <a:latin typeface="Calibri" panose="020F0502020204030204" pitchFamily="34" charset="0"/>
                <a:ea typeface="Calibri" panose="020F0502020204030204" pitchFamily="34" charset="0"/>
                <a:cs typeface="Times New Roman" panose="02020603050405020304" pitchFamily="18" charset="0"/>
              </a:rPr>
              <a:t>Natural Language Processing (NLP) algorithms can convert unstructured text into structured and actionable text.</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GB" sz="1800" dirty="0">
                <a:effectLst/>
                <a:latin typeface="Calibri" panose="020F0502020204030204" pitchFamily="34" charset="0"/>
                <a:ea typeface="Calibri" panose="020F0502020204030204" pitchFamily="34" charset="0"/>
                <a:cs typeface="Times New Roman" panose="02020603050405020304" pitchFamily="18" charset="0"/>
              </a:rPr>
              <a:t>The resultant Admin time reduction can be used for efficient Patient Care</a:t>
            </a:r>
          </a:p>
          <a:p>
            <a:endParaRPr lang="en-GB" dirty="0"/>
          </a:p>
          <a:p>
            <a:pPr marL="109728" indent="0">
              <a:buNone/>
            </a:pPr>
            <a:r>
              <a:rPr lang="en-GB" dirty="0"/>
              <a:t>6. Communication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AI powered chat bots and Voice Recognition Systems use Natural Language Processing (NLP) algorithms.</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GB" sz="1800" dirty="0">
                <a:effectLst/>
                <a:latin typeface="Calibri" panose="020F0502020204030204" pitchFamily="34" charset="0"/>
                <a:ea typeface="Calibri" panose="020F0502020204030204" pitchFamily="34" charset="0"/>
                <a:cs typeface="Times New Roman" panose="02020603050405020304" pitchFamily="18" charset="0"/>
              </a:rPr>
              <a:t>Can identify spoken commands to retrieve patient records to save time.</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GB" sz="1800" dirty="0">
                <a:effectLst/>
                <a:latin typeface="Calibri" panose="020F0502020204030204" pitchFamily="34" charset="0"/>
                <a:ea typeface="Calibri" panose="020F0502020204030204" pitchFamily="34" charset="0"/>
                <a:cs typeface="Times New Roman" panose="02020603050405020304" pitchFamily="18" charset="0"/>
              </a:rPr>
              <a:t>Can draft letters using Voice Recognition Systems.</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GB" sz="1800" dirty="0">
                <a:effectLst/>
                <a:latin typeface="Calibri" panose="020F0502020204030204" pitchFamily="34" charset="0"/>
                <a:ea typeface="Calibri" panose="020F0502020204030204" pitchFamily="34" charset="0"/>
                <a:cs typeface="Times New Roman" panose="02020603050405020304" pitchFamily="18" charset="0"/>
              </a:rPr>
              <a:t>Predictive text messages can be used for repetitive messages.</a:t>
            </a:r>
          </a:p>
          <a:p>
            <a:pPr marL="109728" indent="0">
              <a:buNone/>
            </a:pPr>
            <a:endParaRPr lang="en-GB" dirty="0"/>
          </a:p>
          <a:p>
            <a:pPr marL="109728" indent="0">
              <a:buNone/>
            </a:pPr>
            <a:r>
              <a:rPr lang="en-GB" dirty="0"/>
              <a:t>7. Wound care management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Computer vision technology combined with AI algorithm to automate wound assessment provide accurate feedback.</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GB" sz="1800" dirty="0">
                <a:effectLst/>
                <a:latin typeface="Calibri" panose="020F0502020204030204" pitchFamily="34" charset="0"/>
                <a:ea typeface="Calibri" panose="020F0502020204030204" pitchFamily="34" charset="0"/>
                <a:cs typeface="Times New Roman" panose="02020603050405020304" pitchFamily="18" charset="0"/>
              </a:rPr>
              <a:t>Specialised imaging devices or smartphones with high resolution cameras are used to capture the images of wounds.</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GB" sz="1800" dirty="0">
                <a:effectLst/>
                <a:latin typeface="Calibri" panose="020F0502020204030204" pitchFamily="34" charset="0"/>
                <a:ea typeface="Calibri" panose="020F0502020204030204" pitchFamily="34" charset="0"/>
                <a:cs typeface="Times New Roman" panose="02020603050405020304" pitchFamily="18" charset="0"/>
              </a:rPr>
              <a:t>AI algorithms can analyse the images to assess wound characteristics such as size, depth, colour and tissue type.</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GB" sz="1800" dirty="0">
                <a:effectLst/>
                <a:latin typeface="Calibri" panose="020F0502020204030204" pitchFamily="34" charset="0"/>
                <a:ea typeface="Calibri" panose="020F0502020204030204" pitchFamily="34" charset="0"/>
                <a:cs typeface="Times New Roman" panose="02020603050405020304" pitchFamily="18" charset="0"/>
              </a:rPr>
              <a:t>Healing process is more accurately monitored.</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GB" sz="1800" dirty="0">
                <a:effectLst/>
                <a:latin typeface="Calibri" panose="020F0502020204030204" pitchFamily="34" charset="0"/>
                <a:ea typeface="Calibri" panose="020F0502020204030204" pitchFamily="34" charset="0"/>
                <a:cs typeface="Times New Roman" panose="02020603050405020304" pitchFamily="18" charset="0"/>
              </a:rPr>
              <a:t>Indicates early signs of infection.</a:t>
            </a:r>
          </a:p>
          <a:p>
            <a:pPr marL="109728" indent="0">
              <a:buNone/>
            </a:pPr>
            <a:endParaRPr lang="en-GB" dirty="0"/>
          </a:p>
          <a:p>
            <a:pPr marL="342900" lvl="0" indent="-342900">
              <a:lnSpc>
                <a:spcPct val="107000"/>
              </a:lnSpc>
              <a:buFont typeface="+mj-lt"/>
              <a:buAutoNum type="arabicPeriod"/>
            </a:pPr>
            <a:endParaRPr lang="en-GB" dirty="0"/>
          </a:p>
        </p:txBody>
      </p:sp>
    </p:spTree>
    <p:extLst>
      <p:ext uri="{BB962C8B-B14F-4D97-AF65-F5344CB8AC3E}">
        <p14:creationId xmlns:p14="http://schemas.microsoft.com/office/powerpoint/2010/main" val="57500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6224345_TF03460604.potx" id="{E7E0BD26-C043-45F4-96D1-04BA13E49D2C}" vid="{5436AFAD-CFB0-446B-836C-C3E13AB5250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be7ebee-5b98-4973-86ef-ae3752ea54e7}" enabled="1" method="Privileged" siteId="{b9fec68c-c92d-461e-9a97-3d03a0f18b82}" contentBits="0" removed="0"/>
</clbl:labelList>
</file>

<file path=docProps/app.xml><?xml version="1.0" encoding="utf-8"?>
<Properties xmlns="http://schemas.openxmlformats.org/officeDocument/2006/extended-properties" xmlns:vt="http://schemas.openxmlformats.org/officeDocument/2006/docPropsVTypes">
  <Template>{16E941C1-810D-4CA5-8D38-5B79473860BB}tf03460604_win32</Template>
  <TotalTime>1340</TotalTime>
  <Words>4607</Words>
  <Application>Microsoft Office PowerPoint</Application>
  <PresentationFormat>Widescreen</PresentationFormat>
  <Paragraphs>353</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Georgia</vt:lpstr>
      <vt:lpstr>Times New Roman</vt:lpstr>
      <vt:lpstr>Wingdings</vt:lpstr>
      <vt:lpstr>Wingdings 2</vt:lpstr>
      <vt:lpstr>Training presentation</vt:lpstr>
      <vt:lpstr>Artificial Intelligence In Healthcare</vt:lpstr>
      <vt:lpstr>Introduction</vt:lpstr>
      <vt:lpstr>Summary of Topics</vt:lpstr>
      <vt:lpstr>Lesson 1: Objectives</vt:lpstr>
      <vt:lpstr>Lesson 1: Definition, Uses and Objectives of AI</vt:lpstr>
      <vt:lpstr>Lesson 1: Definition, Uses and Objectives of AI</vt:lpstr>
      <vt:lpstr>Lesson 1: Definition, Uses and Objectives of AI</vt:lpstr>
      <vt:lpstr>Lesson 1: Definition, Uses and Objectives of AI</vt:lpstr>
      <vt:lpstr>Lesson 1: Definition, Uses and Objectives of AI</vt:lpstr>
      <vt:lpstr>Lesson 1: Definition, Uses and Objectives of AI</vt:lpstr>
      <vt:lpstr>Objective – Learning Process of the Human Brain</vt:lpstr>
      <vt:lpstr>AI Objective – Learning Process of the Human Brain</vt:lpstr>
      <vt:lpstr>AI Objective – Learning Process of the Human Brain</vt:lpstr>
      <vt:lpstr>AI Objective – Learning Process of the Human Brain</vt:lpstr>
      <vt:lpstr>AI Objective – Artificial Neural Networks </vt:lpstr>
      <vt:lpstr>AI Objective – Artificial Neural Networks Types</vt:lpstr>
      <vt:lpstr>AI Objective – Artificial Neural Networks Types</vt:lpstr>
      <vt:lpstr>AI Objective – Artificial Neural Networks Types</vt:lpstr>
      <vt:lpstr>AI Objective – Artificial Neural Networks Types</vt:lpstr>
      <vt:lpstr>AI Objective – Artificial Neural Networks Types</vt:lpstr>
      <vt:lpstr>AI Objective – Artificial Neural Networks Types</vt:lpstr>
      <vt:lpstr>AI Objective : Unsupervised Learning</vt:lpstr>
      <vt:lpstr>AI Objective : Unsupervised Learning</vt:lpstr>
      <vt:lpstr>AI Objective : Large Language Models (LLMs)</vt:lpstr>
      <vt:lpstr>AI Use-Cases : Lumen5</vt:lpstr>
      <vt:lpstr>AI Use-Cases : Smart Cities in Healthcare</vt:lpstr>
      <vt:lpstr>AI Use-Cases : Digital Twin in Healthcare</vt:lpstr>
      <vt:lpstr>NHS Data Repositories </vt:lpstr>
      <vt:lpstr>Data Pipelines within Healthcare</vt:lpstr>
      <vt:lpstr>Possible Career Opportunities for Healthcare Professionals</vt:lpstr>
      <vt:lpstr>Possible Career Opportunities for Healthcare Professionals</vt:lpstr>
      <vt:lpstr>AI Career Upgrade for HealthCare Professional</vt:lpstr>
    </vt:vector>
  </TitlesOfParts>
  <Company>CGI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 Healthcare</dc:title>
  <dc:creator>Nidhiry, Joseph</dc:creator>
  <cp:lastModifiedBy>Raymol</cp:lastModifiedBy>
  <cp:revision>26</cp:revision>
  <dcterms:created xsi:type="dcterms:W3CDTF">2024-04-20T05:18:48Z</dcterms:created>
  <dcterms:modified xsi:type="dcterms:W3CDTF">2024-04-21T13:11:19Z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