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sldIdLst>
    <p:sldId id="257" r:id="rId5"/>
    <p:sldId id="258" r:id="rId6"/>
    <p:sldId id="263" r:id="rId7"/>
    <p:sldId id="264" r:id="rId8"/>
    <p:sldId id="259" r:id="rId9"/>
    <p:sldId id="268" r:id="rId10"/>
    <p:sldId id="285" r:id="rId11"/>
    <p:sldId id="267" r:id="rId12"/>
    <p:sldId id="265" r:id="rId13"/>
    <p:sldId id="281" r:id="rId14"/>
    <p:sldId id="269" r:id="rId15"/>
    <p:sldId id="270" r:id="rId16"/>
    <p:sldId id="271" r:id="rId17"/>
    <p:sldId id="272" r:id="rId18"/>
    <p:sldId id="273" r:id="rId19"/>
    <p:sldId id="282" r:id="rId20"/>
    <p:sldId id="274" r:id="rId21"/>
    <p:sldId id="275" r:id="rId22"/>
    <p:sldId id="283" r:id="rId23"/>
    <p:sldId id="277" r:id="rId24"/>
    <p:sldId id="279" r:id="rId25"/>
    <p:sldId id="280" r:id="rId26"/>
    <p:sldId id="284"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969696"/>
    <a:srgbClr val="CC9900"/>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57788-ABFB-4A7D-BBF4-5A365E43FEEF}" v="28" dt="2021-11-12T20:41:18.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9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jia ZHANG" userId="9102c5d8-13dc-4bca-9e36-b33917ef382f" providerId="ADAL" clId="{54B57788-ABFB-4A7D-BBF4-5A365E43FEEF}"/>
    <pc:docChg chg="undo custSel addSld modSld">
      <pc:chgData name="Yujia ZHANG" userId="9102c5d8-13dc-4bca-9e36-b33917ef382f" providerId="ADAL" clId="{54B57788-ABFB-4A7D-BBF4-5A365E43FEEF}" dt="2021-11-12T20:42:21.306" v="1808" actId="20577"/>
      <pc:docMkLst>
        <pc:docMk/>
      </pc:docMkLst>
      <pc:sldChg chg="addSp delSp modSp mod">
        <pc:chgData name="Yujia ZHANG" userId="9102c5d8-13dc-4bca-9e36-b33917ef382f" providerId="ADAL" clId="{54B57788-ABFB-4A7D-BBF4-5A365E43FEEF}" dt="2021-11-12T20:34:38.174" v="1440" actId="20577"/>
        <pc:sldMkLst>
          <pc:docMk/>
          <pc:sldMk cId="240368095" sldId="259"/>
        </pc:sldMkLst>
        <pc:spChg chg="mod">
          <ac:chgData name="Yujia ZHANG" userId="9102c5d8-13dc-4bca-9e36-b33917ef382f" providerId="ADAL" clId="{54B57788-ABFB-4A7D-BBF4-5A365E43FEEF}" dt="2021-11-12T19:16:20.012" v="178" actId="14100"/>
          <ac:spMkLst>
            <pc:docMk/>
            <pc:sldMk cId="240368095" sldId="259"/>
            <ac:spMk id="2" creationId="{A0132110-95AE-4827-8A47-62A6066290AC}"/>
          </ac:spMkLst>
        </pc:spChg>
        <pc:spChg chg="mod">
          <ac:chgData name="Yujia ZHANG" userId="9102c5d8-13dc-4bca-9e36-b33917ef382f" providerId="ADAL" clId="{54B57788-ABFB-4A7D-BBF4-5A365E43FEEF}" dt="2021-11-12T20:34:38.174" v="1440" actId="20577"/>
          <ac:spMkLst>
            <pc:docMk/>
            <pc:sldMk cId="240368095" sldId="259"/>
            <ac:spMk id="5" creationId="{00000000-0000-0000-0000-000000000000}"/>
          </ac:spMkLst>
        </pc:spChg>
        <pc:picChg chg="add del mod">
          <ac:chgData name="Yujia ZHANG" userId="9102c5d8-13dc-4bca-9e36-b33917ef382f" providerId="ADAL" clId="{54B57788-ABFB-4A7D-BBF4-5A365E43FEEF}" dt="2021-11-12T18:49:59.400" v="79"/>
          <ac:picMkLst>
            <pc:docMk/>
            <pc:sldMk cId="240368095" sldId="259"/>
            <ac:picMk id="4" creationId="{721FF180-BFDF-47FF-A418-7E639526C78F}"/>
          </ac:picMkLst>
        </pc:picChg>
      </pc:sldChg>
      <pc:sldChg chg="modSp add mod">
        <pc:chgData name="Yujia ZHANG" userId="9102c5d8-13dc-4bca-9e36-b33917ef382f" providerId="ADAL" clId="{54B57788-ABFB-4A7D-BBF4-5A365E43FEEF}" dt="2021-11-12T20:11:02.842" v="865" actId="1076"/>
        <pc:sldMkLst>
          <pc:docMk/>
          <pc:sldMk cId="1076266991" sldId="260"/>
        </pc:sldMkLst>
        <pc:spChg chg="mod">
          <ac:chgData name="Yujia ZHANG" userId="9102c5d8-13dc-4bca-9e36-b33917ef382f" providerId="ADAL" clId="{54B57788-ABFB-4A7D-BBF4-5A365E43FEEF}" dt="2021-11-12T20:10:46.137" v="864" actId="20577"/>
          <ac:spMkLst>
            <pc:docMk/>
            <pc:sldMk cId="1076266991" sldId="260"/>
            <ac:spMk id="7" creationId="{0AAC8D74-EB4E-4A94-9ED5-0CD31404F843}"/>
          </ac:spMkLst>
        </pc:spChg>
        <pc:graphicFrameChg chg="mod modGraphic">
          <ac:chgData name="Yujia ZHANG" userId="9102c5d8-13dc-4bca-9e36-b33917ef382f" providerId="ADAL" clId="{54B57788-ABFB-4A7D-BBF4-5A365E43FEEF}" dt="2021-11-12T20:11:02.842" v="865" actId="1076"/>
          <ac:graphicFrameMkLst>
            <pc:docMk/>
            <pc:sldMk cId="1076266991" sldId="260"/>
            <ac:graphicFrameMk id="2" creationId="{E3085701-B936-43D6-9A5F-ECA03DF0B203}"/>
          </ac:graphicFrameMkLst>
        </pc:graphicFrameChg>
      </pc:sldChg>
      <pc:sldChg chg="modSp add mod">
        <pc:chgData name="Yujia ZHANG" userId="9102c5d8-13dc-4bca-9e36-b33917ef382f" providerId="ADAL" clId="{54B57788-ABFB-4A7D-BBF4-5A365E43FEEF}" dt="2021-11-12T20:21:53.698" v="1021" actId="2165"/>
        <pc:sldMkLst>
          <pc:docMk/>
          <pc:sldMk cId="3133900426" sldId="261"/>
        </pc:sldMkLst>
        <pc:spChg chg="mod">
          <ac:chgData name="Yujia ZHANG" userId="9102c5d8-13dc-4bca-9e36-b33917ef382f" providerId="ADAL" clId="{54B57788-ABFB-4A7D-BBF4-5A365E43FEEF}" dt="2021-11-12T20:20:53.613" v="1017" actId="1076"/>
          <ac:spMkLst>
            <pc:docMk/>
            <pc:sldMk cId="3133900426" sldId="261"/>
            <ac:spMk id="7" creationId="{0AAC8D74-EB4E-4A94-9ED5-0CD31404F843}"/>
          </ac:spMkLst>
        </pc:spChg>
        <pc:graphicFrameChg chg="mod modGraphic">
          <ac:chgData name="Yujia ZHANG" userId="9102c5d8-13dc-4bca-9e36-b33917ef382f" providerId="ADAL" clId="{54B57788-ABFB-4A7D-BBF4-5A365E43FEEF}" dt="2021-11-12T20:21:53.698" v="1021" actId="2165"/>
          <ac:graphicFrameMkLst>
            <pc:docMk/>
            <pc:sldMk cId="3133900426" sldId="261"/>
            <ac:graphicFrameMk id="2" creationId="{E3085701-B936-43D6-9A5F-ECA03DF0B203}"/>
          </ac:graphicFrameMkLst>
        </pc:graphicFrameChg>
      </pc:sldChg>
      <pc:sldChg chg="modSp add mod">
        <pc:chgData name="Yujia ZHANG" userId="9102c5d8-13dc-4bca-9e36-b33917ef382f" providerId="ADAL" clId="{54B57788-ABFB-4A7D-BBF4-5A365E43FEEF}" dt="2021-11-12T20:42:21.306" v="1808" actId="20577"/>
        <pc:sldMkLst>
          <pc:docMk/>
          <pc:sldMk cId="3956705879" sldId="262"/>
        </pc:sldMkLst>
        <pc:spChg chg="mod">
          <ac:chgData name="Yujia ZHANG" userId="9102c5d8-13dc-4bca-9e36-b33917ef382f" providerId="ADAL" clId="{54B57788-ABFB-4A7D-BBF4-5A365E43FEEF}" dt="2021-11-12T20:34:29.570" v="1433" actId="20577"/>
          <ac:spMkLst>
            <pc:docMk/>
            <pc:sldMk cId="3956705879" sldId="262"/>
            <ac:spMk id="7" creationId="{0AAC8D74-EB4E-4A94-9ED5-0CD31404F843}"/>
          </ac:spMkLst>
        </pc:spChg>
        <pc:graphicFrameChg chg="mod modGraphic">
          <ac:chgData name="Yujia ZHANG" userId="9102c5d8-13dc-4bca-9e36-b33917ef382f" providerId="ADAL" clId="{54B57788-ABFB-4A7D-BBF4-5A365E43FEEF}" dt="2021-11-12T20:42:21.306" v="1808" actId="20577"/>
          <ac:graphicFrameMkLst>
            <pc:docMk/>
            <pc:sldMk cId="3956705879" sldId="262"/>
            <ac:graphicFrameMk id="2" creationId="{E3085701-B936-43D6-9A5F-ECA03DF0B20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CB97365-EBCA-4027-87D5-99FC1D4DF0BB}" type="datetimeFigureOut">
              <a:rPr lang="en-US" smtClean="0"/>
              <a:pPr/>
              <a:t>11/23/2021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86CB4B4D-7CA3-9044-876B-883B54F867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B97365-EBCA-4027-87D5-99FC1D4DF0BB}" type="datetimeFigureOut">
              <a:rPr lang="en-US" smtClean="0"/>
              <a:pPr/>
              <a:t>11/23/2021</a:t>
            </a:fld>
            <a:endParaRPr lang="en-US">
              <a:solidFill>
                <a:schemeClr val="tx1">
                  <a:shade val="5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CB4B4D-7CA3-9044-876B-883B54F8677D}"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re 1"/>
          <p:cNvSpPr txBox="1">
            <a:spLocks noGrp="1"/>
          </p:cNvSpPr>
          <p:nvPr>
            <p:ph type="ctrTitle"/>
          </p:nvPr>
        </p:nvSpPr>
        <p:spPr>
          <a:xfrm>
            <a:off x="1676400" y="685800"/>
            <a:ext cx="8914412" cy="4343400"/>
          </a:xfrm>
          <a:prstGeom prst="rect">
            <a:avLst/>
          </a:prstGeom>
        </p:spPr>
        <p:txBody>
          <a:bodyPr>
            <a:normAutofit/>
          </a:bodyPr>
          <a:lstStyle/>
          <a:p>
            <a:pPr algn="ctr" defTabSz="704087">
              <a:defRPr sz="4158"/>
            </a:pPr>
            <a:r>
              <a:rPr sz="4800" dirty="0">
                <a:solidFill>
                  <a:schemeClr val="tx1">
                    <a:lumMod val="85000"/>
                  </a:schemeClr>
                </a:solidFill>
              </a:rPr>
              <a:t>Presentation of </a:t>
            </a:r>
            <a:r>
              <a:rPr lang="en-US" altLang="zh-CN" sz="4800" dirty="0">
                <a:solidFill>
                  <a:schemeClr val="tx1">
                    <a:lumMod val="85000"/>
                  </a:schemeClr>
                </a:solidFill>
              </a:rPr>
              <a:t>Sliver</a:t>
            </a:r>
            <a:r>
              <a:rPr lang="en-US" sz="4800" dirty="0">
                <a:solidFill>
                  <a:schemeClr val="tx1">
                    <a:lumMod val="85000"/>
                  </a:schemeClr>
                </a:solidFill>
              </a:rPr>
              <a:t> Level Validation Points </a:t>
            </a:r>
            <a:r>
              <a:rPr lang="en-US" sz="4800" dirty="0"/>
              <a:t/>
            </a:r>
            <a:br>
              <a:rPr lang="en-US" sz="4800" dirty="0"/>
            </a:br>
            <a:r>
              <a:rPr lang="en-US" sz="4000" dirty="0">
                <a:solidFill>
                  <a:schemeClr val="accent1">
                    <a:lumMod val="40000"/>
                    <a:lumOff val="60000"/>
                  </a:schemeClr>
                </a:solidFill>
              </a:rPr>
              <a:t>Metal detection robot</a:t>
            </a:r>
            <a:r>
              <a:rPr lang="en-US" dirty="0">
                <a:solidFill>
                  <a:schemeClr val="accent1">
                    <a:lumMod val="40000"/>
                    <a:lumOff val="60000"/>
                  </a:schemeClr>
                </a:solidFill>
              </a:rPr>
              <a:t/>
            </a:r>
            <a:br>
              <a:rPr lang="en-US" dirty="0">
                <a:solidFill>
                  <a:schemeClr val="accent1">
                    <a:lumMod val="40000"/>
                    <a:lumOff val="60000"/>
                  </a:schemeClr>
                </a:solidFill>
              </a:rPr>
            </a:br>
            <a:r>
              <a:rPr lang="en-US" dirty="0">
                <a:solidFill>
                  <a:schemeClr val="accent1">
                    <a:lumMod val="40000"/>
                    <a:lumOff val="60000"/>
                  </a:schemeClr>
                </a:solidFill>
              </a:rPr>
              <a:t>Alpha Team </a:t>
            </a:r>
            <a:endParaRPr dirty="0">
              <a:solidFill>
                <a:schemeClr val="accent1">
                  <a:lumMod val="40000"/>
                  <a:lumOff val="60000"/>
                </a:schemeClr>
              </a:solidFill>
            </a:endParaRPr>
          </a:p>
          <a:p>
            <a:pPr algn="ctr" defTabSz="704087">
              <a:defRPr sz="4158"/>
            </a:pPr>
            <a:r>
              <a:rPr lang="en-US" altLang="zh-CN" dirty="0">
                <a:solidFill>
                  <a:schemeClr val="accent1">
                    <a:lumMod val="40000"/>
                    <a:lumOff val="60000"/>
                  </a:schemeClr>
                </a:solidFill>
              </a:rPr>
              <a:t>Nov</a:t>
            </a:r>
            <a:r>
              <a:rPr lang="en-US" dirty="0">
                <a:solidFill>
                  <a:schemeClr val="accent1">
                    <a:lumMod val="40000"/>
                    <a:lumOff val="60000"/>
                  </a:schemeClr>
                </a:solidFill>
              </a:rPr>
              <a:t> 13</a:t>
            </a:r>
            <a:r>
              <a:rPr lang="en-US" baseline="30000" dirty="0">
                <a:solidFill>
                  <a:schemeClr val="accent1">
                    <a:lumMod val="40000"/>
                    <a:lumOff val="60000"/>
                  </a:schemeClr>
                </a:solidFill>
              </a:rPr>
              <a:t>th</a:t>
            </a:r>
            <a:r>
              <a:rPr lang="en-US" dirty="0">
                <a:solidFill>
                  <a:schemeClr val="accent1">
                    <a:lumMod val="40000"/>
                    <a:lumOff val="60000"/>
                  </a:schemeClr>
                </a:solidFill>
              </a:rPr>
              <a:t>2</a:t>
            </a:r>
            <a:r>
              <a:rPr dirty="0">
                <a:solidFill>
                  <a:schemeClr val="accent1">
                    <a:lumMod val="40000"/>
                    <a:lumOff val="60000"/>
                  </a:schemeClr>
                </a:solidFill>
              </a:rPr>
              <a:t>02</a:t>
            </a:r>
            <a:r>
              <a:rPr lang="en-US" dirty="0">
                <a:solidFill>
                  <a:schemeClr val="accent1">
                    <a:lumMod val="40000"/>
                    <a:lumOff val="60000"/>
                  </a:schemeClr>
                </a:solidFill>
              </a:rPr>
              <a:t>1</a:t>
            </a:r>
            <a:endParaRPr dirty="0">
              <a:solidFill>
                <a:schemeClr val="accent1">
                  <a:lumMod val="40000"/>
                  <a:lumOff val="60000"/>
                </a:schemeClr>
              </a:solidFill>
            </a:endParaRPr>
          </a:p>
        </p:txBody>
      </p:sp>
    </p:spTree>
    <p:extLst>
      <p:ext uri="{BB962C8B-B14F-4D97-AF65-F5344CB8AC3E}">
        <p14:creationId xmlns="" xmlns:p14="http://schemas.microsoft.com/office/powerpoint/2010/main" val="4635174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719326" y="2106450"/>
            <a:ext cx="10972800" cy="2538702"/>
          </a:xfrm>
          <a:prstGeom prst="rect">
            <a:avLst/>
          </a:prstGeom>
        </p:spPr>
        <p:txBody>
          <a:bodyPr>
            <a:normAutofit/>
          </a:bodyPr>
          <a:lstStyle/>
          <a:p>
            <a:r>
              <a:rPr lang="en-US" sz="3600" b="1" i="1" dirty="0" smtClean="0"/>
              <a:t>Validation case 1: </a:t>
            </a:r>
            <a:r>
              <a:rPr lang="en-US" altLang="zh-CN" sz="3600" i="1" dirty="0" smtClean="0"/>
              <a:t>Ensure robot  has identified the non metallic object and takes decision to move ahead for searching the metallic object into the defined area. </a:t>
            </a:r>
            <a:r>
              <a:rPr lang="en-US" altLang="zh-CN" sz="4000" i="1" dirty="0" smtClean="0">
                <a:solidFill>
                  <a:srgbClr val="000000"/>
                </a:solidFill>
                <a:cs typeface="Arial" panose="020B0604020202020204" pitchFamily="34" charset="0"/>
              </a:rPr>
              <a:t/>
            </a:r>
            <a:br>
              <a:rPr lang="en-US" altLang="zh-CN" sz="4000" i="1" dirty="0" smtClean="0">
                <a:solidFill>
                  <a:srgbClr val="000000"/>
                </a:solidFill>
                <a:cs typeface="Arial" panose="020B0604020202020204" pitchFamily="34" charset="0"/>
              </a:rPr>
            </a:br>
            <a:endParaRPr sz="4000" b="1" i="1" dirty="0"/>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30887"/>
          </a:xfrm>
          <a:prstGeom prst="rect">
            <a:avLst/>
          </a:prstGeom>
          <a:noFill/>
        </p:spPr>
        <p:txBody>
          <a:bodyPr wrap="square" rtlCol="0">
            <a:spAutoFit/>
          </a:bodyPr>
          <a:lstStyle/>
          <a:p>
            <a:r>
              <a:rPr lang="en-US" altLang="zh-CN" sz="2200" b="1" u="sng" dirty="0" smtClean="0">
                <a:effectLst/>
                <a:latin typeface="Arial" panose="020B0604020202020204" pitchFamily="34" charset="0"/>
                <a:cs typeface="Arial" panose="020B0604020202020204" pitchFamily="34" charset="0"/>
              </a:rPr>
              <a:t>Validation case 1</a:t>
            </a:r>
            <a:r>
              <a:rPr lang="en-US" altLang="zh-CN" sz="2200" b="1" dirty="0" smtClean="0">
                <a:effectLst/>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Non-metallic object detection scenario with IR sensor</a:t>
            </a:r>
            <a:endParaRPr lang="en-US" altLang="zh-CN" sz="2000" dirty="0">
              <a:effectLst/>
              <a:latin typeface="Arial" panose="020B0604020202020204" pitchFamily="34" charset="0"/>
              <a:cs typeface="Arial" panose="020B0604020202020204" pitchFamily="34" charset="0"/>
            </a:endParaRPr>
          </a:p>
        </p:txBody>
      </p:sp>
      <p:sp>
        <p:nvSpPr>
          <p:cNvPr id="38" name="Rectangle 37"/>
          <p:cNvSpPr/>
          <p:nvPr/>
        </p:nvSpPr>
        <p:spPr>
          <a:xfrm>
            <a:off x="5437632" y="1484805"/>
            <a:ext cx="6096000" cy="5355312"/>
          </a:xfrm>
          <a:prstGeom prst="rect">
            <a:avLst/>
          </a:prstGeom>
        </p:spPr>
        <p:txBody>
          <a:bodyPr wrap="square">
            <a:spAutoFit/>
          </a:bodyPr>
          <a:lstStyle/>
          <a:p>
            <a:r>
              <a:rPr lang="fr-FR" altLang="zh-CN" i="1" dirty="0" smtClean="0">
                <a:solidFill>
                  <a:srgbClr val="000000"/>
                </a:solidFill>
                <a:latin typeface="+mj-lt"/>
                <a:cs typeface="Arial" panose="020B0604020202020204" pitchFamily="34" charset="0"/>
              </a:rPr>
              <a:t>Case1: </a:t>
            </a:r>
            <a:r>
              <a:rPr lang="en-US" altLang="zh-CN"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a:t>
            </a:r>
          </a:p>
          <a:p>
            <a:pPr>
              <a:buFontTx/>
              <a:buChar char="-"/>
            </a:pPr>
            <a:r>
              <a:rPr lang="en-US" altLang="zh-CN" i="1" dirty="0" smtClean="0">
                <a:solidFill>
                  <a:srgbClr val="000000"/>
                </a:solidFill>
                <a:latin typeface="+mj-lt"/>
                <a:cs typeface="Arial" panose="020B0604020202020204" pitchFamily="34" charset="0"/>
              </a:rPr>
              <a:t>Check Entry point Sensor1(left wheel motor) and Sensor2(right wheel motor) works conditionally with identical configuration for 5cm straight, turn right 30 </a:t>
            </a:r>
            <a:r>
              <a:rPr lang="en-US" altLang="zh-CN" dirty="0" smtClean="0">
                <a:cs typeface="Arial" panose="020B0604020202020204" pitchFamily="34" charset="0"/>
              </a:rPr>
              <a:t>° </a:t>
            </a:r>
            <a:r>
              <a:rPr lang="en-US" altLang="zh-CN" i="1" dirty="0" smtClean="0">
                <a:solidFill>
                  <a:srgbClr val="000000"/>
                </a:solidFill>
                <a:latin typeface="+mj-lt"/>
                <a:cs typeface="Arial" panose="020B0604020202020204" pitchFamily="34" charset="0"/>
              </a:rPr>
              <a:t>and straight 50 cm to complete the area of one line pattern. </a:t>
            </a:r>
          </a:p>
          <a:p>
            <a:pPr>
              <a:buFontTx/>
              <a:buChar char="-"/>
            </a:pPr>
            <a:r>
              <a:rPr lang="en-US" altLang="zh-CN" i="1" dirty="0" smtClean="0">
                <a:solidFill>
                  <a:srgbClr val="000000"/>
                </a:solidFill>
                <a:latin typeface="+mj-lt"/>
                <a:cs typeface="Arial" panose="020B0604020202020204" pitchFamily="34" charset="0"/>
              </a:rPr>
              <a:t> Each straight line has 50 cm length and turns has 10 cm. </a:t>
            </a:r>
          </a:p>
          <a:p>
            <a:pPr>
              <a:buFontTx/>
              <a:buChar char="-"/>
            </a:pPr>
            <a:r>
              <a:rPr lang="en-US" altLang="zh-CN" i="1" dirty="0" smtClean="0">
                <a:solidFill>
                  <a:srgbClr val="000000"/>
                </a:solidFill>
                <a:latin typeface="+mj-lt"/>
                <a:cs typeface="Arial" panose="020B0604020202020204" pitchFamily="34" charset="0"/>
              </a:rPr>
              <a:t>Place the plastic ball  (3cm radius) into the area. </a:t>
            </a:r>
          </a:p>
          <a:p>
            <a:pPr>
              <a:buFontTx/>
              <a:buChar char="-"/>
            </a:pPr>
            <a:r>
              <a:rPr lang="en-US" altLang="zh-CN" i="1" dirty="0" smtClean="0">
                <a:solidFill>
                  <a:srgbClr val="000000"/>
                </a:solidFill>
                <a:latin typeface="+mj-lt"/>
                <a:cs typeface="Arial" panose="020B0604020202020204" pitchFamily="34" charset="0"/>
              </a:rPr>
              <a:t>Here IR sensor  (S1) has to detect the object  in less than 1cm range. </a:t>
            </a:r>
          </a:p>
          <a:p>
            <a:pPr>
              <a:buFontTx/>
              <a:buChar char="-"/>
            </a:pPr>
            <a:r>
              <a:rPr lang="en-US" altLang="zh-CN" i="1" dirty="0" smtClean="0">
                <a:solidFill>
                  <a:srgbClr val="000000"/>
                </a:solidFill>
                <a:latin typeface="+mj-lt"/>
                <a:cs typeface="Arial" panose="020B0604020202020204" pitchFamily="34" charset="0"/>
              </a:rPr>
              <a:t>Check Inductive proximity sensor (S2) must be inactive as this object is not metal. </a:t>
            </a:r>
          </a:p>
          <a:p>
            <a:pPr>
              <a:buFontTx/>
              <a:buChar char="-"/>
            </a:pPr>
            <a:r>
              <a:rPr lang="en-US" altLang="zh-CN" i="1" dirty="0" smtClean="0">
                <a:solidFill>
                  <a:srgbClr val="000000"/>
                </a:solidFill>
                <a:latin typeface="+mj-lt"/>
                <a:cs typeface="Arial" panose="020B0604020202020204" pitchFamily="34" charset="0"/>
              </a:rPr>
              <a:t>Once S1 = On, S2 = off, then robot has to stop and take the decision of “diversion”. </a:t>
            </a:r>
          </a:p>
          <a:p>
            <a:pPr>
              <a:buFontTx/>
              <a:buChar char="-"/>
            </a:pPr>
            <a:r>
              <a:rPr lang="en-US" altLang="zh-CN" i="1" dirty="0" smtClean="0">
                <a:solidFill>
                  <a:srgbClr val="000000"/>
                </a:solidFill>
                <a:latin typeface="+mj-lt"/>
                <a:cs typeface="Arial" panose="020B0604020202020204" pitchFamily="34" charset="0"/>
              </a:rPr>
              <a:t> Here diversion condition has to work with the multiple turns with slow speed. </a:t>
            </a:r>
          </a:p>
        </p:txBody>
      </p:sp>
      <p:sp>
        <p:nvSpPr>
          <p:cNvPr id="25" name="矩形 7">
            <a:extLst>
              <a:ext uri="{FF2B5EF4-FFF2-40B4-BE49-F238E27FC236}">
                <a16:creationId xmlns="" xmlns:a16="http://schemas.microsoft.com/office/drawing/2014/main" id="{8E1F6183-843D-4A54-A0DE-05DA305B5952}"/>
              </a:ext>
            </a:extLst>
          </p:cNvPr>
          <p:cNvSpPr/>
          <p:nvPr/>
        </p:nvSpPr>
        <p:spPr>
          <a:xfrm>
            <a:off x="687596" y="276576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53664" y="301302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943354" y="312370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6221" y="219272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2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64430" y="475589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337038" y="310700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402175" y="309733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791282" y="311559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812359" y="473806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204420" y="309403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0102" y="310381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653800" y="312208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708925" y="471050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042620" y="308593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098029" y="31054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475788" y="314153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778345" y="493580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ounded Rectangular Callout 42"/>
          <p:cNvSpPr/>
          <p:nvPr/>
        </p:nvSpPr>
        <p:spPr>
          <a:xfrm>
            <a:off x="3457618" y="1894901"/>
            <a:ext cx="1731326" cy="738131"/>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Non - Metal object into the area</a:t>
            </a:r>
            <a:endParaRPr lang="en-US" sz="1600" b="1" dirty="0">
              <a:latin typeface="+mj-lt"/>
            </a:endParaRPr>
          </a:p>
        </p:txBody>
      </p:sp>
      <p:sp>
        <p:nvSpPr>
          <p:cNvPr id="44" name="椭圆 21">
            <a:extLst>
              <a:ext uri="{FF2B5EF4-FFF2-40B4-BE49-F238E27FC236}">
                <a16:creationId xmlns="" xmlns:a16="http://schemas.microsoft.com/office/drawing/2014/main" id="{F9D427E2-A096-47C3-8F9F-4724486863ED}"/>
              </a:ext>
            </a:extLst>
          </p:cNvPr>
          <p:cNvSpPr/>
          <p:nvPr/>
        </p:nvSpPr>
        <p:spPr>
          <a:xfrm>
            <a:off x="1184569" y="388613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Croix 9">
            <a:extLst>
              <a:ext uri="{FF2B5EF4-FFF2-40B4-BE49-F238E27FC236}">
                <a16:creationId xmlns="" xmlns:a16="http://schemas.microsoft.com/office/drawing/2014/main" id="{E50D78E4-6E65-4FF3-9CEA-C38ECDCE0246}"/>
              </a:ext>
            </a:extLst>
          </p:cNvPr>
          <p:cNvSpPr/>
          <p:nvPr/>
        </p:nvSpPr>
        <p:spPr>
          <a:xfrm rot="2718186">
            <a:off x="257834" y="2851796"/>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3">
            <a:extLst>
              <a:ext uri="{FF2B5EF4-FFF2-40B4-BE49-F238E27FC236}">
                <a16:creationId xmlns="" xmlns:a16="http://schemas.microsoft.com/office/drawing/2014/main" id="{79868677-A254-4613-8BD0-251BDAC2F840}"/>
              </a:ext>
            </a:extLst>
          </p:cNvPr>
          <p:cNvSpPr/>
          <p:nvPr/>
        </p:nvSpPr>
        <p:spPr>
          <a:xfrm>
            <a:off x="1573966" y="5559654"/>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47"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1119587" y="5762976"/>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Croix 9">
            <a:extLst>
              <a:ext uri="{FF2B5EF4-FFF2-40B4-BE49-F238E27FC236}">
                <a16:creationId xmlns="" xmlns:a16="http://schemas.microsoft.com/office/drawing/2014/main" id="{E50D78E4-6E65-4FF3-9CEA-C38ECDCE0246}"/>
              </a:ext>
            </a:extLst>
          </p:cNvPr>
          <p:cNvSpPr/>
          <p:nvPr/>
        </p:nvSpPr>
        <p:spPr>
          <a:xfrm rot="2718186">
            <a:off x="691238" y="5580380"/>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椭圆 21">
            <a:extLst>
              <a:ext uri="{FF2B5EF4-FFF2-40B4-BE49-F238E27FC236}">
                <a16:creationId xmlns="" xmlns:a16="http://schemas.microsoft.com/office/drawing/2014/main" id="{F9D427E2-A096-47C3-8F9F-4724486863ED}"/>
              </a:ext>
            </a:extLst>
          </p:cNvPr>
          <p:cNvSpPr/>
          <p:nvPr/>
        </p:nvSpPr>
        <p:spPr>
          <a:xfrm>
            <a:off x="2460984" y="5614529"/>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2081625" y="5583348"/>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366046" y="5498972"/>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3015831" y="5796730"/>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784183" y="5546772"/>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Rectangle 3">
            <a:extLst>
              <a:ext uri="{FF2B5EF4-FFF2-40B4-BE49-F238E27FC236}">
                <a16:creationId xmlns="" xmlns:a16="http://schemas.microsoft.com/office/drawing/2014/main" id="{79868677-A254-4613-8BD0-251BDAC2F840}"/>
              </a:ext>
            </a:extLst>
          </p:cNvPr>
          <p:cNvSpPr/>
          <p:nvPr/>
        </p:nvSpPr>
        <p:spPr>
          <a:xfrm>
            <a:off x="1559203" y="6147147"/>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78"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1104824" y="6350469"/>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Croix 9">
            <a:extLst>
              <a:ext uri="{FF2B5EF4-FFF2-40B4-BE49-F238E27FC236}">
                <a16:creationId xmlns="" xmlns:a16="http://schemas.microsoft.com/office/drawing/2014/main" id="{E50D78E4-6E65-4FF3-9CEA-C38ECDCE0246}"/>
              </a:ext>
            </a:extLst>
          </p:cNvPr>
          <p:cNvSpPr/>
          <p:nvPr/>
        </p:nvSpPr>
        <p:spPr>
          <a:xfrm rot="2718186">
            <a:off x="676475" y="6167873"/>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椭圆 21">
            <a:extLst>
              <a:ext uri="{FF2B5EF4-FFF2-40B4-BE49-F238E27FC236}">
                <a16:creationId xmlns="" xmlns:a16="http://schemas.microsoft.com/office/drawing/2014/main" id="{F9D427E2-A096-47C3-8F9F-4724486863ED}"/>
              </a:ext>
            </a:extLst>
          </p:cNvPr>
          <p:cNvSpPr/>
          <p:nvPr/>
        </p:nvSpPr>
        <p:spPr>
          <a:xfrm>
            <a:off x="2446221" y="6202022"/>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a:off x="2066862" y="6386380"/>
            <a:ext cx="282300" cy="28182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412243" y="6708257"/>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a:off x="3159859" y="6384223"/>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2779609" y="6386380"/>
            <a:ext cx="282300" cy="28182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Rectangle 3">
            <a:extLst>
              <a:ext uri="{FF2B5EF4-FFF2-40B4-BE49-F238E27FC236}">
                <a16:creationId xmlns="" xmlns:a16="http://schemas.microsoft.com/office/drawing/2014/main" id="{EC83888C-891A-4A48-818D-D0DA4496FB64}"/>
              </a:ext>
            </a:extLst>
          </p:cNvPr>
          <p:cNvSpPr/>
          <p:nvPr/>
        </p:nvSpPr>
        <p:spPr>
          <a:xfrm>
            <a:off x="0" y="2559260"/>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87" name="Croix 9">
            <a:extLst>
              <a:ext uri="{FF2B5EF4-FFF2-40B4-BE49-F238E27FC236}">
                <a16:creationId xmlns="" xmlns:a16="http://schemas.microsoft.com/office/drawing/2014/main" id="{E50D78E4-6E65-4FF3-9CEA-C38ECDCE0246}"/>
              </a:ext>
            </a:extLst>
          </p:cNvPr>
          <p:cNvSpPr/>
          <p:nvPr/>
        </p:nvSpPr>
        <p:spPr>
          <a:xfrm rot="2718186">
            <a:off x="1228421" y="4278572"/>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8" name="Croix 9">
            <a:extLst>
              <a:ext uri="{FF2B5EF4-FFF2-40B4-BE49-F238E27FC236}">
                <a16:creationId xmlns="" xmlns:a16="http://schemas.microsoft.com/office/drawing/2014/main" id="{E50D78E4-6E65-4FF3-9CEA-C38ECDCE0246}"/>
              </a:ext>
            </a:extLst>
          </p:cNvPr>
          <p:cNvSpPr/>
          <p:nvPr/>
        </p:nvSpPr>
        <p:spPr>
          <a:xfrm rot="2718186">
            <a:off x="1256996" y="329749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92" name="Croix 9">
            <a:extLst>
              <a:ext uri="{FF2B5EF4-FFF2-40B4-BE49-F238E27FC236}">
                <a16:creationId xmlns="" xmlns:a16="http://schemas.microsoft.com/office/drawing/2014/main" id="{E50D78E4-6E65-4FF3-9CEA-C38ECDCE0246}"/>
              </a:ext>
            </a:extLst>
          </p:cNvPr>
          <p:cNvSpPr/>
          <p:nvPr/>
        </p:nvSpPr>
        <p:spPr>
          <a:xfrm rot="2718186">
            <a:off x="1533221" y="390709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93"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1469733" y="4152900"/>
            <a:ext cx="168567" cy="19372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1485900" y="3514725"/>
            <a:ext cx="171450" cy="32385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8" name="Croix 9">
            <a:extLst>
              <a:ext uri="{FF2B5EF4-FFF2-40B4-BE49-F238E27FC236}">
                <a16:creationId xmlns="" xmlns:a16="http://schemas.microsoft.com/office/drawing/2014/main" id="{E50D78E4-6E65-4FF3-9CEA-C38ECDCE0246}"/>
              </a:ext>
            </a:extLst>
          </p:cNvPr>
          <p:cNvSpPr/>
          <p:nvPr/>
        </p:nvSpPr>
        <p:spPr>
          <a:xfrm rot="2718186">
            <a:off x="966294" y="390100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00"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1060705" y="4120896"/>
            <a:ext cx="134111"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1085685" y="3573780"/>
            <a:ext cx="168567" cy="19372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61665"/>
          </a:xfrm>
          <a:prstGeom prst="rect">
            <a:avLst/>
          </a:prstGeom>
          <a:noFill/>
        </p:spPr>
        <p:txBody>
          <a:bodyPr wrap="square" rtlCol="0">
            <a:spAutoFit/>
          </a:bodyPr>
          <a:lstStyle/>
          <a:p>
            <a:r>
              <a:rPr lang="en-US" altLang="zh-CN" sz="2400" b="1" u="sng" dirty="0" smtClean="0">
                <a:latin typeface="Arial" pitchFamily="34" charset="0"/>
                <a:cs typeface="Arial" pitchFamily="34" charset="0"/>
              </a:rPr>
              <a:t>Validation case 1</a:t>
            </a:r>
            <a:r>
              <a:rPr lang="en-US" altLang="zh-CN" sz="2400" b="1" dirty="0" smtClean="0">
                <a:latin typeface="Arial" pitchFamily="34" charset="0"/>
                <a:cs typeface="Arial" pitchFamily="34" charset="0"/>
              </a:rPr>
              <a:t>: </a:t>
            </a:r>
            <a:r>
              <a:rPr lang="en-US" altLang="zh-CN" sz="2400" dirty="0" smtClean="0">
                <a:latin typeface="Arial" pitchFamily="34" charset="0"/>
                <a:cs typeface="Arial" pitchFamily="34" charset="0"/>
              </a:rPr>
              <a:t>Non-metallic object detection scenario with IR sensor</a:t>
            </a:r>
            <a:endParaRPr lang="en-US" altLang="zh-CN" sz="2400" dirty="0">
              <a:latin typeface="Arial" pitchFamily="34" charset="0"/>
              <a:cs typeface="Arial" pitchFamily="34" charset="0"/>
            </a:endParaRPr>
          </a:p>
        </p:txBody>
      </p:sp>
      <p:sp>
        <p:nvSpPr>
          <p:cNvPr id="38" name="Rectangle 37"/>
          <p:cNvSpPr/>
          <p:nvPr/>
        </p:nvSpPr>
        <p:spPr>
          <a:xfrm>
            <a:off x="5437632" y="1484805"/>
            <a:ext cx="6096000" cy="5355312"/>
          </a:xfrm>
          <a:prstGeom prst="rect">
            <a:avLst/>
          </a:prstGeom>
        </p:spPr>
        <p:txBody>
          <a:bodyPr wrap="square">
            <a:spAutoFit/>
          </a:bodyPr>
          <a:lstStyle/>
          <a:p>
            <a:r>
              <a:rPr lang="fr-FR" altLang="zh-CN" b="1" i="1" dirty="0" smtClean="0">
                <a:solidFill>
                  <a:srgbClr val="000000"/>
                </a:solidFill>
                <a:latin typeface="+mj-lt"/>
                <a:cs typeface="Arial" panose="020B0604020202020204" pitchFamily="34" charset="0"/>
              </a:rPr>
              <a:t>Case1: </a:t>
            </a:r>
            <a:r>
              <a:rPr lang="en-US" altLang="zh-CN"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 </a:t>
            </a:r>
            <a:r>
              <a:rPr lang="en-US" altLang="zh-CN" i="1" dirty="0" smtClean="0">
                <a:solidFill>
                  <a:srgbClr val="00B050"/>
                </a:solidFill>
                <a:latin typeface="+mj-lt"/>
                <a:cs typeface="Arial" panose="020B0604020202020204" pitchFamily="34" charset="0"/>
              </a:rPr>
              <a:t>(robot movement  right side)</a:t>
            </a:r>
          </a:p>
          <a:p>
            <a:r>
              <a:rPr lang="en-US" altLang="zh-CN" i="1" dirty="0" smtClean="0">
                <a:solidFill>
                  <a:srgbClr val="000000"/>
                </a:solidFill>
                <a:latin typeface="+mj-lt"/>
                <a:cs typeface="Arial" panose="020B0604020202020204" pitchFamily="34" charset="0"/>
              </a:rPr>
              <a:t>-check Sensor2(right wheel motor) should set as = 0, Sensor1(left wheel motor) set slow speed and angle change 90</a:t>
            </a:r>
            <a:r>
              <a:rPr lang="en-US" altLang="zh-CN" dirty="0" smtClean="0">
                <a:latin typeface="+mj-lt"/>
                <a:cs typeface="Arial" panose="020B0604020202020204" pitchFamily="34" charset="0"/>
              </a:rPr>
              <a:t>°and move for 3cm </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a:t>
            </a:r>
            <a:r>
              <a:rPr lang="en-US" altLang="zh-CN" i="1" dirty="0" smtClean="0">
                <a:solidFill>
                  <a:srgbClr val="000000"/>
                </a:solidFill>
                <a:latin typeface="+mj-lt"/>
                <a:cs typeface="Arial" panose="020B0604020202020204" pitchFamily="34" charset="0"/>
              </a:rPr>
              <a:t>Sensor1(left wheel motor) should set as = 0, Sensor2(right wheel motor) set slow speed ) </a:t>
            </a:r>
            <a:r>
              <a:rPr lang="en-US" altLang="zh-CN" dirty="0" smtClean="0">
                <a:latin typeface="+mj-lt"/>
                <a:cs typeface="Arial" panose="020B0604020202020204" pitchFamily="34" charset="0"/>
              </a:rPr>
              <a:t>and move 3cm straight. </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 (</a:t>
            </a:r>
            <a:r>
              <a:rPr lang="en-US" altLang="zh-CN" i="1" dirty="0" smtClean="0">
                <a:solidFill>
                  <a:srgbClr val="000000"/>
                </a:solidFill>
                <a:latin typeface="+mj-lt"/>
                <a:cs typeface="Arial" panose="020B0604020202020204" pitchFamily="34" charset="0"/>
              </a:rPr>
              <a:t>Sensor1(left wheel motor) should set as = 0, Sensor2(right wheel motor) set slow speed ) </a:t>
            </a:r>
            <a:r>
              <a:rPr lang="en-US" altLang="zh-CN" dirty="0" smtClean="0">
                <a:latin typeface="+mj-lt"/>
                <a:cs typeface="Arial" panose="020B0604020202020204" pitchFamily="34" charset="0"/>
              </a:rPr>
              <a:t>and move 3cm straight.</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 (</a:t>
            </a:r>
            <a:r>
              <a:rPr lang="en-US" altLang="zh-CN" i="1" dirty="0" smtClean="0">
                <a:solidFill>
                  <a:srgbClr val="000000"/>
                </a:solidFill>
                <a:latin typeface="+mj-lt"/>
                <a:cs typeface="Arial" panose="020B0604020202020204" pitchFamily="34" charset="0"/>
              </a:rPr>
              <a:t>Sensor2(right wheel motor) should set as = 0, Sensor1(left wheel motor) set slow speed ) </a:t>
            </a:r>
            <a:r>
              <a:rPr lang="en-US" altLang="zh-CN" dirty="0" smtClean="0">
                <a:latin typeface="+mj-lt"/>
                <a:cs typeface="Arial" panose="020B0604020202020204" pitchFamily="34" charset="0"/>
              </a:rPr>
              <a:t>and move ahead with slow speed until it achieves 10cm (original area of one side distance) </a:t>
            </a:r>
          </a:p>
          <a:p>
            <a:pPr>
              <a:buFontTx/>
              <a:buChar char="-"/>
            </a:pPr>
            <a:endParaRPr lang="en-US" altLang="zh-CN" dirty="0" smtClean="0">
              <a:latin typeface="+mj-lt"/>
              <a:cs typeface="Arial" panose="020B0604020202020204" pitchFamily="34" charset="0"/>
            </a:endParaRPr>
          </a:p>
        </p:txBody>
      </p:sp>
      <p:sp>
        <p:nvSpPr>
          <p:cNvPr id="24" name="矩形 7">
            <a:extLst>
              <a:ext uri="{FF2B5EF4-FFF2-40B4-BE49-F238E27FC236}">
                <a16:creationId xmlns="" xmlns:a16="http://schemas.microsoft.com/office/drawing/2014/main" id="{8E1F6183-843D-4A54-A0DE-05DA305B5952}"/>
              </a:ext>
            </a:extLst>
          </p:cNvPr>
          <p:cNvSpPr/>
          <p:nvPr/>
        </p:nvSpPr>
        <p:spPr>
          <a:xfrm>
            <a:off x="687596" y="276576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53664" y="301302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943354" y="312370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6221" y="219272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2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64430" y="475589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337038" y="310700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402175" y="309733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791282" y="311559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812359" y="473806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204420" y="309403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0102" y="310381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653800" y="312208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708925" y="471050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042620" y="308593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098029" y="31054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475788" y="314153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778345" y="493580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椭圆 21">
            <a:extLst>
              <a:ext uri="{FF2B5EF4-FFF2-40B4-BE49-F238E27FC236}">
                <a16:creationId xmlns="" xmlns:a16="http://schemas.microsoft.com/office/drawing/2014/main" id="{F9D427E2-A096-47C3-8F9F-4724486863ED}"/>
              </a:ext>
            </a:extLst>
          </p:cNvPr>
          <p:cNvSpPr/>
          <p:nvPr/>
        </p:nvSpPr>
        <p:spPr>
          <a:xfrm>
            <a:off x="1184569" y="388613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Croix 9">
            <a:extLst>
              <a:ext uri="{FF2B5EF4-FFF2-40B4-BE49-F238E27FC236}">
                <a16:creationId xmlns="" xmlns:a16="http://schemas.microsoft.com/office/drawing/2014/main" id="{E50D78E4-6E65-4FF3-9CEA-C38ECDCE0246}"/>
              </a:ext>
            </a:extLst>
          </p:cNvPr>
          <p:cNvSpPr/>
          <p:nvPr/>
        </p:nvSpPr>
        <p:spPr>
          <a:xfrm rot="2718186">
            <a:off x="257834" y="2851796"/>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0" name="Straight Arrow Connector 69"/>
          <p:cNvCxnSpPr/>
          <p:nvPr/>
        </p:nvCxnSpPr>
        <p:spPr>
          <a:xfrm flipH="1">
            <a:off x="3688080" y="3094308"/>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655320" y="5600700"/>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55320" y="515112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975360" y="515112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310640" y="5151120"/>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83080" y="5135880"/>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2240280" y="5135880"/>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2636520" y="5135880"/>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3017520" y="5128260"/>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0655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92" name="TextBox 91"/>
          <p:cNvSpPr txBox="1"/>
          <p:nvPr/>
        </p:nvSpPr>
        <p:spPr>
          <a:xfrm>
            <a:off x="903732" y="517702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3" name="TextBox 92"/>
          <p:cNvSpPr txBox="1"/>
          <p:nvPr/>
        </p:nvSpPr>
        <p:spPr>
          <a:xfrm>
            <a:off x="128473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4" name="TextBox 93"/>
          <p:cNvSpPr txBox="1"/>
          <p:nvPr/>
        </p:nvSpPr>
        <p:spPr>
          <a:xfrm>
            <a:off x="177241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5" name="TextBox 94"/>
          <p:cNvSpPr txBox="1"/>
          <p:nvPr/>
        </p:nvSpPr>
        <p:spPr>
          <a:xfrm>
            <a:off x="2244852" y="513892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6" name="TextBox 95"/>
          <p:cNvSpPr txBox="1"/>
          <p:nvPr/>
        </p:nvSpPr>
        <p:spPr>
          <a:xfrm>
            <a:off x="2618232" y="514654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7" name="TextBox 96"/>
          <p:cNvSpPr txBox="1"/>
          <p:nvPr/>
        </p:nvSpPr>
        <p:spPr>
          <a:xfrm>
            <a:off x="3044952" y="515416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98" name="TextBox 97"/>
          <p:cNvSpPr txBox="1"/>
          <p:nvPr/>
        </p:nvSpPr>
        <p:spPr>
          <a:xfrm>
            <a:off x="3761232" y="390448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sp>
        <p:nvSpPr>
          <p:cNvPr id="99" name="TextBox 98"/>
          <p:cNvSpPr txBox="1"/>
          <p:nvPr/>
        </p:nvSpPr>
        <p:spPr>
          <a:xfrm>
            <a:off x="1620012" y="573328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60 cm</a:t>
            </a:r>
          </a:p>
        </p:txBody>
      </p:sp>
      <p:cxnSp>
        <p:nvCxnSpPr>
          <p:cNvPr id="100" name="Straight Arrow Connector 99"/>
          <p:cNvCxnSpPr/>
          <p:nvPr/>
        </p:nvCxnSpPr>
        <p:spPr>
          <a:xfrm flipH="1">
            <a:off x="617220" y="3086688"/>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103632" y="36835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103" name="Rectangle 3">
            <a:extLst>
              <a:ext uri="{FF2B5EF4-FFF2-40B4-BE49-F238E27FC236}">
                <a16:creationId xmlns="" xmlns:a16="http://schemas.microsoft.com/office/drawing/2014/main" id="{79868677-A254-4613-8BD0-251BDAC2F840}"/>
              </a:ext>
            </a:extLst>
          </p:cNvPr>
          <p:cNvSpPr/>
          <p:nvPr/>
        </p:nvSpPr>
        <p:spPr>
          <a:xfrm>
            <a:off x="1293550" y="6071718"/>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04"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839171" y="6275040"/>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椭圆 21">
            <a:extLst>
              <a:ext uri="{FF2B5EF4-FFF2-40B4-BE49-F238E27FC236}">
                <a16:creationId xmlns="" xmlns:a16="http://schemas.microsoft.com/office/drawing/2014/main" id="{F9D427E2-A096-47C3-8F9F-4724486863ED}"/>
              </a:ext>
            </a:extLst>
          </p:cNvPr>
          <p:cNvSpPr/>
          <p:nvPr/>
        </p:nvSpPr>
        <p:spPr>
          <a:xfrm>
            <a:off x="2180568" y="6126593"/>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1801209" y="6095412"/>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085630" y="6011036"/>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2735415" y="6308794"/>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503767" y="6058836"/>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Croix 9">
            <a:extLst>
              <a:ext uri="{FF2B5EF4-FFF2-40B4-BE49-F238E27FC236}">
                <a16:creationId xmlns="" xmlns:a16="http://schemas.microsoft.com/office/drawing/2014/main" id="{E50D78E4-6E65-4FF3-9CEA-C38ECDCE0246}"/>
              </a:ext>
            </a:extLst>
          </p:cNvPr>
          <p:cNvSpPr/>
          <p:nvPr/>
        </p:nvSpPr>
        <p:spPr>
          <a:xfrm rot="2718186">
            <a:off x="459002" y="6088772"/>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椭圆 21">
            <a:extLst>
              <a:ext uri="{FF2B5EF4-FFF2-40B4-BE49-F238E27FC236}">
                <a16:creationId xmlns="" xmlns:a16="http://schemas.microsoft.com/office/drawing/2014/main" id="{F9D427E2-A096-47C3-8F9F-4724486863ED}"/>
              </a:ext>
            </a:extLst>
          </p:cNvPr>
          <p:cNvSpPr/>
          <p:nvPr/>
        </p:nvSpPr>
        <p:spPr>
          <a:xfrm>
            <a:off x="1184569" y="388613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3">
            <a:extLst>
              <a:ext uri="{FF2B5EF4-FFF2-40B4-BE49-F238E27FC236}">
                <a16:creationId xmlns="" xmlns:a16="http://schemas.microsoft.com/office/drawing/2014/main" id="{EC83888C-891A-4A48-818D-D0DA4496FB64}"/>
              </a:ext>
            </a:extLst>
          </p:cNvPr>
          <p:cNvSpPr/>
          <p:nvPr/>
        </p:nvSpPr>
        <p:spPr>
          <a:xfrm>
            <a:off x="0" y="2559260"/>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113" name="Croix 9">
            <a:extLst>
              <a:ext uri="{FF2B5EF4-FFF2-40B4-BE49-F238E27FC236}">
                <a16:creationId xmlns="" xmlns:a16="http://schemas.microsoft.com/office/drawing/2014/main" id="{E50D78E4-6E65-4FF3-9CEA-C38ECDCE0246}"/>
              </a:ext>
            </a:extLst>
          </p:cNvPr>
          <p:cNvSpPr/>
          <p:nvPr/>
        </p:nvSpPr>
        <p:spPr>
          <a:xfrm rot="2718186">
            <a:off x="1228421" y="4278572"/>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4" name="Croix 9">
            <a:extLst>
              <a:ext uri="{FF2B5EF4-FFF2-40B4-BE49-F238E27FC236}">
                <a16:creationId xmlns="" xmlns:a16="http://schemas.microsoft.com/office/drawing/2014/main" id="{E50D78E4-6E65-4FF3-9CEA-C38ECDCE0246}"/>
              </a:ext>
            </a:extLst>
          </p:cNvPr>
          <p:cNvSpPr/>
          <p:nvPr/>
        </p:nvSpPr>
        <p:spPr>
          <a:xfrm rot="2718186">
            <a:off x="1256996" y="329749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5" name="Croix 9">
            <a:extLst>
              <a:ext uri="{FF2B5EF4-FFF2-40B4-BE49-F238E27FC236}">
                <a16:creationId xmlns="" xmlns:a16="http://schemas.microsoft.com/office/drawing/2014/main" id="{E50D78E4-6E65-4FF3-9CEA-C38ECDCE0246}"/>
              </a:ext>
            </a:extLst>
          </p:cNvPr>
          <p:cNvSpPr/>
          <p:nvPr/>
        </p:nvSpPr>
        <p:spPr>
          <a:xfrm rot="2718186">
            <a:off x="1533221" y="390709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16"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1469733" y="4152900"/>
            <a:ext cx="168567" cy="19372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1485900" y="3514725"/>
            <a:ext cx="171450" cy="32385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353568" y="1011936"/>
            <a:ext cx="11228832" cy="584606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61665"/>
          </a:xfrm>
          <a:prstGeom prst="rect">
            <a:avLst/>
          </a:prstGeom>
          <a:noFill/>
        </p:spPr>
        <p:txBody>
          <a:bodyPr wrap="square" rtlCol="0">
            <a:spAutoFit/>
          </a:bodyPr>
          <a:lstStyle/>
          <a:p>
            <a:r>
              <a:rPr lang="en-US" altLang="zh-CN" sz="2400" b="1" u="sng" dirty="0" smtClean="0">
                <a:latin typeface="Arial" pitchFamily="34" charset="0"/>
                <a:cs typeface="Arial" pitchFamily="34" charset="0"/>
              </a:rPr>
              <a:t>Validation case 1</a:t>
            </a:r>
            <a:r>
              <a:rPr lang="en-US" altLang="zh-CN" sz="2400" b="1" dirty="0" smtClean="0">
                <a:latin typeface="Arial" pitchFamily="34" charset="0"/>
                <a:cs typeface="Arial" pitchFamily="34" charset="0"/>
              </a:rPr>
              <a:t>: </a:t>
            </a:r>
            <a:r>
              <a:rPr lang="en-US" altLang="zh-CN" sz="2400" dirty="0" smtClean="0">
                <a:latin typeface="Arial" pitchFamily="34" charset="0"/>
                <a:cs typeface="Arial" pitchFamily="34" charset="0"/>
              </a:rPr>
              <a:t>Non-metallic object detection scenario with IR sensor</a:t>
            </a:r>
            <a:endParaRPr lang="en-US" altLang="zh-CN" sz="2400" dirty="0">
              <a:latin typeface="Arial" pitchFamily="34" charset="0"/>
              <a:cs typeface="Arial" pitchFamily="34" charset="0"/>
            </a:endParaRPr>
          </a:p>
        </p:txBody>
      </p:sp>
      <p:sp>
        <p:nvSpPr>
          <p:cNvPr id="38" name="Rectangle 37"/>
          <p:cNvSpPr/>
          <p:nvPr/>
        </p:nvSpPr>
        <p:spPr>
          <a:xfrm>
            <a:off x="4754880" y="1502688"/>
            <a:ext cx="7059168" cy="5016758"/>
          </a:xfrm>
          <a:prstGeom prst="rect">
            <a:avLst/>
          </a:prstGeom>
        </p:spPr>
        <p:txBody>
          <a:bodyPr wrap="square">
            <a:spAutoFit/>
          </a:bodyPr>
          <a:lstStyle/>
          <a:p>
            <a:r>
              <a:rPr lang="fr-FR" altLang="zh-CN" sz="2000" b="1" i="1" dirty="0" smtClean="0">
                <a:solidFill>
                  <a:srgbClr val="000000"/>
                </a:solidFill>
                <a:latin typeface="+mj-lt"/>
                <a:cs typeface="Arial" panose="020B0604020202020204" pitchFamily="34" charset="0"/>
              </a:rPr>
              <a:t>Case1</a:t>
            </a:r>
            <a:r>
              <a:rPr lang="fr-FR" altLang="zh-CN" sz="2000" i="1" dirty="0" smtClean="0">
                <a:solidFill>
                  <a:srgbClr val="000000"/>
                </a:solidFill>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sz="2000" i="1" dirty="0" smtClean="0">
              <a:solidFill>
                <a:srgbClr val="000000"/>
              </a:solidFill>
              <a:latin typeface="+mj-lt"/>
              <a:cs typeface="Arial" panose="020B0604020202020204" pitchFamily="34" charset="0"/>
            </a:endParaRPr>
          </a:p>
          <a:p>
            <a:r>
              <a:rPr lang="en-US" altLang="zh-CN" sz="2000" b="1" i="1" dirty="0" smtClean="0">
                <a:solidFill>
                  <a:srgbClr val="000000"/>
                </a:solidFill>
                <a:latin typeface="+mj-lt"/>
                <a:cs typeface="Arial" panose="020B0604020202020204" pitchFamily="34" charset="0"/>
              </a:rPr>
              <a:t>Verification points: </a:t>
            </a:r>
            <a:r>
              <a:rPr lang="en-US" altLang="zh-CN" sz="2000" i="1" dirty="0" smtClean="0">
                <a:solidFill>
                  <a:srgbClr val="00B050"/>
                </a:solidFill>
                <a:latin typeface="+mj-lt"/>
                <a:cs typeface="Arial" panose="020B0604020202020204" pitchFamily="34" charset="0"/>
              </a:rPr>
              <a:t>(robot movement left side)</a:t>
            </a:r>
          </a:p>
          <a:p>
            <a:r>
              <a:rPr lang="en-US" altLang="zh-CN" sz="2000" i="1" dirty="0" smtClean="0">
                <a:solidFill>
                  <a:srgbClr val="000000"/>
                </a:solidFill>
                <a:latin typeface="+mj-lt"/>
                <a:cs typeface="Arial" panose="020B0604020202020204" pitchFamily="34" charset="0"/>
              </a:rPr>
              <a:t>-Place any other object at right side. </a:t>
            </a:r>
          </a:p>
          <a:p>
            <a:r>
              <a:rPr lang="en-US" altLang="zh-CN" sz="2000" i="1" dirty="0" smtClean="0">
                <a:solidFill>
                  <a:srgbClr val="000000"/>
                </a:solidFill>
                <a:latin typeface="+mj-lt"/>
                <a:cs typeface="Arial" panose="020B0604020202020204" pitchFamily="34" charset="0"/>
              </a:rPr>
              <a:t>-Sensor2(right wheel motor) should set as = 0, Sensor1(left wheel motor) set slow speed and angle change 90</a:t>
            </a:r>
            <a:r>
              <a:rPr lang="en-US" altLang="zh-CN" sz="2000" dirty="0" smtClean="0">
                <a:latin typeface="+mj-lt"/>
                <a:cs typeface="Arial" panose="020B0604020202020204" pitchFamily="34" charset="0"/>
              </a:rPr>
              <a:t>°and move for 3cm</a:t>
            </a:r>
          </a:p>
          <a:p>
            <a:r>
              <a:rPr lang="en-US" altLang="zh-CN" sz="2000" dirty="0" smtClean="0">
                <a:latin typeface="+mj-lt"/>
                <a:cs typeface="Arial" panose="020B0604020202020204" pitchFamily="34" charset="0"/>
              </a:rPr>
              <a:t>-Here if IR sensor (S1) = still On, then it has to take 180 °angle change and takes other path. </a:t>
            </a:r>
          </a:p>
          <a:p>
            <a:pPr>
              <a:buFontTx/>
              <a:buChar char="-"/>
            </a:pPr>
            <a:r>
              <a:rPr lang="en-US" altLang="zh-CN" sz="2000" dirty="0" smtClean="0">
                <a:latin typeface="+mj-lt"/>
                <a:cs typeface="Arial" panose="020B0604020202020204" pitchFamily="34" charset="0"/>
              </a:rPr>
              <a:t>Check Sensor1(left wheel motor)</a:t>
            </a:r>
            <a:r>
              <a:rPr lang="en-US" altLang="zh-CN" sz="2000" i="1" dirty="0" smtClean="0">
                <a:solidFill>
                  <a:srgbClr val="000000"/>
                </a:solidFill>
                <a:latin typeface="+mj-lt"/>
                <a:cs typeface="Arial" panose="020B0604020202020204" pitchFamily="34" charset="0"/>
              </a:rPr>
              <a:t> should set as = 0, Sensor2(right wheel motor) set slow speed ) </a:t>
            </a:r>
            <a:r>
              <a:rPr lang="en-US" altLang="zh-CN" sz="2000" dirty="0" smtClean="0">
                <a:latin typeface="+mj-lt"/>
                <a:cs typeface="Arial" panose="020B0604020202020204" pitchFamily="34" charset="0"/>
              </a:rPr>
              <a:t>and rotation change of 180 °and stops. </a:t>
            </a:r>
          </a:p>
          <a:p>
            <a:pPr>
              <a:buFontTx/>
              <a:buChar char="-"/>
            </a:pPr>
            <a:r>
              <a:rPr lang="en-US" altLang="zh-CN" sz="2000" dirty="0" smtClean="0">
                <a:latin typeface="+mj-lt"/>
                <a:cs typeface="Arial" panose="020B0604020202020204" pitchFamily="34" charset="0"/>
              </a:rPr>
              <a:t>Ensure robot moves for 6cm straight </a:t>
            </a:r>
          </a:p>
          <a:p>
            <a:pPr>
              <a:buFontTx/>
              <a:buChar char="-"/>
            </a:pPr>
            <a:endParaRPr lang="en-US" altLang="zh-CN" sz="2000" dirty="0" smtClean="0">
              <a:latin typeface="+mj-lt"/>
              <a:cs typeface="Arial" panose="020B0604020202020204" pitchFamily="34" charset="0"/>
            </a:endParaRPr>
          </a:p>
          <a:p>
            <a:endParaRPr lang="en-US" altLang="zh-CN" sz="2000" dirty="0" smtClean="0">
              <a:latin typeface="+mj-lt"/>
              <a:cs typeface="Arial" panose="020B0604020202020204" pitchFamily="34" charset="0"/>
            </a:endParaRPr>
          </a:p>
        </p:txBody>
      </p:sp>
      <p:sp>
        <p:nvSpPr>
          <p:cNvPr id="60" name="Rectangle 3">
            <a:extLst>
              <a:ext uri="{FF2B5EF4-FFF2-40B4-BE49-F238E27FC236}">
                <a16:creationId xmlns="" xmlns:a16="http://schemas.microsoft.com/office/drawing/2014/main" id="{79868677-A254-4613-8BD0-251BDAC2F840}"/>
              </a:ext>
            </a:extLst>
          </p:cNvPr>
          <p:cNvSpPr/>
          <p:nvPr/>
        </p:nvSpPr>
        <p:spPr>
          <a:xfrm>
            <a:off x="1386679" y="5096946"/>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61"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932300" y="5300268"/>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Croix 9">
            <a:extLst>
              <a:ext uri="{FF2B5EF4-FFF2-40B4-BE49-F238E27FC236}">
                <a16:creationId xmlns="" xmlns:a16="http://schemas.microsoft.com/office/drawing/2014/main" id="{E50D78E4-6E65-4FF3-9CEA-C38ECDCE0246}"/>
              </a:ext>
            </a:extLst>
          </p:cNvPr>
          <p:cNvSpPr/>
          <p:nvPr/>
        </p:nvSpPr>
        <p:spPr>
          <a:xfrm rot="2718186">
            <a:off x="503951" y="5117672"/>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椭圆 21">
            <a:extLst>
              <a:ext uri="{FF2B5EF4-FFF2-40B4-BE49-F238E27FC236}">
                <a16:creationId xmlns="" xmlns:a16="http://schemas.microsoft.com/office/drawing/2014/main" id="{F9D427E2-A096-47C3-8F9F-4724486863ED}"/>
              </a:ext>
            </a:extLst>
          </p:cNvPr>
          <p:cNvSpPr/>
          <p:nvPr/>
        </p:nvSpPr>
        <p:spPr>
          <a:xfrm>
            <a:off x="2273697" y="5151821"/>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1894338" y="5120640"/>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178759" y="5036264"/>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2828544" y="5334022"/>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596896" y="5084064"/>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椭圆 21">
            <a:extLst>
              <a:ext uri="{FF2B5EF4-FFF2-40B4-BE49-F238E27FC236}">
                <a16:creationId xmlns="" xmlns:a16="http://schemas.microsoft.com/office/drawing/2014/main" id="{F9D427E2-A096-47C3-8F9F-4724486863ED}"/>
              </a:ext>
            </a:extLst>
          </p:cNvPr>
          <p:cNvSpPr/>
          <p:nvPr/>
        </p:nvSpPr>
        <p:spPr>
          <a:xfrm>
            <a:off x="2115201" y="5724845"/>
            <a:ext cx="270000" cy="270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a:off x="1914144" y="5364480"/>
            <a:ext cx="195072"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43584" y="6047232"/>
            <a:ext cx="2913888" cy="707886"/>
          </a:xfrm>
          <a:prstGeom prst="rect">
            <a:avLst/>
          </a:prstGeom>
          <a:noFill/>
        </p:spPr>
        <p:txBody>
          <a:bodyPr wrap="square" rtlCol="0">
            <a:spAutoFit/>
          </a:bodyPr>
          <a:lstStyle/>
          <a:p>
            <a:r>
              <a:rPr lang="en-US" sz="2000" i="1" dirty="0" smtClean="0">
                <a:latin typeface="Cordia New" pitchFamily="34" charset="-34"/>
                <a:cs typeface="Cordia New" pitchFamily="34" charset="-34"/>
              </a:rPr>
              <a:t>Object which make robot to take other direction (different path)</a:t>
            </a:r>
          </a:p>
        </p:txBody>
      </p:sp>
      <p:sp>
        <p:nvSpPr>
          <p:cNvPr id="35" name="矩形 7">
            <a:extLst>
              <a:ext uri="{FF2B5EF4-FFF2-40B4-BE49-F238E27FC236}">
                <a16:creationId xmlns="" xmlns:a16="http://schemas.microsoft.com/office/drawing/2014/main" id="{8E1F6183-843D-4A54-A0DE-05DA305B5952}"/>
              </a:ext>
            </a:extLst>
          </p:cNvPr>
          <p:cNvSpPr/>
          <p:nvPr/>
        </p:nvSpPr>
        <p:spPr>
          <a:xfrm>
            <a:off x="583964" y="2241504"/>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50032" y="2488770"/>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839722" y="2599447"/>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2589" y="1668467"/>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4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60798" y="423164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233406" y="258275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298543" y="2573076"/>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687650" y="259133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708727" y="421380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100788" y="256978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146470" y="257956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550168" y="2597824"/>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605293" y="4186248"/>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38988" y="2561675"/>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94397" y="258118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72156" y="2617279"/>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674713" y="4411552"/>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椭圆 21">
            <a:extLst>
              <a:ext uri="{FF2B5EF4-FFF2-40B4-BE49-F238E27FC236}">
                <a16:creationId xmlns="" xmlns:a16="http://schemas.microsoft.com/office/drawing/2014/main" id="{F9D427E2-A096-47C3-8F9F-4724486863ED}"/>
              </a:ext>
            </a:extLst>
          </p:cNvPr>
          <p:cNvSpPr/>
          <p:nvPr/>
        </p:nvSpPr>
        <p:spPr>
          <a:xfrm>
            <a:off x="1080937" y="336187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Straight Arrow Connector 77"/>
          <p:cNvCxnSpPr/>
          <p:nvPr/>
        </p:nvCxnSpPr>
        <p:spPr>
          <a:xfrm flipH="1">
            <a:off x="3584448" y="2570052"/>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490728" y="2089404"/>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5168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7172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207008" y="4626864"/>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1679448" y="4611624"/>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2136648" y="4611624"/>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2532888" y="4611624"/>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2913888" y="4604004"/>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292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88" name="TextBox 87"/>
          <p:cNvSpPr txBox="1"/>
          <p:nvPr/>
        </p:nvSpPr>
        <p:spPr>
          <a:xfrm>
            <a:off x="800100" y="46527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89" name="TextBox 88"/>
          <p:cNvSpPr txBox="1"/>
          <p:nvPr/>
        </p:nvSpPr>
        <p:spPr>
          <a:xfrm>
            <a:off x="118110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0" name="TextBox 89"/>
          <p:cNvSpPr txBox="1"/>
          <p:nvPr/>
        </p:nvSpPr>
        <p:spPr>
          <a:xfrm>
            <a:off x="166878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1" name="TextBox 90"/>
          <p:cNvSpPr txBox="1"/>
          <p:nvPr/>
        </p:nvSpPr>
        <p:spPr>
          <a:xfrm>
            <a:off x="2141220" y="46146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2" name="TextBox 91"/>
          <p:cNvSpPr txBox="1"/>
          <p:nvPr/>
        </p:nvSpPr>
        <p:spPr>
          <a:xfrm>
            <a:off x="2514600" y="462229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3" name="TextBox 92"/>
          <p:cNvSpPr txBox="1"/>
          <p:nvPr/>
        </p:nvSpPr>
        <p:spPr>
          <a:xfrm>
            <a:off x="2941320" y="462991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94" name="TextBox 93"/>
          <p:cNvSpPr txBox="1"/>
          <p:nvPr/>
        </p:nvSpPr>
        <p:spPr>
          <a:xfrm>
            <a:off x="3657600" y="3380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95" name="Straight Arrow Connector 94"/>
          <p:cNvCxnSpPr/>
          <p:nvPr/>
        </p:nvCxnSpPr>
        <p:spPr>
          <a:xfrm flipH="1">
            <a:off x="513588" y="2562432"/>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0" y="31592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98" name="Rectangle 3">
            <a:extLst>
              <a:ext uri="{FF2B5EF4-FFF2-40B4-BE49-F238E27FC236}">
                <a16:creationId xmlns="" xmlns:a16="http://schemas.microsoft.com/office/drawing/2014/main" id="{EC83888C-891A-4A48-818D-D0DA4496FB64}"/>
              </a:ext>
            </a:extLst>
          </p:cNvPr>
          <p:cNvSpPr/>
          <p:nvPr/>
        </p:nvSpPr>
        <p:spPr>
          <a:xfrm>
            <a:off x="0" y="2242268"/>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99" name="Croix 9">
            <a:extLst>
              <a:ext uri="{FF2B5EF4-FFF2-40B4-BE49-F238E27FC236}">
                <a16:creationId xmlns="" xmlns:a16="http://schemas.microsoft.com/office/drawing/2014/main" id="{E50D78E4-6E65-4FF3-9CEA-C38ECDCE0246}"/>
              </a:ext>
            </a:extLst>
          </p:cNvPr>
          <p:cNvSpPr/>
          <p:nvPr/>
        </p:nvSpPr>
        <p:spPr>
          <a:xfrm rot="2718186">
            <a:off x="1155269" y="387623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0" name="Croix 9">
            <a:extLst>
              <a:ext uri="{FF2B5EF4-FFF2-40B4-BE49-F238E27FC236}">
                <a16:creationId xmlns="" xmlns:a16="http://schemas.microsoft.com/office/drawing/2014/main" id="{E50D78E4-6E65-4FF3-9CEA-C38ECDCE0246}"/>
              </a:ext>
            </a:extLst>
          </p:cNvPr>
          <p:cNvSpPr/>
          <p:nvPr/>
        </p:nvSpPr>
        <p:spPr>
          <a:xfrm rot="2718186">
            <a:off x="1147268" y="283420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1" name="Croix 9">
            <a:extLst>
              <a:ext uri="{FF2B5EF4-FFF2-40B4-BE49-F238E27FC236}">
                <a16:creationId xmlns="" xmlns:a16="http://schemas.microsoft.com/office/drawing/2014/main" id="{E50D78E4-6E65-4FF3-9CEA-C38ECDCE0246}"/>
              </a:ext>
            </a:extLst>
          </p:cNvPr>
          <p:cNvSpPr/>
          <p:nvPr/>
        </p:nvSpPr>
        <p:spPr>
          <a:xfrm rot="2718186">
            <a:off x="887045" y="3370648"/>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02"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963169" y="3694176"/>
            <a:ext cx="134111"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975360" y="2978277"/>
            <a:ext cx="120396" cy="27698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353568" y="1011936"/>
            <a:ext cx="11228832" cy="584606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61665"/>
          </a:xfrm>
          <a:prstGeom prst="rect">
            <a:avLst/>
          </a:prstGeom>
          <a:noFill/>
        </p:spPr>
        <p:txBody>
          <a:bodyPr wrap="square" rtlCol="0">
            <a:spAutoFit/>
          </a:bodyPr>
          <a:lstStyle/>
          <a:p>
            <a:r>
              <a:rPr lang="en-US" altLang="zh-CN" sz="2400" b="1" u="sng" dirty="0" smtClean="0">
                <a:latin typeface="Arial" panose="020B0604020202020204" pitchFamily="34" charset="0"/>
                <a:cs typeface="Arial" panose="020B0604020202020204" pitchFamily="34" charset="0"/>
              </a:rPr>
              <a:t>Validation case 1</a:t>
            </a:r>
            <a:r>
              <a:rPr lang="en-US" altLang="zh-CN" sz="2400" b="1"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Non-metallic object detection scenario with IR sensor</a:t>
            </a:r>
            <a:endParaRPr lang="en-US" altLang="zh-CN" sz="2000" dirty="0">
              <a:latin typeface="Arial" panose="020B0604020202020204" pitchFamily="34" charset="0"/>
              <a:cs typeface="Arial" panose="020B0604020202020204" pitchFamily="34" charset="0"/>
            </a:endParaRPr>
          </a:p>
        </p:txBody>
      </p:sp>
      <p:sp>
        <p:nvSpPr>
          <p:cNvPr id="38" name="Rectangle 37"/>
          <p:cNvSpPr/>
          <p:nvPr/>
        </p:nvSpPr>
        <p:spPr>
          <a:xfrm>
            <a:off x="4754880" y="1502688"/>
            <a:ext cx="7059168" cy="5324535"/>
          </a:xfrm>
          <a:prstGeom prst="rect">
            <a:avLst/>
          </a:prstGeom>
        </p:spPr>
        <p:txBody>
          <a:bodyPr wrap="square">
            <a:spAutoFit/>
          </a:bodyPr>
          <a:lstStyle/>
          <a:p>
            <a:r>
              <a:rPr lang="fr-FR" altLang="zh-CN" sz="2000" b="1" i="1" dirty="0" smtClean="0">
                <a:solidFill>
                  <a:srgbClr val="000000"/>
                </a:solidFill>
                <a:latin typeface="+mj-lt"/>
                <a:cs typeface="Arial" panose="020B0604020202020204" pitchFamily="34" charset="0"/>
              </a:rPr>
              <a:t>Case1</a:t>
            </a:r>
            <a:r>
              <a:rPr lang="fr-FR" altLang="zh-CN" sz="2000" i="1" dirty="0" smtClean="0">
                <a:solidFill>
                  <a:srgbClr val="000000"/>
                </a:solidFill>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sz="2000" i="1" dirty="0" smtClean="0">
              <a:solidFill>
                <a:srgbClr val="000000"/>
              </a:solidFill>
              <a:latin typeface="+mj-lt"/>
              <a:cs typeface="Arial" panose="020B0604020202020204" pitchFamily="34" charset="0"/>
            </a:endParaRPr>
          </a:p>
          <a:p>
            <a:r>
              <a:rPr lang="en-US" altLang="zh-CN" sz="2000" b="1" i="1" dirty="0" smtClean="0">
                <a:solidFill>
                  <a:srgbClr val="000000"/>
                </a:solidFill>
                <a:latin typeface="+mj-lt"/>
                <a:cs typeface="Arial" panose="020B0604020202020204" pitchFamily="34" charset="0"/>
              </a:rPr>
              <a:t>Verification points: </a:t>
            </a:r>
            <a:r>
              <a:rPr lang="en-US" altLang="zh-CN" sz="2000" i="1" dirty="0" smtClean="0">
                <a:solidFill>
                  <a:srgbClr val="00B050"/>
                </a:solidFill>
                <a:latin typeface="+mj-lt"/>
                <a:cs typeface="Arial" panose="020B0604020202020204" pitchFamily="34" charset="0"/>
              </a:rPr>
              <a:t>(robot movement left side)</a:t>
            </a:r>
          </a:p>
          <a:p>
            <a:r>
              <a:rPr lang="en-US" altLang="zh-CN" sz="2000" i="1" dirty="0" smtClean="0">
                <a:solidFill>
                  <a:srgbClr val="000000"/>
                </a:solidFill>
                <a:latin typeface="+mj-lt"/>
                <a:cs typeface="Arial" panose="020B0604020202020204" pitchFamily="34" charset="0"/>
              </a:rPr>
              <a:t>-</a:t>
            </a:r>
            <a:r>
              <a:rPr lang="en-US" altLang="zh-CN" sz="2000" dirty="0" smtClean="0">
                <a:latin typeface="+mj-lt"/>
                <a:cs typeface="Arial" panose="020B0604020202020204" pitchFamily="34" charset="0"/>
              </a:rPr>
              <a:t>Stop at 6cm distance, take another turn of </a:t>
            </a:r>
            <a:r>
              <a:rPr lang="en-US" altLang="zh-CN" sz="2000" i="1" dirty="0" smtClean="0">
                <a:solidFill>
                  <a:srgbClr val="000000"/>
                </a:solidFill>
                <a:latin typeface="+mj-lt"/>
                <a:cs typeface="Arial" panose="020B0604020202020204" pitchFamily="34" charset="0"/>
              </a:rPr>
              <a:t>90</a:t>
            </a:r>
            <a:r>
              <a:rPr lang="en-US" altLang="zh-CN" sz="2000" dirty="0" smtClean="0">
                <a:latin typeface="+mj-lt"/>
                <a:cs typeface="Arial" panose="020B0604020202020204" pitchFamily="34" charset="0"/>
              </a:rPr>
              <a:t>°(</a:t>
            </a:r>
            <a:r>
              <a:rPr lang="en-US" altLang="zh-CN" sz="2000" i="1" dirty="0" smtClean="0">
                <a:solidFill>
                  <a:srgbClr val="000000"/>
                </a:solidFill>
                <a:latin typeface="+mj-lt"/>
                <a:cs typeface="Arial" panose="020B0604020202020204" pitchFamily="34" charset="0"/>
              </a:rPr>
              <a:t>Sensor2(right wheel motor) should set as = 0, Sensor1(left wheel motor) set slow speed ) </a:t>
            </a:r>
            <a:r>
              <a:rPr lang="en-US" altLang="zh-CN" sz="2000" dirty="0" smtClean="0">
                <a:latin typeface="+mj-lt"/>
                <a:cs typeface="Arial" panose="020B0604020202020204" pitchFamily="34" charset="0"/>
              </a:rPr>
              <a:t>and move 3cm straight. </a:t>
            </a:r>
          </a:p>
          <a:p>
            <a:pPr>
              <a:buFontTx/>
              <a:buChar char="-"/>
            </a:pPr>
            <a:r>
              <a:rPr lang="en-US" altLang="zh-CN" sz="2000" dirty="0" smtClean="0">
                <a:latin typeface="+mj-lt"/>
                <a:cs typeface="Arial" panose="020B0604020202020204" pitchFamily="34" charset="0"/>
              </a:rPr>
              <a:t>Stop at 3cm distance, take another turn of </a:t>
            </a:r>
            <a:r>
              <a:rPr lang="en-US" altLang="zh-CN" sz="2000" i="1" dirty="0" smtClean="0">
                <a:solidFill>
                  <a:srgbClr val="000000"/>
                </a:solidFill>
                <a:latin typeface="+mj-lt"/>
                <a:cs typeface="Arial" panose="020B0604020202020204" pitchFamily="34" charset="0"/>
              </a:rPr>
              <a:t>90</a:t>
            </a:r>
            <a:r>
              <a:rPr lang="en-US" altLang="zh-CN" sz="2000" dirty="0" smtClean="0">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Sensor2(right wheel motor) should set as = 0, Sensor1(left wheel motor) set slow speed ) </a:t>
            </a:r>
            <a:r>
              <a:rPr lang="en-US" altLang="zh-CN" sz="2000" dirty="0" smtClean="0">
                <a:latin typeface="+mj-lt"/>
                <a:cs typeface="Arial" panose="020B0604020202020204" pitchFamily="34" charset="0"/>
              </a:rPr>
              <a:t>and move 3cm straight.</a:t>
            </a:r>
          </a:p>
          <a:p>
            <a:pPr>
              <a:buFontTx/>
              <a:buChar char="-"/>
            </a:pPr>
            <a:r>
              <a:rPr lang="en-US" altLang="zh-CN" sz="2000" dirty="0" smtClean="0">
                <a:latin typeface="+mj-lt"/>
                <a:cs typeface="Arial" panose="020B0604020202020204" pitchFamily="34" charset="0"/>
              </a:rPr>
              <a:t>Stop at 3cm distance, take another turn of </a:t>
            </a:r>
            <a:r>
              <a:rPr lang="en-US" altLang="zh-CN" sz="2000" i="1" dirty="0" smtClean="0">
                <a:solidFill>
                  <a:srgbClr val="000000"/>
                </a:solidFill>
                <a:latin typeface="+mj-lt"/>
                <a:cs typeface="Arial" panose="020B0604020202020204" pitchFamily="34" charset="0"/>
              </a:rPr>
              <a:t>90</a:t>
            </a:r>
            <a:r>
              <a:rPr lang="en-US" altLang="zh-CN" sz="2000" dirty="0" smtClean="0">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Sensor1(left wheel motor) should set as = 0, Sensor2(right wheel motor) set slow speed ) </a:t>
            </a:r>
            <a:r>
              <a:rPr lang="en-US" altLang="zh-CN" sz="2000" dirty="0" smtClean="0">
                <a:latin typeface="+mj-lt"/>
                <a:cs typeface="Arial" panose="020B0604020202020204" pitchFamily="34" charset="0"/>
              </a:rPr>
              <a:t>and move ahead with slow speed until it achieves 20cm (original area of one side distance) </a:t>
            </a:r>
          </a:p>
          <a:p>
            <a:pPr>
              <a:buFontTx/>
              <a:buChar char="-"/>
            </a:pPr>
            <a:endParaRPr lang="en-US" altLang="zh-CN" sz="2000" dirty="0" smtClean="0">
              <a:latin typeface="+mj-lt"/>
              <a:cs typeface="Arial" panose="020B0604020202020204" pitchFamily="34" charset="0"/>
            </a:endParaRPr>
          </a:p>
          <a:p>
            <a:endParaRPr lang="en-US" altLang="zh-CN" sz="2000" dirty="0" smtClean="0">
              <a:latin typeface="+mj-lt"/>
              <a:cs typeface="Arial" panose="020B0604020202020204" pitchFamily="34" charset="0"/>
            </a:endParaRPr>
          </a:p>
        </p:txBody>
      </p:sp>
      <p:sp>
        <p:nvSpPr>
          <p:cNvPr id="40" name="TextBox 39"/>
          <p:cNvSpPr txBox="1"/>
          <p:nvPr/>
        </p:nvSpPr>
        <p:spPr>
          <a:xfrm>
            <a:off x="1243584" y="6047232"/>
            <a:ext cx="2913888" cy="707886"/>
          </a:xfrm>
          <a:prstGeom prst="rect">
            <a:avLst/>
          </a:prstGeom>
          <a:noFill/>
        </p:spPr>
        <p:txBody>
          <a:bodyPr wrap="square" rtlCol="0">
            <a:spAutoFit/>
          </a:bodyPr>
          <a:lstStyle/>
          <a:p>
            <a:r>
              <a:rPr lang="en-US" sz="2000" i="1" dirty="0" smtClean="0">
                <a:latin typeface="Cordia New" pitchFamily="34" charset="-34"/>
                <a:cs typeface="Cordia New" pitchFamily="34" charset="-34"/>
              </a:rPr>
              <a:t>Object which make robot to take other direction (different path)</a:t>
            </a:r>
          </a:p>
        </p:txBody>
      </p:sp>
      <p:sp>
        <p:nvSpPr>
          <p:cNvPr id="88" name="Rectangle 3">
            <a:extLst>
              <a:ext uri="{FF2B5EF4-FFF2-40B4-BE49-F238E27FC236}">
                <a16:creationId xmlns="" xmlns:a16="http://schemas.microsoft.com/office/drawing/2014/main" id="{79868677-A254-4613-8BD0-251BDAC2F840}"/>
              </a:ext>
            </a:extLst>
          </p:cNvPr>
          <p:cNvSpPr/>
          <p:nvPr/>
        </p:nvSpPr>
        <p:spPr>
          <a:xfrm>
            <a:off x="1386679" y="5096946"/>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89"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932300" y="5300268"/>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Croix 9">
            <a:extLst>
              <a:ext uri="{FF2B5EF4-FFF2-40B4-BE49-F238E27FC236}">
                <a16:creationId xmlns="" xmlns:a16="http://schemas.microsoft.com/office/drawing/2014/main" id="{E50D78E4-6E65-4FF3-9CEA-C38ECDCE0246}"/>
              </a:ext>
            </a:extLst>
          </p:cNvPr>
          <p:cNvSpPr/>
          <p:nvPr/>
        </p:nvSpPr>
        <p:spPr>
          <a:xfrm rot="2718186">
            <a:off x="503951" y="5117672"/>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椭圆 21">
            <a:extLst>
              <a:ext uri="{FF2B5EF4-FFF2-40B4-BE49-F238E27FC236}">
                <a16:creationId xmlns="" xmlns:a16="http://schemas.microsoft.com/office/drawing/2014/main" id="{F9D427E2-A096-47C3-8F9F-4724486863ED}"/>
              </a:ext>
            </a:extLst>
          </p:cNvPr>
          <p:cNvSpPr/>
          <p:nvPr/>
        </p:nvSpPr>
        <p:spPr>
          <a:xfrm>
            <a:off x="2273697" y="5151821"/>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1894338" y="5120640"/>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178759" y="5036264"/>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2828544" y="5334022"/>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596896" y="5084064"/>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a:off x="1914144" y="5364480"/>
            <a:ext cx="195072"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7" name="矩形 7">
            <a:extLst>
              <a:ext uri="{FF2B5EF4-FFF2-40B4-BE49-F238E27FC236}">
                <a16:creationId xmlns="" xmlns:a16="http://schemas.microsoft.com/office/drawing/2014/main" id="{8E1F6183-843D-4A54-A0DE-05DA305B5952}"/>
              </a:ext>
            </a:extLst>
          </p:cNvPr>
          <p:cNvSpPr/>
          <p:nvPr/>
        </p:nvSpPr>
        <p:spPr>
          <a:xfrm>
            <a:off x="583964" y="2241504"/>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50032" y="2488770"/>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839722" y="2599447"/>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60798" y="423164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233406" y="258275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298543" y="2573076"/>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687650" y="259133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708727" y="421380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100788" y="256978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146470" y="257956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550168" y="2597824"/>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605293" y="4186248"/>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38988" y="2561675"/>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94397" y="258118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72156" y="2617279"/>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674713" y="4411552"/>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椭圆 21">
            <a:extLst>
              <a:ext uri="{FF2B5EF4-FFF2-40B4-BE49-F238E27FC236}">
                <a16:creationId xmlns="" xmlns:a16="http://schemas.microsoft.com/office/drawing/2014/main" id="{F9D427E2-A096-47C3-8F9F-4724486863ED}"/>
              </a:ext>
            </a:extLst>
          </p:cNvPr>
          <p:cNvSpPr/>
          <p:nvPr/>
        </p:nvSpPr>
        <p:spPr>
          <a:xfrm>
            <a:off x="1080937" y="336187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Straight Arrow Connector 113"/>
          <p:cNvCxnSpPr/>
          <p:nvPr/>
        </p:nvCxnSpPr>
        <p:spPr>
          <a:xfrm flipH="1">
            <a:off x="3584448" y="2570052"/>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490728" y="2089404"/>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55168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87172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207008" y="4626864"/>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679448" y="4611624"/>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2136648" y="4611624"/>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532888" y="4611624"/>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2913888" y="4604004"/>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50292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24" name="TextBox 123"/>
          <p:cNvSpPr txBox="1"/>
          <p:nvPr/>
        </p:nvSpPr>
        <p:spPr>
          <a:xfrm>
            <a:off x="800100" y="46527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5" name="TextBox 124"/>
          <p:cNvSpPr txBox="1"/>
          <p:nvPr/>
        </p:nvSpPr>
        <p:spPr>
          <a:xfrm>
            <a:off x="118110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6" name="TextBox 125"/>
          <p:cNvSpPr txBox="1"/>
          <p:nvPr/>
        </p:nvSpPr>
        <p:spPr>
          <a:xfrm>
            <a:off x="166878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7" name="TextBox 126"/>
          <p:cNvSpPr txBox="1"/>
          <p:nvPr/>
        </p:nvSpPr>
        <p:spPr>
          <a:xfrm>
            <a:off x="2141220" y="46146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8" name="TextBox 127"/>
          <p:cNvSpPr txBox="1"/>
          <p:nvPr/>
        </p:nvSpPr>
        <p:spPr>
          <a:xfrm>
            <a:off x="2514600" y="462229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9" name="TextBox 128"/>
          <p:cNvSpPr txBox="1"/>
          <p:nvPr/>
        </p:nvSpPr>
        <p:spPr>
          <a:xfrm>
            <a:off x="2941320" y="462991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30" name="TextBox 129"/>
          <p:cNvSpPr txBox="1"/>
          <p:nvPr/>
        </p:nvSpPr>
        <p:spPr>
          <a:xfrm>
            <a:off x="3657600" y="3380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131" name="Straight Arrow Connector 130"/>
          <p:cNvCxnSpPr/>
          <p:nvPr/>
        </p:nvCxnSpPr>
        <p:spPr>
          <a:xfrm flipH="1">
            <a:off x="513588" y="2562432"/>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0" y="31592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133" name="Rectangle 3">
            <a:extLst>
              <a:ext uri="{FF2B5EF4-FFF2-40B4-BE49-F238E27FC236}">
                <a16:creationId xmlns="" xmlns:a16="http://schemas.microsoft.com/office/drawing/2014/main" id="{EC83888C-891A-4A48-818D-D0DA4496FB64}"/>
              </a:ext>
            </a:extLst>
          </p:cNvPr>
          <p:cNvSpPr/>
          <p:nvPr/>
        </p:nvSpPr>
        <p:spPr>
          <a:xfrm>
            <a:off x="0" y="2242268"/>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134" name="Croix 9">
            <a:extLst>
              <a:ext uri="{FF2B5EF4-FFF2-40B4-BE49-F238E27FC236}">
                <a16:creationId xmlns="" xmlns:a16="http://schemas.microsoft.com/office/drawing/2014/main" id="{E50D78E4-6E65-4FF3-9CEA-C38ECDCE0246}"/>
              </a:ext>
            </a:extLst>
          </p:cNvPr>
          <p:cNvSpPr/>
          <p:nvPr/>
        </p:nvSpPr>
        <p:spPr>
          <a:xfrm rot="2718186">
            <a:off x="1155269" y="387623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5" name="Croix 9">
            <a:extLst>
              <a:ext uri="{FF2B5EF4-FFF2-40B4-BE49-F238E27FC236}">
                <a16:creationId xmlns="" xmlns:a16="http://schemas.microsoft.com/office/drawing/2014/main" id="{E50D78E4-6E65-4FF3-9CEA-C38ECDCE0246}"/>
              </a:ext>
            </a:extLst>
          </p:cNvPr>
          <p:cNvSpPr/>
          <p:nvPr/>
        </p:nvSpPr>
        <p:spPr>
          <a:xfrm rot="2718186">
            <a:off x="1147268" y="283420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6" name="Croix 9">
            <a:extLst>
              <a:ext uri="{FF2B5EF4-FFF2-40B4-BE49-F238E27FC236}">
                <a16:creationId xmlns="" xmlns:a16="http://schemas.microsoft.com/office/drawing/2014/main" id="{E50D78E4-6E65-4FF3-9CEA-C38ECDCE0246}"/>
              </a:ext>
            </a:extLst>
          </p:cNvPr>
          <p:cNvSpPr/>
          <p:nvPr/>
        </p:nvSpPr>
        <p:spPr>
          <a:xfrm rot="2718186">
            <a:off x="887045" y="3370648"/>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37"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963169" y="3694176"/>
            <a:ext cx="134111"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975360" y="2978277"/>
            <a:ext cx="120396" cy="27698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61665"/>
          </a:xfrm>
          <a:prstGeom prst="rect">
            <a:avLst/>
          </a:prstGeom>
          <a:noFill/>
        </p:spPr>
        <p:txBody>
          <a:bodyPr wrap="square" rtlCol="0">
            <a:spAutoFit/>
          </a:bodyPr>
          <a:lstStyle/>
          <a:p>
            <a:r>
              <a:rPr lang="en-US" altLang="zh-CN" sz="2400" b="1" u="sng" dirty="0" smtClean="0">
                <a:latin typeface="Arial" panose="020B0604020202020204" pitchFamily="34" charset="0"/>
                <a:cs typeface="Arial" panose="020B0604020202020204" pitchFamily="34" charset="0"/>
              </a:rPr>
              <a:t>Validation case 1</a:t>
            </a:r>
            <a:r>
              <a:rPr lang="en-US" altLang="zh-CN" sz="2400" b="1"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Non-metallic object detection scenario with IR sensor</a:t>
            </a:r>
            <a:endParaRPr lang="en-US" altLang="zh-CN" sz="2000" dirty="0">
              <a:latin typeface="Arial" panose="020B0604020202020204" pitchFamily="34" charset="0"/>
              <a:cs typeface="Arial" panose="020B0604020202020204" pitchFamily="34" charset="0"/>
            </a:endParaRPr>
          </a:p>
        </p:txBody>
      </p:sp>
      <p:sp>
        <p:nvSpPr>
          <p:cNvPr id="23" name="TextBox 22"/>
          <p:cNvSpPr txBox="1"/>
          <p:nvPr/>
        </p:nvSpPr>
        <p:spPr>
          <a:xfrm>
            <a:off x="999744" y="4474464"/>
            <a:ext cx="1946430" cy="369332"/>
          </a:xfrm>
          <a:prstGeom prst="rect">
            <a:avLst/>
          </a:prstGeom>
          <a:noFill/>
        </p:spPr>
        <p:txBody>
          <a:bodyPr wrap="none" rtlCol="0">
            <a:spAutoFit/>
          </a:bodyPr>
          <a:lstStyle/>
          <a:p>
            <a:r>
              <a:rPr lang="en-US" dirty="0" smtClean="0"/>
              <a:t>Autonomous area</a:t>
            </a:r>
            <a:endParaRPr lang="en-US" dirty="0"/>
          </a:p>
        </p:txBody>
      </p:sp>
      <p:sp>
        <p:nvSpPr>
          <p:cNvPr id="28" name="TextBox 27"/>
          <p:cNvSpPr txBox="1"/>
          <p:nvPr/>
        </p:nvSpPr>
        <p:spPr>
          <a:xfrm>
            <a:off x="1066800" y="4066032"/>
            <a:ext cx="1981200"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100cm </a:t>
            </a:r>
            <a:r>
              <a:rPr lang="en-US" sz="2000" i="1" dirty="0" smtClean="0">
                <a:latin typeface="Cordia New" pitchFamily="34" charset="-34"/>
                <a:cs typeface="Cordia New" pitchFamily="34" charset="-34"/>
              </a:rPr>
              <a:t>each side</a:t>
            </a:r>
          </a:p>
        </p:txBody>
      </p:sp>
      <p:sp>
        <p:nvSpPr>
          <p:cNvPr id="31" name="Rectangle 30"/>
          <p:cNvSpPr/>
          <p:nvPr/>
        </p:nvSpPr>
        <p:spPr>
          <a:xfrm>
            <a:off x="4974336" y="1447259"/>
            <a:ext cx="6973824" cy="5324535"/>
          </a:xfrm>
          <a:prstGeom prst="rect">
            <a:avLst/>
          </a:prstGeom>
        </p:spPr>
        <p:txBody>
          <a:bodyPr wrap="square">
            <a:spAutoFit/>
          </a:bodyPr>
          <a:lstStyle/>
          <a:p>
            <a:r>
              <a:rPr lang="fr-FR" altLang="zh-CN" sz="2000" b="1" i="1" dirty="0" smtClean="0">
                <a:solidFill>
                  <a:srgbClr val="000000"/>
                </a:solidFill>
                <a:latin typeface="+mj-lt"/>
                <a:cs typeface="Arial" panose="020B0604020202020204" pitchFamily="34" charset="0"/>
              </a:rPr>
              <a:t>Case1</a:t>
            </a:r>
            <a:r>
              <a:rPr lang="fr-FR" altLang="zh-CN" sz="2000" i="1" dirty="0" smtClean="0">
                <a:solidFill>
                  <a:srgbClr val="000000"/>
                </a:solidFill>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r>
              <a:rPr lang="en-US" altLang="zh-CN" sz="2000" i="1" dirty="0" smtClean="0">
                <a:solidFill>
                  <a:srgbClr val="000000"/>
                </a:solidFill>
                <a:latin typeface="+mj-lt"/>
                <a:cs typeface="Arial" panose="020B0604020202020204" pitchFamily="34" charset="0"/>
              </a:rPr>
              <a:t>  </a:t>
            </a:r>
          </a:p>
          <a:p>
            <a:endParaRPr lang="en-US" altLang="zh-CN" sz="2000" i="1" dirty="0" smtClean="0">
              <a:solidFill>
                <a:srgbClr val="000000"/>
              </a:solidFill>
              <a:latin typeface="+mj-lt"/>
              <a:cs typeface="Arial" panose="020B0604020202020204" pitchFamily="34" charset="0"/>
            </a:endParaRPr>
          </a:p>
          <a:p>
            <a:r>
              <a:rPr lang="en-US" altLang="zh-CN" sz="2000" b="1" i="1" dirty="0" smtClean="0">
                <a:solidFill>
                  <a:srgbClr val="000000"/>
                </a:solidFill>
                <a:latin typeface="+mj-lt"/>
                <a:cs typeface="Arial" panose="020B0604020202020204" pitchFamily="34" charset="0"/>
              </a:rPr>
              <a:t>Verification points:</a:t>
            </a:r>
          </a:p>
          <a:p>
            <a:pPr>
              <a:buFontTx/>
              <a:buChar char="-"/>
            </a:pPr>
            <a:r>
              <a:rPr lang="en-US" altLang="zh-CN" sz="2000" i="1" dirty="0" smtClean="0">
                <a:solidFill>
                  <a:srgbClr val="000000"/>
                </a:solidFill>
                <a:latin typeface="+mj-lt"/>
                <a:cs typeface="Arial" panose="020B0604020202020204" pitchFamily="34" charset="0"/>
              </a:rPr>
              <a:t>Then, verify another Sensor1(left wheel motor) and Sensor2(right wheel motor) has to start working on the previous condition (identical speed)</a:t>
            </a:r>
          </a:p>
          <a:p>
            <a:pPr>
              <a:buFontTx/>
              <a:buChar char="-"/>
            </a:pPr>
            <a:r>
              <a:rPr lang="en-US" altLang="zh-CN" sz="2000" i="1" dirty="0" smtClean="0">
                <a:solidFill>
                  <a:srgbClr val="000000"/>
                </a:solidFill>
                <a:latin typeface="+mj-lt"/>
                <a:cs typeface="Arial" panose="020B0604020202020204" pitchFamily="34" charset="0"/>
              </a:rPr>
              <a:t>Movement straight should achieve 50cm, but at 58</a:t>
            </a:r>
            <a:r>
              <a:rPr lang="en-US" altLang="zh-CN" sz="2000" i="1" baseline="30000" dirty="0" smtClean="0">
                <a:solidFill>
                  <a:srgbClr val="000000"/>
                </a:solidFill>
                <a:latin typeface="+mj-lt"/>
                <a:cs typeface="Arial" panose="020B0604020202020204" pitchFamily="34" charset="0"/>
              </a:rPr>
              <a:t>th</a:t>
            </a:r>
            <a:r>
              <a:rPr lang="en-US" altLang="zh-CN" sz="2000" i="1" dirty="0" smtClean="0">
                <a:solidFill>
                  <a:srgbClr val="000000"/>
                </a:solidFill>
                <a:latin typeface="+mj-lt"/>
                <a:cs typeface="Arial" panose="020B0604020202020204" pitchFamily="34" charset="0"/>
              </a:rPr>
              <a:t> cm of travel, robot should stop. </a:t>
            </a:r>
          </a:p>
          <a:p>
            <a:pPr>
              <a:buFontTx/>
              <a:buChar char="-"/>
            </a:pPr>
            <a:r>
              <a:rPr lang="en-US" altLang="zh-CN" sz="2000" i="1" dirty="0" smtClean="0">
                <a:solidFill>
                  <a:srgbClr val="000000"/>
                </a:solidFill>
                <a:latin typeface="+mj-lt"/>
                <a:cs typeface="Arial" panose="020B0604020202020204" pitchFamily="34" charset="0"/>
              </a:rPr>
              <a:t>Then here, condition of rotation should check that, </a:t>
            </a:r>
          </a:p>
          <a:p>
            <a:r>
              <a:rPr lang="en-US" altLang="zh-CN" sz="2000" i="1" dirty="0" smtClean="0">
                <a:solidFill>
                  <a:srgbClr val="000000"/>
                </a:solidFill>
                <a:latin typeface="+mj-lt"/>
                <a:cs typeface="Arial" panose="020B0604020202020204" pitchFamily="34" charset="0"/>
              </a:rPr>
              <a:t>Sensor2(right wheel motor) = 0, Sensor1(left wheel motor) = speed 30, angle of rotation 30</a:t>
            </a:r>
            <a:r>
              <a:rPr lang="en-US" altLang="zh-CN" sz="2000" dirty="0" smtClean="0">
                <a:latin typeface="+mj-lt"/>
                <a:cs typeface="Arial" panose="020B0604020202020204" pitchFamily="34" charset="0"/>
              </a:rPr>
              <a:t>° , </a:t>
            </a:r>
            <a:r>
              <a:rPr lang="en-US" altLang="zh-CN" sz="2000" i="1" dirty="0" smtClean="0">
                <a:solidFill>
                  <a:srgbClr val="000000"/>
                </a:solidFill>
                <a:latin typeface="+mj-lt"/>
                <a:cs typeface="Arial" panose="020B0604020202020204" pitchFamily="34" charset="0"/>
              </a:rPr>
              <a:t>travel length 20cm (2*times of  wheel rotation) for the turns. </a:t>
            </a:r>
          </a:p>
          <a:p>
            <a:r>
              <a:rPr lang="en-US" altLang="zh-CN" sz="2000" i="1" dirty="0" smtClean="0">
                <a:solidFill>
                  <a:srgbClr val="000000"/>
                </a:solidFill>
                <a:latin typeface="+mj-lt"/>
                <a:cs typeface="Arial" panose="020B0604020202020204" pitchFamily="34" charset="0"/>
              </a:rPr>
              <a:t>-after the final turn, robot should travel </a:t>
            </a:r>
            <a:r>
              <a:rPr lang="en-US" altLang="zh-CN" sz="2000" i="1" dirty="0" smtClean="0">
                <a:solidFill>
                  <a:srgbClr val="000000"/>
                </a:solidFill>
                <a:latin typeface="+mj-lt"/>
                <a:cs typeface="Arial" panose="020B0604020202020204" pitchFamily="34" charset="0"/>
              </a:rPr>
              <a:t>100cm </a:t>
            </a:r>
            <a:r>
              <a:rPr lang="en-US" altLang="zh-CN" sz="2000" i="1" dirty="0" smtClean="0">
                <a:solidFill>
                  <a:srgbClr val="000000"/>
                </a:solidFill>
                <a:latin typeface="+mj-lt"/>
                <a:cs typeface="Arial" panose="020B0604020202020204" pitchFamily="34" charset="0"/>
              </a:rPr>
              <a:t>for the exit to home target. </a:t>
            </a:r>
          </a:p>
        </p:txBody>
      </p:sp>
      <p:sp>
        <p:nvSpPr>
          <p:cNvPr id="15" name="矩形 7">
            <a:extLst>
              <a:ext uri="{FF2B5EF4-FFF2-40B4-BE49-F238E27FC236}">
                <a16:creationId xmlns="" xmlns:a16="http://schemas.microsoft.com/office/drawing/2014/main" id="{8E1F6183-843D-4A54-A0DE-05DA305B5952}"/>
              </a:ext>
            </a:extLst>
          </p:cNvPr>
          <p:cNvSpPr/>
          <p:nvPr/>
        </p:nvSpPr>
        <p:spPr>
          <a:xfrm>
            <a:off x="423926" y="2523242"/>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89994" y="2770508"/>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679684" y="288118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2551" y="1950205"/>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2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00760" y="4513380"/>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073368" y="2864490"/>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138505" y="285481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527612" y="2873077"/>
            <a:ext cx="5225" cy="1627280"/>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cxnSp>
        <p:nvCxnSpPr>
          <p:cNvPr id="3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548689" y="449554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940750" y="2851520"/>
            <a:ext cx="5512" cy="1602990"/>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cxnSp>
        <p:nvCxnSpPr>
          <p:cNvPr id="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986432" y="286129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390130" y="2879562"/>
            <a:ext cx="5225" cy="1627280"/>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cxnSp>
        <p:nvCxnSpPr>
          <p:cNvPr id="3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445255" y="4467986"/>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778950" y="2843413"/>
            <a:ext cx="5512" cy="1602990"/>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834359" y="2862920"/>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212118" y="2899017"/>
            <a:ext cx="16574" cy="1818592"/>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cxnSp>
        <p:nvCxnSpPr>
          <p:cNvPr id="3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514675" y="4693290"/>
            <a:ext cx="2666637" cy="9779"/>
          </a:xfrm>
          <a:prstGeom prst="straightConnector1">
            <a:avLst/>
          </a:prstGeom>
          <a:ln>
            <a:solidFill>
              <a:srgbClr val="00B050"/>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40" name="Rounded Rectangular Callout 39"/>
          <p:cNvSpPr/>
          <p:nvPr/>
        </p:nvSpPr>
        <p:spPr>
          <a:xfrm>
            <a:off x="3193948" y="1652383"/>
            <a:ext cx="1731326" cy="738131"/>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Non - Metal object into the area</a:t>
            </a:r>
            <a:endParaRPr lang="en-US" sz="1600" b="1" dirty="0">
              <a:latin typeface="+mj-lt"/>
            </a:endParaRPr>
          </a:p>
        </p:txBody>
      </p:sp>
      <p:sp>
        <p:nvSpPr>
          <p:cNvPr id="41" name="椭圆 21">
            <a:extLst>
              <a:ext uri="{FF2B5EF4-FFF2-40B4-BE49-F238E27FC236}">
                <a16:creationId xmlns="" xmlns:a16="http://schemas.microsoft.com/office/drawing/2014/main" id="{F9D427E2-A096-47C3-8F9F-4724486863ED}"/>
              </a:ext>
            </a:extLst>
          </p:cNvPr>
          <p:cNvSpPr/>
          <p:nvPr/>
        </p:nvSpPr>
        <p:spPr>
          <a:xfrm>
            <a:off x="920899" y="3643612"/>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Croix 9">
            <a:extLst>
              <a:ext uri="{FF2B5EF4-FFF2-40B4-BE49-F238E27FC236}">
                <a16:creationId xmlns="" xmlns:a16="http://schemas.microsoft.com/office/drawing/2014/main" id="{E50D78E4-6E65-4FF3-9CEA-C38ECDCE0246}"/>
              </a:ext>
            </a:extLst>
          </p:cNvPr>
          <p:cNvSpPr/>
          <p:nvPr/>
        </p:nvSpPr>
        <p:spPr>
          <a:xfrm rot="2718186">
            <a:off x="77802" y="2607956"/>
            <a:ext cx="350546" cy="365192"/>
          </a:xfrm>
          <a:prstGeom prst="plus">
            <a:avLst>
              <a:gd name="adj" fmla="val 43471"/>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3" name="Croix 9">
            <a:extLst>
              <a:ext uri="{FF2B5EF4-FFF2-40B4-BE49-F238E27FC236}">
                <a16:creationId xmlns="" xmlns:a16="http://schemas.microsoft.com/office/drawing/2014/main" id="{E50D78E4-6E65-4FF3-9CEA-C38ECDCE0246}"/>
              </a:ext>
            </a:extLst>
          </p:cNvPr>
          <p:cNvSpPr/>
          <p:nvPr/>
        </p:nvSpPr>
        <p:spPr>
          <a:xfrm rot="2718186">
            <a:off x="77803" y="4485524"/>
            <a:ext cx="350546" cy="365192"/>
          </a:xfrm>
          <a:prstGeom prst="plus">
            <a:avLst>
              <a:gd name="adj" fmla="val 43471"/>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719326" y="2106450"/>
            <a:ext cx="10972800" cy="4062702"/>
          </a:xfrm>
          <a:prstGeom prst="rect">
            <a:avLst/>
          </a:prstGeom>
        </p:spPr>
        <p:txBody>
          <a:bodyPr>
            <a:normAutofit fontScale="90000"/>
          </a:bodyPr>
          <a:lstStyle/>
          <a:p>
            <a:r>
              <a:rPr lang="en-US" sz="4000" b="1" i="1" dirty="0" smtClean="0"/>
              <a:t>Validation case 2</a:t>
            </a:r>
            <a:r>
              <a:rPr lang="en-US" sz="4000" i="1" dirty="0" smtClean="0"/>
              <a:t>: </a:t>
            </a:r>
            <a:r>
              <a:rPr lang="en-US" altLang="zh-CN" sz="4000" i="1" dirty="0" smtClean="0"/>
              <a:t>Ensure robot  has identified the metallic object and takes decision to pick and return to the exit and towards safe zone to drop the object. Here condition we have implemented is “Break the rules” which robot should break the condition of autonomous area exploration once it identified metal object. </a:t>
            </a:r>
            <a:r>
              <a:rPr lang="en-US" altLang="zh-CN" sz="4400" i="1" dirty="0" smtClean="0">
                <a:solidFill>
                  <a:srgbClr val="000000"/>
                </a:solidFill>
                <a:cs typeface="Arial" panose="020B0604020202020204" pitchFamily="34" charset="0"/>
              </a:rPr>
              <a:t/>
            </a:r>
            <a:br>
              <a:rPr lang="en-US" altLang="zh-CN" sz="4400" i="1" dirty="0" smtClean="0">
                <a:solidFill>
                  <a:srgbClr val="000000"/>
                </a:solidFill>
                <a:cs typeface="Arial" panose="020B0604020202020204" pitchFamily="34" charset="0"/>
              </a:rPr>
            </a:br>
            <a:endParaRPr sz="4000" b="1" dirty="0"/>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30887"/>
          </a:xfrm>
          <a:prstGeom prst="rect">
            <a:avLst/>
          </a:prstGeom>
          <a:noFill/>
        </p:spPr>
        <p:txBody>
          <a:bodyPr wrap="square" rtlCol="0">
            <a:spAutoFit/>
          </a:bodyPr>
          <a:lstStyle/>
          <a:p>
            <a:r>
              <a:rPr lang="en-US" altLang="zh-CN" sz="2200" b="1" u="sng" dirty="0" smtClean="0">
                <a:effectLst/>
                <a:latin typeface="Arial" panose="020B0604020202020204" pitchFamily="34" charset="0"/>
                <a:cs typeface="Arial" panose="020B0604020202020204" pitchFamily="34" charset="0"/>
              </a:rPr>
              <a:t>Validation case 2</a:t>
            </a:r>
            <a:r>
              <a:rPr lang="en-US" altLang="zh-CN" sz="2200" b="1" dirty="0" smtClean="0">
                <a:effectLst/>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Metallic</a:t>
            </a:r>
            <a:r>
              <a:rPr lang="en-US" altLang="zh-CN" sz="2200" b="1" dirty="0" smtClean="0">
                <a:latin typeface="Arial" panose="020B0604020202020204" pitchFamily="34" charset="0"/>
                <a:cs typeface="Arial" panose="020B0604020202020204" pitchFamily="34" charset="0"/>
              </a:rPr>
              <a:t> o</a:t>
            </a:r>
            <a:r>
              <a:rPr lang="en-US" altLang="zh-CN" sz="2000" dirty="0" smtClean="0">
                <a:cs typeface="Arial" panose="020B0604020202020204" pitchFamily="34" charset="0"/>
              </a:rPr>
              <a:t>bject detection scenario with IR sensor</a:t>
            </a:r>
            <a:endParaRPr lang="en-US" altLang="zh-CN" sz="2000" dirty="0">
              <a:effectLst/>
              <a:latin typeface="Arial" panose="020B0604020202020204" pitchFamily="34" charset="0"/>
              <a:cs typeface="Arial" panose="020B0604020202020204" pitchFamily="34" charset="0"/>
            </a:endParaRPr>
          </a:p>
        </p:txBody>
      </p:sp>
      <p:sp>
        <p:nvSpPr>
          <p:cNvPr id="38" name="Rectangle 37"/>
          <p:cNvSpPr/>
          <p:nvPr/>
        </p:nvSpPr>
        <p:spPr>
          <a:xfrm>
            <a:off x="5437632" y="1484805"/>
            <a:ext cx="6096000" cy="5078313"/>
          </a:xfrm>
          <a:prstGeom prst="rect">
            <a:avLst/>
          </a:prstGeom>
        </p:spPr>
        <p:txBody>
          <a:bodyPr wrap="square">
            <a:spAutoFit/>
          </a:bodyPr>
          <a:lstStyle/>
          <a:p>
            <a:r>
              <a:rPr lang="fr-FR" altLang="zh-CN" i="1" dirty="0" smtClean="0">
                <a:solidFill>
                  <a:srgbClr val="000000"/>
                </a:solidFill>
                <a:latin typeface="+mj-lt"/>
                <a:cs typeface="Arial" panose="020B0604020202020204" pitchFamily="34" charset="0"/>
              </a:rPr>
              <a:t>Case2: </a:t>
            </a:r>
            <a:r>
              <a:rPr lang="en-US" altLang="zh-CN" i="1" dirty="0" smtClean="0">
                <a:solidFill>
                  <a:srgbClr val="000000"/>
                </a:solidFill>
                <a:latin typeface="+mj-lt"/>
                <a:cs typeface="Arial" panose="020B0604020202020204" pitchFamily="34" charset="0"/>
              </a:rPr>
              <a:t>Ensure robot  has identified the metallic object and takes decision to pick and return to the exit and towards safe zone to drop the object. Here condition we have implemented is “Break the rules” which robot should break the condition of autonomous area exploration once it identified metal object. </a:t>
            </a:r>
          </a:p>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a:t>
            </a:r>
          </a:p>
          <a:p>
            <a:pPr>
              <a:buFontTx/>
              <a:buChar char="-"/>
            </a:pPr>
            <a:r>
              <a:rPr lang="en-US" altLang="zh-CN" i="1" dirty="0" smtClean="0">
                <a:solidFill>
                  <a:srgbClr val="000000"/>
                </a:solidFill>
                <a:latin typeface="+mj-lt"/>
                <a:cs typeface="Arial" panose="020B0604020202020204" pitchFamily="34" charset="0"/>
              </a:rPr>
              <a:t>Check Entry point Sensor1(left wheel motor) and Sensor2(right wheel motor) works conditionally with identical configuration for 5cm straight, turn right 30 </a:t>
            </a:r>
            <a:r>
              <a:rPr lang="en-US" altLang="zh-CN" dirty="0" smtClean="0">
                <a:cs typeface="Arial" panose="020B0604020202020204" pitchFamily="34" charset="0"/>
              </a:rPr>
              <a:t>° </a:t>
            </a:r>
            <a:r>
              <a:rPr lang="en-US" altLang="zh-CN" i="1" dirty="0" smtClean="0">
                <a:solidFill>
                  <a:srgbClr val="000000"/>
                </a:solidFill>
                <a:latin typeface="+mj-lt"/>
                <a:cs typeface="Arial" panose="020B0604020202020204" pitchFamily="34" charset="0"/>
              </a:rPr>
              <a:t>and straight 50 cm to complete the area of one line pattern. </a:t>
            </a:r>
          </a:p>
          <a:p>
            <a:pPr>
              <a:buFontTx/>
              <a:buChar char="-"/>
            </a:pPr>
            <a:r>
              <a:rPr lang="en-US" altLang="zh-CN" i="1" dirty="0" smtClean="0">
                <a:solidFill>
                  <a:srgbClr val="000000"/>
                </a:solidFill>
                <a:latin typeface="+mj-lt"/>
                <a:cs typeface="Arial" panose="020B0604020202020204" pitchFamily="34" charset="0"/>
              </a:rPr>
              <a:t> Place the object in the pattern area. Either turn or straight line, </a:t>
            </a:r>
          </a:p>
          <a:p>
            <a:pPr>
              <a:buFontTx/>
              <a:buChar char="-"/>
            </a:pPr>
            <a:r>
              <a:rPr lang="en-US" altLang="zh-CN" i="1" dirty="0" smtClean="0">
                <a:solidFill>
                  <a:srgbClr val="000000"/>
                </a:solidFill>
                <a:latin typeface="+mj-lt"/>
                <a:cs typeface="Arial" panose="020B0604020202020204" pitchFamily="34" charset="0"/>
              </a:rPr>
              <a:t> Here IR sensor  (S1) has to detect the object  in less than 1cm range. </a:t>
            </a:r>
          </a:p>
          <a:p>
            <a:pPr>
              <a:buFontTx/>
              <a:buChar char="-"/>
            </a:pPr>
            <a:r>
              <a:rPr lang="en-US" altLang="zh-CN" i="1" dirty="0" smtClean="0">
                <a:solidFill>
                  <a:srgbClr val="000000"/>
                </a:solidFill>
                <a:latin typeface="+mj-lt"/>
                <a:cs typeface="Arial" panose="020B0604020202020204" pitchFamily="34" charset="0"/>
              </a:rPr>
              <a:t>Check Inductive proximity sensor (S2) must be active as this object is metal. </a:t>
            </a:r>
          </a:p>
          <a:p>
            <a:pPr>
              <a:buFontTx/>
              <a:buChar char="-"/>
            </a:pPr>
            <a:r>
              <a:rPr lang="en-US" altLang="zh-CN" i="1" dirty="0" smtClean="0">
                <a:solidFill>
                  <a:srgbClr val="000000"/>
                </a:solidFill>
                <a:latin typeface="+mj-lt"/>
                <a:cs typeface="Arial" panose="020B0604020202020204" pitchFamily="34" charset="0"/>
              </a:rPr>
              <a:t>Once S1 = On, S2 = On, then robot has to stop and slow the speed until it touch the metal. </a:t>
            </a:r>
          </a:p>
        </p:txBody>
      </p:sp>
      <p:sp>
        <p:nvSpPr>
          <p:cNvPr id="25" name="矩形 7">
            <a:extLst>
              <a:ext uri="{FF2B5EF4-FFF2-40B4-BE49-F238E27FC236}">
                <a16:creationId xmlns="" xmlns:a16="http://schemas.microsoft.com/office/drawing/2014/main" id="{8E1F6183-843D-4A54-A0DE-05DA305B5952}"/>
              </a:ext>
            </a:extLst>
          </p:cNvPr>
          <p:cNvSpPr/>
          <p:nvPr/>
        </p:nvSpPr>
        <p:spPr>
          <a:xfrm>
            <a:off x="687596" y="276576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53664" y="301302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943354" y="312370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6221" y="219272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2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64430" y="475589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337038" y="310700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402175" y="309733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791282" y="311559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812359" y="473806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204420" y="309403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0102" y="310381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653800" y="312208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708925" y="471050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042620" y="308593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098029" y="31054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475788" y="314153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778345" y="493580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ounded Rectangular Callout 42"/>
          <p:cNvSpPr/>
          <p:nvPr/>
        </p:nvSpPr>
        <p:spPr>
          <a:xfrm>
            <a:off x="3457618" y="1894901"/>
            <a:ext cx="1731326" cy="738131"/>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Metal object into the area</a:t>
            </a:r>
            <a:endParaRPr lang="en-US" sz="1600" b="1" dirty="0">
              <a:latin typeface="+mj-lt"/>
            </a:endParaRPr>
          </a:p>
        </p:txBody>
      </p:sp>
      <p:sp>
        <p:nvSpPr>
          <p:cNvPr id="45" name="Croix 9">
            <a:extLst>
              <a:ext uri="{FF2B5EF4-FFF2-40B4-BE49-F238E27FC236}">
                <a16:creationId xmlns="" xmlns:a16="http://schemas.microsoft.com/office/drawing/2014/main" id="{E50D78E4-6E65-4FF3-9CEA-C38ECDCE0246}"/>
              </a:ext>
            </a:extLst>
          </p:cNvPr>
          <p:cNvSpPr/>
          <p:nvPr/>
        </p:nvSpPr>
        <p:spPr>
          <a:xfrm rot="2718186">
            <a:off x="257834" y="2851796"/>
            <a:ext cx="350546" cy="36519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0" name="圆柱体 30">
            <a:extLst>
              <a:ext uri="{FF2B5EF4-FFF2-40B4-BE49-F238E27FC236}">
                <a16:creationId xmlns="" xmlns:a16="http://schemas.microsoft.com/office/drawing/2014/main" id="{968C3E5C-57A1-426F-B5C8-C5E304991BF8}"/>
              </a:ext>
            </a:extLst>
          </p:cNvPr>
          <p:cNvSpPr/>
          <p:nvPr/>
        </p:nvSpPr>
        <p:spPr>
          <a:xfrm>
            <a:off x="1661283" y="3720614"/>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Croix 9">
            <a:extLst>
              <a:ext uri="{FF2B5EF4-FFF2-40B4-BE49-F238E27FC236}">
                <a16:creationId xmlns="" xmlns:a16="http://schemas.microsoft.com/office/drawing/2014/main" id="{E50D78E4-6E65-4FF3-9CEA-C38ECDCE0246}"/>
              </a:ext>
            </a:extLst>
          </p:cNvPr>
          <p:cNvSpPr/>
          <p:nvPr/>
        </p:nvSpPr>
        <p:spPr>
          <a:xfrm rot="2718186">
            <a:off x="1210333" y="3829485"/>
            <a:ext cx="240437" cy="237771"/>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3" name="Croix 9">
            <a:extLst>
              <a:ext uri="{FF2B5EF4-FFF2-40B4-BE49-F238E27FC236}">
                <a16:creationId xmlns="" xmlns:a16="http://schemas.microsoft.com/office/drawing/2014/main" id="{E50D78E4-6E65-4FF3-9CEA-C38ECDCE0246}"/>
              </a:ext>
            </a:extLst>
          </p:cNvPr>
          <p:cNvSpPr/>
          <p:nvPr/>
        </p:nvSpPr>
        <p:spPr>
          <a:xfrm rot="2718186">
            <a:off x="826284" y="3457629"/>
            <a:ext cx="240437" cy="237771"/>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4" name="Croix 9">
            <a:extLst>
              <a:ext uri="{FF2B5EF4-FFF2-40B4-BE49-F238E27FC236}">
                <a16:creationId xmlns="" xmlns:a16="http://schemas.microsoft.com/office/drawing/2014/main" id="{E50D78E4-6E65-4FF3-9CEA-C38ECDCE0246}"/>
              </a:ext>
            </a:extLst>
          </p:cNvPr>
          <p:cNvSpPr/>
          <p:nvPr/>
        </p:nvSpPr>
        <p:spPr>
          <a:xfrm rot="2718186">
            <a:off x="1685821" y="3402765"/>
            <a:ext cx="240437" cy="237771"/>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5" name="Croix 9">
            <a:extLst>
              <a:ext uri="{FF2B5EF4-FFF2-40B4-BE49-F238E27FC236}">
                <a16:creationId xmlns="" xmlns:a16="http://schemas.microsoft.com/office/drawing/2014/main" id="{E50D78E4-6E65-4FF3-9CEA-C38ECDCE0246}"/>
              </a:ext>
            </a:extLst>
          </p:cNvPr>
          <p:cNvSpPr/>
          <p:nvPr/>
        </p:nvSpPr>
        <p:spPr>
          <a:xfrm rot="2718186">
            <a:off x="1673629" y="4244014"/>
            <a:ext cx="240437" cy="237771"/>
          </a:xfrm>
          <a:prstGeom prst="plus">
            <a:avLst>
              <a:gd name="adj" fmla="val 43471"/>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7" name="Croix 9">
            <a:extLst>
              <a:ext uri="{FF2B5EF4-FFF2-40B4-BE49-F238E27FC236}">
                <a16:creationId xmlns="" xmlns:a16="http://schemas.microsoft.com/office/drawing/2014/main" id="{E50D78E4-6E65-4FF3-9CEA-C38ECDCE0246}"/>
              </a:ext>
            </a:extLst>
          </p:cNvPr>
          <p:cNvSpPr/>
          <p:nvPr/>
        </p:nvSpPr>
        <p:spPr>
          <a:xfrm rot="2718186">
            <a:off x="1704109" y="4810942"/>
            <a:ext cx="240437" cy="237771"/>
          </a:xfrm>
          <a:prstGeom prst="plus">
            <a:avLst>
              <a:gd name="adj" fmla="val 43471"/>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8" name="Croix 9">
            <a:extLst>
              <a:ext uri="{FF2B5EF4-FFF2-40B4-BE49-F238E27FC236}">
                <a16:creationId xmlns="" xmlns:a16="http://schemas.microsoft.com/office/drawing/2014/main" id="{E50D78E4-6E65-4FF3-9CEA-C38ECDCE0246}"/>
              </a:ext>
            </a:extLst>
          </p:cNvPr>
          <p:cNvSpPr/>
          <p:nvPr/>
        </p:nvSpPr>
        <p:spPr>
          <a:xfrm rot="2718186">
            <a:off x="399565" y="4810942"/>
            <a:ext cx="240437" cy="237771"/>
          </a:xfrm>
          <a:prstGeom prst="plus">
            <a:avLst>
              <a:gd name="adj" fmla="val 43471"/>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61" name="Rectangle 3">
            <a:extLst>
              <a:ext uri="{FF2B5EF4-FFF2-40B4-BE49-F238E27FC236}">
                <a16:creationId xmlns="" xmlns:a16="http://schemas.microsoft.com/office/drawing/2014/main" id="{EC83888C-891A-4A48-818D-D0DA4496FB64}"/>
              </a:ext>
            </a:extLst>
          </p:cNvPr>
          <p:cNvSpPr/>
          <p:nvPr/>
        </p:nvSpPr>
        <p:spPr>
          <a:xfrm>
            <a:off x="174853" y="5154549"/>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sp>
        <p:nvSpPr>
          <p:cNvPr id="62" name="Rounded Rectangular Callout 61"/>
          <p:cNvSpPr/>
          <p:nvPr/>
        </p:nvSpPr>
        <p:spPr>
          <a:xfrm>
            <a:off x="1781218" y="5278181"/>
            <a:ext cx="1731326" cy="738131"/>
          </a:xfrm>
          <a:prstGeom prst="wedgeRoundRectCallout">
            <a:avLst>
              <a:gd name="adj1" fmla="val -103806"/>
              <a:gd name="adj2" fmla="val -4370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EV3 towards muster point with object</a:t>
            </a:r>
            <a:endParaRPr lang="en-US" sz="1600" b="1" dirty="0">
              <a:latin typeface="+mj-lt"/>
            </a:endParaRPr>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30887"/>
          </a:xfrm>
          <a:prstGeom prst="rect">
            <a:avLst/>
          </a:prstGeom>
          <a:noFill/>
        </p:spPr>
        <p:txBody>
          <a:bodyPr wrap="square" rtlCol="0">
            <a:spAutoFit/>
          </a:bodyPr>
          <a:lstStyle/>
          <a:p>
            <a:r>
              <a:rPr lang="en-US" altLang="zh-CN" sz="2200" b="1" u="sng" dirty="0" smtClean="0">
                <a:effectLst/>
                <a:latin typeface="Arial" panose="020B0604020202020204" pitchFamily="34" charset="0"/>
                <a:cs typeface="Arial" panose="020B0604020202020204" pitchFamily="34" charset="0"/>
              </a:rPr>
              <a:t>Validation case 2</a:t>
            </a:r>
            <a:r>
              <a:rPr lang="en-US" altLang="zh-CN" sz="2200" b="1" dirty="0" smtClean="0">
                <a:effectLst/>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Metallic</a:t>
            </a:r>
            <a:r>
              <a:rPr lang="en-US" altLang="zh-CN" sz="2200" b="1" dirty="0" smtClean="0">
                <a:latin typeface="Arial" panose="020B0604020202020204" pitchFamily="34" charset="0"/>
                <a:cs typeface="Arial" panose="020B0604020202020204" pitchFamily="34" charset="0"/>
              </a:rPr>
              <a:t> o</a:t>
            </a:r>
            <a:r>
              <a:rPr lang="en-US" altLang="zh-CN" sz="2000" dirty="0" smtClean="0">
                <a:cs typeface="Arial" panose="020B0604020202020204" pitchFamily="34" charset="0"/>
              </a:rPr>
              <a:t>bject detection scenario with IR sensor</a:t>
            </a:r>
            <a:endParaRPr lang="en-US" altLang="zh-CN" sz="2000" dirty="0">
              <a:effectLst/>
              <a:latin typeface="Arial" panose="020B0604020202020204" pitchFamily="34" charset="0"/>
              <a:cs typeface="Arial" panose="020B0604020202020204" pitchFamily="34" charset="0"/>
            </a:endParaRPr>
          </a:p>
        </p:txBody>
      </p:sp>
      <p:sp>
        <p:nvSpPr>
          <p:cNvPr id="38" name="Rectangle 37"/>
          <p:cNvSpPr/>
          <p:nvPr/>
        </p:nvSpPr>
        <p:spPr>
          <a:xfrm>
            <a:off x="5437632" y="1484805"/>
            <a:ext cx="6096000" cy="4801314"/>
          </a:xfrm>
          <a:prstGeom prst="rect">
            <a:avLst/>
          </a:prstGeom>
        </p:spPr>
        <p:txBody>
          <a:bodyPr wrap="square">
            <a:spAutoFit/>
          </a:bodyPr>
          <a:lstStyle/>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a:t>
            </a:r>
          </a:p>
          <a:p>
            <a:pPr>
              <a:buFontTx/>
              <a:buChar char="-"/>
            </a:pPr>
            <a:r>
              <a:rPr lang="en-US" altLang="zh-CN" i="1" dirty="0" smtClean="0">
                <a:solidFill>
                  <a:srgbClr val="000000"/>
                </a:solidFill>
                <a:latin typeface="+mj-lt"/>
                <a:cs typeface="Arial" panose="020B0604020202020204" pitchFamily="34" charset="0"/>
              </a:rPr>
              <a:t>After that, Ev3 sensor (</a:t>
            </a:r>
            <a:r>
              <a:rPr lang="en-US" altLang="zh-CN" b="1" i="1" dirty="0" smtClean="0">
                <a:solidFill>
                  <a:srgbClr val="000000"/>
                </a:solidFill>
                <a:latin typeface="+mj-lt"/>
                <a:cs typeface="Arial" panose="020B0604020202020204" pitchFamily="34" charset="0"/>
              </a:rPr>
              <a:t>S3&amp;S4</a:t>
            </a:r>
            <a:r>
              <a:rPr lang="en-US" altLang="zh-CN" i="1" dirty="0" smtClean="0">
                <a:solidFill>
                  <a:srgbClr val="000000"/>
                </a:solidFill>
                <a:latin typeface="+mj-lt"/>
                <a:cs typeface="Arial" panose="020B0604020202020204" pitchFamily="34" charset="0"/>
              </a:rPr>
              <a:t>) which is having the pick up arms, - It should act for 90</a:t>
            </a:r>
            <a:r>
              <a:rPr lang="en-US" altLang="zh-CN" i="1" dirty="0" smtClean="0">
                <a:solidFill>
                  <a:srgbClr val="000000"/>
                </a:solidFill>
                <a:cs typeface="Arial" panose="020B0604020202020204" pitchFamily="34" charset="0"/>
              </a:rPr>
              <a:t> </a:t>
            </a:r>
            <a:r>
              <a:rPr lang="en-US" altLang="zh-CN" dirty="0" smtClean="0">
                <a:cs typeface="Arial" panose="020B0604020202020204" pitchFamily="34" charset="0"/>
              </a:rPr>
              <a:t>°as</a:t>
            </a:r>
            <a:r>
              <a:rPr lang="en-US" altLang="zh-CN" i="1" dirty="0" smtClean="0">
                <a:solidFill>
                  <a:srgbClr val="000000"/>
                </a:solidFill>
                <a:latin typeface="+mj-lt"/>
                <a:cs typeface="Arial" panose="020B0604020202020204" pitchFamily="34" charset="0"/>
              </a:rPr>
              <a:t> we have placed it in horizontal direction. </a:t>
            </a:r>
          </a:p>
          <a:p>
            <a:pPr>
              <a:buFontTx/>
              <a:buChar char="-"/>
            </a:pPr>
            <a:r>
              <a:rPr lang="en-US" altLang="zh-CN" i="1" dirty="0" smtClean="0">
                <a:solidFill>
                  <a:srgbClr val="000000"/>
                </a:solidFill>
                <a:latin typeface="+mj-lt"/>
                <a:cs typeface="Arial" panose="020B0604020202020204" pitchFamily="34" charset="0"/>
              </a:rPr>
              <a:t> Pick up the metal and load it over the arms</a:t>
            </a:r>
            <a:r>
              <a:rPr lang="en-US" altLang="zh-CN" b="1" i="1" dirty="0" smtClean="0">
                <a:solidFill>
                  <a:srgbClr val="000000"/>
                </a:solidFill>
                <a:latin typeface="+mj-lt"/>
                <a:cs typeface="Arial" panose="020B0604020202020204" pitchFamily="34" charset="0"/>
              </a:rPr>
              <a:t>. </a:t>
            </a:r>
          </a:p>
          <a:p>
            <a:pPr>
              <a:buFontTx/>
              <a:buChar char="-"/>
            </a:pPr>
            <a:r>
              <a:rPr lang="en-US" altLang="zh-CN" b="1" i="1" dirty="0" smtClean="0">
                <a:solidFill>
                  <a:srgbClr val="000000"/>
                </a:solidFill>
                <a:latin typeface="+mj-lt"/>
                <a:cs typeface="Arial" panose="020B0604020202020204" pitchFamily="34" charset="0"/>
              </a:rPr>
              <a:t>Then important point is :  S2 and S1 should Off at this point to ensure metal object is taken by robot arm. </a:t>
            </a:r>
          </a:p>
          <a:p>
            <a:pPr>
              <a:buFontTx/>
              <a:buChar char="-"/>
            </a:pPr>
            <a:r>
              <a:rPr lang="en-US" altLang="zh-CN" i="1" dirty="0" smtClean="0">
                <a:solidFill>
                  <a:srgbClr val="000000"/>
                </a:solidFill>
                <a:latin typeface="+mj-lt"/>
                <a:cs typeface="Arial" panose="020B0604020202020204" pitchFamily="34" charset="0"/>
              </a:rPr>
              <a:t>Break the autonomous area condition, and  with respective algorithm, robot should move to the exit (by subtracting the remaining total area value)</a:t>
            </a:r>
          </a:p>
          <a:p>
            <a:pPr>
              <a:buFontTx/>
              <a:buChar char="-"/>
            </a:pPr>
            <a:r>
              <a:rPr lang="en-US" altLang="zh-CN" i="1" dirty="0" smtClean="0">
                <a:solidFill>
                  <a:srgbClr val="000000"/>
                </a:solidFill>
                <a:latin typeface="+mj-lt"/>
                <a:cs typeface="Arial" panose="020B0604020202020204" pitchFamily="34" charset="0"/>
              </a:rPr>
              <a:t>And place the object in the safe zone by the sensor 3 and sensor 4 (Arm)</a:t>
            </a:r>
          </a:p>
          <a:p>
            <a:pPr>
              <a:buFontTx/>
              <a:buChar char="-"/>
            </a:pPr>
            <a:r>
              <a:rPr lang="en-US" altLang="zh-CN" i="1" dirty="0" smtClean="0">
                <a:solidFill>
                  <a:srgbClr val="000000"/>
                </a:solidFill>
                <a:latin typeface="+mj-lt"/>
                <a:cs typeface="Arial" panose="020B0604020202020204" pitchFamily="34" charset="0"/>
              </a:rPr>
              <a:t> Reverse degree of rotation value should work to place the object in the safe place.   </a:t>
            </a:r>
          </a:p>
          <a:p>
            <a:pPr>
              <a:buFontTx/>
              <a:buChar char="-"/>
            </a:pPr>
            <a:r>
              <a:rPr lang="en-US" altLang="zh-CN" i="1" dirty="0" smtClean="0">
                <a:solidFill>
                  <a:srgbClr val="000000"/>
                </a:solidFill>
                <a:latin typeface="+mj-lt"/>
                <a:cs typeface="Arial" panose="020B0604020202020204" pitchFamily="34" charset="0"/>
              </a:rPr>
              <a:t> then S1&amp;S2 should = On until we turns to </a:t>
            </a:r>
            <a:r>
              <a:rPr lang="en-US" altLang="zh-CN" i="1" dirty="0" smtClean="0">
                <a:solidFill>
                  <a:srgbClr val="000000"/>
                </a:solidFill>
                <a:cs typeface="Arial" panose="020B0604020202020204" pitchFamily="34" charset="0"/>
              </a:rPr>
              <a:t>180 </a:t>
            </a:r>
            <a:r>
              <a:rPr lang="en-US" altLang="zh-CN" dirty="0" smtClean="0">
                <a:cs typeface="Arial" panose="020B0604020202020204" pitchFamily="34" charset="0"/>
              </a:rPr>
              <a:t>°</a:t>
            </a:r>
            <a:r>
              <a:rPr lang="en-US" altLang="zh-CN" i="1" dirty="0" smtClean="0">
                <a:solidFill>
                  <a:srgbClr val="000000"/>
                </a:solidFill>
                <a:latin typeface="+mj-lt"/>
                <a:cs typeface="Arial" panose="020B0604020202020204" pitchFamily="34" charset="0"/>
              </a:rPr>
              <a:t>returns to the home target. </a:t>
            </a:r>
          </a:p>
        </p:txBody>
      </p:sp>
      <p:sp>
        <p:nvSpPr>
          <p:cNvPr id="25" name="矩形 7">
            <a:extLst>
              <a:ext uri="{FF2B5EF4-FFF2-40B4-BE49-F238E27FC236}">
                <a16:creationId xmlns="" xmlns:a16="http://schemas.microsoft.com/office/drawing/2014/main" id="{8E1F6183-843D-4A54-A0DE-05DA305B5952}"/>
              </a:ext>
            </a:extLst>
          </p:cNvPr>
          <p:cNvSpPr/>
          <p:nvPr/>
        </p:nvSpPr>
        <p:spPr>
          <a:xfrm>
            <a:off x="2187212" y="3033984"/>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3280" y="3281250"/>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442970" y="3391927"/>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85837" y="2460947"/>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2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464046" y="502412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836654" y="337523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01791" y="3365556"/>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290898" y="338381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311975" y="500628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704036" y="336226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749718" y="337204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4153416" y="3390304"/>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208541" y="4978728"/>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4542236" y="3354155"/>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597645" y="337366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4975404" y="3409759"/>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2277961" y="5204032"/>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Croix 9">
            <a:extLst>
              <a:ext uri="{FF2B5EF4-FFF2-40B4-BE49-F238E27FC236}">
                <a16:creationId xmlns="" xmlns:a16="http://schemas.microsoft.com/office/drawing/2014/main" id="{E50D78E4-6E65-4FF3-9CEA-C38ECDCE0246}"/>
              </a:ext>
            </a:extLst>
          </p:cNvPr>
          <p:cNvSpPr/>
          <p:nvPr/>
        </p:nvSpPr>
        <p:spPr>
          <a:xfrm rot="2718186">
            <a:off x="1733066" y="3107827"/>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圆柱体 30">
            <a:extLst>
              <a:ext uri="{FF2B5EF4-FFF2-40B4-BE49-F238E27FC236}">
                <a16:creationId xmlns="" xmlns:a16="http://schemas.microsoft.com/office/drawing/2014/main" id="{968C3E5C-57A1-426F-B5C8-C5E304991BF8}"/>
              </a:ext>
            </a:extLst>
          </p:cNvPr>
          <p:cNvSpPr/>
          <p:nvPr/>
        </p:nvSpPr>
        <p:spPr>
          <a:xfrm>
            <a:off x="3160899" y="3988838"/>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Rectangle 3">
            <a:extLst>
              <a:ext uri="{FF2B5EF4-FFF2-40B4-BE49-F238E27FC236}">
                <a16:creationId xmlns="" xmlns:a16="http://schemas.microsoft.com/office/drawing/2014/main" id="{EC83888C-891A-4A48-818D-D0DA4496FB64}"/>
              </a:ext>
            </a:extLst>
          </p:cNvPr>
          <p:cNvSpPr/>
          <p:nvPr/>
        </p:nvSpPr>
        <p:spPr>
          <a:xfrm>
            <a:off x="1110411" y="3254204"/>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81" name="矩形 7">
            <a:extLst>
              <a:ext uri="{FF2B5EF4-FFF2-40B4-BE49-F238E27FC236}">
                <a16:creationId xmlns="" xmlns:a16="http://schemas.microsoft.com/office/drawing/2014/main" id="{8E1F6183-843D-4A54-A0DE-05DA305B5952}"/>
              </a:ext>
            </a:extLst>
          </p:cNvPr>
          <p:cNvSpPr/>
          <p:nvPr/>
        </p:nvSpPr>
        <p:spPr>
          <a:xfrm>
            <a:off x="186181" y="1597726"/>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82" name="矩形 7">
            <a:extLst>
              <a:ext uri="{FF2B5EF4-FFF2-40B4-BE49-F238E27FC236}">
                <a16:creationId xmlns="" xmlns:a16="http://schemas.microsoft.com/office/drawing/2014/main" id="{8E1F6183-843D-4A54-A0DE-05DA305B5952}"/>
              </a:ext>
            </a:extLst>
          </p:cNvPr>
          <p:cNvSpPr/>
          <p:nvPr/>
        </p:nvSpPr>
        <p:spPr>
          <a:xfrm>
            <a:off x="387349" y="5785678"/>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8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52446" y="2545294"/>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633249" y="3404997"/>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58542" y="3087838"/>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870966" y="5301661"/>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15646" y="4880229"/>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197358" y="422795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03454" y="3539109"/>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85166" y="2612517"/>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69214" y="2905125"/>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697230" y="4301109"/>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sp>
        <p:nvSpPr>
          <p:cNvPr id="93" name="Rectangle 3">
            <a:extLst>
              <a:ext uri="{FF2B5EF4-FFF2-40B4-BE49-F238E27FC236}">
                <a16:creationId xmlns="" xmlns:a16="http://schemas.microsoft.com/office/drawing/2014/main" id="{EC83888C-891A-4A48-818D-D0DA4496FB64}"/>
              </a:ext>
            </a:extLst>
          </p:cNvPr>
          <p:cNvSpPr/>
          <p:nvPr/>
        </p:nvSpPr>
        <p:spPr>
          <a:xfrm>
            <a:off x="1333093" y="5191125"/>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94"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864616" y="5370701"/>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207391" y="5851017"/>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20091" y="5523992"/>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719326" y="2106450"/>
            <a:ext cx="10972800" cy="2697198"/>
          </a:xfrm>
          <a:prstGeom prst="rect">
            <a:avLst/>
          </a:prstGeom>
        </p:spPr>
        <p:txBody>
          <a:bodyPr>
            <a:normAutofit/>
          </a:bodyPr>
          <a:lstStyle/>
          <a:p>
            <a:r>
              <a:rPr lang="en-US" sz="3200" b="1" i="1" dirty="0" smtClean="0"/>
              <a:t>Validation case 3: </a:t>
            </a:r>
            <a:r>
              <a:rPr lang="fr-FR" altLang="zh-CN" sz="3200" b="1" i="1" dirty="0" smtClean="0">
                <a:solidFill>
                  <a:srgbClr val="000000"/>
                </a:solidFill>
                <a:cs typeface="Arial" panose="020B0604020202020204" pitchFamily="34" charset="0"/>
              </a:rPr>
              <a:t> </a:t>
            </a:r>
            <a:r>
              <a:rPr lang="en-US" altLang="zh-CN" sz="3200" i="1" dirty="0" smtClean="0"/>
              <a:t>Ensure robot  has identified the non-metallic object and takes decision to diversion, then identified the metal object and break the autonomous area condition and start working towards the pick up and drop object condition. </a:t>
            </a:r>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re 1"/>
          <p:cNvSpPr txBox="1">
            <a:spLocks noGrp="1"/>
          </p:cNvSpPr>
          <p:nvPr>
            <p:ph type="title"/>
          </p:nvPr>
        </p:nvSpPr>
        <p:spPr>
          <a:xfrm>
            <a:off x="609600" y="704088"/>
            <a:ext cx="10972800" cy="972312"/>
          </a:xfrm>
          <a:prstGeom prst="rect">
            <a:avLst/>
          </a:prstGeom>
        </p:spPr>
        <p:txBody>
          <a:bodyPr/>
          <a:lstStyle/>
          <a:p>
            <a:r>
              <a:rPr dirty="0"/>
              <a:t>Design specifications/Requirements</a:t>
            </a:r>
          </a:p>
        </p:txBody>
      </p:sp>
      <p:sp>
        <p:nvSpPr>
          <p:cNvPr id="103" name="ZoneTexte 2"/>
          <p:cNvSpPr txBox="1"/>
          <p:nvPr/>
        </p:nvSpPr>
        <p:spPr>
          <a:xfrm>
            <a:off x="477198" y="1600200"/>
            <a:ext cx="11105202" cy="550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b="1" u="sng"/>
            </a:pPr>
            <a:endParaRPr lang="en-US" sz="2200" dirty="0">
              <a:latin typeface="+mj-lt"/>
            </a:endParaRPr>
          </a:p>
          <a:p>
            <a:pPr>
              <a:defRPr b="1" u="sng"/>
            </a:pPr>
            <a:r>
              <a:rPr sz="2200" i="1" dirty="0">
                <a:latin typeface="+mj-lt"/>
              </a:rPr>
              <a:t>Contract : </a:t>
            </a:r>
            <a:r>
              <a:rPr lang="en-US" sz="2200" b="1" i="1" dirty="0">
                <a:latin typeface="+mj-lt"/>
              </a:rPr>
              <a:t>Create a robot that can search, detect and pick up all metallic objects in a given area</a:t>
            </a:r>
            <a:endParaRPr sz="2200" b="0" i="1" dirty="0">
              <a:latin typeface="+mj-lt"/>
            </a:endParaRPr>
          </a:p>
          <a:p>
            <a:pPr>
              <a:defRPr b="1"/>
            </a:pPr>
            <a:endParaRPr sz="2200" dirty="0">
              <a:latin typeface="+mj-lt"/>
            </a:endParaRPr>
          </a:p>
          <a:p>
            <a:r>
              <a:rPr sz="2200" b="1" dirty="0">
                <a:solidFill>
                  <a:srgbClr val="CC9900"/>
                </a:solidFill>
                <a:latin typeface="+mj-lt"/>
              </a:rPr>
              <a:t>Bronze</a:t>
            </a:r>
            <a:r>
              <a:rPr lang="en-US" sz="2200" b="1" dirty="0">
                <a:solidFill>
                  <a:srgbClr val="CC9900"/>
                </a:solidFill>
                <a:latin typeface="+mj-lt"/>
              </a:rPr>
              <a:t>(DONE)</a:t>
            </a:r>
            <a:r>
              <a:rPr sz="2200" dirty="0">
                <a:solidFill>
                  <a:srgbClr val="CC9900"/>
                </a:solidFill>
                <a:latin typeface="+mj-lt"/>
              </a:rPr>
              <a:t> : </a:t>
            </a:r>
          </a:p>
          <a:p>
            <a:pPr lvl="1" fontAlgn="base">
              <a:buFont typeface="Arial" pitchFamily="34" charset="0"/>
              <a:buChar char="•"/>
            </a:pPr>
            <a:r>
              <a:rPr lang="en-US" sz="2200" dirty="0">
                <a:solidFill>
                  <a:srgbClr val="CC9900"/>
                </a:solidFill>
                <a:latin typeface="+mj-lt"/>
              </a:rPr>
              <a:t>The robot is able to autonomously explore the area and detect metal objects.</a:t>
            </a:r>
          </a:p>
          <a:p>
            <a:pPr lvl="1" fontAlgn="base">
              <a:buFont typeface="Arial" pitchFamily="34" charset="0"/>
              <a:buChar char="•"/>
            </a:pPr>
            <a:r>
              <a:rPr lang="en-US" sz="2200" dirty="0">
                <a:solidFill>
                  <a:srgbClr val="CC9900"/>
                </a:solidFill>
                <a:latin typeface="+mj-lt"/>
              </a:rPr>
              <a:t>The robot is able to home in on the target. </a:t>
            </a:r>
          </a:p>
          <a:p>
            <a:r>
              <a:rPr sz="2200" b="1" dirty="0">
                <a:solidFill>
                  <a:srgbClr val="969696"/>
                </a:solidFill>
                <a:latin typeface="+mj-lt"/>
              </a:rPr>
              <a:t>Silver</a:t>
            </a:r>
            <a:r>
              <a:rPr lang="en-US" sz="2200" b="1" dirty="0">
                <a:solidFill>
                  <a:srgbClr val="969696"/>
                </a:solidFill>
                <a:latin typeface="+mj-lt"/>
              </a:rPr>
              <a:t>(Processing)</a:t>
            </a:r>
            <a:r>
              <a:rPr sz="2200" dirty="0">
                <a:solidFill>
                  <a:srgbClr val="969696"/>
                </a:solidFill>
                <a:latin typeface="+mj-lt"/>
              </a:rPr>
              <a:t> :</a:t>
            </a:r>
          </a:p>
          <a:p>
            <a:pPr lvl="1">
              <a:buFont typeface="Arial" pitchFamily="34" charset="0"/>
              <a:buChar char="•"/>
            </a:pPr>
            <a:r>
              <a:rPr lang="en-US" sz="2200" dirty="0">
                <a:solidFill>
                  <a:srgbClr val="969696"/>
                </a:solidFill>
                <a:latin typeface="+mj-lt"/>
              </a:rPr>
              <a:t>The robot is able to pick up the object and get back to his starting point. </a:t>
            </a:r>
          </a:p>
          <a:p>
            <a:pPr lvl="1">
              <a:buFont typeface="Arial" pitchFamily="34" charset="0"/>
              <a:buChar char="•"/>
            </a:pPr>
            <a:r>
              <a:rPr lang="en-US" altLang="zh-CN" sz="2200" dirty="0">
                <a:solidFill>
                  <a:srgbClr val="969696"/>
                </a:solidFill>
                <a:latin typeface="+mj-lt"/>
              </a:rPr>
              <a:t>The robot</a:t>
            </a:r>
            <a:r>
              <a:rPr lang="en-US" sz="2200" dirty="0">
                <a:solidFill>
                  <a:srgbClr val="969696"/>
                </a:solidFill>
                <a:latin typeface="+mj-lt"/>
              </a:rPr>
              <a:t> is able to choose between multiple search path depending on the situation. </a:t>
            </a:r>
          </a:p>
          <a:p>
            <a:r>
              <a:rPr lang="en-US" sz="2200" b="1" dirty="0">
                <a:latin typeface="+mj-lt"/>
              </a:rPr>
              <a:t>Gold</a:t>
            </a:r>
            <a:r>
              <a:rPr lang="en-US" sz="2200" dirty="0">
                <a:latin typeface="+mj-lt"/>
              </a:rPr>
              <a:t> :</a:t>
            </a:r>
          </a:p>
          <a:p>
            <a:pPr lvl="1">
              <a:buFont typeface="Arial" pitchFamily="34" charset="0"/>
              <a:buChar char="•"/>
            </a:pPr>
            <a:r>
              <a:rPr lang="en-US" sz="2200" dirty="0">
                <a:latin typeface="+mj-lt"/>
              </a:rPr>
              <a:t>The robot is able to discriminate the picked-up objects by checking their color and prioritize targets. </a:t>
            </a:r>
          </a:p>
          <a:p>
            <a:r>
              <a:rPr sz="2200" b="1" dirty="0">
                <a:latin typeface="+mj-lt"/>
              </a:rPr>
              <a:t>Platinum</a:t>
            </a:r>
            <a:r>
              <a:rPr sz="2200" dirty="0">
                <a:latin typeface="+mj-lt"/>
              </a:rPr>
              <a:t> :</a:t>
            </a:r>
            <a:endParaRPr lang="en-US" sz="2200" dirty="0">
              <a:latin typeface="+mj-lt"/>
            </a:endParaRPr>
          </a:p>
          <a:p>
            <a:pPr lvl="1">
              <a:buFont typeface="Arial" pitchFamily="34" charset="0"/>
              <a:buChar char="•"/>
            </a:pPr>
            <a:r>
              <a:rPr lang="en-US" sz="2200" dirty="0">
                <a:latin typeface="+mj-lt"/>
              </a:rPr>
              <a:t>The robot is able to report to a remote system, with a graphical user interface. </a:t>
            </a:r>
            <a:endParaRPr sz="2200" dirty="0">
              <a:latin typeface="+mj-lt"/>
            </a:endParaRPr>
          </a:p>
          <a:p>
            <a:endParaRPr sz="2200" dirty="0">
              <a:latin typeface="+mj-lt"/>
            </a:endParaRPr>
          </a:p>
          <a:p>
            <a:endParaRPr sz="2200" dirty="0">
              <a:latin typeface="+mj-lt"/>
            </a:endParaRPr>
          </a:p>
        </p:txBody>
      </p:sp>
    </p:spTree>
    <p:extLst>
      <p:ext uri="{BB962C8B-B14F-4D97-AF65-F5344CB8AC3E}">
        <p14:creationId xmlns="" xmlns:p14="http://schemas.microsoft.com/office/powerpoint/2010/main" val="166532071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30887"/>
          </a:xfrm>
          <a:prstGeom prst="rect">
            <a:avLst/>
          </a:prstGeom>
          <a:noFill/>
        </p:spPr>
        <p:txBody>
          <a:bodyPr wrap="square" rtlCol="0">
            <a:spAutoFit/>
          </a:bodyPr>
          <a:lstStyle/>
          <a:p>
            <a:r>
              <a:rPr lang="en-US" altLang="zh-CN" sz="2200" b="1" u="sng" dirty="0" smtClean="0">
                <a:effectLst/>
                <a:latin typeface="Arial" panose="020B0604020202020204" pitchFamily="34" charset="0"/>
                <a:cs typeface="Arial" panose="020B0604020202020204" pitchFamily="34" charset="0"/>
              </a:rPr>
              <a:t>Validation case 3</a:t>
            </a:r>
            <a:r>
              <a:rPr lang="en-US" altLang="zh-CN" sz="2200" b="1" dirty="0" smtClean="0">
                <a:effectLst/>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Non metallic and metallic object detection scenario with IR sensor</a:t>
            </a:r>
            <a:endParaRPr lang="en-US" altLang="zh-CN" sz="2000" dirty="0">
              <a:effectLst/>
              <a:latin typeface="Arial" panose="020B0604020202020204" pitchFamily="34" charset="0"/>
              <a:cs typeface="Arial" panose="020B0604020202020204" pitchFamily="34" charset="0"/>
            </a:endParaRPr>
          </a:p>
        </p:txBody>
      </p:sp>
      <p:sp>
        <p:nvSpPr>
          <p:cNvPr id="38" name="Rectangle 37"/>
          <p:cNvSpPr/>
          <p:nvPr/>
        </p:nvSpPr>
        <p:spPr>
          <a:xfrm>
            <a:off x="5437632" y="1484805"/>
            <a:ext cx="6096000" cy="4801314"/>
          </a:xfrm>
          <a:prstGeom prst="rect">
            <a:avLst/>
          </a:prstGeom>
        </p:spPr>
        <p:txBody>
          <a:bodyPr wrap="square">
            <a:spAutoFit/>
          </a:bodyPr>
          <a:lstStyle/>
          <a:p>
            <a:r>
              <a:rPr lang="fr-FR" altLang="zh-CN" i="1" dirty="0" smtClean="0">
                <a:solidFill>
                  <a:srgbClr val="000000"/>
                </a:solidFill>
                <a:latin typeface="+mj-lt"/>
                <a:cs typeface="Arial" panose="020B0604020202020204" pitchFamily="34" charset="0"/>
              </a:rPr>
              <a:t>Case3: </a:t>
            </a:r>
            <a:r>
              <a:rPr lang="en-US" altLang="zh-CN" i="1" dirty="0" smtClean="0">
                <a:solidFill>
                  <a:srgbClr val="000000"/>
                </a:solidFill>
                <a:latin typeface="+mj-lt"/>
                <a:cs typeface="Arial" panose="020B0604020202020204" pitchFamily="34" charset="0"/>
              </a:rPr>
              <a:t>Ensure robot  has identified the non-metallic object and takes decision to diversion, then identified the metal object and break the autonomous area condition and start working towards the pick up and drop object condition. </a:t>
            </a:r>
          </a:p>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a:t>
            </a:r>
          </a:p>
          <a:p>
            <a:pPr>
              <a:buFontTx/>
              <a:buChar char="-"/>
            </a:pPr>
            <a:r>
              <a:rPr lang="en-US" altLang="zh-CN" i="1" dirty="0" smtClean="0">
                <a:solidFill>
                  <a:srgbClr val="000000"/>
                </a:solidFill>
                <a:latin typeface="+mj-lt"/>
                <a:cs typeface="Arial" panose="020B0604020202020204" pitchFamily="34" charset="0"/>
              </a:rPr>
              <a:t>Check Entry point Sensor1(left wheel motor) and Sensor2(right wheel motor) works conditionally with identical configuration for 5cm straight, turn right 30 </a:t>
            </a:r>
            <a:r>
              <a:rPr lang="en-US" altLang="zh-CN" dirty="0" smtClean="0">
                <a:cs typeface="Arial" panose="020B0604020202020204" pitchFamily="34" charset="0"/>
              </a:rPr>
              <a:t>° </a:t>
            </a:r>
            <a:r>
              <a:rPr lang="en-US" altLang="zh-CN" i="1" dirty="0" smtClean="0">
                <a:solidFill>
                  <a:srgbClr val="000000"/>
                </a:solidFill>
                <a:latin typeface="+mj-lt"/>
                <a:cs typeface="Arial" panose="020B0604020202020204" pitchFamily="34" charset="0"/>
              </a:rPr>
              <a:t>and straight 50 cm to complete the area of one line pattern. </a:t>
            </a:r>
          </a:p>
          <a:p>
            <a:pPr>
              <a:buFontTx/>
              <a:buChar char="-"/>
            </a:pPr>
            <a:r>
              <a:rPr lang="en-US" altLang="zh-CN" i="1" dirty="0" smtClean="0">
                <a:solidFill>
                  <a:srgbClr val="000000"/>
                </a:solidFill>
                <a:latin typeface="+mj-lt"/>
                <a:cs typeface="Arial" panose="020B0604020202020204" pitchFamily="34" charset="0"/>
              </a:rPr>
              <a:t> Place the object in the pattern area. Either turn or straight line, </a:t>
            </a:r>
          </a:p>
          <a:p>
            <a:pPr>
              <a:buFontTx/>
              <a:buChar char="-"/>
            </a:pPr>
            <a:r>
              <a:rPr lang="en-US" altLang="zh-CN" i="1" dirty="0" smtClean="0">
                <a:solidFill>
                  <a:srgbClr val="000000"/>
                </a:solidFill>
                <a:latin typeface="+mj-lt"/>
                <a:cs typeface="Arial" panose="020B0604020202020204" pitchFamily="34" charset="0"/>
              </a:rPr>
              <a:t> Here IR sensor  (S1) has to detect the object  in less than 1cm range. </a:t>
            </a:r>
          </a:p>
          <a:p>
            <a:pPr>
              <a:buFontTx/>
              <a:buChar char="-"/>
            </a:pPr>
            <a:r>
              <a:rPr lang="en-US" altLang="zh-CN" i="1" dirty="0" smtClean="0">
                <a:solidFill>
                  <a:srgbClr val="000000"/>
                </a:solidFill>
                <a:latin typeface="+mj-lt"/>
                <a:cs typeface="Arial" panose="020B0604020202020204" pitchFamily="34" charset="0"/>
              </a:rPr>
              <a:t>Check Inductive proximity sensor (S2) must be active as this object is metal. </a:t>
            </a:r>
          </a:p>
          <a:p>
            <a:pPr>
              <a:buFontTx/>
              <a:buChar char="-"/>
            </a:pPr>
            <a:r>
              <a:rPr lang="en-US" altLang="zh-CN" i="1" dirty="0" smtClean="0">
                <a:solidFill>
                  <a:srgbClr val="000000"/>
                </a:solidFill>
                <a:latin typeface="+mj-lt"/>
                <a:cs typeface="Arial" panose="020B0604020202020204" pitchFamily="34" charset="0"/>
              </a:rPr>
              <a:t>Once S1 = On, S2 = On, then robot has to stop and slow the speed until it touch the metal. </a:t>
            </a:r>
          </a:p>
        </p:txBody>
      </p:sp>
      <p:sp>
        <p:nvSpPr>
          <p:cNvPr id="86" name="矩形 7">
            <a:extLst>
              <a:ext uri="{FF2B5EF4-FFF2-40B4-BE49-F238E27FC236}">
                <a16:creationId xmlns="" xmlns:a16="http://schemas.microsoft.com/office/drawing/2014/main" id="{8E1F6183-843D-4A54-A0DE-05DA305B5952}"/>
              </a:ext>
            </a:extLst>
          </p:cNvPr>
          <p:cNvSpPr/>
          <p:nvPr/>
        </p:nvSpPr>
        <p:spPr>
          <a:xfrm>
            <a:off x="687596" y="276576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53664" y="301302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943354" y="312370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86221" y="219272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9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64430" y="475589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337038" y="310700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402175" y="309733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791282" y="311559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812359" y="473806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204420" y="309403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0102" y="310381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653800" y="312208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708925" y="471050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042620" y="308593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098029" y="31054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475788" y="314153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778345" y="493580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椭圆 21">
            <a:extLst>
              <a:ext uri="{FF2B5EF4-FFF2-40B4-BE49-F238E27FC236}">
                <a16:creationId xmlns="" xmlns:a16="http://schemas.microsoft.com/office/drawing/2014/main" id="{F9D427E2-A096-47C3-8F9F-4724486863ED}"/>
              </a:ext>
            </a:extLst>
          </p:cNvPr>
          <p:cNvSpPr/>
          <p:nvPr/>
        </p:nvSpPr>
        <p:spPr>
          <a:xfrm>
            <a:off x="1184569" y="388613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Croix 9">
            <a:extLst>
              <a:ext uri="{FF2B5EF4-FFF2-40B4-BE49-F238E27FC236}">
                <a16:creationId xmlns="" xmlns:a16="http://schemas.microsoft.com/office/drawing/2014/main" id="{E50D78E4-6E65-4FF3-9CEA-C38ECDCE0246}"/>
              </a:ext>
            </a:extLst>
          </p:cNvPr>
          <p:cNvSpPr/>
          <p:nvPr/>
        </p:nvSpPr>
        <p:spPr>
          <a:xfrm rot="2718186">
            <a:off x="257834" y="2851796"/>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Straight Arrow Connector 104"/>
          <p:cNvCxnSpPr/>
          <p:nvPr/>
        </p:nvCxnSpPr>
        <p:spPr>
          <a:xfrm flipH="1">
            <a:off x="3688080" y="3094308"/>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655320" y="5600700"/>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55320" y="515112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975360" y="515112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310640" y="5151120"/>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1783080" y="5135880"/>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2240280" y="5135880"/>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2636520" y="5135880"/>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17520" y="5128260"/>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0655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15" name="TextBox 114"/>
          <p:cNvSpPr txBox="1"/>
          <p:nvPr/>
        </p:nvSpPr>
        <p:spPr>
          <a:xfrm>
            <a:off x="903732" y="517702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6" name="TextBox 115"/>
          <p:cNvSpPr txBox="1"/>
          <p:nvPr/>
        </p:nvSpPr>
        <p:spPr>
          <a:xfrm>
            <a:off x="128473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7" name="TextBox 116"/>
          <p:cNvSpPr txBox="1"/>
          <p:nvPr/>
        </p:nvSpPr>
        <p:spPr>
          <a:xfrm>
            <a:off x="1772412" y="51694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8" name="TextBox 117"/>
          <p:cNvSpPr txBox="1"/>
          <p:nvPr/>
        </p:nvSpPr>
        <p:spPr>
          <a:xfrm>
            <a:off x="2244852" y="513892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9" name="TextBox 118"/>
          <p:cNvSpPr txBox="1"/>
          <p:nvPr/>
        </p:nvSpPr>
        <p:spPr>
          <a:xfrm>
            <a:off x="2618232" y="514654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20" name="TextBox 119"/>
          <p:cNvSpPr txBox="1"/>
          <p:nvPr/>
        </p:nvSpPr>
        <p:spPr>
          <a:xfrm>
            <a:off x="3044952" y="515416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21" name="TextBox 120"/>
          <p:cNvSpPr txBox="1"/>
          <p:nvPr/>
        </p:nvSpPr>
        <p:spPr>
          <a:xfrm>
            <a:off x="3761232" y="390448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122" name="Straight Arrow Connector 121"/>
          <p:cNvCxnSpPr/>
          <p:nvPr/>
        </p:nvCxnSpPr>
        <p:spPr>
          <a:xfrm flipH="1">
            <a:off x="617220" y="3086688"/>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103632" y="36835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124" name="圆柱体 30">
            <a:extLst>
              <a:ext uri="{FF2B5EF4-FFF2-40B4-BE49-F238E27FC236}">
                <a16:creationId xmlns="" xmlns:a16="http://schemas.microsoft.com/office/drawing/2014/main" id="{968C3E5C-57A1-426F-B5C8-C5E304991BF8}"/>
              </a:ext>
            </a:extLst>
          </p:cNvPr>
          <p:cNvSpPr/>
          <p:nvPr/>
        </p:nvSpPr>
        <p:spPr>
          <a:xfrm>
            <a:off x="2880483" y="3757190"/>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369332"/>
          </a:xfrm>
          <a:prstGeom prst="rect">
            <a:avLst/>
          </a:prstGeom>
          <a:noFill/>
        </p:spPr>
        <p:txBody>
          <a:bodyPr wrap="square" rtlCol="0">
            <a:spAutoFit/>
          </a:bodyPr>
          <a:lstStyle/>
          <a:p>
            <a:r>
              <a:rPr lang="en-US" altLang="zh-CN" b="1" u="sng" dirty="0" smtClean="0">
                <a:latin typeface="Arial" pitchFamily="34" charset="0"/>
                <a:cs typeface="Arial" pitchFamily="34" charset="0"/>
              </a:rPr>
              <a:t>Validation case 3</a:t>
            </a:r>
            <a:r>
              <a:rPr lang="en-US" altLang="zh-CN" b="1" dirty="0" smtClean="0">
                <a:latin typeface="Arial" pitchFamily="34" charset="0"/>
                <a:cs typeface="Arial" pitchFamily="34" charset="0"/>
              </a:rPr>
              <a:t>: </a:t>
            </a:r>
            <a:r>
              <a:rPr lang="en-US" altLang="zh-CN" dirty="0" smtClean="0">
                <a:latin typeface="Arial" pitchFamily="34" charset="0"/>
                <a:cs typeface="Arial" pitchFamily="34" charset="0"/>
              </a:rPr>
              <a:t>Non metallic and metallic object detection scenario with IR sensor</a:t>
            </a:r>
            <a:endParaRPr lang="en-US" altLang="zh-CN" dirty="0">
              <a:latin typeface="Arial" pitchFamily="34" charset="0"/>
              <a:cs typeface="Arial" pitchFamily="34" charset="0"/>
            </a:endParaRPr>
          </a:p>
        </p:txBody>
      </p:sp>
      <p:sp>
        <p:nvSpPr>
          <p:cNvPr id="38" name="Rectangle 37"/>
          <p:cNvSpPr/>
          <p:nvPr/>
        </p:nvSpPr>
        <p:spPr>
          <a:xfrm>
            <a:off x="5437632" y="1484805"/>
            <a:ext cx="6096000" cy="5355312"/>
          </a:xfrm>
          <a:prstGeom prst="rect">
            <a:avLst/>
          </a:prstGeom>
        </p:spPr>
        <p:txBody>
          <a:bodyPr wrap="square">
            <a:spAutoFit/>
          </a:bodyPr>
          <a:lstStyle/>
          <a:p>
            <a:r>
              <a:rPr lang="fr-FR" altLang="zh-CN" b="1" i="1" dirty="0" smtClean="0">
                <a:solidFill>
                  <a:srgbClr val="000000"/>
                </a:solidFill>
                <a:latin typeface="+mj-lt"/>
                <a:cs typeface="Arial" panose="020B0604020202020204" pitchFamily="34" charset="0"/>
              </a:rPr>
              <a:t>Case1: </a:t>
            </a:r>
            <a:r>
              <a:rPr lang="en-US" altLang="zh-CN"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 </a:t>
            </a:r>
            <a:r>
              <a:rPr lang="en-US" altLang="zh-CN" i="1" dirty="0" smtClean="0">
                <a:solidFill>
                  <a:srgbClr val="00B050"/>
                </a:solidFill>
                <a:latin typeface="+mj-lt"/>
                <a:cs typeface="Arial" panose="020B0604020202020204" pitchFamily="34" charset="0"/>
              </a:rPr>
              <a:t>(robot movement  right side)</a:t>
            </a:r>
          </a:p>
          <a:p>
            <a:r>
              <a:rPr lang="en-US" altLang="zh-CN" i="1" dirty="0" smtClean="0">
                <a:solidFill>
                  <a:srgbClr val="000000"/>
                </a:solidFill>
                <a:latin typeface="+mj-lt"/>
                <a:cs typeface="Arial" panose="020B0604020202020204" pitchFamily="34" charset="0"/>
              </a:rPr>
              <a:t>-check Sensor2(right wheel motor) should set as = 0, Sensor1(left wheel motor) set slow speed and angle change 90</a:t>
            </a:r>
            <a:r>
              <a:rPr lang="en-US" altLang="zh-CN" dirty="0" smtClean="0">
                <a:latin typeface="+mj-lt"/>
                <a:cs typeface="Arial" panose="020B0604020202020204" pitchFamily="34" charset="0"/>
              </a:rPr>
              <a:t>°and move for 3cm </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a:t>
            </a:r>
            <a:r>
              <a:rPr lang="en-US" altLang="zh-CN" i="1" dirty="0" smtClean="0">
                <a:solidFill>
                  <a:srgbClr val="000000"/>
                </a:solidFill>
                <a:latin typeface="+mj-lt"/>
                <a:cs typeface="Arial" panose="020B0604020202020204" pitchFamily="34" charset="0"/>
              </a:rPr>
              <a:t>Sensor1(left wheel motor) should set as = 0, Sensor2(right wheel motor) set slow speed ) </a:t>
            </a:r>
            <a:r>
              <a:rPr lang="en-US" altLang="zh-CN" dirty="0" smtClean="0">
                <a:latin typeface="+mj-lt"/>
                <a:cs typeface="Arial" panose="020B0604020202020204" pitchFamily="34" charset="0"/>
              </a:rPr>
              <a:t>and move 3cm straight. </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 (</a:t>
            </a:r>
            <a:r>
              <a:rPr lang="en-US" altLang="zh-CN" i="1" dirty="0" smtClean="0">
                <a:solidFill>
                  <a:srgbClr val="000000"/>
                </a:solidFill>
                <a:latin typeface="+mj-lt"/>
                <a:cs typeface="Arial" panose="020B0604020202020204" pitchFamily="34" charset="0"/>
              </a:rPr>
              <a:t>Sensor1(left wheel motor) should set as = 0, Sensor2(right wheel motor) set slow speed ) </a:t>
            </a:r>
            <a:r>
              <a:rPr lang="en-US" altLang="zh-CN" dirty="0" smtClean="0">
                <a:latin typeface="+mj-lt"/>
                <a:cs typeface="Arial" panose="020B0604020202020204" pitchFamily="34" charset="0"/>
              </a:rPr>
              <a:t>and move 3cm straight.</a:t>
            </a:r>
          </a:p>
          <a:p>
            <a:pPr>
              <a:buFontTx/>
              <a:buChar char="-"/>
            </a:pPr>
            <a:r>
              <a:rPr lang="en-US" altLang="zh-CN" dirty="0" smtClean="0">
                <a:latin typeface="+mj-lt"/>
                <a:cs typeface="Arial" panose="020B0604020202020204" pitchFamily="34" charset="0"/>
              </a:rPr>
              <a:t>Stop at 3cm distance, take another turn of </a:t>
            </a:r>
            <a:r>
              <a:rPr lang="en-US" altLang="zh-CN" i="1" dirty="0" smtClean="0">
                <a:solidFill>
                  <a:srgbClr val="000000"/>
                </a:solidFill>
                <a:latin typeface="+mj-lt"/>
                <a:cs typeface="Arial" panose="020B0604020202020204" pitchFamily="34" charset="0"/>
              </a:rPr>
              <a:t>90</a:t>
            </a:r>
            <a:r>
              <a:rPr lang="en-US" altLang="zh-CN" dirty="0" smtClean="0">
                <a:latin typeface="+mj-lt"/>
                <a:cs typeface="Arial" panose="020B0604020202020204" pitchFamily="34" charset="0"/>
              </a:rPr>
              <a:t>° (</a:t>
            </a:r>
            <a:r>
              <a:rPr lang="en-US" altLang="zh-CN" i="1" dirty="0" smtClean="0">
                <a:solidFill>
                  <a:srgbClr val="000000"/>
                </a:solidFill>
                <a:latin typeface="+mj-lt"/>
                <a:cs typeface="Arial" panose="020B0604020202020204" pitchFamily="34" charset="0"/>
              </a:rPr>
              <a:t>Sensor2(right wheel motor) should set as = 0, Sensor1(left wheel motor) set slow speed ) </a:t>
            </a:r>
            <a:r>
              <a:rPr lang="en-US" altLang="zh-CN" dirty="0" smtClean="0">
                <a:latin typeface="+mj-lt"/>
                <a:cs typeface="Arial" panose="020B0604020202020204" pitchFamily="34" charset="0"/>
              </a:rPr>
              <a:t>and move ahead with slow speed until it achieves 10cm (original area of one side distance) </a:t>
            </a:r>
          </a:p>
          <a:p>
            <a:pPr>
              <a:buFontTx/>
              <a:buChar char="-"/>
            </a:pPr>
            <a:endParaRPr lang="en-US" altLang="zh-CN" dirty="0" smtClean="0">
              <a:latin typeface="+mj-lt"/>
              <a:cs typeface="Arial" panose="020B0604020202020204" pitchFamily="34" charset="0"/>
            </a:endParaRPr>
          </a:p>
        </p:txBody>
      </p:sp>
      <p:sp>
        <p:nvSpPr>
          <p:cNvPr id="54" name="矩形 7">
            <a:extLst>
              <a:ext uri="{FF2B5EF4-FFF2-40B4-BE49-F238E27FC236}">
                <a16:creationId xmlns="" xmlns:a16="http://schemas.microsoft.com/office/drawing/2014/main" id="{8E1F6183-843D-4A54-A0DE-05DA305B5952}"/>
              </a:ext>
            </a:extLst>
          </p:cNvPr>
          <p:cNvSpPr/>
          <p:nvPr/>
        </p:nvSpPr>
        <p:spPr>
          <a:xfrm>
            <a:off x="931436" y="2119584"/>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97504" y="2366850"/>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187194" y="2477527"/>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30061" y="1546547"/>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5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208270" y="410972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580878" y="246083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646015" y="2451156"/>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035122" y="246941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056199" y="409188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448260" y="244786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493942" y="245764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897640" y="2475904"/>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52765" y="4064328"/>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286460" y="2439755"/>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341869" y="245926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719628" y="2495359"/>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1022185" y="4289632"/>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椭圆 21">
            <a:extLst>
              <a:ext uri="{FF2B5EF4-FFF2-40B4-BE49-F238E27FC236}">
                <a16:creationId xmlns="" xmlns:a16="http://schemas.microsoft.com/office/drawing/2014/main" id="{F9D427E2-A096-47C3-8F9F-4724486863ED}"/>
              </a:ext>
            </a:extLst>
          </p:cNvPr>
          <p:cNvSpPr/>
          <p:nvPr/>
        </p:nvSpPr>
        <p:spPr>
          <a:xfrm>
            <a:off x="1428409" y="323995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Croix 9">
            <a:extLst>
              <a:ext uri="{FF2B5EF4-FFF2-40B4-BE49-F238E27FC236}">
                <a16:creationId xmlns="" xmlns:a16="http://schemas.microsoft.com/office/drawing/2014/main" id="{E50D78E4-6E65-4FF3-9CEA-C38ECDCE0246}"/>
              </a:ext>
            </a:extLst>
          </p:cNvPr>
          <p:cNvSpPr/>
          <p:nvPr/>
        </p:nvSpPr>
        <p:spPr>
          <a:xfrm rot="2718186">
            <a:off x="501674" y="2205620"/>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p:cNvCxnSpPr/>
          <p:nvPr/>
        </p:nvCxnSpPr>
        <p:spPr>
          <a:xfrm flipH="1">
            <a:off x="3931920" y="2448132"/>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899160" y="4954524"/>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899160" y="450494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1219200" y="450494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1554480" y="4504944"/>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2026920" y="4489704"/>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2484120" y="4489704"/>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2880360" y="4489704"/>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3261360" y="4482084"/>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850392" y="4523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13" name="TextBox 112"/>
          <p:cNvSpPr txBox="1"/>
          <p:nvPr/>
        </p:nvSpPr>
        <p:spPr>
          <a:xfrm>
            <a:off x="1147572" y="45308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4" name="TextBox 113"/>
          <p:cNvSpPr txBox="1"/>
          <p:nvPr/>
        </p:nvSpPr>
        <p:spPr>
          <a:xfrm>
            <a:off x="1528572" y="4523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5" name="TextBox 114"/>
          <p:cNvSpPr txBox="1"/>
          <p:nvPr/>
        </p:nvSpPr>
        <p:spPr>
          <a:xfrm>
            <a:off x="2016252" y="4523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6" name="TextBox 115"/>
          <p:cNvSpPr txBox="1"/>
          <p:nvPr/>
        </p:nvSpPr>
        <p:spPr>
          <a:xfrm>
            <a:off x="2488692" y="44927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7" name="TextBox 116"/>
          <p:cNvSpPr txBox="1"/>
          <p:nvPr/>
        </p:nvSpPr>
        <p:spPr>
          <a:xfrm>
            <a:off x="2862072" y="45003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18" name="TextBox 117"/>
          <p:cNvSpPr txBox="1"/>
          <p:nvPr/>
        </p:nvSpPr>
        <p:spPr>
          <a:xfrm>
            <a:off x="3288792" y="450799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19" name="TextBox 118"/>
          <p:cNvSpPr txBox="1"/>
          <p:nvPr/>
        </p:nvSpPr>
        <p:spPr>
          <a:xfrm>
            <a:off x="4005072" y="325831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sp>
        <p:nvSpPr>
          <p:cNvPr id="120" name="TextBox 119"/>
          <p:cNvSpPr txBox="1"/>
          <p:nvPr/>
        </p:nvSpPr>
        <p:spPr>
          <a:xfrm>
            <a:off x="1863852" y="508711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60 cm</a:t>
            </a:r>
          </a:p>
        </p:txBody>
      </p:sp>
      <p:cxnSp>
        <p:nvCxnSpPr>
          <p:cNvPr id="121" name="Straight Arrow Connector 120"/>
          <p:cNvCxnSpPr/>
          <p:nvPr/>
        </p:nvCxnSpPr>
        <p:spPr>
          <a:xfrm flipH="1">
            <a:off x="861060" y="2440512"/>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347472" y="30373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123" name="Rectangle 3">
            <a:extLst>
              <a:ext uri="{FF2B5EF4-FFF2-40B4-BE49-F238E27FC236}">
                <a16:creationId xmlns="" xmlns:a16="http://schemas.microsoft.com/office/drawing/2014/main" id="{79868677-A254-4613-8BD0-251BDAC2F840}"/>
              </a:ext>
            </a:extLst>
          </p:cNvPr>
          <p:cNvSpPr/>
          <p:nvPr/>
        </p:nvSpPr>
        <p:spPr>
          <a:xfrm>
            <a:off x="1537390" y="5425542"/>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24"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1083011" y="5628864"/>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25" name="椭圆 21">
            <a:extLst>
              <a:ext uri="{FF2B5EF4-FFF2-40B4-BE49-F238E27FC236}">
                <a16:creationId xmlns="" xmlns:a16="http://schemas.microsoft.com/office/drawing/2014/main" id="{F9D427E2-A096-47C3-8F9F-4724486863ED}"/>
              </a:ext>
            </a:extLst>
          </p:cNvPr>
          <p:cNvSpPr/>
          <p:nvPr/>
        </p:nvSpPr>
        <p:spPr>
          <a:xfrm>
            <a:off x="2424408" y="5480417"/>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2045049" y="5449236"/>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329470" y="5364860"/>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2979255" y="5662618"/>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747607" y="5412660"/>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30" name="Croix 9">
            <a:extLst>
              <a:ext uri="{FF2B5EF4-FFF2-40B4-BE49-F238E27FC236}">
                <a16:creationId xmlns="" xmlns:a16="http://schemas.microsoft.com/office/drawing/2014/main" id="{E50D78E4-6E65-4FF3-9CEA-C38ECDCE0246}"/>
              </a:ext>
            </a:extLst>
          </p:cNvPr>
          <p:cNvSpPr/>
          <p:nvPr/>
        </p:nvSpPr>
        <p:spPr>
          <a:xfrm rot="2718186">
            <a:off x="702842" y="5442596"/>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椭圆 21">
            <a:extLst>
              <a:ext uri="{FF2B5EF4-FFF2-40B4-BE49-F238E27FC236}">
                <a16:creationId xmlns="" xmlns:a16="http://schemas.microsoft.com/office/drawing/2014/main" id="{F9D427E2-A096-47C3-8F9F-4724486863ED}"/>
              </a:ext>
            </a:extLst>
          </p:cNvPr>
          <p:cNvSpPr/>
          <p:nvPr/>
        </p:nvSpPr>
        <p:spPr>
          <a:xfrm>
            <a:off x="1428409" y="323995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Rectangle 3">
            <a:extLst>
              <a:ext uri="{FF2B5EF4-FFF2-40B4-BE49-F238E27FC236}">
                <a16:creationId xmlns="" xmlns:a16="http://schemas.microsoft.com/office/drawing/2014/main" id="{EC83888C-891A-4A48-818D-D0DA4496FB64}"/>
              </a:ext>
            </a:extLst>
          </p:cNvPr>
          <p:cNvSpPr/>
          <p:nvPr/>
        </p:nvSpPr>
        <p:spPr>
          <a:xfrm>
            <a:off x="243840" y="1913084"/>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133" name="Croix 9">
            <a:extLst>
              <a:ext uri="{FF2B5EF4-FFF2-40B4-BE49-F238E27FC236}">
                <a16:creationId xmlns="" xmlns:a16="http://schemas.microsoft.com/office/drawing/2014/main" id="{E50D78E4-6E65-4FF3-9CEA-C38ECDCE0246}"/>
              </a:ext>
            </a:extLst>
          </p:cNvPr>
          <p:cNvSpPr/>
          <p:nvPr/>
        </p:nvSpPr>
        <p:spPr>
          <a:xfrm rot="2718186">
            <a:off x="1472261" y="363239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4" name="Croix 9">
            <a:extLst>
              <a:ext uri="{FF2B5EF4-FFF2-40B4-BE49-F238E27FC236}">
                <a16:creationId xmlns="" xmlns:a16="http://schemas.microsoft.com/office/drawing/2014/main" id="{E50D78E4-6E65-4FF3-9CEA-C38ECDCE0246}"/>
              </a:ext>
            </a:extLst>
          </p:cNvPr>
          <p:cNvSpPr/>
          <p:nvPr/>
        </p:nvSpPr>
        <p:spPr>
          <a:xfrm rot="2718186">
            <a:off x="1500836" y="265132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5" name="Croix 9">
            <a:extLst>
              <a:ext uri="{FF2B5EF4-FFF2-40B4-BE49-F238E27FC236}">
                <a16:creationId xmlns="" xmlns:a16="http://schemas.microsoft.com/office/drawing/2014/main" id="{E50D78E4-6E65-4FF3-9CEA-C38ECDCE0246}"/>
              </a:ext>
            </a:extLst>
          </p:cNvPr>
          <p:cNvSpPr/>
          <p:nvPr/>
        </p:nvSpPr>
        <p:spPr>
          <a:xfrm rot="2718186">
            <a:off x="1777061" y="326092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36"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1713573" y="3506724"/>
            <a:ext cx="168567" cy="19372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1729740" y="2868549"/>
            <a:ext cx="171450" cy="32385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38" name="圆柱体 30">
            <a:extLst>
              <a:ext uri="{FF2B5EF4-FFF2-40B4-BE49-F238E27FC236}">
                <a16:creationId xmlns="" xmlns:a16="http://schemas.microsoft.com/office/drawing/2014/main" id="{968C3E5C-57A1-426F-B5C8-C5E304991BF8}"/>
              </a:ext>
            </a:extLst>
          </p:cNvPr>
          <p:cNvSpPr/>
          <p:nvPr/>
        </p:nvSpPr>
        <p:spPr>
          <a:xfrm>
            <a:off x="2721987" y="3050054"/>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353568" y="1011936"/>
            <a:ext cx="11228832" cy="584606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369332"/>
          </a:xfrm>
          <a:prstGeom prst="rect">
            <a:avLst/>
          </a:prstGeom>
          <a:noFill/>
        </p:spPr>
        <p:txBody>
          <a:bodyPr wrap="square" rtlCol="0">
            <a:spAutoFit/>
          </a:bodyPr>
          <a:lstStyle/>
          <a:p>
            <a:r>
              <a:rPr lang="en-US" altLang="zh-CN" b="1" u="sng" dirty="0" smtClean="0">
                <a:latin typeface="Arial" pitchFamily="34" charset="0"/>
                <a:cs typeface="Arial" pitchFamily="34" charset="0"/>
              </a:rPr>
              <a:t>Validation case 3</a:t>
            </a:r>
            <a:r>
              <a:rPr lang="en-US" altLang="zh-CN" b="1" dirty="0" smtClean="0">
                <a:latin typeface="Arial" pitchFamily="34" charset="0"/>
                <a:cs typeface="Arial" pitchFamily="34" charset="0"/>
              </a:rPr>
              <a:t>: </a:t>
            </a:r>
            <a:r>
              <a:rPr lang="en-US" altLang="zh-CN" dirty="0" smtClean="0">
                <a:latin typeface="Arial" pitchFamily="34" charset="0"/>
                <a:cs typeface="Arial" pitchFamily="34" charset="0"/>
              </a:rPr>
              <a:t>Non metallic and metallic object detection scenario with IR sensor</a:t>
            </a:r>
            <a:endParaRPr lang="en-US" altLang="zh-CN" dirty="0">
              <a:latin typeface="Arial" pitchFamily="34" charset="0"/>
              <a:cs typeface="Arial" pitchFamily="34" charset="0"/>
            </a:endParaRPr>
          </a:p>
        </p:txBody>
      </p:sp>
      <p:sp>
        <p:nvSpPr>
          <p:cNvPr id="38" name="Rectangle 37"/>
          <p:cNvSpPr/>
          <p:nvPr/>
        </p:nvSpPr>
        <p:spPr>
          <a:xfrm>
            <a:off x="4754880" y="1502688"/>
            <a:ext cx="7059168" cy="5016758"/>
          </a:xfrm>
          <a:prstGeom prst="rect">
            <a:avLst/>
          </a:prstGeom>
        </p:spPr>
        <p:txBody>
          <a:bodyPr wrap="square">
            <a:spAutoFit/>
          </a:bodyPr>
          <a:lstStyle/>
          <a:p>
            <a:r>
              <a:rPr lang="fr-FR" altLang="zh-CN" sz="2000" b="1" i="1" dirty="0" smtClean="0">
                <a:solidFill>
                  <a:srgbClr val="000000"/>
                </a:solidFill>
                <a:latin typeface="+mj-lt"/>
                <a:cs typeface="Arial" panose="020B0604020202020204" pitchFamily="34" charset="0"/>
              </a:rPr>
              <a:t>Case1</a:t>
            </a:r>
            <a:r>
              <a:rPr lang="fr-FR" altLang="zh-CN" sz="2000" i="1" dirty="0" smtClean="0">
                <a:solidFill>
                  <a:srgbClr val="000000"/>
                </a:solidFill>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sz="2000" i="1" dirty="0" smtClean="0">
              <a:solidFill>
                <a:srgbClr val="000000"/>
              </a:solidFill>
              <a:latin typeface="+mj-lt"/>
              <a:cs typeface="Arial" panose="020B0604020202020204" pitchFamily="34" charset="0"/>
            </a:endParaRPr>
          </a:p>
          <a:p>
            <a:r>
              <a:rPr lang="en-US" altLang="zh-CN" sz="2000" b="1" i="1" dirty="0" smtClean="0">
                <a:solidFill>
                  <a:srgbClr val="000000"/>
                </a:solidFill>
                <a:latin typeface="+mj-lt"/>
                <a:cs typeface="Arial" panose="020B0604020202020204" pitchFamily="34" charset="0"/>
              </a:rPr>
              <a:t>Verification points: </a:t>
            </a:r>
            <a:r>
              <a:rPr lang="en-US" altLang="zh-CN" sz="2000" i="1" dirty="0" smtClean="0">
                <a:solidFill>
                  <a:srgbClr val="00B050"/>
                </a:solidFill>
                <a:latin typeface="+mj-lt"/>
                <a:cs typeface="Arial" panose="020B0604020202020204" pitchFamily="34" charset="0"/>
              </a:rPr>
              <a:t>(robot movement left side)</a:t>
            </a:r>
          </a:p>
          <a:p>
            <a:r>
              <a:rPr lang="en-US" altLang="zh-CN" sz="2000" i="1" dirty="0" smtClean="0">
                <a:solidFill>
                  <a:srgbClr val="000000"/>
                </a:solidFill>
                <a:latin typeface="+mj-lt"/>
                <a:cs typeface="Arial" panose="020B0604020202020204" pitchFamily="34" charset="0"/>
              </a:rPr>
              <a:t>-Place any other object at right side. </a:t>
            </a:r>
          </a:p>
          <a:p>
            <a:r>
              <a:rPr lang="en-US" altLang="zh-CN" sz="2000" i="1" dirty="0" smtClean="0">
                <a:solidFill>
                  <a:srgbClr val="000000"/>
                </a:solidFill>
                <a:latin typeface="+mj-lt"/>
                <a:cs typeface="Arial" panose="020B0604020202020204" pitchFamily="34" charset="0"/>
              </a:rPr>
              <a:t>-Sensor2(right wheel motor) should set as = 0, Sensor1(left wheel motor) set slow speed and angle change 90</a:t>
            </a:r>
            <a:r>
              <a:rPr lang="en-US" altLang="zh-CN" sz="2000" dirty="0" smtClean="0">
                <a:latin typeface="+mj-lt"/>
                <a:cs typeface="Arial" panose="020B0604020202020204" pitchFamily="34" charset="0"/>
              </a:rPr>
              <a:t>°and move for 3cm</a:t>
            </a:r>
          </a:p>
          <a:p>
            <a:r>
              <a:rPr lang="en-US" altLang="zh-CN" sz="2000" dirty="0" smtClean="0">
                <a:latin typeface="+mj-lt"/>
                <a:cs typeface="Arial" panose="020B0604020202020204" pitchFamily="34" charset="0"/>
              </a:rPr>
              <a:t>-Here if IR sensor (S1) = still On, then it has to take 180 °angle change and takes other path. </a:t>
            </a:r>
          </a:p>
          <a:p>
            <a:pPr>
              <a:buFontTx/>
              <a:buChar char="-"/>
            </a:pPr>
            <a:r>
              <a:rPr lang="en-US" altLang="zh-CN" sz="2000" dirty="0" smtClean="0">
                <a:latin typeface="+mj-lt"/>
                <a:cs typeface="Arial" panose="020B0604020202020204" pitchFamily="34" charset="0"/>
              </a:rPr>
              <a:t>Check Sensor1(left wheel motor)</a:t>
            </a:r>
            <a:r>
              <a:rPr lang="en-US" altLang="zh-CN" sz="2000" i="1" dirty="0" smtClean="0">
                <a:solidFill>
                  <a:srgbClr val="000000"/>
                </a:solidFill>
                <a:latin typeface="+mj-lt"/>
                <a:cs typeface="Arial" panose="020B0604020202020204" pitchFamily="34" charset="0"/>
              </a:rPr>
              <a:t> should set as = 0, Sensor2(right wheel motor) set slow speed ) </a:t>
            </a:r>
            <a:r>
              <a:rPr lang="en-US" altLang="zh-CN" sz="2000" dirty="0" smtClean="0">
                <a:latin typeface="+mj-lt"/>
                <a:cs typeface="Arial" panose="020B0604020202020204" pitchFamily="34" charset="0"/>
              </a:rPr>
              <a:t>and rotation change of 180 °and stops. </a:t>
            </a:r>
          </a:p>
          <a:p>
            <a:pPr>
              <a:buFontTx/>
              <a:buChar char="-"/>
            </a:pPr>
            <a:r>
              <a:rPr lang="en-US" altLang="zh-CN" sz="2000" dirty="0" smtClean="0">
                <a:latin typeface="+mj-lt"/>
                <a:cs typeface="Arial" panose="020B0604020202020204" pitchFamily="34" charset="0"/>
              </a:rPr>
              <a:t>Ensure robot moves for straight towards to defined pattern area. </a:t>
            </a:r>
          </a:p>
          <a:p>
            <a:pPr>
              <a:buFontTx/>
              <a:buChar char="-"/>
            </a:pPr>
            <a:endParaRPr lang="en-US" altLang="zh-CN" sz="2000" dirty="0" smtClean="0">
              <a:latin typeface="+mj-lt"/>
              <a:cs typeface="Arial" panose="020B0604020202020204" pitchFamily="34" charset="0"/>
            </a:endParaRPr>
          </a:p>
          <a:p>
            <a:endParaRPr lang="en-US" altLang="zh-CN" sz="2000" dirty="0" smtClean="0">
              <a:latin typeface="+mj-lt"/>
              <a:cs typeface="Arial" panose="020B0604020202020204" pitchFamily="34" charset="0"/>
            </a:endParaRPr>
          </a:p>
        </p:txBody>
      </p:sp>
      <p:sp>
        <p:nvSpPr>
          <p:cNvPr id="40" name="TextBox 39"/>
          <p:cNvSpPr txBox="1"/>
          <p:nvPr/>
        </p:nvSpPr>
        <p:spPr>
          <a:xfrm>
            <a:off x="1243584" y="6047232"/>
            <a:ext cx="2913888" cy="707886"/>
          </a:xfrm>
          <a:prstGeom prst="rect">
            <a:avLst/>
          </a:prstGeom>
          <a:noFill/>
        </p:spPr>
        <p:txBody>
          <a:bodyPr wrap="square" rtlCol="0">
            <a:spAutoFit/>
          </a:bodyPr>
          <a:lstStyle/>
          <a:p>
            <a:r>
              <a:rPr lang="en-US" sz="2000" i="1" dirty="0" smtClean="0">
                <a:latin typeface="Cordia New" pitchFamily="34" charset="-34"/>
                <a:cs typeface="Cordia New" pitchFamily="34" charset="-34"/>
              </a:rPr>
              <a:t>Object which make robot to take other direction (different path)</a:t>
            </a:r>
          </a:p>
        </p:txBody>
      </p:sp>
      <p:sp>
        <p:nvSpPr>
          <p:cNvPr id="56" name="Rectangle 3">
            <a:extLst>
              <a:ext uri="{FF2B5EF4-FFF2-40B4-BE49-F238E27FC236}">
                <a16:creationId xmlns="" xmlns:a16="http://schemas.microsoft.com/office/drawing/2014/main" id="{79868677-A254-4613-8BD0-251BDAC2F840}"/>
              </a:ext>
            </a:extLst>
          </p:cNvPr>
          <p:cNvSpPr/>
          <p:nvPr/>
        </p:nvSpPr>
        <p:spPr>
          <a:xfrm>
            <a:off x="1740247" y="5170098"/>
            <a:ext cx="663541" cy="38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57" name="Connecteur droit avec flèche 18">
            <a:extLst>
              <a:ext uri="{FF2B5EF4-FFF2-40B4-BE49-F238E27FC236}">
                <a16:creationId xmlns="" xmlns:a16="http://schemas.microsoft.com/office/drawing/2014/main" id="{D394EE5E-E59C-4E0B-A667-22905FDA94D5}"/>
              </a:ext>
            </a:extLst>
          </p:cNvPr>
          <p:cNvCxnSpPr>
            <a:cxnSpLocks/>
          </p:cNvCxnSpPr>
          <p:nvPr/>
        </p:nvCxnSpPr>
        <p:spPr>
          <a:xfrm>
            <a:off x="1285868" y="5373420"/>
            <a:ext cx="381000"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Croix 9">
            <a:extLst>
              <a:ext uri="{FF2B5EF4-FFF2-40B4-BE49-F238E27FC236}">
                <a16:creationId xmlns="" xmlns:a16="http://schemas.microsoft.com/office/drawing/2014/main" id="{E50D78E4-6E65-4FF3-9CEA-C38ECDCE0246}"/>
              </a:ext>
            </a:extLst>
          </p:cNvPr>
          <p:cNvSpPr/>
          <p:nvPr/>
        </p:nvSpPr>
        <p:spPr>
          <a:xfrm rot="2718186">
            <a:off x="857519" y="5190824"/>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椭圆 21">
            <a:extLst>
              <a:ext uri="{FF2B5EF4-FFF2-40B4-BE49-F238E27FC236}">
                <a16:creationId xmlns="" xmlns:a16="http://schemas.microsoft.com/office/drawing/2014/main" id="{F9D427E2-A096-47C3-8F9F-4724486863ED}"/>
              </a:ext>
            </a:extLst>
          </p:cNvPr>
          <p:cNvSpPr/>
          <p:nvPr/>
        </p:nvSpPr>
        <p:spPr>
          <a:xfrm>
            <a:off x="2627265" y="5224973"/>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flipV="1">
            <a:off x="2247906" y="5193792"/>
            <a:ext cx="251454" cy="21553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7F08AF5A-7ACB-46F6-80CE-3CA06C1EA27F}"/>
              </a:ext>
            </a:extLst>
          </p:cNvPr>
          <p:cNvCxnSpPr>
            <a:cxnSpLocks/>
          </p:cNvCxnSpPr>
          <p:nvPr/>
        </p:nvCxnSpPr>
        <p:spPr>
          <a:xfrm>
            <a:off x="2532327" y="5109416"/>
            <a:ext cx="30397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170B9DFA-420F-4D38-9FF9-313CAF5D989B}"/>
              </a:ext>
            </a:extLst>
          </p:cNvPr>
          <p:cNvCxnSpPr>
            <a:cxnSpLocks/>
          </p:cNvCxnSpPr>
          <p:nvPr/>
        </p:nvCxnSpPr>
        <p:spPr>
          <a:xfrm flipV="1">
            <a:off x="3182112" y="5407174"/>
            <a:ext cx="539791" cy="607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a:off x="2950464" y="5157216"/>
            <a:ext cx="207264"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椭圆 21">
            <a:extLst>
              <a:ext uri="{FF2B5EF4-FFF2-40B4-BE49-F238E27FC236}">
                <a16:creationId xmlns="" xmlns:a16="http://schemas.microsoft.com/office/drawing/2014/main" id="{F9D427E2-A096-47C3-8F9F-4724486863ED}"/>
              </a:ext>
            </a:extLst>
          </p:cNvPr>
          <p:cNvSpPr/>
          <p:nvPr/>
        </p:nvSpPr>
        <p:spPr>
          <a:xfrm>
            <a:off x="2468769" y="5797997"/>
            <a:ext cx="270000" cy="270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Connecteur droit avec flèche 18">
            <a:extLst>
              <a:ext uri="{FF2B5EF4-FFF2-40B4-BE49-F238E27FC236}">
                <a16:creationId xmlns="" xmlns:a16="http://schemas.microsoft.com/office/drawing/2014/main" id="{1A9ADBCC-4C3E-4B36-8B25-8CCF24ABF531}"/>
              </a:ext>
            </a:extLst>
          </p:cNvPr>
          <p:cNvCxnSpPr>
            <a:cxnSpLocks/>
          </p:cNvCxnSpPr>
          <p:nvPr/>
        </p:nvCxnSpPr>
        <p:spPr>
          <a:xfrm>
            <a:off x="2267712" y="5437632"/>
            <a:ext cx="195072"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矩形 7">
            <a:extLst>
              <a:ext uri="{FF2B5EF4-FFF2-40B4-BE49-F238E27FC236}">
                <a16:creationId xmlns="" xmlns:a16="http://schemas.microsoft.com/office/drawing/2014/main" id="{8E1F6183-843D-4A54-A0DE-05DA305B5952}"/>
              </a:ext>
            </a:extLst>
          </p:cNvPr>
          <p:cNvSpPr/>
          <p:nvPr/>
        </p:nvSpPr>
        <p:spPr>
          <a:xfrm>
            <a:off x="937532" y="2314656"/>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003600" y="2561922"/>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193290" y="267259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936157" y="1741619"/>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10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214366" y="430479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586974" y="265590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652111" y="264622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041218" y="2664491"/>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062295" y="428696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454356" y="264293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500038" y="2652713"/>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903736" y="2670976"/>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58861" y="4259400"/>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292556" y="2634827"/>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347965" y="265433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725724" y="2690431"/>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1028281" y="4484704"/>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20" name="椭圆 21">
            <a:extLst>
              <a:ext uri="{FF2B5EF4-FFF2-40B4-BE49-F238E27FC236}">
                <a16:creationId xmlns="" xmlns:a16="http://schemas.microsoft.com/office/drawing/2014/main" id="{F9D427E2-A096-47C3-8F9F-4724486863ED}"/>
              </a:ext>
            </a:extLst>
          </p:cNvPr>
          <p:cNvSpPr/>
          <p:nvPr/>
        </p:nvSpPr>
        <p:spPr>
          <a:xfrm>
            <a:off x="1434505" y="3435026"/>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Straight Arrow Connector 120"/>
          <p:cNvCxnSpPr/>
          <p:nvPr/>
        </p:nvCxnSpPr>
        <p:spPr>
          <a:xfrm flipH="1">
            <a:off x="3938016" y="2643204"/>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844296" y="2162556"/>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905256" y="4700016"/>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225296" y="4700016"/>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560576" y="4700016"/>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2033016" y="4684776"/>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2490216" y="4684776"/>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2886456" y="4684776"/>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3267456" y="4677156"/>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856488" y="471830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31" name="TextBox 130"/>
          <p:cNvSpPr txBox="1"/>
          <p:nvPr/>
        </p:nvSpPr>
        <p:spPr>
          <a:xfrm>
            <a:off x="1153668" y="472592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32" name="TextBox 131"/>
          <p:cNvSpPr txBox="1"/>
          <p:nvPr/>
        </p:nvSpPr>
        <p:spPr>
          <a:xfrm>
            <a:off x="1534668" y="471830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33" name="TextBox 132"/>
          <p:cNvSpPr txBox="1"/>
          <p:nvPr/>
        </p:nvSpPr>
        <p:spPr>
          <a:xfrm>
            <a:off x="2022348" y="471830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34" name="TextBox 133"/>
          <p:cNvSpPr txBox="1"/>
          <p:nvPr/>
        </p:nvSpPr>
        <p:spPr>
          <a:xfrm>
            <a:off x="2494788" y="468782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35" name="TextBox 134"/>
          <p:cNvSpPr txBox="1"/>
          <p:nvPr/>
        </p:nvSpPr>
        <p:spPr>
          <a:xfrm>
            <a:off x="2868168" y="469544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136" name="TextBox 135"/>
          <p:cNvSpPr txBox="1"/>
          <p:nvPr/>
        </p:nvSpPr>
        <p:spPr>
          <a:xfrm>
            <a:off x="3294888" y="470306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137" name="TextBox 136"/>
          <p:cNvSpPr txBox="1"/>
          <p:nvPr/>
        </p:nvSpPr>
        <p:spPr>
          <a:xfrm>
            <a:off x="4011168" y="345338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138" name="Straight Arrow Connector 137"/>
          <p:cNvCxnSpPr/>
          <p:nvPr/>
        </p:nvCxnSpPr>
        <p:spPr>
          <a:xfrm flipH="1">
            <a:off x="867156" y="2635584"/>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53568" y="3232404"/>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140" name="Rectangle 3">
            <a:extLst>
              <a:ext uri="{FF2B5EF4-FFF2-40B4-BE49-F238E27FC236}">
                <a16:creationId xmlns="" xmlns:a16="http://schemas.microsoft.com/office/drawing/2014/main" id="{EC83888C-891A-4A48-818D-D0DA4496FB64}"/>
              </a:ext>
            </a:extLst>
          </p:cNvPr>
          <p:cNvSpPr/>
          <p:nvPr/>
        </p:nvSpPr>
        <p:spPr>
          <a:xfrm>
            <a:off x="353568" y="2315420"/>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141" name="Croix 9">
            <a:extLst>
              <a:ext uri="{FF2B5EF4-FFF2-40B4-BE49-F238E27FC236}">
                <a16:creationId xmlns="" xmlns:a16="http://schemas.microsoft.com/office/drawing/2014/main" id="{E50D78E4-6E65-4FF3-9CEA-C38ECDCE0246}"/>
              </a:ext>
            </a:extLst>
          </p:cNvPr>
          <p:cNvSpPr/>
          <p:nvPr/>
        </p:nvSpPr>
        <p:spPr>
          <a:xfrm rot="2718186">
            <a:off x="1508837" y="3949388"/>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2" name="Croix 9">
            <a:extLst>
              <a:ext uri="{FF2B5EF4-FFF2-40B4-BE49-F238E27FC236}">
                <a16:creationId xmlns="" xmlns:a16="http://schemas.microsoft.com/office/drawing/2014/main" id="{E50D78E4-6E65-4FF3-9CEA-C38ECDCE0246}"/>
              </a:ext>
            </a:extLst>
          </p:cNvPr>
          <p:cNvSpPr/>
          <p:nvPr/>
        </p:nvSpPr>
        <p:spPr>
          <a:xfrm rot="2718186">
            <a:off x="1500836" y="2907352"/>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3" name="Croix 9">
            <a:extLst>
              <a:ext uri="{FF2B5EF4-FFF2-40B4-BE49-F238E27FC236}">
                <a16:creationId xmlns="" xmlns:a16="http://schemas.microsoft.com/office/drawing/2014/main" id="{E50D78E4-6E65-4FF3-9CEA-C38ECDCE0246}"/>
              </a:ext>
            </a:extLst>
          </p:cNvPr>
          <p:cNvSpPr/>
          <p:nvPr/>
        </p:nvSpPr>
        <p:spPr>
          <a:xfrm rot="2718186">
            <a:off x="1240613" y="344380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144"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H="1" flipV="1">
            <a:off x="1316737" y="3767328"/>
            <a:ext cx="134111" cy="28041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onnecteur droit avec flèche 18">
            <a:extLst>
              <a:ext uri="{FF2B5EF4-FFF2-40B4-BE49-F238E27FC236}">
                <a16:creationId xmlns="" xmlns:a16="http://schemas.microsoft.com/office/drawing/2014/main" id="{D6F35AFB-7F0C-4FE2-8B5C-DCA0A1C8FAC0}"/>
              </a:ext>
            </a:extLst>
          </p:cNvPr>
          <p:cNvCxnSpPr>
            <a:cxnSpLocks/>
          </p:cNvCxnSpPr>
          <p:nvPr/>
        </p:nvCxnSpPr>
        <p:spPr>
          <a:xfrm flipV="1">
            <a:off x="1328928" y="3051429"/>
            <a:ext cx="120396" cy="27698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圆柱体 30">
            <a:extLst>
              <a:ext uri="{FF2B5EF4-FFF2-40B4-BE49-F238E27FC236}">
                <a16:creationId xmlns="" xmlns:a16="http://schemas.microsoft.com/office/drawing/2014/main" id="{968C3E5C-57A1-426F-B5C8-C5E304991BF8}"/>
              </a:ext>
            </a:extLst>
          </p:cNvPr>
          <p:cNvSpPr/>
          <p:nvPr/>
        </p:nvSpPr>
        <p:spPr>
          <a:xfrm>
            <a:off x="2795139" y="3257318"/>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353568" y="1011936"/>
            <a:ext cx="11228832" cy="584606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369332"/>
          </a:xfrm>
          <a:prstGeom prst="rect">
            <a:avLst/>
          </a:prstGeom>
          <a:noFill/>
        </p:spPr>
        <p:txBody>
          <a:bodyPr wrap="square" rtlCol="0">
            <a:spAutoFit/>
          </a:bodyPr>
          <a:lstStyle/>
          <a:p>
            <a:r>
              <a:rPr lang="en-US" altLang="zh-CN" b="1" u="sng" dirty="0" smtClean="0">
                <a:latin typeface="Arial" pitchFamily="34" charset="0"/>
                <a:cs typeface="Arial" pitchFamily="34" charset="0"/>
              </a:rPr>
              <a:t>Validation case 3</a:t>
            </a:r>
            <a:r>
              <a:rPr lang="en-US" altLang="zh-CN" b="1" dirty="0" smtClean="0">
                <a:latin typeface="Arial" pitchFamily="34" charset="0"/>
                <a:cs typeface="Arial" pitchFamily="34" charset="0"/>
              </a:rPr>
              <a:t>: </a:t>
            </a:r>
            <a:r>
              <a:rPr lang="en-US" altLang="zh-CN" dirty="0" smtClean="0">
                <a:latin typeface="Arial" pitchFamily="34" charset="0"/>
                <a:cs typeface="Arial" pitchFamily="34" charset="0"/>
              </a:rPr>
              <a:t>Non metallic and metallic object detection scenario with IR sensor</a:t>
            </a:r>
            <a:endParaRPr lang="en-US" altLang="zh-CN" dirty="0">
              <a:latin typeface="Arial" pitchFamily="34" charset="0"/>
              <a:cs typeface="Arial" pitchFamily="34" charset="0"/>
            </a:endParaRPr>
          </a:p>
        </p:txBody>
      </p:sp>
      <p:sp>
        <p:nvSpPr>
          <p:cNvPr id="38" name="Rectangle 37"/>
          <p:cNvSpPr/>
          <p:nvPr/>
        </p:nvSpPr>
        <p:spPr>
          <a:xfrm>
            <a:off x="4754880" y="1502688"/>
            <a:ext cx="7059168" cy="5016758"/>
          </a:xfrm>
          <a:prstGeom prst="rect">
            <a:avLst/>
          </a:prstGeom>
        </p:spPr>
        <p:txBody>
          <a:bodyPr wrap="square">
            <a:spAutoFit/>
          </a:bodyPr>
          <a:lstStyle/>
          <a:p>
            <a:r>
              <a:rPr lang="fr-FR" altLang="zh-CN" sz="2000" b="1" i="1" dirty="0" smtClean="0">
                <a:solidFill>
                  <a:srgbClr val="000000"/>
                </a:solidFill>
                <a:latin typeface="+mj-lt"/>
                <a:cs typeface="Arial" panose="020B0604020202020204" pitchFamily="34" charset="0"/>
              </a:rPr>
              <a:t>Case1</a:t>
            </a:r>
            <a:r>
              <a:rPr lang="fr-FR" altLang="zh-CN" sz="2000" i="1" dirty="0" smtClean="0">
                <a:solidFill>
                  <a:srgbClr val="000000"/>
                </a:solidFill>
                <a:latin typeface="+mj-lt"/>
                <a:cs typeface="Arial" panose="020B0604020202020204" pitchFamily="34" charset="0"/>
              </a:rPr>
              <a:t>: </a:t>
            </a:r>
            <a:r>
              <a:rPr lang="en-US" altLang="zh-CN" sz="2000" i="1" dirty="0" smtClean="0">
                <a:solidFill>
                  <a:srgbClr val="000000"/>
                </a:solidFill>
                <a:latin typeface="+mj-lt"/>
                <a:cs typeface="Arial" panose="020B0604020202020204" pitchFamily="34" charset="0"/>
              </a:rPr>
              <a:t>Ensure robot  has identified the non metallic object and takes decision to move ahead for searching the metallic object into the defined area. </a:t>
            </a:r>
          </a:p>
          <a:p>
            <a:endParaRPr lang="en-US" altLang="zh-CN" sz="2000" i="1" dirty="0" smtClean="0">
              <a:solidFill>
                <a:srgbClr val="000000"/>
              </a:solidFill>
              <a:latin typeface="+mj-lt"/>
              <a:cs typeface="Arial" panose="020B0604020202020204" pitchFamily="34" charset="0"/>
            </a:endParaRPr>
          </a:p>
          <a:p>
            <a:r>
              <a:rPr lang="en-US" altLang="zh-CN" sz="2000" b="1" i="1" dirty="0" smtClean="0">
                <a:solidFill>
                  <a:srgbClr val="000000"/>
                </a:solidFill>
                <a:latin typeface="+mj-lt"/>
                <a:cs typeface="Arial" panose="020B0604020202020204" pitchFamily="34" charset="0"/>
              </a:rPr>
              <a:t>Verification points: </a:t>
            </a:r>
            <a:r>
              <a:rPr lang="en-US" altLang="zh-CN" sz="2000" i="1" dirty="0" smtClean="0">
                <a:solidFill>
                  <a:srgbClr val="00B050"/>
                </a:solidFill>
                <a:latin typeface="+mj-lt"/>
                <a:cs typeface="Arial" panose="020B0604020202020204" pitchFamily="34" charset="0"/>
              </a:rPr>
              <a:t>(robot movement left side)</a:t>
            </a:r>
          </a:p>
          <a:p>
            <a:r>
              <a:rPr lang="en-US" altLang="zh-CN" sz="2000" i="1" dirty="0" smtClean="0">
                <a:solidFill>
                  <a:srgbClr val="000000"/>
                </a:solidFill>
                <a:latin typeface="+mj-lt"/>
                <a:cs typeface="Arial" panose="020B0604020202020204" pitchFamily="34" charset="0"/>
              </a:rPr>
              <a:t>-Place any other object at right side. </a:t>
            </a:r>
          </a:p>
          <a:p>
            <a:r>
              <a:rPr lang="en-US" altLang="zh-CN" sz="2000" i="1" dirty="0" smtClean="0">
                <a:solidFill>
                  <a:srgbClr val="000000"/>
                </a:solidFill>
                <a:latin typeface="+mj-lt"/>
                <a:cs typeface="Arial" panose="020B0604020202020204" pitchFamily="34" charset="0"/>
              </a:rPr>
              <a:t>-Sensor2(right wheel motor) should set as = 0, Sensor1(left wheel motor) set slow speed and angle change 90</a:t>
            </a:r>
            <a:r>
              <a:rPr lang="en-US" altLang="zh-CN" sz="2000" dirty="0" smtClean="0">
                <a:latin typeface="+mj-lt"/>
                <a:cs typeface="Arial" panose="020B0604020202020204" pitchFamily="34" charset="0"/>
              </a:rPr>
              <a:t>°and move for 3cm</a:t>
            </a:r>
          </a:p>
          <a:p>
            <a:r>
              <a:rPr lang="en-US" altLang="zh-CN" sz="2000" dirty="0" smtClean="0">
                <a:latin typeface="+mj-lt"/>
                <a:cs typeface="Arial" panose="020B0604020202020204" pitchFamily="34" charset="0"/>
              </a:rPr>
              <a:t>-Here if IR sensor (S1) = still On, then it has to take 180 °angle change and takes other path. </a:t>
            </a:r>
          </a:p>
          <a:p>
            <a:pPr>
              <a:buFontTx/>
              <a:buChar char="-"/>
            </a:pPr>
            <a:r>
              <a:rPr lang="en-US" altLang="zh-CN" sz="2000" dirty="0" smtClean="0">
                <a:latin typeface="+mj-lt"/>
                <a:cs typeface="Arial" panose="020B0604020202020204" pitchFamily="34" charset="0"/>
              </a:rPr>
              <a:t>Check Sensor1(left wheel motor)</a:t>
            </a:r>
            <a:r>
              <a:rPr lang="en-US" altLang="zh-CN" sz="2000" i="1" dirty="0" smtClean="0">
                <a:solidFill>
                  <a:srgbClr val="000000"/>
                </a:solidFill>
                <a:latin typeface="+mj-lt"/>
                <a:cs typeface="Arial" panose="020B0604020202020204" pitchFamily="34" charset="0"/>
              </a:rPr>
              <a:t> should set as = 0, Sensor2(right wheel motor) set slow speed ) </a:t>
            </a:r>
            <a:r>
              <a:rPr lang="en-US" altLang="zh-CN" sz="2000" dirty="0" smtClean="0">
                <a:latin typeface="+mj-lt"/>
                <a:cs typeface="Arial" panose="020B0604020202020204" pitchFamily="34" charset="0"/>
              </a:rPr>
              <a:t>and rotation change of 180 °and stops. </a:t>
            </a:r>
          </a:p>
          <a:p>
            <a:pPr>
              <a:buFontTx/>
              <a:buChar char="-"/>
            </a:pPr>
            <a:r>
              <a:rPr lang="en-US" altLang="zh-CN" sz="2000" dirty="0" smtClean="0">
                <a:latin typeface="+mj-lt"/>
                <a:cs typeface="Arial" panose="020B0604020202020204" pitchFamily="34" charset="0"/>
              </a:rPr>
              <a:t>Ensure robot moves for straight towards to defined pattern area. </a:t>
            </a:r>
          </a:p>
          <a:p>
            <a:pPr>
              <a:buFontTx/>
              <a:buChar char="-"/>
            </a:pPr>
            <a:endParaRPr lang="en-US" altLang="zh-CN" sz="2000" dirty="0" smtClean="0">
              <a:latin typeface="+mj-lt"/>
              <a:cs typeface="Arial" panose="020B0604020202020204" pitchFamily="34" charset="0"/>
            </a:endParaRPr>
          </a:p>
          <a:p>
            <a:endParaRPr lang="en-US" altLang="zh-CN" sz="2000" dirty="0" smtClean="0">
              <a:latin typeface="+mj-lt"/>
              <a:cs typeface="Arial" panose="020B0604020202020204" pitchFamily="34" charset="0"/>
            </a:endParaRPr>
          </a:p>
        </p:txBody>
      </p:sp>
      <p:sp>
        <p:nvSpPr>
          <p:cNvPr id="35" name="矩形 7">
            <a:extLst>
              <a:ext uri="{FF2B5EF4-FFF2-40B4-BE49-F238E27FC236}">
                <a16:creationId xmlns="" xmlns:a16="http://schemas.microsoft.com/office/drawing/2014/main" id="{8E1F6183-843D-4A54-A0DE-05DA305B5952}"/>
              </a:ext>
            </a:extLst>
          </p:cNvPr>
          <p:cNvSpPr/>
          <p:nvPr/>
        </p:nvSpPr>
        <p:spPr>
          <a:xfrm>
            <a:off x="583964" y="2241504"/>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50032" y="2488770"/>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839722" y="2599447"/>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2589" y="1668467"/>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4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60798" y="423164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233406" y="258275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298543" y="2573076"/>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1687650" y="259133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708727" y="4213809"/>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100788" y="2569782"/>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146470" y="257956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550168" y="2597824"/>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605293" y="4186248"/>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38988" y="2561675"/>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94397" y="258118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72156" y="2617279"/>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674713" y="4411552"/>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椭圆 21">
            <a:extLst>
              <a:ext uri="{FF2B5EF4-FFF2-40B4-BE49-F238E27FC236}">
                <a16:creationId xmlns="" xmlns:a16="http://schemas.microsoft.com/office/drawing/2014/main" id="{F9D427E2-A096-47C3-8F9F-4724486863ED}"/>
              </a:ext>
            </a:extLst>
          </p:cNvPr>
          <p:cNvSpPr/>
          <p:nvPr/>
        </p:nvSpPr>
        <p:spPr>
          <a:xfrm>
            <a:off x="1080937" y="336187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Croix 9">
            <a:extLst>
              <a:ext uri="{FF2B5EF4-FFF2-40B4-BE49-F238E27FC236}">
                <a16:creationId xmlns="" xmlns:a16="http://schemas.microsoft.com/office/drawing/2014/main" id="{E50D78E4-6E65-4FF3-9CEA-C38ECDCE0246}"/>
              </a:ext>
            </a:extLst>
          </p:cNvPr>
          <p:cNvSpPr/>
          <p:nvPr/>
        </p:nvSpPr>
        <p:spPr>
          <a:xfrm rot="2718186">
            <a:off x="154202" y="2327540"/>
            <a:ext cx="350546" cy="365192"/>
          </a:xfrm>
          <a:prstGeom prst="plus">
            <a:avLst>
              <a:gd name="adj" fmla="val 4347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8" name="Straight Arrow Connector 77"/>
          <p:cNvCxnSpPr/>
          <p:nvPr/>
        </p:nvCxnSpPr>
        <p:spPr>
          <a:xfrm flipH="1">
            <a:off x="3584448" y="2509092"/>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490728" y="2089404"/>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5168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71728" y="4626864"/>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207008" y="4626864"/>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1679448" y="4611624"/>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2136648" y="4611624"/>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2532888" y="4611624"/>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2913888" y="4604004"/>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292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88" name="TextBox 87"/>
          <p:cNvSpPr txBox="1"/>
          <p:nvPr/>
        </p:nvSpPr>
        <p:spPr>
          <a:xfrm>
            <a:off x="800100" y="46527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89" name="TextBox 88"/>
          <p:cNvSpPr txBox="1"/>
          <p:nvPr/>
        </p:nvSpPr>
        <p:spPr>
          <a:xfrm>
            <a:off x="118110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0" name="TextBox 89"/>
          <p:cNvSpPr txBox="1"/>
          <p:nvPr/>
        </p:nvSpPr>
        <p:spPr>
          <a:xfrm>
            <a:off x="1668780" y="46451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1" name="TextBox 90"/>
          <p:cNvSpPr txBox="1"/>
          <p:nvPr/>
        </p:nvSpPr>
        <p:spPr>
          <a:xfrm>
            <a:off x="2141220" y="461467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2" name="TextBox 91"/>
          <p:cNvSpPr txBox="1"/>
          <p:nvPr/>
        </p:nvSpPr>
        <p:spPr>
          <a:xfrm>
            <a:off x="2514600" y="462229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93" name="TextBox 92"/>
          <p:cNvSpPr txBox="1"/>
          <p:nvPr/>
        </p:nvSpPr>
        <p:spPr>
          <a:xfrm>
            <a:off x="2941320" y="462991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94" name="TextBox 93"/>
          <p:cNvSpPr txBox="1"/>
          <p:nvPr/>
        </p:nvSpPr>
        <p:spPr>
          <a:xfrm>
            <a:off x="3657600" y="338023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95" name="Straight Arrow Connector 94"/>
          <p:cNvCxnSpPr/>
          <p:nvPr/>
        </p:nvCxnSpPr>
        <p:spPr>
          <a:xfrm flipH="1">
            <a:off x="513588" y="2562432"/>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0" y="3159252"/>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50 cm</a:t>
            </a:r>
          </a:p>
        </p:txBody>
      </p:sp>
      <p:sp>
        <p:nvSpPr>
          <p:cNvPr id="55" name="圆柱体 30">
            <a:extLst>
              <a:ext uri="{FF2B5EF4-FFF2-40B4-BE49-F238E27FC236}">
                <a16:creationId xmlns="" xmlns:a16="http://schemas.microsoft.com/office/drawing/2014/main" id="{968C3E5C-57A1-426F-B5C8-C5E304991BF8}"/>
              </a:ext>
            </a:extLst>
          </p:cNvPr>
          <p:cNvSpPr/>
          <p:nvPr/>
        </p:nvSpPr>
        <p:spPr>
          <a:xfrm>
            <a:off x="2831715" y="3306086"/>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Croix 9">
            <a:extLst>
              <a:ext uri="{FF2B5EF4-FFF2-40B4-BE49-F238E27FC236}">
                <a16:creationId xmlns="" xmlns:a16="http://schemas.microsoft.com/office/drawing/2014/main" id="{E50D78E4-6E65-4FF3-9CEA-C38ECDCE0246}"/>
              </a:ext>
            </a:extLst>
          </p:cNvPr>
          <p:cNvSpPr/>
          <p:nvPr/>
        </p:nvSpPr>
        <p:spPr>
          <a:xfrm rot="2718186">
            <a:off x="1159460" y="2748857"/>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7" name="Croix 9">
            <a:extLst>
              <a:ext uri="{FF2B5EF4-FFF2-40B4-BE49-F238E27FC236}">
                <a16:creationId xmlns="" xmlns:a16="http://schemas.microsoft.com/office/drawing/2014/main" id="{E50D78E4-6E65-4FF3-9CEA-C38ECDCE0246}"/>
              </a:ext>
            </a:extLst>
          </p:cNvPr>
          <p:cNvSpPr/>
          <p:nvPr/>
        </p:nvSpPr>
        <p:spPr>
          <a:xfrm rot="2718186">
            <a:off x="1610564" y="2943928"/>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8" name="Croix 9">
            <a:extLst>
              <a:ext uri="{FF2B5EF4-FFF2-40B4-BE49-F238E27FC236}">
                <a16:creationId xmlns="" xmlns:a16="http://schemas.microsoft.com/office/drawing/2014/main" id="{E50D78E4-6E65-4FF3-9CEA-C38ECDCE0246}"/>
              </a:ext>
            </a:extLst>
          </p:cNvPr>
          <p:cNvSpPr/>
          <p:nvPr/>
        </p:nvSpPr>
        <p:spPr>
          <a:xfrm rot="2718186">
            <a:off x="1598373" y="3675447"/>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77" name="Croix 9">
            <a:extLst>
              <a:ext uri="{FF2B5EF4-FFF2-40B4-BE49-F238E27FC236}">
                <a16:creationId xmlns="" xmlns:a16="http://schemas.microsoft.com/office/drawing/2014/main" id="{E50D78E4-6E65-4FF3-9CEA-C38ECDCE0246}"/>
              </a:ext>
            </a:extLst>
          </p:cNvPr>
          <p:cNvSpPr/>
          <p:nvPr/>
        </p:nvSpPr>
        <p:spPr>
          <a:xfrm rot="2718186">
            <a:off x="2610308" y="408997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97" name="Croix 9">
            <a:extLst>
              <a:ext uri="{FF2B5EF4-FFF2-40B4-BE49-F238E27FC236}">
                <a16:creationId xmlns="" xmlns:a16="http://schemas.microsoft.com/office/drawing/2014/main" id="{E50D78E4-6E65-4FF3-9CEA-C38ECDCE0246}"/>
              </a:ext>
            </a:extLst>
          </p:cNvPr>
          <p:cNvSpPr/>
          <p:nvPr/>
        </p:nvSpPr>
        <p:spPr>
          <a:xfrm rot="2718186">
            <a:off x="1988516" y="295612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98" name="Croix 9">
            <a:extLst>
              <a:ext uri="{FF2B5EF4-FFF2-40B4-BE49-F238E27FC236}">
                <a16:creationId xmlns="" xmlns:a16="http://schemas.microsoft.com/office/drawing/2014/main" id="{E50D78E4-6E65-4FF3-9CEA-C38ECDCE0246}"/>
              </a:ext>
            </a:extLst>
          </p:cNvPr>
          <p:cNvSpPr/>
          <p:nvPr/>
        </p:nvSpPr>
        <p:spPr>
          <a:xfrm rot="2718186">
            <a:off x="2451812" y="3346264"/>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99" name="Croix 9">
            <a:extLst>
              <a:ext uri="{FF2B5EF4-FFF2-40B4-BE49-F238E27FC236}">
                <a16:creationId xmlns="" xmlns:a16="http://schemas.microsoft.com/office/drawing/2014/main" id="{E50D78E4-6E65-4FF3-9CEA-C38ECDCE0246}"/>
              </a:ext>
            </a:extLst>
          </p:cNvPr>
          <p:cNvSpPr/>
          <p:nvPr/>
        </p:nvSpPr>
        <p:spPr>
          <a:xfrm rot="2718186">
            <a:off x="2854149" y="3760792"/>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0" name="Curved Left Arrow 99"/>
          <p:cNvSpPr/>
          <p:nvPr/>
        </p:nvSpPr>
        <p:spPr>
          <a:xfrm>
            <a:off x="3230880" y="3499104"/>
            <a:ext cx="621792" cy="950976"/>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Croix 9">
            <a:extLst>
              <a:ext uri="{FF2B5EF4-FFF2-40B4-BE49-F238E27FC236}">
                <a16:creationId xmlns="" xmlns:a16="http://schemas.microsoft.com/office/drawing/2014/main" id="{E50D78E4-6E65-4FF3-9CEA-C38ECDCE0246}"/>
              </a:ext>
            </a:extLst>
          </p:cNvPr>
          <p:cNvSpPr/>
          <p:nvPr/>
        </p:nvSpPr>
        <p:spPr>
          <a:xfrm rot="2718186">
            <a:off x="2994357" y="4266760"/>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2" name="Croix 9">
            <a:extLst>
              <a:ext uri="{FF2B5EF4-FFF2-40B4-BE49-F238E27FC236}">
                <a16:creationId xmlns="" xmlns:a16="http://schemas.microsoft.com/office/drawing/2014/main" id="{E50D78E4-6E65-4FF3-9CEA-C38ECDCE0246}"/>
              </a:ext>
            </a:extLst>
          </p:cNvPr>
          <p:cNvSpPr/>
          <p:nvPr/>
        </p:nvSpPr>
        <p:spPr>
          <a:xfrm rot="2718186">
            <a:off x="1159462" y="4333816"/>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3" name="Croix 9">
            <a:extLst>
              <a:ext uri="{FF2B5EF4-FFF2-40B4-BE49-F238E27FC236}">
                <a16:creationId xmlns="" xmlns:a16="http://schemas.microsoft.com/office/drawing/2014/main" id="{E50D78E4-6E65-4FF3-9CEA-C38ECDCE0246}"/>
              </a:ext>
            </a:extLst>
          </p:cNvPr>
          <p:cNvSpPr/>
          <p:nvPr/>
        </p:nvSpPr>
        <p:spPr>
          <a:xfrm rot="2718186">
            <a:off x="330405" y="4297240"/>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609598" y="201706"/>
            <a:ext cx="10972800" cy="609600"/>
          </a:xfrm>
          <a:prstGeom prst="rect">
            <a:avLst/>
          </a:prstGeom>
        </p:spPr>
        <p:txBody>
          <a:bodyPr>
            <a:normAutofit fontScale="90000"/>
          </a:bodyPr>
          <a:lstStyle/>
          <a:p>
            <a:r>
              <a:rPr lang="en-US" sz="4000" b="1" dirty="0"/>
              <a:t>Validation Tests</a:t>
            </a:r>
            <a:endParaRPr sz="4000" b="1" dirty="0"/>
          </a:p>
        </p:txBody>
      </p:sp>
      <p:sp>
        <p:nvSpPr>
          <p:cNvPr id="7" name="文本框 3">
            <a:extLst>
              <a:ext uri="{FF2B5EF4-FFF2-40B4-BE49-F238E27FC236}">
                <a16:creationId xmlns="" xmlns:a16="http://schemas.microsoft.com/office/drawing/2014/main" id="{0AAC8D74-EB4E-4A94-9ED5-0CD31404F843}"/>
              </a:ext>
            </a:extLst>
          </p:cNvPr>
          <p:cNvSpPr txBox="1"/>
          <p:nvPr/>
        </p:nvSpPr>
        <p:spPr>
          <a:xfrm>
            <a:off x="609598" y="994186"/>
            <a:ext cx="11582402" cy="430887"/>
          </a:xfrm>
          <a:prstGeom prst="rect">
            <a:avLst/>
          </a:prstGeom>
          <a:noFill/>
        </p:spPr>
        <p:txBody>
          <a:bodyPr wrap="square" rtlCol="0">
            <a:spAutoFit/>
          </a:bodyPr>
          <a:lstStyle/>
          <a:p>
            <a:r>
              <a:rPr lang="en-US" altLang="zh-CN" sz="2200" b="1" u="sng" dirty="0" smtClean="0">
                <a:latin typeface="Arial" panose="020B0604020202020204" pitchFamily="34" charset="0"/>
                <a:cs typeface="Arial" panose="020B0604020202020204" pitchFamily="34" charset="0"/>
              </a:rPr>
              <a:t>Validation case 3</a:t>
            </a:r>
            <a:r>
              <a:rPr lang="en-US" altLang="zh-CN" sz="2200" b="1"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Non metallic and metallic object detection scenario with IR sensor</a:t>
            </a:r>
            <a:endParaRPr lang="en-US" altLang="zh-CN" sz="2000" dirty="0">
              <a:latin typeface="Arial" panose="020B0604020202020204" pitchFamily="34" charset="0"/>
              <a:cs typeface="Arial" panose="020B0604020202020204" pitchFamily="34" charset="0"/>
            </a:endParaRPr>
          </a:p>
        </p:txBody>
      </p:sp>
      <p:sp>
        <p:nvSpPr>
          <p:cNvPr id="38" name="Rectangle 37"/>
          <p:cNvSpPr/>
          <p:nvPr/>
        </p:nvSpPr>
        <p:spPr>
          <a:xfrm>
            <a:off x="5437632" y="1484805"/>
            <a:ext cx="6096000" cy="4801314"/>
          </a:xfrm>
          <a:prstGeom prst="rect">
            <a:avLst/>
          </a:prstGeom>
        </p:spPr>
        <p:txBody>
          <a:bodyPr wrap="square">
            <a:spAutoFit/>
          </a:bodyPr>
          <a:lstStyle/>
          <a:p>
            <a:endParaRPr lang="en-US" altLang="zh-CN" i="1" dirty="0" smtClean="0">
              <a:solidFill>
                <a:srgbClr val="000000"/>
              </a:solidFill>
              <a:latin typeface="+mj-lt"/>
              <a:cs typeface="Arial" panose="020B0604020202020204" pitchFamily="34" charset="0"/>
            </a:endParaRPr>
          </a:p>
          <a:p>
            <a:r>
              <a:rPr lang="en-US" altLang="zh-CN" b="1" i="1" dirty="0" smtClean="0">
                <a:solidFill>
                  <a:srgbClr val="000000"/>
                </a:solidFill>
                <a:latin typeface="+mj-lt"/>
                <a:cs typeface="Arial" panose="020B0604020202020204" pitchFamily="34" charset="0"/>
              </a:rPr>
              <a:t>Verification points:</a:t>
            </a:r>
          </a:p>
          <a:p>
            <a:pPr>
              <a:buFontTx/>
              <a:buChar char="-"/>
            </a:pPr>
            <a:r>
              <a:rPr lang="en-US" altLang="zh-CN" i="1" dirty="0" smtClean="0">
                <a:solidFill>
                  <a:srgbClr val="000000"/>
                </a:solidFill>
                <a:latin typeface="+mj-lt"/>
                <a:cs typeface="Arial" panose="020B0604020202020204" pitchFamily="34" charset="0"/>
              </a:rPr>
              <a:t>After that, Ev3 sensor (</a:t>
            </a:r>
            <a:r>
              <a:rPr lang="en-US" altLang="zh-CN" b="1" i="1" dirty="0" smtClean="0">
                <a:solidFill>
                  <a:srgbClr val="000000"/>
                </a:solidFill>
                <a:latin typeface="+mj-lt"/>
                <a:cs typeface="Arial" panose="020B0604020202020204" pitchFamily="34" charset="0"/>
              </a:rPr>
              <a:t>S3&amp;S4</a:t>
            </a:r>
            <a:r>
              <a:rPr lang="en-US" altLang="zh-CN" i="1" dirty="0" smtClean="0">
                <a:solidFill>
                  <a:srgbClr val="000000"/>
                </a:solidFill>
                <a:latin typeface="+mj-lt"/>
                <a:cs typeface="Arial" panose="020B0604020202020204" pitchFamily="34" charset="0"/>
              </a:rPr>
              <a:t>) which is having the pick up arms, - It should act for 90</a:t>
            </a:r>
            <a:r>
              <a:rPr lang="en-US" altLang="zh-CN" i="1" dirty="0" smtClean="0">
                <a:solidFill>
                  <a:srgbClr val="000000"/>
                </a:solidFill>
                <a:cs typeface="Arial" panose="020B0604020202020204" pitchFamily="34" charset="0"/>
              </a:rPr>
              <a:t> </a:t>
            </a:r>
            <a:r>
              <a:rPr lang="en-US" altLang="zh-CN" dirty="0" smtClean="0">
                <a:cs typeface="Arial" panose="020B0604020202020204" pitchFamily="34" charset="0"/>
              </a:rPr>
              <a:t>°as</a:t>
            </a:r>
            <a:r>
              <a:rPr lang="en-US" altLang="zh-CN" i="1" dirty="0" smtClean="0">
                <a:solidFill>
                  <a:srgbClr val="000000"/>
                </a:solidFill>
                <a:latin typeface="+mj-lt"/>
                <a:cs typeface="Arial" panose="020B0604020202020204" pitchFamily="34" charset="0"/>
              </a:rPr>
              <a:t> we have placed it in horizontal direction. </a:t>
            </a:r>
          </a:p>
          <a:p>
            <a:pPr>
              <a:buFontTx/>
              <a:buChar char="-"/>
            </a:pPr>
            <a:r>
              <a:rPr lang="en-US" altLang="zh-CN" i="1" dirty="0" smtClean="0">
                <a:solidFill>
                  <a:srgbClr val="000000"/>
                </a:solidFill>
                <a:latin typeface="+mj-lt"/>
                <a:cs typeface="Arial" panose="020B0604020202020204" pitchFamily="34" charset="0"/>
              </a:rPr>
              <a:t> Pick up the metal and load it over the arms</a:t>
            </a:r>
            <a:r>
              <a:rPr lang="en-US" altLang="zh-CN" b="1" i="1" dirty="0" smtClean="0">
                <a:solidFill>
                  <a:srgbClr val="000000"/>
                </a:solidFill>
                <a:latin typeface="+mj-lt"/>
                <a:cs typeface="Arial" panose="020B0604020202020204" pitchFamily="34" charset="0"/>
              </a:rPr>
              <a:t>. </a:t>
            </a:r>
          </a:p>
          <a:p>
            <a:pPr>
              <a:buFontTx/>
              <a:buChar char="-"/>
            </a:pPr>
            <a:r>
              <a:rPr lang="en-US" altLang="zh-CN" b="1" i="1" dirty="0" smtClean="0">
                <a:solidFill>
                  <a:srgbClr val="000000"/>
                </a:solidFill>
                <a:latin typeface="+mj-lt"/>
                <a:cs typeface="Arial" panose="020B0604020202020204" pitchFamily="34" charset="0"/>
              </a:rPr>
              <a:t>Then important point is :  S2 and S1 should Off at this point to ensure metal object is taken by robot arm. </a:t>
            </a:r>
          </a:p>
          <a:p>
            <a:pPr>
              <a:buFontTx/>
              <a:buChar char="-"/>
            </a:pPr>
            <a:r>
              <a:rPr lang="en-US" altLang="zh-CN" i="1" dirty="0" smtClean="0">
                <a:solidFill>
                  <a:srgbClr val="000000"/>
                </a:solidFill>
                <a:latin typeface="+mj-lt"/>
                <a:cs typeface="Arial" panose="020B0604020202020204" pitchFamily="34" charset="0"/>
              </a:rPr>
              <a:t>Break the autonomous area condition, and  with respective algorithm, robot should move to the exit (by subtracting the remaining total area value)</a:t>
            </a:r>
          </a:p>
          <a:p>
            <a:pPr>
              <a:buFontTx/>
              <a:buChar char="-"/>
            </a:pPr>
            <a:r>
              <a:rPr lang="en-US" altLang="zh-CN" i="1" dirty="0" smtClean="0">
                <a:solidFill>
                  <a:srgbClr val="000000"/>
                </a:solidFill>
                <a:latin typeface="+mj-lt"/>
                <a:cs typeface="Arial" panose="020B0604020202020204" pitchFamily="34" charset="0"/>
              </a:rPr>
              <a:t>And place the object in the safe zone by the sensor 3 and sensor 4 (Arm)</a:t>
            </a:r>
          </a:p>
          <a:p>
            <a:pPr>
              <a:buFontTx/>
              <a:buChar char="-"/>
            </a:pPr>
            <a:r>
              <a:rPr lang="en-US" altLang="zh-CN" i="1" dirty="0" smtClean="0">
                <a:solidFill>
                  <a:srgbClr val="000000"/>
                </a:solidFill>
                <a:latin typeface="+mj-lt"/>
                <a:cs typeface="Arial" panose="020B0604020202020204" pitchFamily="34" charset="0"/>
              </a:rPr>
              <a:t> Reverse degree of rotation value should work to place the object in the safe place.   </a:t>
            </a:r>
          </a:p>
          <a:p>
            <a:pPr>
              <a:buFontTx/>
              <a:buChar char="-"/>
            </a:pPr>
            <a:r>
              <a:rPr lang="en-US" altLang="zh-CN" i="1" dirty="0" smtClean="0">
                <a:solidFill>
                  <a:srgbClr val="000000"/>
                </a:solidFill>
                <a:latin typeface="+mj-lt"/>
                <a:cs typeface="Arial" panose="020B0604020202020204" pitchFamily="34" charset="0"/>
              </a:rPr>
              <a:t> then S1&amp;S2 should = On until we turns to </a:t>
            </a:r>
            <a:r>
              <a:rPr lang="en-US" altLang="zh-CN" i="1" dirty="0" smtClean="0">
                <a:solidFill>
                  <a:srgbClr val="000000"/>
                </a:solidFill>
                <a:cs typeface="Arial" panose="020B0604020202020204" pitchFamily="34" charset="0"/>
              </a:rPr>
              <a:t>180 </a:t>
            </a:r>
            <a:r>
              <a:rPr lang="en-US" altLang="zh-CN" dirty="0" smtClean="0">
                <a:cs typeface="Arial" panose="020B0604020202020204" pitchFamily="34" charset="0"/>
              </a:rPr>
              <a:t>°</a:t>
            </a:r>
            <a:r>
              <a:rPr lang="en-US" altLang="zh-CN" i="1" dirty="0" smtClean="0">
                <a:solidFill>
                  <a:srgbClr val="000000"/>
                </a:solidFill>
                <a:latin typeface="+mj-lt"/>
                <a:cs typeface="Arial" panose="020B0604020202020204" pitchFamily="34" charset="0"/>
              </a:rPr>
              <a:t>returns to the home target. </a:t>
            </a:r>
          </a:p>
        </p:txBody>
      </p:sp>
      <p:sp>
        <p:nvSpPr>
          <p:cNvPr id="80" name="Rectangle 3">
            <a:extLst>
              <a:ext uri="{FF2B5EF4-FFF2-40B4-BE49-F238E27FC236}">
                <a16:creationId xmlns="" xmlns:a16="http://schemas.microsoft.com/office/drawing/2014/main" id="{EC83888C-891A-4A48-818D-D0DA4496FB64}"/>
              </a:ext>
            </a:extLst>
          </p:cNvPr>
          <p:cNvSpPr/>
          <p:nvPr/>
        </p:nvSpPr>
        <p:spPr>
          <a:xfrm>
            <a:off x="1110411" y="3254204"/>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sp>
        <p:nvSpPr>
          <p:cNvPr id="81" name="矩形 7">
            <a:extLst>
              <a:ext uri="{FF2B5EF4-FFF2-40B4-BE49-F238E27FC236}">
                <a16:creationId xmlns="" xmlns:a16="http://schemas.microsoft.com/office/drawing/2014/main" id="{8E1F6183-843D-4A54-A0DE-05DA305B5952}"/>
              </a:ext>
            </a:extLst>
          </p:cNvPr>
          <p:cNvSpPr/>
          <p:nvPr/>
        </p:nvSpPr>
        <p:spPr>
          <a:xfrm>
            <a:off x="186181" y="1597726"/>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82" name="矩形 7">
            <a:extLst>
              <a:ext uri="{FF2B5EF4-FFF2-40B4-BE49-F238E27FC236}">
                <a16:creationId xmlns="" xmlns:a16="http://schemas.microsoft.com/office/drawing/2014/main" id="{8E1F6183-843D-4A54-A0DE-05DA305B5952}"/>
              </a:ext>
            </a:extLst>
          </p:cNvPr>
          <p:cNvSpPr/>
          <p:nvPr/>
        </p:nvSpPr>
        <p:spPr>
          <a:xfrm>
            <a:off x="387349" y="5785678"/>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83"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52446" y="2545294"/>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633249" y="3404997"/>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58542" y="3087838"/>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870966" y="5301661"/>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15646" y="4880229"/>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197358" y="422795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03454" y="3539109"/>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185166" y="2612517"/>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69214" y="2905125"/>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697230" y="4301109"/>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sp>
        <p:nvSpPr>
          <p:cNvPr id="93" name="Rectangle 3">
            <a:extLst>
              <a:ext uri="{FF2B5EF4-FFF2-40B4-BE49-F238E27FC236}">
                <a16:creationId xmlns="" xmlns:a16="http://schemas.microsoft.com/office/drawing/2014/main" id="{EC83888C-891A-4A48-818D-D0DA4496FB64}"/>
              </a:ext>
            </a:extLst>
          </p:cNvPr>
          <p:cNvSpPr/>
          <p:nvPr/>
        </p:nvSpPr>
        <p:spPr>
          <a:xfrm>
            <a:off x="1333093" y="5191125"/>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94"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864616" y="5370701"/>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207391" y="5851017"/>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20091" y="5523992"/>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矩形 7">
            <a:extLst>
              <a:ext uri="{FF2B5EF4-FFF2-40B4-BE49-F238E27FC236}">
                <a16:creationId xmlns="" xmlns:a16="http://schemas.microsoft.com/office/drawing/2014/main" id="{8E1F6183-843D-4A54-A0DE-05DA305B5952}"/>
              </a:ext>
            </a:extLst>
          </p:cNvPr>
          <p:cNvSpPr/>
          <p:nvPr/>
        </p:nvSpPr>
        <p:spPr>
          <a:xfrm>
            <a:off x="2193308" y="313152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259376" y="337878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449066" y="348946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91933" y="255848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cxnSp>
        <p:nvCxnSpPr>
          <p:cNvPr id="4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470142" y="512165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842750" y="347276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907887" y="346309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296994" y="348135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318071" y="510382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710132" y="345979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755814" y="346957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4159512" y="348784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214637" y="507626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4548332" y="345169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603741" y="347119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4981500" y="350729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2284057" y="530156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椭圆 21">
            <a:extLst>
              <a:ext uri="{FF2B5EF4-FFF2-40B4-BE49-F238E27FC236}">
                <a16:creationId xmlns="" xmlns:a16="http://schemas.microsoft.com/office/drawing/2014/main" id="{F9D427E2-A096-47C3-8F9F-4724486863ED}"/>
              </a:ext>
            </a:extLst>
          </p:cNvPr>
          <p:cNvSpPr/>
          <p:nvPr/>
        </p:nvSpPr>
        <p:spPr>
          <a:xfrm>
            <a:off x="2690281" y="425189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Straight Arrow Connector 62"/>
          <p:cNvCxnSpPr/>
          <p:nvPr/>
        </p:nvCxnSpPr>
        <p:spPr>
          <a:xfrm flipH="1">
            <a:off x="5193792" y="3399108"/>
            <a:ext cx="8962" cy="18891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2100072" y="2979420"/>
            <a:ext cx="29413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2161032" y="551688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2481072" y="5516880"/>
            <a:ext cx="3048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2816352" y="5516880"/>
            <a:ext cx="39624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288792" y="5501640"/>
            <a:ext cx="4419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3745992" y="5501640"/>
            <a:ext cx="381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42232" y="5501640"/>
            <a:ext cx="381000" cy="76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4523232" y="5494020"/>
            <a:ext cx="4953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2112264" y="553516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73" name="TextBox 72"/>
          <p:cNvSpPr txBox="1"/>
          <p:nvPr/>
        </p:nvSpPr>
        <p:spPr>
          <a:xfrm>
            <a:off x="2409444" y="554278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74" name="TextBox 73"/>
          <p:cNvSpPr txBox="1"/>
          <p:nvPr/>
        </p:nvSpPr>
        <p:spPr>
          <a:xfrm>
            <a:off x="2790444" y="553516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75" name="TextBox 74"/>
          <p:cNvSpPr txBox="1"/>
          <p:nvPr/>
        </p:nvSpPr>
        <p:spPr>
          <a:xfrm>
            <a:off x="3278124" y="553516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76" name="TextBox 75"/>
          <p:cNvSpPr txBox="1"/>
          <p:nvPr/>
        </p:nvSpPr>
        <p:spPr>
          <a:xfrm>
            <a:off x="3750564" y="550468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77" name="TextBox 76"/>
          <p:cNvSpPr txBox="1"/>
          <p:nvPr/>
        </p:nvSpPr>
        <p:spPr>
          <a:xfrm>
            <a:off x="4123944" y="551230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10cm</a:t>
            </a:r>
          </a:p>
        </p:txBody>
      </p:sp>
      <p:sp>
        <p:nvSpPr>
          <p:cNvPr id="78" name="TextBox 77"/>
          <p:cNvSpPr txBox="1"/>
          <p:nvPr/>
        </p:nvSpPr>
        <p:spPr>
          <a:xfrm>
            <a:off x="4550664" y="551992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5cm</a:t>
            </a:r>
          </a:p>
        </p:txBody>
      </p:sp>
      <p:sp>
        <p:nvSpPr>
          <p:cNvPr id="79" name="TextBox 78"/>
          <p:cNvSpPr txBox="1"/>
          <p:nvPr/>
        </p:nvSpPr>
        <p:spPr>
          <a:xfrm>
            <a:off x="5266944" y="4270248"/>
            <a:ext cx="483108" cy="276999"/>
          </a:xfrm>
          <a:prstGeom prst="rect">
            <a:avLst/>
          </a:prstGeom>
          <a:noFill/>
        </p:spPr>
        <p:txBody>
          <a:bodyPr wrap="square" rtlCol="0">
            <a:spAutoFit/>
          </a:bodyPr>
          <a:lstStyle/>
          <a:p>
            <a:r>
              <a:rPr lang="en-US" sz="1200" i="1" dirty="0" smtClean="0">
                <a:latin typeface="Cordia New" pitchFamily="34" charset="-34"/>
                <a:cs typeface="Cordia New" pitchFamily="34" charset="-34"/>
              </a:rPr>
              <a:t>55 cm</a:t>
            </a:r>
          </a:p>
        </p:txBody>
      </p:sp>
      <p:cxnSp>
        <p:nvCxnSpPr>
          <p:cNvPr id="97" name="Straight Arrow Connector 96"/>
          <p:cNvCxnSpPr/>
          <p:nvPr/>
        </p:nvCxnSpPr>
        <p:spPr>
          <a:xfrm flipH="1">
            <a:off x="2122932" y="3452448"/>
            <a:ext cx="1342" cy="16529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8" name="圆柱体 30">
            <a:extLst>
              <a:ext uri="{FF2B5EF4-FFF2-40B4-BE49-F238E27FC236}">
                <a16:creationId xmlns="" xmlns:a16="http://schemas.microsoft.com/office/drawing/2014/main" id="{968C3E5C-57A1-426F-B5C8-C5E304991BF8}"/>
              </a:ext>
            </a:extLst>
          </p:cNvPr>
          <p:cNvSpPr/>
          <p:nvPr/>
        </p:nvSpPr>
        <p:spPr>
          <a:xfrm>
            <a:off x="4441059" y="4196102"/>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Croix 9">
            <a:extLst>
              <a:ext uri="{FF2B5EF4-FFF2-40B4-BE49-F238E27FC236}">
                <a16:creationId xmlns="" xmlns:a16="http://schemas.microsoft.com/office/drawing/2014/main" id="{E50D78E4-6E65-4FF3-9CEA-C38ECDCE0246}"/>
              </a:ext>
            </a:extLst>
          </p:cNvPr>
          <p:cNvSpPr/>
          <p:nvPr/>
        </p:nvSpPr>
        <p:spPr>
          <a:xfrm rot="2718186">
            <a:off x="2768804" y="3638873"/>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0" name="Croix 9">
            <a:extLst>
              <a:ext uri="{FF2B5EF4-FFF2-40B4-BE49-F238E27FC236}">
                <a16:creationId xmlns="" xmlns:a16="http://schemas.microsoft.com/office/drawing/2014/main" id="{E50D78E4-6E65-4FF3-9CEA-C38ECDCE0246}"/>
              </a:ext>
            </a:extLst>
          </p:cNvPr>
          <p:cNvSpPr/>
          <p:nvPr/>
        </p:nvSpPr>
        <p:spPr>
          <a:xfrm rot="2718186">
            <a:off x="3219908" y="3833944"/>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1" name="Croix 9">
            <a:extLst>
              <a:ext uri="{FF2B5EF4-FFF2-40B4-BE49-F238E27FC236}">
                <a16:creationId xmlns="" xmlns:a16="http://schemas.microsoft.com/office/drawing/2014/main" id="{E50D78E4-6E65-4FF3-9CEA-C38ECDCE0246}"/>
              </a:ext>
            </a:extLst>
          </p:cNvPr>
          <p:cNvSpPr/>
          <p:nvPr/>
        </p:nvSpPr>
        <p:spPr>
          <a:xfrm rot="2718186">
            <a:off x="3207717" y="4565463"/>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2" name="Croix 9">
            <a:extLst>
              <a:ext uri="{FF2B5EF4-FFF2-40B4-BE49-F238E27FC236}">
                <a16:creationId xmlns="" xmlns:a16="http://schemas.microsoft.com/office/drawing/2014/main" id="{E50D78E4-6E65-4FF3-9CEA-C38ECDCE0246}"/>
              </a:ext>
            </a:extLst>
          </p:cNvPr>
          <p:cNvSpPr/>
          <p:nvPr/>
        </p:nvSpPr>
        <p:spPr>
          <a:xfrm rot="2718186">
            <a:off x="4219652" y="4979992"/>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3" name="Croix 9">
            <a:extLst>
              <a:ext uri="{FF2B5EF4-FFF2-40B4-BE49-F238E27FC236}">
                <a16:creationId xmlns="" xmlns:a16="http://schemas.microsoft.com/office/drawing/2014/main" id="{E50D78E4-6E65-4FF3-9CEA-C38ECDCE0246}"/>
              </a:ext>
            </a:extLst>
          </p:cNvPr>
          <p:cNvSpPr/>
          <p:nvPr/>
        </p:nvSpPr>
        <p:spPr>
          <a:xfrm rot="2718186">
            <a:off x="3597860" y="3846136"/>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4" name="Croix 9">
            <a:extLst>
              <a:ext uri="{FF2B5EF4-FFF2-40B4-BE49-F238E27FC236}">
                <a16:creationId xmlns="" xmlns:a16="http://schemas.microsoft.com/office/drawing/2014/main" id="{E50D78E4-6E65-4FF3-9CEA-C38ECDCE0246}"/>
              </a:ext>
            </a:extLst>
          </p:cNvPr>
          <p:cNvSpPr/>
          <p:nvPr/>
        </p:nvSpPr>
        <p:spPr>
          <a:xfrm rot="2718186">
            <a:off x="4061156" y="4236280"/>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5" name="Croix 9">
            <a:extLst>
              <a:ext uri="{FF2B5EF4-FFF2-40B4-BE49-F238E27FC236}">
                <a16:creationId xmlns="" xmlns:a16="http://schemas.microsoft.com/office/drawing/2014/main" id="{E50D78E4-6E65-4FF3-9CEA-C38ECDCE0246}"/>
              </a:ext>
            </a:extLst>
          </p:cNvPr>
          <p:cNvSpPr/>
          <p:nvPr/>
        </p:nvSpPr>
        <p:spPr>
          <a:xfrm rot="2718186">
            <a:off x="4463493" y="4650808"/>
            <a:ext cx="202106" cy="215452"/>
          </a:xfrm>
          <a:prstGeom prst="plus">
            <a:avLst>
              <a:gd name="adj" fmla="val 4347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6" name="Curved Left Arrow 105"/>
          <p:cNvSpPr/>
          <p:nvPr/>
        </p:nvSpPr>
        <p:spPr>
          <a:xfrm>
            <a:off x="4840224" y="4389120"/>
            <a:ext cx="621792" cy="950976"/>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Croix 9">
            <a:extLst>
              <a:ext uri="{FF2B5EF4-FFF2-40B4-BE49-F238E27FC236}">
                <a16:creationId xmlns="" xmlns:a16="http://schemas.microsoft.com/office/drawing/2014/main" id="{E50D78E4-6E65-4FF3-9CEA-C38ECDCE0246}"/>
              </a:ext>
            </a:extLst>
          </p:cNvPr>
          <p:cNvSpPr/>
          <p:nvPr/>
        </p:nvSpPr>
        <p:spPr>
          <a:xfrm rot="2718186">
            <a:off x="4603701" y="5156776"/>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8" name="Croix 9">
            <a:extLst>
              <a:ext uri="{FF2B5EF4-FFF2-40B4-BE49-F238E27FC236}">
                <a16:creationId xmlns="" xmlns:a16="http://schemas.microsoft.com/office/drawing/2014/main" id="{E50D78E4-6E65-4FF3-9CEA-C38ECDCE0246}"/>
              </a:ext>
            </a:extLst>
          </p:cNvPr>
          <p:cNvSpPr/>
          <p:nvPr/>
        </p:nvSpPr>
        <p:spPr>
          <a:xfrm rot="2718186">
            <a:off x="2768806" y="5223832"/>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9" name="Croix 9">
            <a:extLst>
              <a:ext uri="{FF2B5EF4-FFF2-40B4-BE49-F238E27FC236}">
                <a16:creationId xmlns="" xmlns:a16="http://schemas.microsoft.com/office/drawing/2014/main" id="{E50D78E4-6E65-4FF3-9CEA-C38ECDCE0246}"/>
              </a:ext>
            </a:extLst>
          </p:cNvPr>
          <p:cNvSpPr/>
          <p:nvPr/>
        </p:nvSpPr>
        <p:spPr>
          <a:xfrm rot="2718186">
            <a:off x="1939749" y="5187256"/>
            <a:ext cx="202106" cy="215452"/>
          </a:xfrm>
          <a:prstGeom prst="plus">
            <a:avLst>
              <a:gd name="adj" fmla="val 43471"/>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07626699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re 1"/>
          <p:cNvSpPr txBox="1">
            <a:spLocks noGrp="1"/>
          </p:cNvSpPr>
          <p:nvPr>
            <p:ph type="title"/>
          </p:nvPr>
        </p:nvSpPr>
        <p:spPr>
          <a:xfrm>
            <a:off x="609600" y="411480"/>
            <a:ext cx="10972800" cy="972312"/>
          </a:xfrm>
          <a:prstGeom prst="rect">
            <a:avLst/>
          </a:prstGeom>
        </p:spPr>
        <p:txBody>
          <a:bodyPr/>
          <a:lstStyle/>
          <a:p>
            <a:r>
              <a:rPr lang="en-US" dirty="0" smtClean="0"/>
              <a:t>Project Plan </a:t>
            </a:r>
            <a:endParaRPr dirty="0"/>
          </a:p>
        </p:txBody>
      </p:sp>
      <p:sp>
        <p:nvSpPr>
          <p:cNvPr id="103" name="ZoneTexte 2"/>
          <p:cNvSpPr txBox="1"/>
          <p:nvPr/>
        </p:nvSpPr>
        <p:spPr>
          <a:xfrm>
            <a:off x="207264" y="1600200"/>
            <a:ext cx="11826240" cy="5016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u="sng"/>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sz="2000" dirty="0"/>
          </a:p>
          <a:p>
            <a:endParaRPr sz="2000" dirty="0"/>
          </a:p>
        </p:txBody>
      </p:sp>
      <p:sp>
        <p:nvSpPr>
          <p:cNvPr id="4" name="Rectangle 3"/>
          <p:cNvSpPr/>
          <p:nvPr/>
        </p:nvSpPr>
        <p:spPr>
          <a:xfrm>
            <a:off x="1914144" y="4888992"/>
            <a:ext cx="1328928" cy="7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Requirement Validation</a:t>
            </a:r>
            <a:endParaRPr lang="en-US" sz="1400" b="1" dirty="0">
              <a:latin typeface="+mj-lt"/>
            </a:endParaRPr>
          </a:p>
        </p:txBody>
      </p:sp>
      <p:sp>
        <p:nvSpPr>
          <p:cNvPr id="5" name="Rectangle 4"/>
          <p:cNvSpPr/>
          <p:nvPr/>
        </p:nvSpPr>
        <p:spPr>
          <a:xfrm>
            <a:off x="3639312" y="4895088"/>
            <a:ext cx="142036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Design Test phase</a:t>
            </a:r>
            <a:endParaRPr lang="en-US" sz="1400" b="1" dirty="0">
              <a:latin typeface="+mj-lt"/>
            </a:endParaRPr>
          </a:p>
        </p:txBody>
      </p:sp>
      <p:sp>
        <p:nvSpPr>
          <p:cNvPr id="8" name="Rectangle 7"/>
          <p:cNvSpPr/>
          <p:nvPr/>
        </p:nvSpPr>
        <p:spPr>
          <a:xfrm>
            <a:off x="9180576" y="3291840"/>
            <a:ext cx="1085088"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Functional regression testing </a:t>
            </a:r>
            <a:endParaRPr lang="en-US" sz="1400" b="1" dirty="0">
              <a:latin typeface="+mj-lt"/>
            </a:endParaRPr>
          </a:p>
        </p:txBody>
      </p:sp>
      <p:sp>
        <p:nvSpPr>
          <p:cNvPr id="9" name="Rectangle 8"/>
          <p:cNvSpPr/>
          <p:nvPr/>
        </p:nvSpPr>
        <p:spPr>
          <a:xfrm>
            <a:off x="5590032" y="4773168"/>
            <a:ext cx="1420368" cy="920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mj-lt"/>
              </a:rPr>
              <a:t>Parallel Test cases execution (unit testing)</a:t>
            </a:r>
            <a:endParaRPr lang="en-US" sz="1400" b="1" dirty="0">
              <a:latin typeface="+mj-lt"/>
            </a:endParaRPr>
          </a:p>
        </p:txBody>
      </p:sp>
      <p:sp>
        <p:nvSpPr>
          <p:cNvPr id="10" name="Rectangle 9"/>
          <p:cNvSpPr/>
          <p:nvPr/>
        </p:nvSpPr>
        <p:spPr>
          <a:xfrm>
            <a:off x="7400544" y="4876800"/>
            <a:ext cx="1231392"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Peer reviews</a:t>
            </a:r>
            <a:endParaRPr lang="en-US" sz="1400" b="1" dirty="0">
              <a:latin typeface="+mj-lt"/>
            </a:endParaRPr>
          </a:p>
        </p:txBody>
      </p:sp>
      <p:sp>
        <p:nvSpPr>
          <p:cNvPr id="12" name="Rectangle 11"/>
          <p:cNvSpPr/>
          <p:nvPr/>
        </p:nvSpPr>
        <p:spPr>
          <a:xfrm>
            <a:off x="10814304" y="3304032"/>
            <a:ext cx="1133856"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Deployment</a:t>
            </a:r>
            <a:endParaRPr lang="en-US" sz="1400" b="1" dirty="0">
              <a:latin typeface="+mj-lt"/>
            </a:endParaRPr>
          </a:p>
        </p:txBody>
      </p:sp>
      <p:sp>
        <p:nvSpPr>
          <p:cNvPr id="13" name="Rectangle 12"/>
          <p:cNvSpPr/>
          <p:nvPr/>
        </p:nvSpPr>
        <p:spPr>
          <a:xfrm>
            <a:off x="1895856" y="1871472"/>
            <a:ext cx="1328928" cy="7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Design Firmware requirement</a:t>
            </a:r>
            <a:endParaRPr lang="en-US" sz="1400" b="1" dirty="0">
              <a:latin typeface="+mj-lt"/>
            </a:endParaRPr>
          </a:p>
        </p:txBody>
      </p:sp>
      <p:sp>
        <p:nvSpPr>
          <p:cNvPr id="14" name="Rectangle 13"/>
          <p:cNvSpPr/>
          <p:nvPr/>
        </p:nvSpPr>
        <p:spPr>
          <a:xfrm>
            <a:off x="3560064" y="1853184"/>
            <a:ext cx="1536192" cy="76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Design Firmware &amp; Software development</a:t>
            </a:r>
            <a:endParaRPr lang="en-US" sz="1400" b="1" dirty="0">
              <a:latin typeface="+mj-lt"/>
            </a:endParaRPr>
          </a:p>
        </p:txBody>
      </p:sp>
      <p:sp>
        <p:nvSpPr>
          <p:cNvPr id="16" name="Rectangle 15"/>
          <p:cNvSpPr/>
          <p:nvPr/>
        </p:nvSpPr>
        <p:spPr>
          <a:xfrm>
            <a:off x="5669280" y="1889760"/>
            <a:ext cx="1249680"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Development Firmware</a:t>
            </a:r>
            <a:endParaRPr lang="en-US" sz="1400" b="1" dirty="0">
              <a:latin typeface="+mj-lt"/>
            </a:endParaRPr>
          </a:p>
        </p:txBody>
      </p:sp>
      <p:sp>
        <p:nvSpPr>
          <p:cNvPr id="17" name="Rectangle 16"/>
          <p:cNvSpPr/>
          <p:nvPr/>
        </p:nvSpPr>
        <p:spPr>
          <a:xfrm>
            <a:off x="7309104" y="1871472"/>
            <a:ext cx="1231392"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Peer reviews</a:t>
            </a:r>
            <a:endParaRPr lang="en-US" sz="1400" b="1" dirty="0">
              <a:latin typeface="+mj-lt"/>
            </a:endParaRPr>
          </a:p>
        </p:txBody>
      </p:sp>
      <p:sp>
        <p:nvSpPr>
          <p:cNvPr id="21" name="Rectangle 20"/>
          <p:cNvSpPr/>
          <p:nvPr/>
        </p:nvSpPr>
        <p:spPr>
          <a:xfrm>
            <a:off x="3566160" y="3297936"/>
            <a:ext cx="1536192" cy="76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Design Hardware architecture </a:t>
            </a:r>
            <a:endParaRPr lang="en-US" sz="1400" b="1" dirty="0">
              <a:latin typeface="+mj-lt"/>
            </a:endParaRPr>
          </a:p>
        </p:txBody>
      </p:sp>
      <p:sp>
        <p:nvSpPr>
          <p:cNvPr id="23" name="Rectangle 22"/>
          <p:cNvSpPr/>
          <p:nvPr/>
        </p:nvSpPr>
        <p:spPr>
          <a:xfrm>
            <a:off x="5663184" y="3297936"/>
            <a:ext cx="1249680" cy="7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Development Hardware</a:t>
            </a:r>
            <a:endParaRPr lang="en-US" sz="1400" b="1" dirty="0">
              <a:latin typeface="+mj-lt"/>
            </a:endParaRPr>
          </a:p>
        </p:txBody>
      </p:sp>
      <p:sp>
        <p:nvSpPr>
          <p:cNvPr id="26" name="Rectangle 25"/>
          <p:cNvSpPr/>
          <p:nvPr/>
        </p:nvSpPr>
        <p:spPr>
          <a:xfrm>
            <a:off x="292608" y="3419856"/>
            <a:ext cx="1328928" cy="7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mj-lt"/>
              </a:rPr>
              <a:t>Project Plan</a:t>
            </a:r>
            <a:endParaRPr lang="en-US" sz="1400" b="1" dirty="0">
              <a:latin typeface="+mj-lt"/>
            </a:endParaRPr>
          </a:p>
        </p:txBody>
      </p:sp>
      <p:cxnSp>
        <p:nvCxnSpPr>
          <p:cNvPr id="28" name="Straight Arrow Connector 27"/>
          <p:cNvCxnSpPr>
            <a:stCxn id="26" idx="0"/>
            <a:endCxn id="13" idx="1"/>
          </p:cNvCxnSpPr>
          <p:nvPr/>
        </p:nvCxnSpPr>
        <p:spPr>
          <a:xfrm flipV="1">
            <a:off x="957072" y="2231136"/>
            <a:ext cx="938784" cy="1188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2"/>
            <a:endCxn id="4" idx="1"/>
          </p:cNvCxnSpPr>
          <p:nvPr/>
        </p:nvCxnSpPr>
        <p:spPr>
          <a:xfrm>
            <a:off x="957072" y="4139184"/>
            <a:ext cx="957072" cy="11094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3"/>
            <a:endCxn id="14" idx="1"/>
          </p:cNvCxnSpPr>
          <p:nvPr/>
        </p:nvCxnSpPr>
        <p:spPr>
          <a:xfrm>
            <a:off x="3224784" y="2231136"/>
            <a:ext cx="335280" cy="6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4" idx="3"/>
            <a:endCxn id="16" idx="1"/>
          </p:cNvCxnSpPr>
          <p:nvPr/>
        </p:nvCxnSpPr>
        <p:spPr>
          <a:xfrm>
            <a:off x="5096256" y="2237232"/>
            <a:ext cx="573024" cy="2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6" idx="3"/>
            <a:endCxn id="17" idx="1"/>
          </p:cNvCxnSpPr>
          <p:nvPr/>
        </p:nvCxnSpPr>
        <p:spPr>
          <a:xfrm flipV="1">
            <a:off x="6918960" y="2243328"/>
            <a:ext cx="390144" cy="18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 idx="3"/>
            <a:endCxn id="5" idx="1"/>
          </p:cNvCxnSpPr>
          <p:nvPr/>
        </p:nvCxnSpPr>
        <p:spPr>
          <a:xfrm flipV="1">
            <a:off x="3243072" y="5245608"/>
            <a:ext cx="396240" cy="3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 idx="3"/>
            <a:endCxn id="9" idx="1"/>
          </p:cNvCxnSpPr>
          <p:nvPr/>
        </p:nvCxnSpPr>
        <p:spPr>
          <a:xfrm flipV="1">
            <a:off x="5059680" y="5233416"/>
            <a:ext cx="530352" cy="12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9" idx="3"/>
            <a:endCxn id="10" idx="1"/>
          </p:cNvCxnSpPr>
          <p:nvPr/>
        </p:nvCxnSpPr>
        <p:spPr>
          <a:xfrm>
            <a:off x="7010400" y="5233416"/>
            <a:ext cx="390144" cy="15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0" idx="3"/>
            <a:endCxn id="8" idx="1"/>
          </p:cNvCxnSpPr>
          <p:nvPr/>
        </p:nvCxnSpPr>
        <p:spPr>
          <a:xfrm flipV="1">
            <a:off x="8631936" y="3663696"/>
            <a:ext cx="548640" cy="1584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17" idx="3"/>
            <a:endCxn id="8" idx="1"/>
          </p:cNvCxnSpPr>
          <p:nvPr/>
        </p:nvCxnSpPr>
        <p:spPr>
          <a:xfrm>
            <a:off x="8540496" y="2243328"/>
            <a:ext cx="640080" cy="1420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8" idx="3"/>
            <a:endCxn id="12" idx="1"/>
          </p:cNvCxnSpPr>
          <p:nvPr/>
        </p:nvCxnSpPr>
        <p:spPr>
          <a:xfrm>
            <a:off x="10265664" y="3663696"/>
            <a:ext cx="548640" cy="12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14" idx="2"/>
            <a:endCxn id="21" idx="0"/>
          </p:cNvCxnSpPr>
          <p:nvPr/>
        </p:nvCxnSpPr>
        <p:spPr>
          <a:xfrm>
            <a:off x="4328160" y="2621280"/>
            <a:ext cx="6096" cy="6766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1" idx="2"/>
            <a:endCxn id="5" idx="0"/>
          </p:cNvCxnSpPr>
          <p:nvPr/>
        </p:nvCxnSpPr>
        <p:spPr>
          <a:xfrm>
            <a:off x="4334256" y="4066032"/>
            <a:ext cx="15240" cy="829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6" idx="2"/>
            <a:endCxn id="23" idx="0"/>
          </p:cNvCxnSpPr>
          <p:nvPr/>
        </p:nvCxnSpPr>
        <p:spPr>
          <a:xfrm flipH="1">
            <a:off x="6288024" y="2633472"/>
            <a:ext cx="6096" cy="6644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3" idx="2"/>
            <a:endCxn id="9" idx="0"/>
          </p:cNvCxnSpPr>
          <p:nvPr/>
        </p:nvCxnSpPr>
        <p:spPr>
          <a:xfrm>
            <a:off x="6288024" y="4041648"/>
            <a:ext cx="12192" cy="7315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1" idx="3"/>
            <a:endCxn id="23" idx="1"/>
          </p:cNvCxnSpPr>
          <p:nvPr/>
        </p:nvCxnSpPr>
        <p:spPr>
          <a:xfrm flipV="1">
            <a:off x="5102352" y="3669792"/>
            <a:ext cx="560832" cy="12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a:stCxn id="23" idx="3"/>
            <a:endCxn id="8" idx="1"/>
          </p:cNvCxnSpPr>
          <p:nvPr/>
        </p:nvCxnSpPr>
        <p:spPr>
          <a:xfrm flipV="1">
            <a:off x="6912864" y="3663696"/>
            <a:ext cx="2267712" cy="6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5059680" y="841248"/>
            <a:ext cx="5327904" cy="5669280"/>
          </a:xfrm>
          <a:prstGeom prst="ellipse">
            <a:avLst/>
          </a:prstGeom>
          <a:solidFill>
            <a:schemeClr val="accent5">
              <a:alpha val="31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5" name="Rounded Rectangular Callout 124"/>
          <p:cNvSpPr/>
          <p:nvPr/>
        </p:nvSpPr>
        <p:spPr>
          <a:xfrm>
            <a:off x="9753600" y="707136"/>
            <a:ext cx="1536192" cy="819912"/>
          </a:xfrm>
          <a:prstGeom prst="wedgeRoundRectCallout">
            <a:avLst>
              <a:gd name="adj1" fmla="val -48801"/>
              <a:gd name="adj2" fmla="val 7654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Iterative Validation Phase</a:t>
            </a:r>
            <a:endParaRPr lang="en-US" sz="1600" b="1" dirty="0">
              <a:latin typeface="+mj-lt"/>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re 1"/>
          <p:cNvSpPr txBox="1">
            <a:spLocks noGrp="1"/>
          </p:cNvSpPr>
          <p:nvPr>
            <p:ph type="title"/>
          </p:nvPr>
        </p:nvSpPr>
        <p:spPr>
          <a:xfrm>
            <a:off x="609600" y="411480"/>
            <a:ext cx="10972800" cy="972312"/>
          </a:xfrm>
          <a:prstGeom prst="rect">
            <a:avLst/>
          </a:prstGeom>
        </p:spPr>
        <p:txBody>
          <a:bodyPr>
            <a:normAutofit/>
          </a:bodyPr>
          <a:lstStyle/>
          <a:p>
            <a:r>
              <a:rPr lang="en-US" dirty="0" smtClean="0"/>
              <a:t>Validation Plan </a:t>
            </a:r>
            <a:endParaRPr dirty="0"/>
          </a:p>
        </p:txBody>
      </p:sp>
      <p:sp>
        <p:nvSpPr>
          <p:cNvPr id="103" name="ZoneTexte 2"/>
          <p:cNvSpPr txBox="1"/>
          <p:nvPr/>
        </p:nvSpPr>
        <p:spPr>
          <a:xfrm>
            <a:off x="207264" y="1600200"/>
            <a:ext cx="11826240" cy="5016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u="sng"/>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sz="2000" dirty="0"/>
          </a:p>
          <a:p>
            <a:endParaRPr sz="2000" dirty="0"/>
          </a:p>
        </p:txBody>
      </p:sp>
      <p:sp>
        <p:nvSpPr>
          <p:cNvPr id="37" name="Rectangle 36"/>
          <p:cNvSpPr/>
          <p:nvPr/>
        </p:nvSpPr>
        <p:spPr>
          <a:xfrm>
            <a:off x="861216" y="1378958"/>
            <a:ext cx="10221312" cy="5509200"/>
          </a:xfrm>
          <a:prstGeom prst="rect">
            <a:avLst/>
          </a:prstGeom>
        </p:spPr>
        <p:txBody>
          <a:bodyPr wrap="square">
            <a:spAutoFit/>
          </a:bodyPr>
          <a:lstStyle/>
          <a:p>
            <a:r>
              <a:rPr lang="en-US" sz="3200" b="1" i="1" dirty="0" smtClean="0">
                <a:latin typeface="+mj-lt"/>
              </a:rPr>
              <a:t>Verification</a:t>
            </a:r>
            <a:r>
              <a:rPr lang="en-US" sz="3200" i="1" dirty="0" smtClean="0">
                <a:latin typeface="+mj-lt"/>
              </a:rPr>
              <a:t>: Testing the product whether it meets the requirement. </a:t>
            </a:r>
          </a:p>
          <a:p>
            <a:endParaRPr lang="en-US" sz="3200" i="1" dirty="0" smtClean="0">
              <a:latin typeface="+mj-lt"/>
            </a:endParaRPr>
          </a:p>
          <a:p>
            <a:r>
              <a:rPr lang="en-US" sz="3200" b="1" i="1" dirty="0" smtClean="0">
                <a:latin typeface="+mj-lt"/>
              </a:rPr>
              <a:t>Validation</a:t>
            </a:r>
            <a:r>
              <a:rPr lang="en-US" sz="3200" i="1" dirty="0" smtClean="0">
                <a:latin typeface="+mj-lt"/>
              </a:rPr>
              <a:t>: Validating requirement meets the target standard</a:t>
            </a:r>
          </a:p>
          <a:p>
            <a:endParaRPr lang="en-US" sz="3200" i="1" dirty="0" smtClean="0">
              <a:latin typeface="+mj-lt"/>
            </a:endParaRPr>
          </a:p>
          <a:p>
            <a:r>
              <a:rPr lang="en-US" sz="3200" b="1" i="1" dirty="0" smtClean="0">
                <a:latin typeface="+mj-lt"/>
              </a:rPr>
              <a:t>V-Model</a:t>
            </a:r>
            <a:r>
              <a:rPr lang="en-US" sz="3200" i="1" dirty="0" smtClean="0">
                <a:latin typeface="+mj-lt"/>
              </a:rPr>
              <a:t>:  the development and QA activities are done simultaneously. the V model of testing was developed where for every phase, in the Development life cycle there is a corresponding Testing phase.</a:t>
            </a:r>
          </a:p>
          <a:p>
            <a:endParaRPr lang="en-US" sz="3200" i="1" dirty="0">
              <a:latin typeface="+mj-l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re 1"/>
          <p:cNvSpPr txBox="1">
            <a:spLocks noGrp="1"/>
          </p:cNvSpPr>
          <p:nvPr>
            <p:ph type="title"/>
          </p:nvPr>
        </p:nvSpPr>
        <p:spPr>
          <a:xfrm>
            <a:off x="609600" y="411480"/>
            <a:ext cx="10972800" cy="972312"/>
          </a:xfrm>
          <a:prstGeom prst="rect">
            <a:avLst/>
          </a:prstGeom>
        </p:spPr>
        <p:txBody>
          <a:bodyPr>
            <a:normAutofit/>
          </a:bodyPr>
          <a:lstStyle/>
          <a:p>
            <a:r>
              <a:rPr lang="en-US" dirty="0"/>
              <a:t>Requirements Under test </a:t>
            </a:r>
            <a:endParaRPr dirty="0"/>
          </a:p>
        </p:txBody>
      </p:sp>
      <p:sp>
        <p:nvSpPr>
          <p:cNvPr id="103" name="ZoneTexte 2"/>
          <p:cNvSpPr txBox="1"/>
          <p:nvPr/>
        </p:nvSpPr>
        <p:spPr>
          <a:xfrm>
            <a:off x="207264" y="1600200"/>
            <a:ext cx="11826240" cy="5016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b="1" u="sng"/>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sz="2000" dirty="0"/>
          </a:p>
          <a:p>
            <a:endParaRPr sz="2000" dirty="0"/>
          </a:p>
        </p:txBody>
      </p:sp>
      <p:sp>
        <p:nvSpPr>
          <p:cNvPr id="2" name="矩形 1">
            <a:extLst>
              <a:ext uri="{FF2B5EF4-FFF2-40B4-BE49-F238E27FC236}">
                <a16:creationId xmlns="" xmlns:a16="http://schemas.microsoft.com/office/drawing/2014/main" id="{A0132110-95AE-4827-8A47-62A6066290AC}"/>
              </a:ext>
            </a:extLst>
          </p:cNvPr>
          <p:cNvSpPr/>
          <p:nvPr/>
        </p:nvSpPr>
        <p:spPr>
          <a:xfrm>
            <a:off x="421341" y="2119647"/>
            <a:ext cx="11349318" cy="3138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0560" y="1595021"/>
            <a:ext cx="10705652" cy="3539430"/>
          </a:xfrm>
          <a:prstGeom prst="rect">
            <a:avLst/>
          </a:prstGeom>
        </p:spPr>
        <p:txBody>
          <a:bodyPr wrap="square">
            <a:spAutoFit/>
          </a:bodyPr>
          <a:lstStyle/>
          <a:p>
            <a:pPr marL="457200" indent="-457200">
              <a:buFont typeface="Arial" panose="020B0604020202020204" pitchFamily="34" charset="0"/>
              <a:buChar char="•"/>
            </a:pPr>
            <a:r>
              <a:rPr lang="en-US" altLang="zh-CN" sz="2800" dirty="0">
                <a:solidFill>
                  <a:srgbClr val="00B050"/>
                </a:solidFill>
                <a:latin typeface="+mj-lt"/>
                <a:cs typeface="Arial" panose="020B0604020202020204" pitchFamily="34" charset="0"/>
              </a:rPr>
              <a:t>R001</a:t>
            </a:r>
            <a:r>
              <a:rPr lang="en-US" altLang="zh-CN" sz="2800" dirty="0">
                <a:latin typeface="+mj-lt"/>
                <a:cs typeface="Arial" panose="020B0604020202020204" pitchFamily="34" charset="0"/>
              </a:rPr>
              <a:t> to </a:t>
            </a:r>
            <a:r>
              <a:rPr lang="en-US" altLang="zh-CN" sz="2800" dirty="0">
                <a:solidFill>
                  <a:srgbClr val="00B050"/>
                </a:solidFill>
                <a:latin typeface="+mj-lt"/>
                <a:cs typeface="Arial" panose="020B0604020202020204" pitchFamily="34" charset="0"/>
              </a:rPr>
              <a:t>R004 </a:t>
            </a:r>
            <a:r>
              <a:rPr lang="en-US" altLang="zh-CN" sz="2800" dirty="0">
                <a:latin typeface="+mj-lt"/>
                <a:cs typeface="Arial" panose="020B0604020202020204" pitchFamily="34" charset="0"/>
              </a:rPr>
              <a:t>are for Bronze Level.</a:t>
            </a:r>
          </a:p>
          <a:p>
            <a:pPr marL="457200" indent="-457200">
              <a:buFont typeface="Arial" panose="020B0604020202020204" pitchFamily="34" charset="0"/>
              <a:buChar char="•"/>
            </a:pPr>
            <a:r>
              <a:rPr lang="en-US" altLang="zh-CN" sz="2800" dirty="0">
                <a:solidFill>
                  <a:srgbClr val="00B050"/>
                </a:solidFill>
                <a:latin typeface="+mj-lt"/>
                <a:cs typeface="Arial" panose="020B0604020202020204" pitchFamily="34" charset="0"/>
              </a:rPr>
              <a:t>R005</a:t>
            </a:r>
            <a:r>
              <a:rPr lang="en-US" altLang="zh-CN" sz="2800" dirty="0">
                <a:latin typeface="+mj-lt"/>
                <a:cs typeface="Arial" panose="020B0604020202020204" pitchFamily="34" charset="0"/>
              </a:rPr>
              <a:t> - The robot chooses the most suitable path to approach the metallic object.</a:t>
            </a:r>
          </a:p>
          <a:p>
            <a:pPr marL="457200" indent="-457200">
              <a:buFont typeface="Arial" panose="020B0604020202020204" pitchFamily="34" charset="0"/>
              <a:buChar char="•"/>
            </a:pPr>
            <a:r>
              <a:rPr lang="en-US" altLang="zh-CN" sz="2800" dirty="0">
                <a:solidFill>
                  <a:srgbClr val="00B050"/>
                </a:solidFill>
                <a:latin typeface="+mj-lt"/>
                <a:cs typeface="Arial" panose="020B0604020202020204" pitchFamily="34" charset="0"/>
              </a:rPr>
              <a:t>R006</a:t>
            </a:r>
            <a:r>
              <a:rPr lang="en-US" altLang="zh-CN" sz="2800" dirty="0">
                <a:latin typeface="+mj-lt"/>
                <a:cs typeface="Arial" panose="020B0604020202020204" pitchFamily="34" charset="0"/>
              </a:rPr>
              <a:t> - The robot stops when it detected the metallic object (verified in </a:t>
            </a:r>
            <a:r>
              <a:rPr lang="en-US" altLang="zh-CN" sz="2800" dirty="0">
                <a:solidFill>
                  <a:srgbClr val="00B050"/>
                </a:solidFill>
                <a:latin typeface="+mj-lt"/>
                <a:cs typeface="Arial" panose="020B0604020202020204" pitchFamily="34" charset="0"/>
              </a:rPr>
              <a:t>R004 </a:t>
            </a:r>
            <a:r>
              <a:rPr lang="en-US" altLang="zh-CN" sz="2800" dirty="0">
                <a:latin typeface="+mj-lt"/>
                <a:cs typeface="Arial" panose="020B0604020202020204" pitchFamily="34" charset="0"/>
              </a:rPr>
              <a:t>last time).</a:t>
            </a:r>
          </a:p>
          <a:p>
            <a:pPr marL="457200" indent="-457200">
              <a:buFont typeface="Arial" panose="020B0604020202020204" pitchFamily="34" charset="0"/>
              <a:buChar char="•"/>
            </a:pPr>
            <a:r>
              <a:rPr lang="en-US" altLang="zh-CN" sz="2800" dirty="0">
                <a:solidFill>
                  <a:srgbClr val="00B050"/>
                </a:solidFill>
                <a:latin typeface="+mj-lt"/>
                <a:cs typeface="Arial" panose="020B0604020202020204" pitchFamily="34" charset="0"/>
              </a:rPr>
              <a:t>R007</a:t>
            </a:r>
            <a:r>
              <a:rPr lang="en-US" altLang="zh-CN" sz="2800" dirty="0">
                <a:latin typeface="+mj-lt"/>
                <a:cs typeface="Arial" panose="020B0604020202020204" pitchFamily="34" charset="0"/>
              </a:rPr>
              <a:t> - Pick-up scenario with the Pick-up Module. </a:t>
            </a:r>
          </a:p>
          <a:p>
            <a:pPr marL="457200" indent="-457200">
              <a:buFont typeface="Arial" panose="020B0604020202020204" pitchFamily="34" charset="0"/>
              <a:buChar char="•"/>
            </a:pPr>
            <a:r>
              <a:rPr lang="en-US" altLang="zh-CN" sz="2800" dirty="0">
                <a:solidFill>
                  <a:srgbClr val="00B050"/>
                </a:solidFill>
                <a:latin typeface="+mj-lt"/>
                <a:cs typeface="Arial" panose="020B0604020202020204" pitchFamily="34" charset="0"/>
              </a:rPr>
              <a:t>R008</a:t>
            </a:r>
            <a:r>
              <a:rPr lang="en-US" altLang="zh-CN" sz="2800" dirty="0">
                <a:latin typeface="+mj-lt"/>
                <a:cs typeface="Arial" panose="020B0604020202020204" pitchFamily="34" charset="0"/>
              </a:rPr>
              <a:t> - The robot moves outside the test area, then heads to the safe area to drop the metal object and finally returns to the starting point.</a:t>
            </a:r>
          </a:p>
        </p:txBody>
      </p:sp>
    </p:spTree>
    <p:extLst>
      <p:ext uri="{BB962C8B-B14F-4D97-AF65-F5344CB8AC3E}">
        <p14:creationId xmlns="" xmlns:p14="http://schemas.microsoft.com/office/powerpoint/2010/main" val="2403680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597406" y="533682"/>
            <a:ext cx="10972800" cy="609600"/>
          </a:xfrm>
          <a:prstGeom prst="rect">
            <a:avLst/>
          </a:prstGeom>
        </p:spPr>
        <p:txBody>
          <a:bodyPr>
            <a:normAutofit/>
          </a:bodyPr>
          <a:lstStyle/>
          <a:p>
            <a:r>
              <a:rPr lang="en-US" sz="3600" dirty="0" smtClean="0"/>
              <a:t>Search Patterns for validation cases </a:t>
            </a:r>
            <a:endParaRPr sz="4000" b="1" dirty="0"/>
          </a:p>
        </p:txBody>
      </p:sp>
      <p:sp>
        <p:nvSpPr>
          <p:cNvPr id="8" name="矩形 7">
            <a:extLst>
              <a:ext uri="{FF2B5EF4-FFF2-40B4-BE49-F238E27FC236}">
                <a16:creationId xmlns="" xmlns:a16="http://schemas.microsoft.com/office/drawing/2014/main" id="{8E1F6183-843D-4A54-A0DE-05DA305B5952}"/>
              </a:ext>
            </a:extLst>
          </p:cNvPr>
          <p:cNvSpPr/>
          <p:nvPr/>
        </p:nvSpPr>
        <p:spPr>
          <a:xfrm>
            <a:off x="2350262" y="287681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Rectangle 3">
            <a:extLst>
              <a:ext uri="{FF2B5EF4-FFF2-40B4-BE49-F238E27FC236}">
                <a16:creationId xmlns="" xmlns:a16="http://schemas.microsoft.com/office/drawing/2014/main" id="{EC83888C-891A-4A48-818D-D0DA4496FB64}"/>
              </a:ext>
            </a:extLst>
          </p:cNvPr>
          <p:cNvSpPr/>
          <p:nvPr/>
        </p:nvSpPr>
        <p:spPr>
          <a:xfrm>
            <a:off x="1585899" y="2985980"/>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cxnSp>
        <p:nvCxnSpPr>
          <p:cNvPr id="1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416330" y="3124076"/>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2606020" y="3234753"/>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矩形 7">
            <a:extLst>
              <a:ext uri="{FF2B5EF4-FFF2-40B4-BE49-F238E27FC236}">
                <a16:creationId xmlns="" xmlns:a16="http://schemas.microsoft.com/office/drawing/2014/main" id="{8E1F6183-843D-4A54-A0DE-05DA305B5952}"/>
              </a:ext>
            </a:extLst>
          </p:cNvPr>
          <p:cNvSpPr/>
          <p:nvPr/>
        </p:nvSpPr>
        <p:spPr>
          <a:xfrm>
            <a:off x="430021" y="1366078"/>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59" name="矩形 7">
            <a:extLst>
              <a:ext uri="{FF2B5EF4-FFF2-40B4-BE49-F238E27FC236}">
                <a16:creationId xmlns="" xmlns:a16="http://schemas.microsoft.com/office/drawing/2014/main" id="{8E1F6183-843D-4A54-A0DE-05DA305B5952}"/>
              </a:ext>
            </a:extLst>
          </p:cNvPr>
          <p:cNvSpPr/>
          <p:nvPr/>
        </p:nvSpPr>
        <p:spPr>
          <a:xfrm>
            <a:off x="631189" y="5554030"/>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6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796286" y="2313646"/>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877089" y="3173349"/>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802382" y="2856190"/>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1114806" y="5070013"/>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459486" y="4648581"/>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441198" y="3996309"/>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447294" y="3307461"/>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429006" y="2380869"/>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348887" y="2303773"/>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Creeping line </a:t>
            </a:r>
            <a:endParaRPr lang="en-US" sz="2000" b="1" i="1" dirty="0" smtClean="0">
              <a:latin typeface="Cordia New" pitchFamily="34" charset="-34"/>
              <a:cs typeface="Cordia New" pitchFamily="34" charset="-34"/>
            </a:endParaRPr>
          </a:p>
        </p:txBody>
      </p:sp>
      <p:sp>
        <p:nvSpPr>
          <p:cNvPr id="91" name="TextBox 90"/>
          <p:cNvSpPr txBox="1"/>
          <p:nvPr/>
        </p:nvSpPr>
        <p:spPr>
          <a:xfrm>
            <a:off x="898398" y="2441829"/>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941070" y="4069461"/>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cxnSp>
        <p:nvCxnSpPr>
          <p:cNvPr id="7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2627096" y="486694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99704" y="321805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064841" y="3208382"/>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453948" y="3226645"/>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475025" y="4849115"/>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3867086" y="3205088"/>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3912768" y="3214867"/>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4316466" y="3233130"/>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371591" y="4821554"/>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4705286" y="3196981"/>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760695" y="321648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138454" y="3252585"/>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2441011" y="5046858"/>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Rectangle 3">
            <a:extLst>
              <a:ext uri="{FF2B5EF4-FFF2-40B4-BE49-F238E27FC236}">
                <a16:creationId xmlns="" xmlns:a16="http://schemas.microsoft.com/office/drawing/2014/main" id="{EC83888C-891A-4A48-818D-D0DA4496FB64}"/>
              </a:ext>
            </a:extLst>
          </p:cNvPr>
          <p:cNvSpPr/>
          <p:nvPr/>
        </p:nvSpPr>
        <p:spPr>
          <a:xfrm>
            <a:off x="1576933" y="4910709"/>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0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1108456" y="5139053"/>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451231" y="5619369"/>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463931" y="5292344"/>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椭圆 21">
            <a:extLst>
              <a:ext uri="{FF2B5EF4-FFF2-40B4-BE49-F238E27FC236}">
                <a16:creationId xmlns="" xmlns:a16="http://schemas.microsoft.com/office/drawing/2014/main" id="{F9D427E2-A096-47C3-8F9F-4724486863ED}"/>
              </a:ext>
            </a:extLst>
          </p:cNvPr>
          <p:cNvSpPr/>
          <p:nvPr/>
        </p:nvSpPr>
        <p:spPr>
          <a:xfrm>
            <a:off x="2847235" y="399718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7">
            <a:extLst>
              <a:ext uri="{FF2B5EF4-FFF2-40B4-BE49-F238E27FC236}">
                <a16:creationId xmlns="" xmlns:a16="http://schemas.microsoft.com/office/drawing/2014/main" id="{8E1F6183-843D-4A54-A0DE-05DA305B5952}"/>
              </a:ext>
            </a:extLst>
          </p:cNvPr>
          <p:cNvSpPr/>
          <p:nvPr/>
        </p:nvSpPr>
        <p:spPr>
          <a:xfrm>
            <a:off x="5672582" y="2834138"/>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718048" y="3084576"/>
            <a:ext cx="2609088"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59015" y="2285485"/>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Parallel track</a:t>
            </a:r>
            <a:endParaRPr lang="en-US" sz="2000" b="1" i="1" dirty="0" smtClean="0">
              <a:latin typeface="Cordia New" pitchFamily="34" charset="-34"/>
              <a:cs typeface="Cordia New" pitchFamily="34" charset="-34"/>
            </a:endParaRPr>
          </a:p>
        </p:txBody>
      </p:sp>
      <p:cxnSp>
        <p:nvCxnSpPr>
          <p:cNvPr id="4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339328" y="3108960"/>
            <a:ext cx="12192" cy="23164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a:off x="5998464" y="3389376"/>
            <a:ext cx="2304288" cy="1219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矩形 7">
            <a:extLst>
              <a:ext uri="{FF2B5EF4-FFF2-40B4-BE49-F238E27FC236}">
                <a16:creationId xmlns="" xmlns:a16="http://schemas.microsoft.com/office/drawing/2014/main" id="{8E1F6183-843D-4A54-A0DE-05DA305B5952}"/>
              </a:ext>
            </a:extLst>
          </p:cNvPr>
          <p:cNvSpPr/>
          <p:nvPr/>
        </p:nvSpPr>
        <p:spPr>
          <a:xfrm>
            <a:off x="8757158" y="2785370"/>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TextBox 65"/>
          <p:cNvSpPr txBox="1"/>
          <p:nvPr/>
        </p:nvSpPr>
        <p:spPr>
          <a:xfrm>
            <a:off x="8731399" y="2285485"/>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Expanding Square search track</a:t>
            </a:r>
            <a:endParaRPr lang="en-US" sz="2000" b="1" i="1" dirty="0" smtClean="0">
              <a:latin typeface="Cordia New" pitchFamily="34" charset="-34"/>
              <a:cs typeface="Cordia New" pitchFamily="34" charset="-34"/>
            </a:endParaRPr>
          </a:p>
        </p:txBody>
      </p:sp>
      <p:cxnSp>
        <p:nvCxnSpPr>
          <p:cNvPr id="11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083808" y="3730752"/>
            <a:ext cx="2292096"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6096000" y="4120896"/>
            <a:ext cx="2261616" cy="609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041136" y="3480816"/>
            <a:ext cx="6096" cy="21336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a:off x="6071616" y="4194048"/>
            <a:ext cx="12192" cy="34137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375904" y="3840480"/>
            <a:ext cx="6096" cy="24993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126480" y="4553712"/>
            <a:ext cx="2292096" cy="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8406384" y="4663440"/>
            <a:ext cx="6096" cy="24993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a:off x="5766816" y="4980432"/>
            <a:ext cx="2615184" cy="30480"/>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椭圆 21">
            <a:extLst>
              <a:ext uri="{FF2B5EF4-FFF2-40B4-BE49-F238E27FC236}">
                <a16:creationId xmlns="" xmlns:a16="http://schemas.microsoft.com/office/drawing/2014/main" id="{F9D427E2-A096-47C3-8F9F-4724486863ED}"/>
              </a:ext>
            </a:extLst>
          </p:cNvPr>
          <p:cNvSpPr/>
          <p:nvPr/>
        </p:nvSpPr>
        <p:spPr>
          <a:xfrm>
            <a:off x="6888883" y="3600940"/>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0082784" y="3742944"/>
            <a:ext cx="0" cy="268224"/>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10143464" y="4007412"/>
            <a:ext cx="244120" cy="375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10375392" y="3547872"/>
            <a:ext cx="12192" cy="414528"/>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9851136" y="3560064"/>
            <a:ext cx="469392" cy="6096"/>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869424" y="3651504"/>
            <a:ext cx="18288" cy="56692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10039832" y="4291584"/>
            <a:ext cx="567208" cy="145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10619232" y="3316224"/>
            <a:ext cx="18288" cy="79857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9595104" y="3243072"/>
            <a:ext cx="877824" cy="1219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534144" y="3328416"/>
            <a:ext cx="36576" cy="1170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9692360" y="4511040"/>
            <a:ext cx="1280440" cy="2062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10924032" y="3023616"/>
            <a:ext cx="36576" cy="141427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a:off x="9241536" y="2944368"/>
            <a:ext cx="1566672" cy="18288"/>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9198864" y="3029712"/>
            <a:ext cx="42672" cy="168859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a:off x="8863584" y="4793796"/>
            <a:ext cx="347192" cy="985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椭圆 21">
            <a:extLst>
              <a:ext uri="{FF2B5EF4-FFF2-40B4-BE49-F238E27FC236}">
                <a16:creationId xmlns="" xmlns:a16="http://schemas.microsoft.com/office/drawing/2014/main" id="{F9D427E2-A096-47C3-8F9F-4724486863ED}"/>
              </a:ext>
            </a:extLst>
          </p:cNvPr>
          <p:cNvSpPr/>
          <p:nvPr/>
        </p:nvSpPr>
        <p:spPr>
          <a:xfrm>
            <a:off x="10003939" y="3131548"/>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597406" y="533682"/>
            <a:ext cx="10972800" cy="609600"/>
          </a:xfrm>
          <a:prstGeom prst="rect">
            <a:avLst/>
          </a:prstGeom>
        </p:spPr>
        <p:txBody>
          <a:bodyPr>
            <a:normAutofit/>
          </a:bodyPr>
          <a:lstStyle/>
          <a:p>
            <a:r>
              <a:rPr lang="en-US" sz="3600" dirty="0" smtClean="0"/>
              <a:t>Validation case 1</a:t>
            </a:r>
            <a:endParaRPr sz="4000" b="1" dirty="0"/>
          </a:p>
        </p:txBody>
      </p:sp>
      <p:sp>
        <p:nvSpPr>
          <p:cNvPr id="8" name="矩形 7">
            <a:extLst>
              <a:ext uri="{FF2B5EF4-FFF2-40B4-BE49-F238E27FC236}">
                <a16:creationId xmlns="" xmlns:a16="http://schemas.microsoft.com/office/drawing/2014/main" id="{8E1F6183-843D-4A54-A0DE-05DA305B5952}"/>
              </a:ext>
            </a:extLst>
          </p:cNvPr>
          <p:cNvSpPr/>
          <p:nvPr/>
        </p:nvSpPr>
        <p:spPr>
          <a:xfrm>
            <a:off x="4874006" y="3096266"/>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Rectangle 3">
            <a:extLst>
              <a:ext uri="{FF2B5EF4-FFF2-40B4-BE49-F238E27FC236}">
                <a16:creationId xmlns="" xmlns:a16="http://schemas.microsoft.com/office/drawing/2014/main" id="{EC83888C-891A-4A48-818D-D0DA4496FB64}"/>
              </a:ext>
            </a:extLst>
          </p:cNvPr>
          <p:cNvSpPr/>
          <p:nvPr/>
        </p:nvSpPr>
        <p:spPr>
          <a:xfrm>
            <a:off x="4109643" y="3205436"/>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cxnSp>
        <p:nvCxnSpPr>
          <p:cNvPr id="1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940074" y="3343532"/>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129764" y="345420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矩形 7">
            <a:extLst>
              <a:ext uri="{FF2B5EF4-FFF2-40B4-BE49-F238E27FC236}">
                <a16:creationId xmlns="" xmlns:a16="http://schemas.microsoft.com/office/drawing/2014/main" id="{8E1F6183-843D-4A54-A0DE-05DA305B5952}"/>
              </a:ext>
            </a:extLst>
          </p:cNvPr>
          <p:cNvSpPr/>
          <p:nvPr/>
        </p:nvSpPr>
        <p:spPr>
          <a:xfrm>
            <a:off x="2953765" y="1585534"/>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59" name="矩形 7">
            <a:extLst>
              <a:ext uri="{FF2B5EF4-FFF2-40B4-BE49-F238E27FC236}">
                <a16:creationId xmlns="" xmlns:a16="http://schemas.microsoft.com/office/drawing/2014/main" id="{8E1F6183-843D-4A54-A0DE-05DA305B5952}"/>
              </a:ext>
            </a:extLst>
          </p:cNvPr>
          <p:cNvSpPr/>
          <p:nvPr/>
        </p:nvSpPr>
        <p:spPr>
          <a:xfrm>
            <a:off x="3154933" y="5773486"/>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6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0030" y="2533102"/>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3400833" y="3392805"/>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6126" y="3075646"/>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3638550" y="5289469"/>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3230" y="486803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64942" y="4215765"/>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71038" y="352691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52750" y="2600325"/>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872631" y="2523229"/>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sp>
        <p:nvSpPr>
          <p:cNvPr id="91" name="TextBox 90"/>
          <p:cNvSpPr txBox="1"/>
          <p:nvPr/>
        </p:nvSpPr>
        <p:spPr>
          <a:xfrm>
            <a:off x="3422142" y="2661285"/>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3464814" y="4288917"/>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cxnSp>
        <p:nvCxnSpPr>
          <p:cNvPr id="7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150840" y="508640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5523448" y="343751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588585" y="34278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977692" y="3446101"/>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998769" y="506857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6390830" y="342454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436512" y="3434323"/>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6840210" y="3452586"/>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895335" y="5041010"/>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7229030" y="3416437"/>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284439" y="343594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7662198" y="3472041"/>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4964755" y="5266314"/>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Rectangle 3">
            <a:extLst>
              <a:ext uri="{FF2B5EF4-FFF2-40B4-BE49-F238E27FC236}">
                <a16:creationId xmlns="" xmlns:a16="http://schemas.microsoft.com/office/drawing/2014/main" id="{EC83888C-891A-4A48-818D-D0DA4496FB64}"/>
              </a:ext>
            </a:extLst>
          </p:cNvPr>
          <p:cNvSpPr/>
          <p:nvPr/>
        </p:nvSpPr>
        <p:spPr>
          <a:xfrm>
            <a:off x="4100677" y="5130165"/>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0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3632200" y="5358509"/>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2974975" y="5838825"/>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7675" y="5511800"/>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Rounded Rectangular Callout 38"/>
          <p:cNvSpPr/>
          <p:nvPr/>
        </p:nvSpPr>
        <p:spPr>
          <a:xfrm>
            <a:off x="7644028" y="2225407"/>
            <a:ext cx="1731326" cy="738131"/>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Non - Metal object into the area</a:t>
            </a:r>
            <a:endParaRPr lang="en-US" sz="1600" b="1" dirty="0">
              <a:latin typeface="+mj-lt"/>
            </a:endParaRPr>
          </a:p>
        </p:txBody>
      </p:sp>
      <p:sp>
        <p:nvSpPr>
          <p:cNvPr id="40" name="椭圆 21">
            <a:extLst>
              <a:ext uri="{FF2B5EF4-FFF2-40B4-BE49-F238E27FC236}">
                <a16:creationId xmlns="" xmlns:a16="http://schemas.microsoft.com/office/drawing/2014/main" id="{F9D427E2-A096-47C3-8F9F-4724486863ED}"/>
              </a:ext>
            </a:extLst>
          </p:cNvPr>
          <p:cNvSpPr/>
          <p:nvPr/>
        </p:nvSpPr>
        <p:spPr>
          <a:xfrm>
            <a:off x="5370979" y="4216636"/>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597406" y="445546"/>
            <a:ext cx="10972800" cy="609600"/>
          </a:xfrm>
          <a:prstGeom prst="rect">
            <a:avLst/>
          </a:prstGeom>
        </p:spPr>
        <p:txBody>
          <a:bodyPr>
            <a:normAutofit/>
          </a:bodyPr>
          <a:lstStyle/>
          <a:p>
            <a:r>
              <a:rPr lang="en-US" sz="3600" dirty="0" smtClean="0"/>
              <a:t>Validation case 2</a:t>
            </a:r>
            <a:endParaRPr sz="4000" b="1" dirty="0"/>
          </a:p>
        </p:txBody>
      </p:sp>
      <p:sp>
        <p:nvSpPr>
          <p:cNvPr id="8" name="矩形 7">
            <a:extLst>
              <a:ext uri="{FF2B5EF4-FFF2-40B4-BE49-F238E27FC236}">
                <a16:creationId xmlns="" xmlns:a16="http://schemas.microsoft.com/office/drawing/2014/main" id="{8E1F6183-843D-4A54-A0DE-05DA305B5952}"/>
              </a:ext>
            </a:extLst>
          </p:cNvPr>
          <p:cNvSpPr/>
          <p:nvPr/>
        </p:nvSpPr>
        <p:spPr>
          <a:xfrm>
            <a:off x="4874006" y="3096266"/>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Rectangle 3">
            <a:extLst>
              <a:ext uri="{FF2B5EF4-FFF2-40B4-BE49-F238E27FC236}">
                <a16:creationId xmlns="" xmlns:a16="http://schemas.microsoft.com/office/drawing/2014/main" id="{EC83888C-891A-4A48-818D-D0DA4496FB64}"/>
              </a:ext>
            </a:extLst>
          </p:cNvPr>
          <p:cNvSpPr/>
          <p:nvPr/>
        </p:nvSpPr>
        <p:spPr>
          <a:xfrm>
            <a:off x="4109643" y="3205436"/>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cxnSp>
        <p:nvCxnSpPr>
          <p:cNvPr id="1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940074" y="3343532"/>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129764" y="345420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矩形 7">
            <a:extLst>
              <a:ext uri="{FF2B5EF4-FFF2-40B4-BE49-F238E27FC236}">
                <a16:creationId xmlns="" xmlns:a16="http://schemas.microsoft.com/office/drawing/2014/main" id="{8E1F6183-843D-4A54-A0DE-05DA305B5952}"/>
              </a:ext>
            </a:extLst>
          </p:cNvPr>
          <p:cNvSpPr/>
          <p:nvPr/>
        </p:nvSpPr>
        <p:spPr>
          <a:xfrm>
            <a:off x="2953765" y="1585534"/>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59" name="矩形 7">
            <a:extLst>
              <a:ext uri="{FF2B5EF4-FFF2-40B4-BE49-F238E27FC236}">
                <a16:creationId xmlns="" xmlns:a16="http://schemas.microsoft.com/office/drawing/2014/main" id="{8E1F6183-843D-4A54-A0DE-05DA305B5952}"/>
              </a:ext>
            </a:extLst>
          </p:cNvPr>
          <p:cNvSpPr/>
          <p:nvPr/>
        </p:nvSpPr>
        <p:spPr>
          <a:xfrm>
            <a:off x="3154933" y="5773486"/>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6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0030" y="2533102"/>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3400833" y="3392805"/>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6126" y="3075646"/>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3638550" y="5289469"/>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3230" y="486803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64942" y="4215765"/>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71038" y="352691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52750" y="2600325"/>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872631" y="2523229"/>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sp>
        <p:nvSpPr>
          <p:cNvPr id="91" name="TextBox 90"/>
          <p:cNvSpPr txBox="1"/>
          <p:nvPr/>
        </p:nvSpPr>
        <p:spPr>
          <a:xfrm>
            <a:off x="3422142" y="2661285"/>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3464814" y="4288917"/>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cxnSp>
        <p:nvCxnSpPr>
          <p:cNvPr id="7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150840" y="508640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5523448" y="343751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588585" y="34278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977692" y="3446101"/>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998769" y="506857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6390830" y="342454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436512" y="3434323"/>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6840210" y="3452586"/>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895335" y="5041010"/>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7229030" y="3416437"/>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284439" y="343594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7662198" y="3472041"/>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4964755" y="5266314"/>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Rectangle 3">
            <a:extLst>
              <a:ext uri="{FF2B5EF4-FFF2-40B4-BE49-F238E27FC236}">
                <a16:creationId xmlns="" xmlns:a16="http://schemas.microsoft.com/office/drawing/2014/main" id="{EC83888C-891A-4A48-818D-D0DA4496FB64}"/>
              </a:ext>
            </a:extLst>
          </p:cNvPr>
          <p:cNvSpPr/>
          <p:nvPr/>
        </p:nvSpPr>
        <p:spPr>
          <a:xfrm>
            <a:off x="4100677" y="5130165"/>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0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3632200" y="5358509"/>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2974975" y="5838825"/>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7675" y="5511800"/>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圆柱体 30">
            <a:extLst>
              <a:ext uri="{FF2B5EF4-FFF2-40B4-BE49-F238E27FC236}">
                <a16:creationId xmlns="" xmlns:a16="http://schemas.microsoft.com/office/drawing/2014/main" id="{968C3E5C-57A1-426F-B5C8-C5E304991BF8}"/>
              </a:ext>
            </a:extLst>
          </p:cNvPr>
          <p:cNvSpPr/>
          <p:nvPr/>
        </p:nvSpPr>
        <p:spPr>
          <a:xfrm>
            <a:off x="5855331" y="4098566"/>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ounded Rectangular Callout 38"/>
          <p:cNvSpPr/>
          <p:nvPr/>
        </p:nvSpPr>
        <p:spPr>
          <a:xfrm>
            <a:off x="7644029" y="2456761"/>
            <a:ext cx="1566072" cy="506777"/>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Metal object into the area</a:t>
            </a:r>
            <a:endParaRPr lang="en-US" sz="1600" b="1" dirty="0">
              <a:latin typeface="+mj-lt"/>
            </a:endParaRPr>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4" name="Introduction">
            <a:extLst>
              <a:ext uri="{FF2B5EF4-FFF2-40B4-BE49-F238E27FC236}">
                <a16:creationId xmlns="" xmlns:a16="http://schemas.microsoft.com/office/drawing/2014/main" id="{F4077F9F-FBF4-4FF8-A5B8-7FF7F92B7EC6}"/>
              </a:ext>
            </a:extLst>
          </p:cNvPr>
          <p:cNvSpPr txBox="1">
            <a:spLocks noGrp="1"/>
          </p:cNvSpPr>
          <p:nvPr>
            <p:ph type="title"/>
          </p:nvPr>
        </p:nvSpPr>
        <p:spPr>
          <a:xfrm>
            <a:off x="597406" y="445546"/>
            <a:ext cx="10972800" cy="609600"/>
          </a:xfrm>
          <a:prstGeom prst="rect">
            <a:avLst/>
          </a:prstGeom>
        </p:spPr>
        <p:txBody>
          <a:bodyPr>
            <a:normAutofit/>
          </a:bodyPr>
          <a:lstStyle/>
          <a:p>
            <a:r>
              <a:rPr lang="en-US" sz="3600" dirty="0" smtClean="0"/>
              <a:t>Validation case 3</a:t>
            </a:r>
            <a:endParaRPr sz="4000" b="1" dirty="0"/>
          </a:p>
        </p:txBody>
      </p:sp>
      <p:sp>
        <p:nvSpPr>
          <p:cNvPr id="8" name="矩形 7">
            <a:extLst>
              <a:ext uri="{FF2B5EF4-FFF2-40B4-BE49-F238E27FC236}">
                <a16:creationId xmlns="" xmlns:a16="http://schemas.microsoft.com/office/drawing/2014/main" id="{8E1F6183-843D-4A54-A0DE-05DA305B5952}"/>
              </a:ext>
            </a:extLst>
          </p:cNvPr>
          <p:cNvSpPr/>
          <p:nvPr/>
        </p:nvSpPr>
        <p:spPr>
          <a:xfrm>
            <a:off x="4874006" y="3096266"/>
            <a:ext cx="2880000" cy="22575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Rectangle 3">
            <a:extLst>
              <a:ext uri="{FF2B5EF4-FFF2-40B4-BE49-F238E27FC236}">
                <a16:creationId xmlns="" xmlns:a16="http://schemas.microsoft.com/office/drawing/2014/main" id="{EC83888C-891A-4A48-818D-D0DA4496FB64}"/>
              </a:ext>
            </a:extLst>
          </p:cNvPr>
          <p:cNvSpPr/>
          <p:nvPr/>
        </p:nvSpPr>
        <p:spPr>
          <a:xfrm>
            <a:off x="4109643" y="3205436"/>
            <a:ext cx="626187" cy="2407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eV3</a:t>
            </a:r>
            <a:endParaRPr lang="fr-FR" dirty="0"/>
          </a:p>
        </p:txBody>
      </p:sp>
      <p:cxnSp>
        <p:nvCxnSpPr>
          <p:cNvPr id="10"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4940074" y="3343532"/>
            <a:ext cx="204643" cy="6433"/>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129764" y="3454209"/>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矩形 7">
            <a:extLst>
              <a:ext uri="{FF2B5EF4-FFF2-40B4-BE49-F238E27FC236}">
                <a16:creationId xmlns="" xmlns:a16="http://schemas.microsoft.com/office/drawing/2014/main" id="{8E1F6183-843D-4A54-A0DE-05DA305B5952}"/>
              </a:ext>
            </a:extLst>
          </p:cNvPr>
          <p:cNvSpPr/>
          <p:nvPr/>
        </p:nvSpPr>
        <p:spPr>
          <a:xfrm>
            <a:off x="2953765" y="1585534"/>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Home Target</a:t>
            </a:r>
            <a:endParaRPr lang="zh-CN" altLang="en-US" b="1" dirty="0">
              <a:solidFill>
                <a:schemeClr val="tx1"/>
              </a:solidFill>
            </a:endParaRPr>
          </a:p>
        </p:txBody>
      </p:sp>
      <p:sp>
        <p:nvSpPr>
          <p:cNvPr id="59" name="矩形 7">
            <a:extLst>
              <a:ext uri="{FF2B5EF4-FFF2-40B4-BE49-F238E27FC236}">
                <a16:creationId xmlns="" xmlns:a16="http://schemas.microsoft.com/office/drawing/2014/main" id="{8E1F6183-843D-4A54-A0DE-05DA305B5952}"/>
              </a:ext>
            </a:extLst>
          </p:cNvPr>
          <p:cNvSpPr/>
          <p:nvPr/>
        </p:nvSpPr>
        <p:spPr>
          <a:xfrm>
            <a:off x="3154933" y="5773486"/>
            <a:ext cx="1492505" cy="8684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Muster Point</a:t>
            </a:r>
            <a:endParaRPr lang="zh-CN" altLang="en-US" b="1" dirty="0">
              <a:solidFill>
                <a:schemeClr val="tx1"/>
              </a:solidFill>
            </a:endParaRPr>
          </a:p>
        </p:txBody>
      </p:sp>
      <p:cxnSp>
        <p:nvCxnSpPr>
          <p:cNvPr id="6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0030" y="2533102"/>
            <a:ext cx="4576" cy="432983"/>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V="1">
            <a:off x="3400833" y="3392805"/>
            <a:ext cx="405357" cy="3617"/>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3326126" y="3075646"/>
            <a:ext cx="4" cy="324779"/>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3638550" y="5289469"/>
            <a:ext cx="415245" cy="7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3230" y="486803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64942" y="4215765"/>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71038" y="3526917"/>
            <a:ext cx="6096" cy="56693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2952750" y="2600325"/>
            <a:ext cx="6096" cy="774194"/>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872631" y="2523229"/>
            <a:ext cx="2718793" cy="400110"/>
          </a:xfrm>
          <a:prstGeom prst="rect">
            <a:avLst/>
          </a:prstGeom>
          <a:noFill/>
        </p:spPr>
        <p:txBody>
          <a:bodyPr wrap="square" rtlCol="0">
            <a:spAutoFit/>
          </a:bodyPr>
          <a:lstStyle/>
          <a:p>
            <a:r>
              <a:rPr lang="en-US" sz="2000" b="1" i="1" dirty="0" smtClean="0">
                <a:latin typeface="Cordia New" pitchFamily="34" charset="-34"/>
                <a:cs typeface="Cordia New" pitchFamily="34" charset="-34"/>
              </a:rPr>
              <a:t>Total test box is </a:t>
            </a:r>
            <a:r>
              <a:rPr lang="en-US" sz="2000" b="1" i="1" dirty="0" smtClean="0">
                <a:latin typeface="Cordia New" pitchFamily="34" charset="-34"/>
                <a:cs typeface="Cordia New" pitchFamily="34" charset="-34"/>
              </a:rPr>
              <a:t>100cm </a:t>
            </a:r>
            <a:r>
              <a:rPr lang="en-US" sz="2000" b="1" i="1" dirty="0" smtClean="0">
                <a:latin typeface="Cordia New" pitchFamily="34" charset="-34"/>
                <a:cs typeface="Cordia New" pitchFamily="34" charset="-34"/>
              </a:rPr>
              <a:t>each side</a:t>
            </a:r>
          </a:p>
        </p:txBody>
      </p:sp>
      <p:sp>
        <p:nvSpPr>
          <p:cNvPr id="91" name="TextBox 90"/>
          <p:cNvSpPr txBox="1"/>
          <p:nvPr/>
        </p:nvSpPr>
        <p:spPr>
          <a:xfrm>
            <a:off x="3422142" y="2661285"/>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10cm</a:t>
            </a:r>
          </a:p>
        </p:txBody>
      </p:sp>
      <p:sp>
        <p:nvSpPr>
          <p:cNvPr id="92" name="TextBox 91"/>
          <p:cNvSpPr txBox="1"/>
          <p:nvPr/>
        </p:nvSpPr>
        <p:spPr>
          <a:xfrm>
            <a:off x="3464814" y="4288917"/>
            <a:ext cx="646176" cy="400110"/>
          </a:xfrm>
          <a:prstGeom prst="rect">
            <a:avLst/>
          </a:prstGeom>
          <a:noFill/>
        </p:spPr>
        <p:txBody>
          <a:bodyPr wrap="square" rtlCol="0">
            <a:spAutoFit/>
          </a:bodyPr>
          <a:lstStyle/>
          <a:p>
            <a:r>
              <a:rPr lang="en-US" sz="2000" i="1" dirty="0" smtClean="0">
                <a:latin typeface="Cordia New" pitchFamily="34" charset="-34"/>
                <a:cs typeface="Cordia New" pitchFamily="34" charset="-34"/>
              </a:rPr>
              <a:t>20cm</a:t>
            </a:r>
          </a:p>
        </p:txBody>
      </p:sp>
      <p:cxnSp>
        <p:nvCxnSpPr>
          <p:cNvPr id="7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150840" y="508640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5523448" y="343751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588585" y="3427838"/>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5977692" y="3446101"/>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5998769" y="5068571"/>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6390830" y="3424544"/>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436512" y="3434323"/>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6840210" y="3452586"/>
            <a:ext cx="5225" cy="162728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6895335" y="5041010"/>
            <a:ext cx="355420" cy="6432"/>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V="1">
            <a:off x="7229030" y="3416437"/>
            <a:ext cx="5512" cy="160299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a:off x="7284439" y="3435944"/>
            <a:ext cx="404060" cy="156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a:off x="7662198" y="3472041"/>
            <a:ext cx="16574" cy="181859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8">
            <a:extLst>
              <a:ext uri="{FF2B5EF4-FFF2-40B4-BE49-F238E27FC236}">
                <a16:creationId xmlns="" xmlns:a16="http://schemas.microsoft.com/office/drawing/2014/main" id="{BAA680B3-F8A2-443A-B37D-75B9093C866A}"/>
              </a:ext>
            </a:extLst>
          </p:cNvPr>
          <p:cNvCxnSpPr>
            <a:cxnSpLocks/>
          </p:cNvCxnSpPr>
          <p:nvPr/>
        </p:nvCxnSpPr>
        <p:spPr>
          <a:xfrm flipH="1" flipV="1">
            <a:off x="4964755" y="5266314"/>
            <a:ext cx="2666637" cy="9779"/>
          </a:xfrm>
          <a:prstGeom prst="straightConnector1">
            <a:avLst/>
          </a:prstGeom>
          <a:ln w="9525">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Rectangle 3">
            <a:extLst>
              <a:ext uri="{FF2B5EF4-FFF2-40B4-BE49-F238E27FC236}">
                <a16:creationId xmlns="" xmlns:a16="http://schemas.microsoft.com/office/drawing/2014/main" id="{EC83888C-891A-4A48-818D-D0DA4496FB64}"/>
              </a:ext>
            </a:extLst>
          </p:cNvPr>
          <p:cNvSpPr/>
          <p:nvPr/>
        </p:nvSpPr>
        <p:spPr>
          <a:xfrm>
            <a:off x="4100677" y="5130165"/>
            <a:ext cx="663541" cy="2591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eV3</a:t>
            </a:r>
            <a:endParaRPr lang="fr-FR" dirty="0"/>
          </a:p>
        </p:txBody>
      </p:sp>
      <p:cxnSp>
        <p:nvCxnSpPr>
          <p:cNvPr id="107" name="Connecteur droit avec flèche 18">
            <a:extLst>
              <a:ext uri="{FF2B5EF4-FFF2-40B4-BE49-F238E27FC236}">
                <a16:creationId xmlns="" xmlns:a16="http://schemas.microsoft.com/office/drawing/2014/main" id="{23460A2D-BCFC-49E6-8491-F7BD4FB382ED}"/>
              </a:ext>
            </a:extLst>
          </p:cNvPr>
          <p:cNvCxnSpPr>
            <a:cxnSpLocks/>
          </p:cNvCxnSpPr>
          <p:nvPr/>
        </p:nvCxnSpPr>
        <p:spPr>
          <a:xfrm flipH="1">
            <a:off x="3632200" y="5358509"/>
            <a:ext cx="4106" cy="24536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a:off x="2974975" y="5838825"/>
            <a:ext cx="155577" cy="0"/>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8">
            <a:extLst>
              <a:ext uri="{FF2B5EF4-FFF2-40B4-BE49-F238E27FC236}">
                <a16:creationId xmlns="" xmlns:a16="http://schemas.microsoft.com/office/drawing/2014/main" id="{A967D745-DC2F-4BCF-8078-657C7444B9F2}"/>
              </a:ext>
            </a:extLst>
          </p:cNvPr>
          <p:cNvCxnSpPr>
            <a:cxnSpLocks/>
          </p:cNvCxnSpPr>
          <p:nvPr/>
        </p:nvCxnSpPr>
        <p:spPr>
          <a:xfrm flipH="1" flipV="1">
            <a:off x="2987675" y="5511800"/>
            <a:ext cx="1651" cy="23114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26" name="圆柱体 30">
            <a:extLst>
              <a:ext uri="{FF2B5EF4-FFF2-40B4-BE49-F238E27FC236}">
                <a16:creationId xmlns="" xmlns:a16="http://schemas.microsoft.com/office/drawing/2014/main" id="{968C3E5C-57A1-426F-B5C8-C5E304991BF8}"/>
              </a:ext>
            </a:extLst>
          </p:cNvPr>
          <p:cNvSpPr/>
          <p:nvPr/>
        </p:nvSpPr>
        <p:spPr>
          <a:xfrm>
            <a:off x="7111254" y="4186701"/>
            <a:ext cx="303978" cy="38014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21">
            <a:extLst>
              <a:ext uri="{FF2B5EF4-FFF2-40B4-BE49-F238E27FC236}">
                <a16:creationId xmlns="" xmlns:a16="http://schemas.microsoft.com/office/drawing/2014/main" id="{F9D427E2-A096-47C3-8F9F-4724486863ED}"/>
              </a:ext>
            </a:extLst>
          </p:cNvPr>
          <p:cNvSpPr/>
          <p:nvPr/>
        </p:nvSpPr>
        <p:spPr>
          <a:xfrm>
            <a:off x="5866738" y="4084434"/>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Rounded Rectangular Callout 127"/>
          <p:cNvSpPr/>
          <p:nvPr/>
        </p:nvSpPr>
        <p:spPr>
          <a:xfrm>
            <a:off x="7644028" y="2313543"/>
            <a:ext cx="2072849" cy="649996"/>
          </a:xfrm>
          <a:prstGeom prst="wedgeRoundRectCallout">
            <a:avLst>
              <a:gd name="adj1" fmla="val -43245"/>
              <a:gd name="adj2" fmla="val 8843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latin typeface="+mj-lt"/>
              </a:rPr>
              <a:t>Non metal &amp; Metal objects into the area</a:t>
            </a:r>
            <a:endParaRPr lang="en-US" sz="1600" b="1" dirty="0">
              <a:latin typeface="+mj-lt"/>
            </a:endParaRPr>
          </a:p>
        </p:txBody>
      </p:sp>
    </p:spTree>
    <p:extLst>
      <p:ext uri="{BB962C8B-B14F-4D97-AF65-F5344CB8AC3E}">
        <p14:creationId xmlns="" xmlns:p14="http://schemas.microsoft.com/office/powerpoint/2010/main" val="324480154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2E7949EBF2BB5E409DFCEFCFC2A05ABB" ma:contentTypeVersion="3" ma:contentTypeDescription="新建文档。" ma:contentTypeScope="" ma:versionID="1c0550bbae8318cea95057e91d49a777">
  <xsd:schema xmlns:xsd="http://www.w3.org/2001/XMLSchema" xmlns:xs="http://www.w3.org/2001/XMLSchema" xmlns:p="http://schemas.microsoft.com/office/2006/metadata/properties" xmlns:ns2="b4ecaf40-fe17-4688-ab6d-0d0d4605a168" targetNamespace="http://schemas.microsoft.com/office/2006/metadata/properties" ma:root="true" ma:fieldsID="e4df6a740d251862e22d8e683a77820b" ns2:_="">
    <xsd:import namespace="b4ecaf40-fe17-4688-ab6d-0d0d4605a16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caf40-fe17-4688-ab6d-0d0d4605a1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0ABF49-ABF5-4150-81AC-B7144DC33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caf40-fe17-4688-ab6d-0d0d4605a1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D60B6C-AE1B-4E46-B1A0-AD216F50D094}">
  <ds:schemaRefs>
    <ds:schemaRef ds:uri="http://schemas.microsoft.com/sharepoint/v3/contenttype/forms"/>
  </ds:schemaRefs>
</ds:datastoreItem>
</file>

<file path=customXml/itemProps3.xml><?xml version="1.0" encoding="utf-8"?>
<ds:datastoreItem xmlns:ds="http://schemas.openxmlformats.org/officeDocument/2006/customXml" ds:itemID="{242631FB-E720-4677-AD5A-D9845373AA9B}">
  <ds:schemaRefs>
    <ds:schemaRef ds:uri="http://www.w3.org/XML/1998/namespace"/>
    <ds:schemaRef ds:uri="http://purl.org/dc/dcmitype/"/>
    <ds:schemaRef ds:uri="e684aea7-1c9d-4160-b8d7-9079bc591232"/>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17a04fa5-f688-4e16-916e-b9bb43234ed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301</TotalTime>
  <Words>2680</Words>
  <Application>Microsoft Office PowerPoint</Application>
  <PresentationFormat>Custom</PresentationFormat>
  <Paragraphs>384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Presentation of Sliver Level Validation Points  Metal detection robot Alpha Team  Nov 13th2021</vt:lpstr>
      <vt:lpstr>Design specifications/Requirements</vt:lpstr>
      <vt:lpstr>Project Plan </vt:lpstr>
      <vt:lpstr>Validation Plan </vt:lpstr>
      <vt:lpstr>Requirements Under test </vt:lpstr>
      <vt:lpstr>Search Patterns for validation cases </vt:lpstr>
      <vt:lpstr>Validation case 1</vt:lpstr>
      <vt:lpstr>Validation case 2</vt:lpstr>
      <vt:lpstr>Validation case 3</vt:lpstr>
      <vt:lpstr>Validation case 1: Ensure robot  has identified the non metallic object and takes decision to move ahead for searching the metallic object into the defined area.  </vt:lpstr>
      <vt:lpstr>Validation Tests</vt:lpstr>
      <vt:lpstr>Validation Tests</vt:lpstr>
      <vt:lpstr>Validation Tests</vt:lpstr>
      <vt:lpstr>Validation Tests</vt:lpstr>
      <vt:lpstr>Validation Tests</vt:lpstr>
      <vt:lpstr>Validation case 2: Ensure robot  has identified the metallic object and takes decision to pick and return to the exit and towards safe zone to drop the object. Here condition we have implemented is “Break the rules” which robot should break the condition of autonomous area exploration once it identified metal object.  </vt:lpstr>
      <vt:lpstr>Validation Tests</vt:lpstr>
      <vt:lpstr>Validation Tests</vt:lpstr>
      <vt:lpstr>Validation case 3:  Ensure robot  has identified the non-metallic object and takes decision to diversion, then identified the metal object and break the autonomous area condition and start working towards the pick up and drop object condition. </vt:lpstr>
      <vt:lpstr>Validation Tests</vt:lpstr>
      <vt:lpstr>Validation Tests</vt:lpstr>
      <vt:lpstr>Validation Tests</vt:lpstr>
      <vt:lpstr>Validation Tests</vt:lpstr>
      <vt:lpstr>Validation Tests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Sliver Level Validation Points  Metal detection robot Alpha Team  Nov 13th2021</dc:title>
  <dc:creator>Yujia ZHANG</dc:creator>
  <cp:lastModifiedBy>ADMIN</cp:lastModifiedBy>
  <cp:revision>24</cp:revision>
  <dcterms:created xsi:type="dcterms:W3CDTF">2021-11-10T13:48:55Z</dcterms:created>
  <dcterms:modified xsi:type="dcterms:W3CDTF">2021-11-23T21:27:26Z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0x0101002E7949EBF2BB5E409DFCEFCFC2A05ABB</vt:lpwstr>
  </property>
</Properties>
</file>