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1" r:id="rId1"/>
  </p:sldMasterIdLst>
  <p:notesMasterIdLst>
    <p:notesMasterId r:id="rId21"/>
  </p:notesMasterIdLst>
  <p:sldIdLst>
    <p:sldId id="256" r:id="rId2"/>
    <p:sldId id="258" r:id="rId3"/>
    <p:sldId id="257" r:id="rId4"/>
    <p:sldId id="268" r:id="rId5"/>
    <p:sldId id="259" r:id="rId6"/>
    <p:sldId id="270" r:id="rId7"/>
    <p:sldId id="271" r:id="rId8"/>
    <p:sldId id="272" r:id="rId9"/>
    <p:sldId id="273" r:id="rId10"/>
    <p:sldId id="274" r:id="rId11"/>
    <p:sldId id="277" r:id="rId12"/>
    <p:sldId id="279" r:id="rId13"/>
    <p:sldId id="275" r:id="rId14"/>
    <p:sldId id="282" r:id="rId15"/>
    <p:sldId id="285" r:id="rId16"/>
    <p:sldId id="286" r:id="rId17"/>
    <p:sldId id="281" r:id="rId18"/>
    <p:sldId id="280" r:id="rId19"/>
    <p:sldId id="287"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ED5613"/>
  </p:clrMru>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64" autoAdjust="0"/>
    <p:restoredTop sz="94660"/>
  </p:normalViewPr>
  <p:slideViewPr>
    <p:cSldViewPr>
      <p:cViewPr varScale="1">
        <p:scale>
          <a:sx n="78" d="100"/>
          <a:sy n="78" d="100"/>
        </p:scale>
        <p:origin x="-504" y="-8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CB97365-EBCA-4027-87D5-99FC1D4DF0BB}" type="datetimeFigureOut">
              <a:rPr lang="en-US" smtClean="0"/>
              <a:pPr/>
              <a:t>10/6/2021</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86CB4B4D-7CA3-9044-876B-883B54F867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re et contenu">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97365-EBCA-4027-87D5-99FC1D4DF0BB}"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10/6/2021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6CB4B4D-7CA3-9044-876B-883B54F8677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CB97365-EBCA-4027-87D5-99FC1D4DF0BB}" type="datetimeFigureOut">
              <a:rPr lang="en-US" smtClean="0"/>
              <a:pPr/>
              <a:t>10/6/2021</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B97365-EBCA-4027-87D5-99FC1D4DF0BB}" type="datetimeFigureOut">
              <a:rPr lang="en-US" smtClean="0"/>
              <a:pPr/>
              <a:t>10/6/2021</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10/6/2021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B97365-EBCA-4027-87D5-99FC1D4DF0BB}"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86CB4B4D-7CA3-9044-876B-883B54F867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10/6/2021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10769600" y="6356351"/>
            <a:ext cx="812800" cy="365125"/>
          </a:xfrm>
        </p:spPr>
        <p:txBody>
          <a:bodyPr/>
          <a:lstStyle/>
          <a:p>
            <a:fld id="{86CB4B4D-7CA3-9044-876B-883B54F8677D}"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CB97365-EBCA-4027-87D5-99FC1D4DF0BB}" type="datetimeFigureOut">
              <a:rPr lang="en-US" smtClean="0"/>
              <a:pPr/>
              <a:t>10/6/2021</a:t>
            </a:fld>
            <a:endParaRPr lang="en-US">
              <a:solidFill>
                <a:schemeClr val="tx1">
                  <a:shade val="50000"/>
                </a:scheme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kumimoji="0" lang="en-US">
              <a:solidFill>
                <a:schemeClr val="tx1">
                  <a:shade val="50000"/>
                </a:scheme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6CB4B4D-7CA3-9044-876B-883B54F8677D}"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Alpha%20robot_Progress.mp4"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bricxcc.sourceforge.net/"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re 1"/>
          <p:cNvSpPr txBox="1">
            <a:spLocks noGrp="1"/>
          </p:cNvSpPr>
          <p:nvPr>
            <p:ph type="ctrTitle"/>
          </p:nvPr>
        </p:nvSpPr>
        <p:spPr>
          <a:xfrm>
            <a:off x="1676400" y="685800"/>
            <a:ext cx="8914412" cy="4343400"/>
          </a:xfrm>
          <a:prstGeom prst="rect">
            <a:avLst/>
          </a:prstGeom>
        </p:spPr>
        <p:txBody>
          <a:bodyPr>
            <a:normAutofit/>
          </a:bodyPr>
          <a:lstStyle/>
          <a:p>
            <a:pPr algn="ctr" defTabSz="704087">
              <a:defRPr sz="4158"/>
            </a:pPr>
            <a:r>
              <a:rPr sz="4800" dirty="0"/>
              <a:t>Presentation of </a:t>
            </a:r>
            <a:r>
              <a:rPr sz="4800" dirty="0" smtClean="0"/>
              <a:t>design solutio</a:t>
            </a:r>
            <a:r>
              <a:rPr lang="en-US" sz="4800" dirty="0" smtClean="0"/>
              <a:t>n</a:t>
            </a:r>
            <a:br>
              <a:rPr lang="en-US" sz="4800" dirty="0" smtClean="0"/>
            </a:br>
            <a:r>
              <a:rPr lang="en-US" sz="4000" dirty="0" smtClean="0">
                <a:solidFill>
                  <a:schemeClr val="tx1">
                    <a:lumMod val="75000"/>
                  </a:schemeClr>
                </a:solidFill>
              </a:rPr>
              <a:t>Search and Rescue </a:t>
            </a:r>
            <a:br>
              <a:rPr lang="en-US" sz="4000" dirty="0" smtClean="0">
                <a:solidFill>
                  <a:schemeClr val="tx1">
                    <a:lumMod val="75000"/>
                  </a:schemeClr>
                </a:solidFill>
              </a:rPr>
            </a:br>
            <a:r>
              <a:rPr lang="en-US" sz="4000" dirty="0" smtClean="0">
                <a:solidFill>
                  <a:schemeClr val="tx1">
                    <a:lumMod val="75000"/>
                  </a:schemeClr>
                </a:solidFill>
              </a:rPr>
              <a:t>Metal Detection Robot</a:t>
            </a:r>
            <a:r>
              <a:rPr lang="en-US" dirty="0" smtClean="0"/>
              <a:t/>
            </a:r>
            <a:br>
              <a:rPr lang="en-US" dirty="0" smtClean="0"/>
            </a:br>
            <a:r>
              <a:rPr lang="en-US" dirty="0" smtClean="0">
                <a:solidFill>
                  <a:schemeClr val="tx1">
                    <a:lumMod val="75000"/>
                  </a:schemeClr>
                </a:solidFill>
              </a:rPr>
              <a:t>Alpha Team </a:t>
            </a:r>
            <a:endParaRPr dirty="0">
              <a:solidFill>
                <a:schemeClr val="tx1">
                  <a:lumMod val="75000"/>
                </a:schemeClr>
              </a:solidFill>
            </a:endParaRPr>
          </a:p>
          <a:p>
            <a:pPr algn="ctr" defTabSz="704087">
              <a:defRPr sz="4158"/>
            </a:pPr>
            <a:r>
              <a:rPr lang="en-US" dirty="0" smtClean="0">
                <a:solidFill>
                  <a:schemeClr val="tx1">
                    <a:lumMod val="75000"/>
                  </a:schemeClr>
                </a:solidFill>
              </a:rPr>
              <a:t>Oct 6</a:t>
            </a:r>
            <a:r>
              <a:rPr lang="en-US" baseline="30000" dirty="0" smtClean="0">
                <a:solidFill>
                  <a:schemeClr val="tx1">
                    <a:lumMod val="75000"/>
                  </a:schemeClr>
                </a:solidFill>
              </a:rPr>
              <a:t>th</a:t>
            </a:r>
            <a:r>
              <a:rPr lang="en-US" dirty="0" smtClean="0">
                <a:solidFill>
                  <a:schemeClr val="tx1">
                    <a:lumMod val="75000"/>
                  </a:schemeClr>
                </a:solidFill>
              </a:rPr>
              <a:t>2</a:t>
            </a:r>
            <a:r>
              <a:rPr dirty="0" smtClean="0">
                <a:solidFill>
                  <a:schemeClr val="tx1">
                    <a:lumMod val="75000"/>
                  </a:schemeClr>
                </a:solidFill>
              </a:rPr>
              <a:t>020</a:t>
            </a:r>
            <a:endParaRPr dirty="0">
              <a:solidFill>
                <a:schemeClr val="tx1">
                  <a:lumMod val="75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533400"/>
            <a:ext cx="10972800" cy="609600"/>
          </a:xfrm>
          <a:prstGeom prst="rect">
            <a:avLst/>
          </a:prstGeom>
        </p:spPr>
        <p:txBody>
          <a:bodyPr>
            <a:normAutofit fontScale="90000"/>
          </a:bodyPr>
          <a:lstStyle/>
          <a:p>
            <a:r>
              <a:rPr lang="en-US" sz="4000" dirty="0" smtClean="0"/>
              <a:t>Software Design Diagram</a:t>
            </a:r>
            <a:endParaRPr sz="4000" dirty="0"/>
          </a:p>
        </p:txBody>
      </p:sp>
      <p:sp>
        <p:nvSpPr>
          <p:cNvPr id="97" name="General facts about your project,"/>
          <p:cNvSpPr txBox="1">
            <a:spLocks noGrp="1"/>
          </p:cNvSpPr>
          <p:nvPr>
            <p:ph type="body" idx="1"/>
          </p:nvPr>
        </p:nvSpPr>
        <p:spPr>
          <a:xfrm>
            <a:off x="609600" y="1143000"/>
            <a:ext cx="10972800" cy="5486400"/>
          </a:xfrm>
          <a:prstGeom prst="rect">
            <a:avLst/>
          </a:prstGeom>
        </p:spPr>
        <p:txBody>
          <a:bodyPr>
            <a:normAutofit/>
          </a:bodyPr>
          <a:lstStyle/>
          <a:p>
            <a:pPr>
              <a:buNone/>
            </a:pPr>
            <a:r>
              <a:rPr lang="en-US" dirty="0" smtClean="0"/>
              <a:t> </a:t>
            </a:r>
          </a:p>
          <a:p>
            <a:pPr>
              <a:buNone/>
            </a:pPr>
            <a:endParaRPr lang="en-US" dirty="0" smtClean="0"/>
          </a:p>
          <a:p>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533400" y="1371599"/>
            <a:ext cx="10363200" cy="4854787"/>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533400"/>
            <a:ext cx="10972800" cy="609600"/>
          </a:xfrm>
          <a:prstGeom prst="rect">
            <a:avLst/>
          </a:prstGeom>
        </p:spPr>
        <p:txBody>
          <a:bodyPr>
            <a:normAutofit fontScale="90000"/>
          </a:bodyPr>
          <a:lstStyle/>
          <a:p>
            <a:r>
              <a:rPr lang="en-US" sz="4000" dirty="0" smtClean="0"/>
              <a:t>Validation Plan </a:t>
            </a:r>
            <a:endParaRPr sz="4000" dirty="0"/>
          </a:p>
        </p:txBody>
      </p:sp>
      <p:sp>
        <p:nvSpPr>
          <p:cNvPr id="97" name="General facts about your project,"/>
          <p:cNvSpPr txBox="1">
            <a:spLocks noGrp="1"/>
          </p:cNvSpPr>
          <p:nvPr>
            <p:ph type="body" idx="1"/>
          </p:nvPr>
        </p:nvSpPr>
        <p:spPr>
          <a:xfrm>
            <a:off x="609600" y="1143000"/>
            <a:ext cx="10972800" cy="5486400"/>
          </a:xfrm>
          <a:prstGeom prst="rect">
            <a:avLst/>
          </a:prstGeom>
        </p:spPr>
        <p:txBody>
          <a:bodyPr>
            <a:normAutofit/>
          </a:bodyPr>
          <a:lstStyle/>
          <a:p>
            <a:pPr>
              <a:buNone/>
            </a:pPr>
            <a:r>
              <a:rPr lang="en-US" dirty="0" smtClean="0"/>
              <a:t> </a:t>
            </a:r>
          </a:p>
          <a:p>
            <a:pPr>
              <a:buNone/>
            </a:pPr>
            <a:endParaRPr lang="en-US" dirty="0" smtClean="0"/>
          </a:p>
          <a:p>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1143000" y="1447800"/>
            <a:ext cx="9144000" cy="46482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533400"/>
            <a:ext cx="10972800" cy="609600"/>
          </a:xfrm>
          <a:prstGeom prst="rect">
            <a:avLst/>
          </a:prstGeom>
        </p:spPr>
        <p:txBody>
          <a:bodyPr>
            <a:normAutofit fontScale="90000"/>
          </a:bodyPr>
          <a:lstStyle/>
          <a:p>
            <a:r>
              <a:rPr lang="en-US" sz="4000" dirty="0" smtClean="0"/>
              <a:t>Test Suite document</a:t>
            </a:r>
            <a:endParaRPr sz="4000" dirty="0"/>
          </a:p>
        </p:txBody>
      </p:sp>
      <p:sp>
        <p:nvSpPr>
          <p:cNvPr id="97" name="General facts about your project,"/>
          <p:cNvSpPr txBox="1">
            <a:spLocks noGrp="1"/>
          </p:cNvSpPr>
          <p:nvPr>
            <p:ph type="body" idx="1"/>
          </p:nvPr>
        </p:nvSpPr>
        <p:spPr>
          <a:xfrm>
            <a:off x="609600" y="1143000"/>
            <a:ext cx="10972800" cy="5486400"/>
          </a:xfrm>
          <a:prstGeom prst="rect">
            <a:avLst/>
          </a:prstGeom>
        </p:spPr>
        <p:txBody>
          <a:bodyPr>
            <a:normAutofit/>
          </a:bodyPr>
          <a:lstStyle/>
          <a:p>
            <a:pPr>
              <a:buNone/>
            </a:pPr>
            <a:r>
              <a:rPr lang="en-US" dirty="0" smtClean="0"/>
              <a:t> </a:t>
            </a:r>
          </a:p>
          <a:p>
            <a:pPr>
              <a:buNone/>
            </a:pPr>
            <a:endParaRPr lang="en-US" dirty="0" smtClean="0"/>
          </a:p>
          <a:p>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628650" y="1323974"/>
            <a:ext cx="10934700" cy="44672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533400"/>
            <a:ext cx="10972800" cy="609600"/>
          </a:xfrm>
          <a:prstGeom prst="rect">
            <a:avLst/>
          </a:prstGeom>
        </p:spPr>
        <p:txBody>
          <a:bodyPr>
            <a:normAutofit fontScale="90000"/>
          </a:bodyPr>
          <a:lstStyle/>
          <a:p>
            <a:r>
              <a:rPr lang="en-US" sz="4000" dirty="0" smtClean="0"/>
              <a:t>Sample Validation </a:t>
            </a:r>
            <a:r>
              <a:rPr lang="en-US" sz="4000" dirty="0" smtClean="0"/>
              <a:t>Design</a:t>
            </a:r>
            <a:endParaRPr sz="4000" dirty="0"/>
          </a:p>
        </p:txBody>
      </p:sp>
      <p:sp>
        <p:nvSpPr>
          <p:cNvPr id="97" name="General facts about your project,"/>
          <p:cNvSpPr txBox="1">
            <a:spLocks noGrp="1"/>
          </p:cNvSpPr>
          <p:nvPr>
            <p:ph type="body" idx="1"/>
          </p:nvPr>
        </p:nvSpPr>
        <p:spPr>
          <a:xfrm>
            <a:off x="609600" y="1143000"/>
            <a:ext cx="10972800" cy="5486400"/>
          </a:xfrm>
          <a:prstGeom prst="rect">
            <a:avLst/>
          </a:prstGeom>
        </p:spPr>
        <p:txBody>
          <a:bodyPr>
            <a:normAutofit/>
          </a:bodyPr>
          <a:lstStyle/>
          <a:p>
            <a:pPr>
              <a:buNone/>
            </a:pPr>
            <a:r>
              <a:rPr lang="en-US" dirty="0" smtClean="0"/>
              <a:t> </a:t>
            </a:r>
          </a:p>
          <a:p>
            <a:pPr>
              <a:buNone/>
            </a:pPr>
            <a:endParaRPr lang="en-US" dirty="0" smtClean="0"/>
          </a:p>
          <a:p>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文本框 3">
            <a:extLst>
              <a:ext uri="{FF2B5EF4-FFF2-40B4-BE49-F238E27FC236}">
                <a16:creationId xmlns="" xmlns:a16="http://schemas.microsoft.com/office/drawing/2014/main" id="{4450B678-7BDE-4A24-94CC-89B100700DC3}"/>
              </a:ext>
            </a:extLst>
          </p:cNvPr>
          <p:cNvSpPr txBox="1"/>
          <p:nvPr/>
        </p:nvSpPr>
        <p:spPr>
          <a:xfrm>
            <a:off x="1371600" y="1219200"/>
            <a:ext cx="9200561" cy="1200329"/>
          </a:xfrm>
          <a:prstGeom prst="rect">
            <a:avLst/>
          </a:prstGeom>
          <a:noFill/>
        </p:spPr>
        <p:txBody>
          <a:bodyPr wrap="square" rtlCol="0">
            <a:spAutoFit/>
          </a:bodyPr>
          <a:lstStyle/>
          <a:p>
            <a:pPr marL="0" algn="l" rtl="0" eaLnBrk="1" latinLnBrk="0" hangingPunct="1">
              <a:spcBef>
                <a:spcPts val="0"/>
              </a:spcBef>
              <a:spcAft>
                <a:spcPts val="0"/>
              </a:spcAft>
            </a:pPr>
            <a:r>
              <a:rPr lang="fr-FR" altLang="zh-CN" sz="2400" b="1" u="sng" kern="1200" dirty="0" err="1">
                <a:solidFill>
                  <a:srgbClr val="000000"/>
                </a:solidFill>
                <a:effectLst/>
                <a:latin typeface="Arial" panose="020B0604020202020204" pitchFamily="34" charset="0"/>
                <a:cs typeface="Arial" panose="020B0604020202020204" pitchFamily="34" charset="0"/>
              </a:rPr>
              <a:t>Contract</a:t>
            </a:r>
            <a:r>
              <a:rPr lang="fr-FR" altLang="zh-CN" sz="2400" b="1" u="sng" kern="1200" dirty="0">
                <a:solidFill>
                  <a:srgbClr val="000000"/>
                </a:solidFill>
                <a:effectLst/>
                <a:latin typeface="Arial" panose="020B0604020202020204" pitchFamily="34" charset="0"/>
                <a:cs typeface="Arial" panose="020B0604020202020204" pitchFamily="34" charset="0"/>
              </a:rPr>
              <a:t> :</a:t>
            </a:r>
            <a:endParaRPr lang="zh-CN" altLang="zh-CN" sz="2400"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altLang="zh-CN" sz="2400" kern="1200" dirty="0">
                <a:solidFill>
                  <a:srgbClr val="000000"/>
                </a:solidFill>
                <a:effectLst/>
                <a:latin typeface="Arial" panose="020B0604020202020204" pitchFamily="34" charset="0"/>
                <a:cs typeface="Arial" panose="020B0604020202020204" pitchFamily="34" charset="0"/>
              </a:rPr>
              <a:t>The System shall be able to </a:t>
            </a:r>
            <a:r>
              <a:rPr lang="en-US" altLang="zh-CN" sz="2400" kern="1200" dirty="0">
                <a:solidFill>
                  <a:srgbClr val="000000"/>
                </a:solidFill>
                <a:effectLst/>
                <a:latin typeface="Arial" panose="020B0604020202020204" pitchFamily="34" charset="0"/>
                <a:ea typeface="等线" panose="02010600030101010101" pitchFamily="2" charset="-122"/>
                <a:cs typeface="Arial" panose="020B0604020202020204" pitchFamily="34" charset="0"/>
              </a:rPr>
              <a:t>move automatically </a:t>
            </a:r>
            <a:r>
              <a:rPr lang="en-US" altLang="zh-CN" sz="2400" kern="1200" dirty="0" smtClean="0">
                <a:solidFill>
                  <a:srgbClr val="000000"/>
                </a:solidFill>
                <a:effectLst/>
                <a:latin typeface="Arial" panose="020B0604020202020204" pitchFamily="34" charset="0"/>
                <a:ea typeface="等线" panose="02010600030101010101" pitchFamily="2" charset="-122"/>
                <a:cs typeface="Arial" panose="020B0604020202020204" pitchFamily="34" charset="0"/>
              </a:rPr>
              <a:t>to find the target and takes corrective actions  </a:t>
            </a:r>
            <a:endParaRPr lang="zh-CN" altLang="zh-CN" sz="2400" dirty="0">
              <a:effectLst/>
              <a:latin typeface="Arial" panose="020B0604020202020204" pitchFamily="34" charset="0"/>
              <a:cs typeface="Arial" panose="020B0604020202020204" pitchFamily="34" charset="0"/>
            </a:endParaRPr>
          </a:p>
        </p:txBody>
      </p:sp>
      <p:sp>
        <p:nvSpPr>
          <p:cNvPr id="8" name="ZoneTexte 2">
            <a:extLst>
              <a:ext uri="{FF2B5EF4-FFF2-40B4-BE49-F238E27FC236}">
                <a16:creationId xmlns="" xmlns:a16="http://schemas.microsoft.com/office/drawing/2014/main" id="{31BDDB25-F0F8-4839-94B9-992BAEBE395D}"/>
              </a:ext>
            </a:extLst>
          </p:cNvPr>
          <p:cNvSpPr txBox="1"/>
          <p:nvPr/>
        </p:nvSpPr>
        <p:spPr>
          <a:xfrm>
            <a:off x="457200" y="2514600"/>
            <a:ext cx="4652240" cy="2862322"/>
          </a:xfrm>
          <a:prstGeom prst="rect">
            <a:avLst/>
          </a:prstGeom>
          <a:noFill/>
        </p:spPr>
        <p:txBody>
          <a:bodyPr wrap="square" rtlCol="0">
            <a:spAutoFit/>
          </a:bodyPr>
          <a:lstStyle/>
          <a:p>
            <a:r>
              <a:rPr lang="en-US" sz="2000" b="1" u="sng" dirty="0">
                <a:latin typeface="Arial" panose="020B0604020202020204" pitchFamily="34" charset="0"/>
                <a:cs typeface="Arial" panose="020B0604020202020204" pitchFamily="34" charset="0"/>
              </a:rPr>
              <a:t>Specification :</a:t>
            </a:r>
          </a:p>
          <a:p>
            <a:r>
              <a:rPr lang="en-US" sz="2000" b="1" dirty="0">
                <a:latin typeface="Arial" panose="020B0604020202020204" pitchFamily="34" charset="0"/>
                <a:cs typeface="Arial" panose="020B0604020202020204" pitchFamily="34" charset="0"/>
              </a:rPr>
              <a:t>[REQ-01] </a:t>
            </a:r>
            <a:r>
              <a:rPr lang="en-US" sz="2000" dirty="0">
                <a:latin typeface="Arial" panose="020B0604020202020204" pitchFamily="34" charset="0"/>
                <a:cs typeface="Arial" panose="020B0604020202020204" pitchFamily="34" charset="0"/>
              </a:rPr>
              <a:t>The System shall move </a:t>
            </a:r>
            <a:r>
              <a:rPr lang="en-US" altLang="zh-CN" sz="2000" dirty="0">
                <a:latin typeface="Arial" panose="020B0604020202020204" pitchFamily="34" charset="0"/>
                <a:cs typeface="Arial" panose="020B0604020202020204" pitchFamily="34" charset="0"/>
              </a:rPr>
              <a:t>forward</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[REQ-02] </a:t>
            </a:r>
            <a:r>
              <a:rPr lang="en-US" sz="2000" dirty="0">
                <a:latin typeface="Arial" panose="020B0604020202020204" pitchFamily="34" charset="0"/>
                <a:cs typeface="Arial" panose="020B0604020202020204" pitchFamily="34" charset="0"/>
              </a:rPr>
              <a:t>The System shall be able to detect </a:t>
            </a:r>
            <a:r>
              <a:rPr lang="en-US" altLang="zh-CN" sz="2000" dirty="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object in front of it.</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[REQ-03] </a:t>
            </a:r>
            <a:r>
              <a:rPr lang="en-US" sz="2000" dirty="0">
                <a:latin typeface="Arial" panose="020B0604020202020204" pitchFamily="34" charset="0"/>
                <a:cs typeface="Arial" panose="020B0604020202020204" pitchFamily="34" charset="0"/>
              </a:rPr>
              <a:t>The System shall stop at a short distance from the object.</a:t>
            </a:r>
          </a:p>
        </p:txBody>
      </p:sp>
      <p:sp>
        <p:nvSpPr>
          <p:cNvPr id="9" name="Flèche : double flèche horizontale 84">
            <a:extLst>
              <a:ext uri="{FF2B5EF4-FFF2-40B4-BE49-F238E27FC236}">
                <a16:creationId xmlns="" xmlns:a16="http://schemas.microsoft.com/office/drawing/2014/main" id="{45613517-686B-4101-910E-EFA6D2D32F96}"/>
              </a:ext>
            </a:extLst>
          </p:cNvPr>
          <p:cNvSpPr/>
          <p:nvPr/>
        </p:nvSpPr>
        <p:spPr>
          <a:xfrm>
            <a:off x="5257800" y="3733800"/>
            <a:ext cx="856180" cy="134840"/>
          </a:xfrm>
          <a:prstGeom prst="lef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latin typeface="Arial" panose="020B0604020202020204" pitchFamily="34" charset="0"/>
              <a:cs typeface="Arial" panose="020B0604020202020204" pitchFamily="34" charset="0"/>
            </a:endParaRPr>
          </a:p>
        </p:txBody>
      </p:sp>
      <p:sp>
        <p:nvSpPr>
          <p:cNvPr id="10" name="Rectangle 9">
            <a:extLst>
              <a:ext uri="{FF2B5EF4-FFF2-40B4-BE49-F238E27FC236}">
                <a16:creationId xmlns="" xmlns:a16="http://schemas.microsoft.com/office/drawing/2014/main" id="{31492421-7419-4AB9-85A3-21029AA55DA0}"/>
              </a:ext>
            </a:extLst>
          </p:cNvPr>
          <p:cNvSpPr/>
          <p:nvPr/>
        </p:nvSpPr>
        <p:spPr>
          <a:xfrm>
            <a:off x="6172201" y="2362200"/>
            <a:ext cx="5486400" cy="3170099"/>
          </a:xfrm>
          <a:prstGeom prst="rect">
            <a:avLst/>
          </a:prstGeom>
        </p:spPr>
        <p:txBody>
          <a:bodyPr wrap="square">
            <a:spAutoFit/>
          </a:bodyPr>
          <a:lstStyle/>
          <a:p>
            <a:r>
              <a:rPr lang="en-US" sz="2000" b="1" u="sng" dirty="0">
                <a:latin typeface="Arial" panose="020B0604020202020204" pitchFamily="34" charset="0"/>
                <a:cs typeface="Arial" panose="020B0604020202020204" pitchFamily="34" charset="0"/>
              </a:rPr>
              <a:t>Design :</a:t>
            </a:r>
          </a:p>
          <a:p>
            <a:r>
              <a:rPr lang="en-US" sz="2000" b="1" dirty="0">
                <a:latin typeface="Arial" panose="020B0604020202020204" pitchFamily="34" charset="0"/>
                <a:cs typeface="Arial" panose="020B0604020202020204" pitchFamily="34" charset="0"/>
              </a:rPr>
              <a:t>[D-01] </a:t>
            </a:r>
            <a:r>
              <a:rPr lang="en-US" sz="2000" dirty="0">
                <a:latin typeface="Arial" panose="020B0604020202020204" pitchFamily="34" charset="0"/>
                <a:cs typeface="Arial" panose="020B0604020202020204" pitchFamily="34" charset="0"/>
              </a:rPr>
              <a:t>The System is a robot with </a:t>
            </a:r>
            <a:r>
              <a:rPr lang="en-US" altLang="zh-CN" sz="2000" dirty="0">
                <a:latin typeface="Arial" panose="020B0604020202020204" pitchFamily="34" charset="0"/>
                <a:cs typeface="Arial" panose="020B0604020202020204" pitchFamily="34" charset="0"/>
              </a:rPr>
              <a:t>several</a:t>
            </a:r>
            <a:r>
              <a:rPr lang="en-US" sz="2000" dirty="0">
                <a:latin typeface="Arial" panose="020B0604020202020204" pitchFamily="34" charset="0"/>
                <a:cs typeface="Arial" panose="020B0604020202020204" pitchFamily="34" charset="0"/>
              </a:rPr>
              <a:t> wheels , motors and a power source to move and stop.</a:t>
            </a:r>
          </a:p>
          <a:p>
            <a:endParaRPr lang="en-US" sz="2000" dirty="0">
              <a:solidFill>
                <a:schemeClr val="accent2">
                  <a:lumMod val="75000"/>
                </a:schemeClr>
              </a:solidFill>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[D-02] </a:t>
            </a:r>
            <a:r>
              <a:rPr lang="en-US" sz="2000" dirty="0">
                <a:latin typeface="Arial" panose="020B0604020202020204" pitchFamily="34" charset="0"/>
                <a:cs typeface="Arial" panose="020B0604020202020204" pitchFamily="34" charset="0"/>
              </a:rPr>
              <a:t>The System is a robot with an IR sensor to detect the object.</a:t>
            </a:r>
          </a:p>
          <a:p>
            <a:endParaRPr lang="en-US" sz="2000" dirty="0">
              <a:solidFill>
                <a:schemeClr val="accent2">
                  <a:lumMod val="75000"/>
                </a:schemeClr>
              </a:solidFill>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[D-03] </a:t>
            </a:r>
            <a:r>
              <a:rPr lang="en-US" sz="2000" dirty="0">
                <a:latin typeface="Arial" panose="020B0604020202020204" pitchFamily="34" charset="0"/>
                <a:cs typeface="Arial" panose="020B0604020202020204" pitchFamily="34" charset="0"/>
              </a:rPr>
              <a:t>The System is a robot with a programmable control system.</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381000"/>
            <a:ext cx="10972800" cy="609600"/>
          </a:xfrm>
          <a:prstGeom prst="rect">
            <a:avLst/>
          </a:prstGeom>
        </p:spPr>
        <p:txBody>
          <a:bodyPr>
            <a:normAutofit fontScale="90000"/>
          </a:bodyPr>
          <a:lstStyle/>
          <a:p>
            <a:r>
              <a:rPr lang="en-US" sz="4000" dirty="0" smtClean="0"/>
              <a:t>Hardware Structure </a:t>
            </a:r>
            <a:endParaRPr sz="4000" dirty="0"/>
          </a:p>
        </p:txBody>
      </p:sp>
      <p:sp>
        <p:nvSpPr>
          <p:cNvPr id="97" name="General facts about your project,"/>
          <p:cNvSpPr txBox="1">
            <a:spLocks noGrp="1"/>
          </p:cNvSpPr>
          <p:nvPr>
            <p:ph type="body" idx="1"/>
          </p:nvPr>
        </p:nvSpPr>
        <p:spPr>
          <a:xfrm>
            <a:off x="609600" y="990600"/>
            <a:ext cx="10972800" cy="5638800"/>
          </a:xfrm>
          <a:prstGeom prst="rect">
            <a:avLst/>
          </a:prstGeom>
        </p:spPr>
        <p:txBody>
          <a:bodyPr>
            <a:normAutofit/>
          </a:bodyPr>
          <a:lstStyle/>
          <a:p>
            <a:pPr>
              <a:buNone/>
            </a:pPr>
            <a:r>
              <a:rPr lang="en-US" dirty="0" smtClean="0"/>
              <a:t>Sketch design </a:t>
            </a:r>
            <a:r>
              <a:rPr lang="en-US" dirty="0" smtClean="0"/>
              <a:t> </a:t>
            </a:r>
            <a:r>
              <a:rPr lang="en-US" dirty="0" smtClean="0"/>
              <a:t>          </a:t>
            </a:r>
            <a:r>
              <a:rPr lang="en-US" dirty="0" smtClean="0"/>
              <a:t>Prototype In progress </a:t>
            </a:r>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609600" y="1600200"/>
            <a:ext cx="2743200" cy="44196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7315200" y="3962400"/>
            <a:ext cx="4114800" cy="2438400"/>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3581401" y="1524000"/>
            <a:ext cx="3505199" cy="22098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7391400" y="1524000"/>
            <a:ext cx="3962400" cy="21336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3657600" y="3886200"/>
            <a:ext cx="3429000" cy="2590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00C1348-F6B5-4546-8D06-1C2CF41EBFB3}"/>
              </a:ext>
            </a:extLst>
          </p:cNvPr>
          <p:cNvSpPr>
            <a:spLocks noGrp="1"/>
          </p:cNvSpPr>
          <p:nvPr>
            <p:ph type="title"/>
          </p:nvPr>
        </p:nvSpPr>
        <p:spPr>
          <a:xfrm>
            <a:off x="838200" y="365126"/>
            <a:ext cx="8153400" cy="1048896"/>
          </a:xfrm>
        </p:spPr>
        <p:txBody>
          <a:bodyPr>
            <a:normAutofit fontScale="90000"/>
          </a:bodyPr>
          <a:lstStyle/>
          <a:p>
            <a:r>
              <a:rPr lang="en-US" altLang="zh-CN" dirty="0" smtClean="0"/>
              <a:t>Designing Hardware Requirements </a:t>
            </a:r>
            <a:endParaRPr lang="zh-CN" altLang="en-US" dirty="0"/>
          </a:p>
        </p:txBody>
      </p:sp>
      <p:sp>
        <p:nvSpPr>
          <p:cNvPr id="3" name="内容占位符 2">
            <a:extLst>
              <a:ext uri="{FF2B5EF4-FFF2-40B4-BE49-F238E27FC236}">
                <a16:creationId xmlns="" xmlns:a16="http://schemas.microsoft.com/office/drawing/2014/main" id="{71ABEF2C-7346-4141-BBF2-A86768309DC8}"/>
              </a:ext>
            </a:extLst>
          </p:cNvPr>
          <p:cNvSpPr>
            <a:spLocks noGrp="1"/>
          </p:cNvSpPr>
          <p:nvPr>
            <p:ph idx="1"/>
          </p:nvPr>
        </p:nvSpPr>
        <p:spPr>
          <a:xfrm>
            <a:off x="838200" y="1414022"/>
            <a:ext cx="10246937" cy="4828930"/>
          </a:xfrm>
        </p:spPr>
        <p:txBody>
          <a:bodyPr>
            <a:normAutofit fontScale="92500"/>
          </a:bodyPr>
          <a:lstStyle/>
          <a:p>
            <a:pPr algn="just"/>
            <a:r>
              <a:rPr lang="en-US" altLang="zh-CN" dirty="0" smtClean="0"/>
              <a:t>1. Move </a:t>
            </a:r>
            <a:r>
              <a:rPr lang="en-US" altLang="zh-CN" dirty="0"/>
              <a:t>back and forth:</a:t>
            </a:r>
          </a:p>
          <a:p>
            <a:pPr marL="457200" lvl="1" indent="0" algn="just"/>
            <a:r>
              <a:rPr lang="en-US" altLang="zh-CN" dirty="0" smtClean="0"/>
              <a:t> The </a:t>
            </a:r>
            <a:r>
              <a:rPr lang="en-US" altLang="zh-CN" dirty="0"/>
              <a:t>front and back movement of the trolley is based on the forward and reverse rotation of the motor, and the motor is used to drive the trolley to move.</a:t>
            </a:r>
          </a:p>
          <a:p>
            <a:pPr algn="just"/>
            <a:r>
              <a:rPr lang="en-US" altLang="zh-CN" dirty="0" smtClean="0"/>
              <a:t>2. Steering </a:t>
            </a:r>
            <a:r>
              <a:rPr lang="en-US" altLang="zh-CN" dirty="0"/>
              <a:t>action</a:t>
            </a:r>
          </a:p>
          <a:p>
            <a:pPr marL="457200" lvl="1" indent="0" algn="just">
              <a:buNone/>
            </a:pPr>
            <a:r>
              <a:rPr lang="en-US" altLang="zh-CN" dirty="0"/>
              <a:t>At present, many assumptions have been put forward for steering. </a:t>
            </a:r>
          </a:p>
          <a:p>
            <a:pPr marL="457200" lvl="1" indent="0" algn="just">
              <a:buNone/>
            </a:pPr>
            <a:r>
              <a:rPr lang="en-US" altLang="zh-CN" b="1" dirty="0"/>
              <a:t>Method</a:t>
            </a:r>
            <a:r>
              <a:rPr lang="en-US" altLang="zh-CN" dirty="0"/>
              <a:t> </a:t>
            </a:r>
            <a:r>
              <a:rPr lang="en-US" altLang="zh-CN" b="1" dirty="0"/>
              <a:t>1</a:t>
            </a:r>
            <a:r>
              <a:rPr lang="en-US" altLang="zh-CN" dirty="0"/>
              <a:t>: Use structures (such as bearings, gears, universal wheels) to steer the car. </a:t>
            </a:r>
          </a:p>
          <a:p>
            <a:pPr marL="457200" lvl="1" indent="0" algn="just">
              <a:buNone/>
            </a:pPr>
            <a:r>
              <a:rPr lang="en-US" altLang="zh-CN" b="1" dirty="0"/>
              <a:t>Method 2</a:t>
            </a:r>
            <a:r>
              <a:rPr lang="en-US" altLang="zh-CN" dirty="0"/>
              <a:t>: Through the opposite rotation of the wheels on both sides, that is, the two motors rotate in opposite directions to control the car to turn left and right. </a:t>
            </a:r>
          </a:p>
          <a:p>
            <a:pPr marL="457200" lvl="1" indent="0" algn="just">
              <a:buNone/>
            </a:pPr>
            <a:r>
              <a:rPr lang="en-US" altLang="zh-CN" b="1" dirty="0"/>
              <a:t>Method 3</a:t>
            </a:r>
            <a:r>
              <a:rPr lang="en-US" altLang="zh-CN" dirty="0"/>
              <a:t>: Realize the lateral movement of the trolley through auxiliary wheels.</a:t>
            </a:r>
          </a:p>
        </p:txBody>
      </p:sp>
    </p:spTree>
    <p:extLst>
      <p:ext uri="{BB962C8B-B14F-4D97-AF65-F5344CB8AC3E}">
        <p14:creationId xmlns="" xmlns:p14="http://schemas.microsoft.com/office/powerpoint/2010/main" val="18538396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ABA7042-31D8-4AD0-ABF1-9A4F08374158}"/>
              </a:ext>
            </a:extLst>
          </p:cNvPr>
          <p:cNvSpPr>
            <a:spLocks noGrp="1"/>
          </p:cNvSpPr>
          <p:nvPr>
            <p:ph type="title"/>
          </p:nvPr>
        </p:nvSpPr>
        <p:spPr>
          <a:xfrm>
            <a:off x="668517" y="377072"/>
            <a:ext cx="9237483" cy="879983"/>
          </a:xfrm>
        </p:spPr>
        <p:txBody>
          <a:bodyPr>
            <a:normAutofit/>
          </a:bodyPr>
          <a:lstStyle/>
          <a:p>
            <a:r>
              <a:rPr lang="en-US" altLang="zh-CN" sz="4400" dirty="0" smtClean="0"/>
              <a:t>Designing Hardware Requirements </a:t>
            </a:r>
            <a:endParaRPr lang="zh-CN" altLang="en-US" dirty="0"/>
          </a:p>
        </p:txBody>
      </p:sp>
      <p:sp>
        <p:nvSpPr>
          <p:cNvPr id="3" name="内容占位符 2">
            <a:extLst>
              <a:ext uri="{FF2B5EF4-FFF2-40B4-BE49-F238E27FC236}">
                <a16:creationId xmlns="" xmlns:a16="http://schemas.microsoft.com/office/drawing/2014/main" id="{DFF6E60B-7ACE-4508-BFF8-AC4FFA3C4D0A}"/>
              </a:ext>
            </a:extLst>
          </p:cNvPr>
          <p:cNvSpPr>
            <a:spLocks noGrp="1"/>
          </p:cNvSpPr>
          <p:nvPr>
            <p:ph idx="1"/>
          </p:nvPr>
        </p:nvSpPr>
        <p:spPr>
          <a:xfrm>
            <a:off x="668517" y="1461155"/>
            <a:ext cx="10435472" cy="4734662"/>
          </a:xfrm>
        </p:spPr>
        <p:txBody>
          <a:bodyPr>
            <a:normAutofit/>
          </a:bodyPr>
          <a:lstStyle/>
          <a:p>
            <a:pPr algn="just"/>
            <a:r>
              <a:rPr lang="en-US" altLang="zh-CN" dirty="0"/>
              <a:t>3</a:t>
            </a:r>
            <a:r>
              <a:rPr lang="en-US" altLang="zh-CN" dirty="0" smtClean="0"/>
              <a:t>. </a:t>
            </a:r>
            <a:r>
              <a:rPr lang="en-US" altLang="zh-CN" sz="1900" dirty="0">
                <a:latin typeface="+mj-lt"/>
              </a:rPr>
              <a:t>Calibration part:</a:t>
            </a:r>
          </a:p>
          <a:p>
            <a:pPr marL="457200" lvl="1" indent="0" algn="just"/>
            <a:r>
              <a:rPr lang="en-US" altLang="zh-CN" sz="1900" dirty="0">
                <a:latin typeface="+mj-lt"/>
              </a:rPr>
              <a:t>    Considering that we place the two sensors in front of the trolley, it is not easy to add a picking robotic arm in the front, so the robotic arm can be placed behind the </a:t>
            </a:r>
            <a:r>
              <a:rPr lang="en-US" altLang="zh-CN" sz="1900" dirty="0" smtClean="0">
                <a:latin typeface="+mj-lt"/>
              </a:rPr>
              <a:t>trolley. </a:t>
            </a:r>
          </a:p>
          <a:p>
            <a:pPr marL="457200" lvl="1" indent="0" algn="just"/>
            <a:r>
              <a:rPr lang="en-US" altLang="zh-CN" sz="1900" dirty="0" smtClean="0">
                <a:latin typeface="+mj-lt"/>
              </a:rPr>
              <a:t> </a:t>
            </a:r>
            <a:r>
              <a:rPr lang="en-US" altLang="zh-CN" sz="1900" dirty="0" smtClean="0">
                <a:latin typeface="+mj-lt"/>
              </a:rPr>
              <a:t>But </a:t>
            </a:r>
            <a:r>
              <a:rPr lang="en-US" altLang="zh-CN" sz="1900" dirty="0">
                <a:latin typeface="+mj-lt"/>
              </a:rPr>
              <a:t>this requires the trolley to rotate </a:t>
            </a:r>
            <a:r>
              <a:rPr lang="en-US" altLang="zh-CN" sz="1900" dirty="0" smtClean="0">
                <a:latin typeface="+mj-lt"/>
              </a:rPr>
              <a:t>180°in </a:t>
            </a:r>
            <a:r>
              <a:rPr lang="en-US" altLang="zh-CN" sz="1900" dirty="0">
                <a:latin typeface="+mj-lt"/>
              </a:rPr>
              <a:t>place. Placed on the side, the trolley also needs to adjust the position. Placed in the front, not only does not need to adjust the position, but also can jump directly to the picking program after detecting the target. </a:t>
            </a:r>
            <a:endParaRPr lang="en-US" altLang="zh-CN" sz="1900" dirty="0" smtClean="0">
              <a:latin typeface="+mj-lt"/>
            </a:endParaRPr>
          </a:p>
          <a:p>
            <a:pPr marL="457200" lvl="1" indent="0" algn="just"/>
            <a:r>
              <a:rPr lang="en-US" altLang="zh-CN" sz="1900" dirty="0" smtClean="0">
                <a:latin typeface="+mj-lt"/>
              </a:rPr>
              <a:t> How </a:t>
            </a:r>
            <a:r>
              <a:rPr lang="en-US" altLang="zh-CN" sz="1900" dirty="0">
                <a:latin typeface="+mj-lt"/>
              </a:rPr>
              <a:t>to place it will require physical operation afterwards.</a:t>
            </a:r>
          </a:p>
          <a:p>
            <a:pPr algn="just"/>
            <a:r>
              <a:rPr lang="en-US" altLang="zh-CN" sz="1900" dirty="0">
                <a:latin typeface="+mj-lt"/>
              </a:rPr>
              <a:t>4</a:t>
            </a:r>
            <a:r>
              <a:rPr lang="en-US" altLang="zh-CN" sz="1900" dirty="0" smtClean="0">
                <a:latin typeface="+mj-lt"/>
              </a:rPr>
              <a:t>. </a:t>
            </a:r>
            <a:r>
              <a:rPr lang="en-US" altLang="zh-CN" sz="1900" dirty="0">
                <a:latin typeface="+mj-lt"/>
              </a:rPr>
              <a:t>Picking part: </a:t>
            </a:r>
          </a:p>
          <a:p>
            <a:pPr marL="457200" lvl="1" indent="0" algn="just"/>
            <a:r>
              <a:rPr lang="en-US" altLang="zh-CN" sz="1900" dirty="0" smtClean="0">
                <a:latin typeface="+mj-lt"/>
              </a:rPr>
              <a:t> The </a:t>
            </a:r>
            <a:r>
              <a:rPr lang="en-US" altLang="zh-CN" sz="1900" dirty="0">
                <a:latin typeface="+mj-lt"/>
              </a:rPr>
              <a:t>current two design schemes are the clamping type and the lifting type. </a:t>
            </a:r>
            <a:endParaRPr lang="en-US" altLang="zh-CN" sz="1900" dirty="0" smtClean="0">
              <a:latin typeface="+mj-lt"/>
            </a:endParaRPr>
          </a:p>
          <a:p>
            <a:pPr marL="457200" lvl="1" indent="0" algn="just"/>
            <a:r>
              <a:rPr lang="en-US" altLang="zh-CN" sz="1900" dirty="0" smtClean="0">
                <a:latin typeface="+mj-lt"/>
              </a:rPr>
              <a:t> After </a:t>
            </a:r>
            <a:r>
              <a:rPr lang="en-US" altLang="zh-CN" sz="1900" dirty="0">
                <a:latin typeface="+mj-lt"/>
              </a:rPr>
              <a:t>the calibration position is over, the robotic arm will clamp the target, but this is for regular objects, so we prefer the lifting </a:t>
            </a:r>
            <a:r>
              <a:rPr lang="en-US" altLang="zh-CN" sz="1900" dirty="0" smtClean="0">
                <a:latin typeface="+mj-lt"/>
              </a:rPr>
              <a:t>method, </a:t>
            </a:r>
          </a:p>
          <a:p>
            <a:pPr marL="457200" lvl="1" indent="0" algn="just"/>
            <a:r>
              <a:rPr lang="en-US" altLang="zh-CN" sz="1900" dirty="0" smtClean="0">
                <a:latin typeface="+mj-lt"/>
              </a:rPr>
              <a:t> Using </a:t>
            </a:r>
            <a:r>
              <a:rPr lang="en-US" altLang="zh-CN" sz="1900" dirty="0">
                <a:latin typeface="+mj-lt"/>
              </a:rPr>
              <a:t>two larger shovel-shaped robotic arms to lift the target and transport it back to the place of departure.</a:t>
            </a:r>
            <a:endParaRPr lang="zh-CN" altLang="en-US" sz="1900" dirty="0">
              <a:latin typeface="+mj-lt"/>
            </a:endParaRPr>
          </a:p>
        </p:txBody>
      </p:sp>
    </p:spTree>
    <p:extLst>
      <p:ext uri="{BB962C8B-B14F-4D97-AF65-F5344CB8AC3E}">
        <p14:creationId xmlns="" xmlns:p14="http://schemas.microsoft.com/office/powerpoint/2010/main" val="2382028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762000"/>
            <a:ext cx="10972800" cy="609600"/>
          </a:xfrm>
          <a:prstGeom prst="rect">
            <a:avLst/>
          </a:prstGeom>
        </p:spPr>
        <p:txBody>
          <a:bodyPr>
            <a:normAutofit fontScale="90000"/>
          </a:bodyPr>
          <a:lstStyle/>
          <a:p>
            <a:r>
              <a:rPr lang="en-US" sz="4000" dirty="0" smtClean="0"/>
              <a:t>Feasibility analysis (Requirement </a:t>
            </a:r>
            <a:r>
              <a:rPr lang="en-US" sz="4000" dirty="0" err="1" smtClean="0"/>
              <a:t>vs</a:t>
            </a:r>
            <a:r>
              <a:rPr lang="en-US" sz="4000" dirty="0" smtClean="0"/>
              <a:t> Implementation) </a:t>
            </a:r>
            <a:endParaRPr sz="4000" dirty="0"/>
          </a:p>
        </p:txBody>
      </p:sp>
      <p:sp>
        <p:nvSpPr>
          <p:cNvPr id="97" name="General facts about your project,"/>
          <p:cNvSpPr txBox="1">
            <a:spLocks noGrp="1"/>
          </p:cNvSpPr>
          <p:nvPr>
            <p:ph type="body" idx="1"/>
          </p:nvPr>
        </p:nvSpPr>
        <p:spPr>
          <a:xfrm>
            <a:off x="609600" y="1600200"/>
            <a:ext cx="10972800" cy="5029200"/>
          </a:xfrm>
          <a:prstGeom prst="rect">
            <a:avLst/>
          </a:prstGeom>
        </p:spPr>
        <p:txBody>
          <a:bodyPr>
            <a:normAutofit/>
          </a:bodyPr>
          <a:lstStyle/>
          <a:p>
            <a:pPr>
              <a:buNone/>
            </a:pPr>
            <a:r>
              <a:rPr lang="en-US" dirty="0" smtClean="0"/>
              <a:t>				</a:t>
            </a:r>
            <a:endParaRPr dirty="0"/>
          </a:p>
        </p:txBody>
      </p:sp>
      <p:sp>
        <p:nvSpPr>
          <p:cNvPr id="5" name="General facts about your project,"/>
          <p:cNvSpPr txBox="1">
            <a:spLocks/>
          </p:cNvSpPr>
          <p:nvPr/>
        </p:nvSpPr>
        <p:spPr>
          <a:xfrm>
            <a:off x="609600" y="1447800"/>
            <a:ext cx="10972800" cy="49530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7" name="Table 6"/>
          <p:cNvGraphicFramePr>
            <a:graphicFrameLocks noGrp="1"/>
          </p:cNvGraphicFramePr>
          <p:nvPr/>
        </p:nvGraphicFramePr>
        <p:xfrm>
          <a:off x="1219200" y="1752600"/>
          <a:ext cx="9448800" cy="4383405"/>
        </p:xfrm>
        <a:graphic>
          <a:graphicData uri="http://schemas.openxmlformats.org/drawingml/2006/table">
            <a:tbl>
              <a:tblPr firstRow="1" bandRow="1">
                <a:tableStyleId>{4C3C2611-4C71-4FC5-86AE-919BDF0F9419}</a:tableStyleId>
              </a:tblPr>
              <a:tblGrid>
                <a:gridCol w="3149600"/>
                <a:gridCol w="3149600"/>
                <a:gridCol w="3149600"/>
              </a:tblGrid>
              <a:tr h="466725">
                <a:tc>
                  <a:txBody>
                    <a:bodyPr/>
                    <a:lstStyle/>
                    <a:p>
                      <a:r>
                        <a:rPr lang="en-US" dirty="0" smtClean="0"/>
                        <a:t>Roll</a:t>
                      </a:r>
                      <a:endParaRPr lang="en-US" dirty="0"/>
                    </a:p>
                  </a:txBody>
                  <a:tcPr/>
                </a:tc>
                <a:tc>
                  <a:txBody>
                    <a:bodyPr/>
                    <a:lstStyle/>
                    <a:p>
                      <a:r>
                        <a:rPr lang="en-US" dirty="0" smtClean="0"/>
                        <a:t>Identified Risk</a:t>
                      </a:r>
                      <a:endParaRPr lang="en-US" dirty="0"/>
                    </a:p>
                  </a:txBody>
                  <a:tcPr/>
                </a:tc>
                <a:tc>
                  <a:txBody>
                    <a:bodyPr/>
                    <a:lstStyle/>
                    <a:p>
                      <a:r>
                        <a:rPr lang="en-US" dirty="0" smtClean="0"/>
                        <a:t>Mitigate</a:t>
                      </a:r>
                      <a:r>
                        <a:rPr lang="en-US" baseline="0" dirty="0" smtClean="0"/>
                        <a:t> action or remarks</a:t>
                      </a:r>
                      <a:endParaRPr lang="en-US" dirty="0"/>
                    </a:p>
                  </a:txBody>
                  <a:tcPr/>
                </a:tc>
              </a:tr>
              <a:tr h="981075">
                <a:tc rowSpan="2">
                  <a:txBody>
                    <a:bodyPr/>
                    <a:lstStyle/>
                    <a:p>
                      <a:pPr marL="342900" indent="-342900" algn="l">
                        <a:buFont typeface="+mj-lt"/>
                        <a:buNone/>
                      </a:pPr>
                      <a:endParaRPr lang="en-US" dirty="0" smtClean="0"/>
                    </a:p>
                    <a:p>
                      <a:pPr marL="342900" indent="-342900" algn="l">
                        <a:buFont typeface="+mj-lt"/>
                        <a:buNone/>
                      </a:pPr>
                      <a:endParaRPr lang="en-US" dirty="0" smtClean="0"/>
                    </a:p>
                    <a:p>
                      <a:pPr marL="342900" indent="-342900" algn="l">
                        <a:buFont typeface="+mj-lt"/>
                        <a:buNone/>
                      </a:pPr>
                      <a:r>
                        <a:rPr lang="en-US" dirty="0" smtClean="0"/>
                        <a:t>Senso</a:t>
                      </a:r>
                      <a:r>
                        <a:rPr lang="en-US" baseline="0" dirty="0" smtClean="0"/>
                        <a:t>r purchase (Inductive proximity sensor)</a:t>
                      </a:r>
                      <a:endParaRPr lang="en-US" dirty="0"/>
                    </a:p>
                  </a:txBody>
                  <a:tcPr/>
                </a:tc>
                <a:tc>
                  <a:txBody>
                    <a:bodyPr/>
                    <a:lstStyle/>
                    <a:p>
                      <a:r>
                        <a:rPr lang="en-US" dirty="0" smtClean="0"/>
                        <a:t>Cost nearly 12</a:t>
                      </a:r>
                      <a:r>
                        <a:rPr lang="en-US" baseline="0" dirty="0" smtClean="0"/>
                        <a:t> to 15 Euro </a:t>
                      </a:r>
                      <a:endParaRPr lang="en-US" dirty="0" smtClean="0"/>
                    </a:p>
                  </a:txBody>
                  <a:tcPr/>
                </a:tc>
                <a:tc>
                  <a:txBody>
                    <a:bodyPr/>
                    <a:lstStyle/>
                    <a:p>
                      <a:r>
                        <a:rPr lang="en-US" dirty="0" smtClean="0"/>
                        <a:t>Discussion</a:t>
                      </a:r>
                      <a:r>
                        <a:rPr lang="en-US" baseline="0" dirty="0" smtClean="0"/>
                        <a:t> required with clients </a:t>
                      </a:r>
                      <a:endParaRPr lang="en-US" dirty="0"/>
                    </a:p>
                  </a:txBody>
                  <a:tcPr/>
                </a:tc>
              </a:tr>
              <a:tr h="466725">
                <a:tc vMerge="1">
                  <a:txBody>
                    <a:bodyPr/>
                    <a:lstStyle/>
                    <a:p>
                      <a:endParaRPr lang="en-US" dirty="0"/>
                    </a:p>
                  </a:txBody>
                  <a:tcPr/>
                </a:tc>
                <a:tc>
                  <a:txBody>
                    <a:bodyPr/>
                    <a:lstStyle/>
                    <a:p>
                      <a:r>
                        <a:rPr lang="en-US" dirty="0" smtClean="0"/>
                        <a:t>Supply</a:t>
                      </a:r>
                      <a:r>
                        <a:rPr lang="en-US" baseline="0" dirty="0" smtClean="0"/>
                        <a:t> voltage 10 to 30 VDC or 20 to 240 VAC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Pre-check</a:t>
                      </a:r>
                      <a:r>
                        <a:rPr lang="en-US" baseline="0" dirty="0" smtClean="0"/>
                        <a:t> required on the battery to supply or we need external power source </a:t>
                      </a:r>
                      <a:endParaRPr lang="en-US" dirty="0" smtClean="0"/>
                    </a:p>
                  </a:txBody>
                  <a:tcPr/>
                </a:tc>
              </a:tr>
              <a:tr h="466725">
                <a:tc>
                  <a:txBody>
                    <a:bodyPr/>
                    <a:lstStyle/>
                    <a:p>
                      <a:r>
                        <a:rPr lang="en-US" dirty="0" smtClean="0"/>
                        <a:t>Pick the object</a:t>
                      </a:r>
                      <a:r>
                        <a:rPr lang="en-US" baseline="0" dirty="0" smtClean="0"/>
                        <a:t> and drop requirement </a:t>
                      </a:r>
                      <a:endParaRPr lang="en-US" dirty="0"/>
                    </a:p>
                  </a:txBody>
                  <a:tcPr/>
                </a:tc>
                <a:tc>
                  <a:txBody>
                    <a:bodyPr/>
                    <a:lstStyle/>
                    <a:p>
                      <a:r>
                        <a:rPr lang="en-US" dirty="0" smtClean="0"/>
                        <a:t>Hardware</a:t>
                      </a:r>
                      <a:r>
                        <a:rPr lang="en-US" baseline="0" dirty="0" smtClean="0"/>
                        <a:t> design specifications </a:t>
                      </a:r>
                      <a:endParaRPr lang="en-US" dirty="0"/>
                    </a:p>
                  </a:txBody>
                  <a:tcPr/>
                </a:tc>
                <a:tc>
                  <a:txBody>
                    <a:bodyPr/>
                    <a:lstStyle/>
                    <a:p>
                      <a:r>
                        <a:rPr lang="en-US" dirty="0" smtClean="0"/>
                        <a:t>Internal </a:t>
                      </a:r>
                      <a:endParaRPr lang="en-US" dirty="0"/>
                    </a:p>
                  </a:txBody>
                  <a:tcPr/>
                </a:tc>
              </a:tr>
              <a:tr h="466725">
                <a:tc>
                  <a:txBody>
                    <a:bodyPr/>
                    <a:lstStyle/>
                    <a:p>
                      <a:r>
                        <a:rPr lang="en-US" dirty="0" smtClean="0"/>
                        <a:t>Graphical user interface </a:t>
                      </a:r>
                      <a:endParaRPr lang="en-US" dirty="0"/>
                    </a:p>
                  </a:txBody>
                  <a:tcPr/>
                </a:tc>
                <a:tc>
                  <a:txBody>
                    <a:bodyPr/>
                    <a:lstStyle/>
                    <a:p>
                      <a:r>
                        <a:rPr lang="en-US" baseline="0" dirty="0" smtClean="0"/>
                        <a:t>Communication between Lego Ev3 and system (user interface) while metal identified</a:t>
                      </a:r>
                      <a:endParaRPr lang="en-US" dirty="0"/>
                    </a:p>
                  </a:txBody>
                  <a:tcPr/>
                </a:tc>
                <a:tc>
                  <a:txBody>
                    <a:bodyPr/>
                    <a:lstStyle/>
                    <a:p>
                      <a:r>
                        <a:rPr lang="en-US" dirty="0" smtClean="0"/>
                        <a:t>Internal </a:t>
                      </a:r>
                      <a:endParaRPr lang="en-US" dirty="0"/>
                    </a:p>
                  </a:txBody>
                  <a:tcPr/>
                </a:tc>
              </a:tr>
              <a:tr h="466725">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533400"/>
            <a:ext cx="10972800" cy="609600"/>
          </a:xfrm>
          <a:prstGeom prst="rect">
            <a:avLst/>
          </a:prstGeom>
        </p:spPr>
        <p:txBody>
          <a:bodyPr>
            <a:normAutofit fontScale="90000"/>
          </a:bodyPr>
          <a:lstStyle/>
          <a:p>
            <a:r>
              <a:rPr lang="en-US" sz="4000" dirty="0" smtClean="0"/>
              <a:t>Alpha team progress</a:t>
            </a:r>
            <a:endParaRPr sz="4000" dirty="0"/>
          </a:p>
        </p:txBody>
      </p:sp>
      <p:sp>
        <p:nvSpPr>
          <p:cNvPr id="97" name="General facts about your project,"/>
          <p:cNvSpPr txBox="1">
            <a:spLocks noGrp="1"/>
          </p:cNvSpPr>
          <p:nvPr>
            <p:ph type="body" idx="1"/>
          </p:nvPr>
        </p:nvSpPr>
        <p:spPr>
          <a:xfrm>
            <a:off x="609600" y="1143000"/>
            <a:ext cx="10972800" cy="5486400"/>
          </a:xfrm>
          <a:prstGeom prst="rect">
            <a:avLst/>
          </a:prstGeom>
        </p:spPr>
        <p:txBody>
          <a:bodyPr>
            <a:normAutofit/>
          </a:bodyPr>
          <a:lstStyle/>
          <a:p>
            <a:pPr>
              <a:buNone/>
            </a:pPr>
            <a:r>
              <a:rPr lang="en-US" dirty="0" smtClean="0">
                <a:hlinkClick r:id="rId2" action="ppaction://hlinkfile"/>
              </a:rPr>
              <a:t>..\Alpha robot_Progress.mp4</a:t>
            </a:r>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533400"/>
            <a:ext cx="10972800" cy="609600"/>
          </a:xfrm>
          <a:prstGeom prst="rect">
            <a:avLst/>
          </a:prstGeom>
        </p:spPr>
        <p:txBody>
          <a:bodyPr>
            <a:normAutofit fontScale="90000"/>
          </a:bodyPr>
          <a:lstStyle/>
          <a:p>
            <a:r>
              <a:rPr lang="en-US" sz="4000" dirty="0" smtClean="0"/>
              <a:t>Conclusion </a:t>
            </a:r>
            <a:endParaRPr sz="4000" dirty="0"/>
          </a:p>
        </p:txBody>
      </p:sp>
      <p:sp>
        <p:nvSpPr>
          <p:cNvPr id="97" name="General facts about your project,"/>
          <p:cNvSpPr txBox="1">
            <a:spLocks noGrp="1"/>
          </p:cNvSpPr>
          <p:nvPr>
            <p:ph type="body" idx="1"/>
          </p:nvPr>
        </p:nvSpPr>
        <p:spPr>
          <a:xfrm>
            <a:off x="609600" y="1143000"/>
            <a:ext cx="10972800" cy="5486400"/>
          </a:xfrm>
          <a:prstGeom prst="rect">
            <a:avLst/>
          </a:prstGeom>
        </p:spPr>
        <p:txBody>
          <a:bodyPr>
            <a:normAutofit/>
          </a:bodyPr>
          <a:lstStyle/>
          <a:p>
            <a:pPr>
              <a:buNone/>
            </a:pPr>
            <a:endParaRPr lang="en-US" sz="3600" dirty="0" smtClean="0">
              <a:latin typeface="+mj-lt"/>
            </a:endParaRPr>
          </a:p>
          <a:p>
            <a:r>
              <a:rPr lang="en-US" sz="3600" dirty="0" smtClean="0">
                <a:latin typeface="+mj-lt"/>
              </a:rPr>
              <a:t>Concluding in our project, we are dealing with known set of requirements to reduce the risks and targeting to achievable challenges </a:t>
            </a:r>
          </a:p>
          <a:p>
            <a:r>
              <a:rPr lang="en-US" sz="3600" dirty="0" smtClean="0">
                <a:latin typeface="+mj-lt"/>
              </a:rPr>
              <a:t>Thanks to everyone for your time and listening our presentation patiently.</a:t>
            </a:r>
          </a:p>
          <a:p>
            <a:pPr>
              <a:buNone/>
            </a:pPr>
            <a:endParaRPr lang="en-US" dirty="0" smtClean="0"/>
          </a:p>
          <a:p>
            <a:pPr>
              <a:buNone/>
            </a:pPr>
            <a:endParaRPr lang="en-US" dirty="0" smtClean="0"/>
          </a:p>
          <a:p>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am"/>
          <p:cNvSpPr txBox="1">
            <a:spLocks noGrp="1"/>
          </p:cNvSpPr>
          <p:nvPr>
            <p:ph type="title"/>
          </p:nvPr>
        </p:nvSpPr>
        <p:spPr>
          <a:xfrm>
            <a:off x="609600" y="704088"/>
            <a:ext cx="10972800" cy="819912"/>
          </a:xfrm>
          <a:prstGeom prst="rect">
            <a:avLst/>
          </a:prstGeom>
        </p:spPr>
        <p:txBody>
          <a:bodyPr/>
          <a:lstStyle/>
          <a:p>
            <a:r>
              <a:rPr lang="en-US" dirty="0" smtClean="0"/>
              <a:t>Alpha </a:t>
            </a:r>
            <a:r>
              <a:rPr dirty="0" smtClean="0"/>
              <a:t>Team</a:t>
            </a:r>
            <a:r>
              <a:rPr lang="en-US" dirty="0" smtClean="0"/>
              <a:t> Members </a:t>
            </a:r>
            <a:endParaRPr dirty="0"/>
          </a:p>
        </p:txBody>
      </p:sp>
      <p:sp>
        <p:nvSpPr>
          <p:cNvPr id="100" name="Present your team and tell your client why this is the best team for this project."/>
          <p:cNvSpPr txBox="1">
            <a:spLocks noGrp="1"/>
          </p:cNvSpPr>
          <p:nvPr>
            <p:ph type="body" idx="1"/>
          </p:nvPr>
        </p:nvSpPr>
        <p:spPr>
          <a:xfrm>
            <a:off x="609600" y="1676400"/>
            <a:ext cx="10972800" cy="4648200"/>
          </a:xfrm>
          <a:prstGeom prst="rect">
            <a:avLst/>
          </a:prstGeom>
        </p:spPr>
        <p:txBody>
          <a:bodyPr/>
          <a:lstStyle/>
          <a:p>
            <a:pPr>
              <a:buNone/>
            </a:pPr>
            <a:r>
              <a:rPr lang="en-US" dirty="0" smtClean="0"/>
              <a:t>Team Structure </a:t>
            </a:r>
            <a:endParaRPr dirty="0"/>
          </a:p>
        </p:txBody>
      </p:sp>
      <p:sp>
        <p:nvSpPr>
          <p:cNvPr id="4" name="Rounded Rectangle 3"/>
          <p:cNvSpPr/>
          <p:nvPr/>
        </p:nvSpPr>
        <p:spPr>
          <a:xfrm>
            <a:off x="1295400" y="4495800"/>
            <a:ext cx="2209800" cy="1066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Software Chief Engineer </a:t>
            </a:r>
          </a:p>
          <a:p>
            <a:pPr algn="ctr"/>
            <a:r>
              <a:rPr lang="en-US" b="1" dirty="0" smtClean="0"/>
              <a:t>Milan </a:t>
            </a:r>
            <a:r>
              <a:rPr lang="en-US" b="1" dirty="0" err="1" smtClean="0"/>
              <a:t>Serfaty</a:t>
            </a:r>
            <a:r>
              <a:rPr lang="en-US" b="1" dirty="0" smtClean="0"/>
              <a:t> </a:t>
            </a:r>
            <a:endParaRPr lang="en-US" b="1" dirty="0"/>
          </a:p>
        </p:txBody>
      </p:sp>
      <p:sp>
        <p:nvSpPr>
          <p:cNvPr id="5" name="Rounded Rectangle 4"/>
          <p:cNvSpPr/>
          <p:nvPr/>
        </p:nvSpPr>
        <p:spPr>
          <a:xfrm>
            <a:off x="8686800" y="4495800"/>
            <a:ext cx="2209800" cy="1066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Testing Chief Engineer</a:t>
            </a:r>
          </a:p>
          <a:p>
            <a:pPr algn="ctr"/>
            <a:r>
              <a:rPr lang="en-US" b="1" dirty="0" smtClean="0"/>
              <a:t>Yujia Zhang</a:t>
            </a:r>
            <a:r>
              <a:rPr lang="en-US" dirty="0" smtClean="0"/>
              <a:t> </a:t>
            </a:r>
            <a:endParaRPr lang="en-US" b="1" dirty="0"/>
          </a:p>
        </p:txBody>
      </p:sp>
      <p:sp>
        <p:nvSpPr>
          <p:cNvPr id="6" name="Rounded Rectangle 5"/>
          <p:cNvSpPr/>
          <p:nvPr/>
        </p:nvSpPr>
        <p:spPr>
          <a:xfrm>
            <a:off x="4724400" y="4495800"/>
            <a:ext cx="2209800" cy="1066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Hardware Chief Engineer </a:t>
            </a:r>
          </a:p>
          <a:p>
            <a:pPr algn="ctr"/>
            <a:r>
              <a:rPr lang="en-US" b="1" dirty="0" smtClean="0"/>
              <a:t>Hang Ye </a:t>
            </a:r>
            <a:endParaRPr lang="en-US" b="1" dirty="0"/>
          </a:p>
        </p:txBody>
      </p:sp>
      <p:sp>
        <p:nvSpPr>
          <p:cNvPr id="7" name="Rounded Rectangle 6"/>
          <p:cNvSpPr/>
          <p:nvPr/>
        </p:nvSpPr>
        <p:spPr>
          <a:xfrm>
            <a:off x="3276600" y="1981200"/>
            <a:ext cx="2209800" cy="1066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smtClean="0"/>
              <a:t>Project Manager </a:t>
            </a:r>
          </a:p>
          <a:p>
            <a:pPr algn="ctr"/>
            <a:r>
              <a:rPr lang="en-US" sz="1600" b="1" dirty="0" smtClean="0"/>
              <a:t>Joseph Nirmalraj</a:t>
            </a:r>
            <a:endParaRPr lang="en-US" b="1" dirty="0"/>
          </a:p>
        </p:txBody>
      </p:sp>
      <p:sp>
        <p:nvSpPr>
          <p:cNvPr id="37" name="Down Arrow 36"/>
          <p:cNvSpPr/>
          <p:nvPr/>
        </p:nvSpPr>
        <p:spPr>
          <a:xfrm>
            <a:off x="2286000" y="3657600"/>
            <a:ext cx="152400" cy="8382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Down Arrow 37"/>
          <p:cNvSpPr/>
          <p:nvPr/>
        </p:nvSpPr>
        <p:spPr>
          <a:xfrm>
            <a:off x="9753600" y="3657600"/>
            <a:ext cx="152400" cy="8382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Down Arrow 38"/>
          <p:cNvSpPr/>
          <p:nvPr/>
        </p:nvSpPr>
        <p:spPr>
          <a:xfrm>
            <a:off x="5715000" y="3733800"/>
            <a:ext cx="152400" cy="762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Flowchart: Process 39"/>
          <p:cNvSpPr/>
          <p:nvPr/>
        </p:nvSpPr>
        <p:spPr>
          <a:xfrm>
            <a:off x="2362200" y="3657600"/>
            <a:ext cx="7467600" cy="7620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Rounded Rectangle 42"/>
          <p:cNvSpPr/>
          <p:nvPr/>
        </p:nvSpPr>
        <p:spPr>
          <a:xfrm>
            <a:off x="6781800" y="1981200"/>
            <a:ext cx="2209800" cy="10668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b="1" dirty="0" smtClean="0"/>
              <a:t>Clients</a:t>
            </a:r>
            <a:endParaRPr lang="en-US" b="1" dirty="0"/>
          </a:p>
        </p:txBody>
      </p:sp>
      <p:sp>
        <p:nvSpPr>
          <p:cNvPr id="44" name="Left-Right Arrow 43"/>
          <p:cNvSpPr/>
          <p:nvPr/>
        </p:nvSpPr>
        <p:spPr>
          <a:xfrm>
            <a:off x="5486400" y="2362200"/>
            <a:ext cx="1295400" cy="38100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Up-Down Arrow 44"/>
          <p:cNvSpPr/>
          <p:nvPr/>
        </p:nvSpPr>
        <p:spPr>
          <a:xfrm>
            <a:off x="4191000" y="3124200"/>
            <a:ext cx="228600" cy="533400"/>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704088"/>
            <a:ext cx="10972800" cy="819912"/>
          </a:xfrm>
          <a:prstGeom prst="rect">
            <a:avLst/>
          </a:prstGeom>
        </p:spPr>
        <p:txBody>
          <a:bodyPr/>
          <a:lstStyle/>
          <a:p>
            <a:r>
              <a:rPr dirty="0"/>
              <a:t>Introduction</a:t>
            </a:r>
          </a:p>
        </p:txBody>
      </p:sp>
      <p:sp>
        <p:nvSpPr>
          <p:cNvPr id="97" name="General facts about your project,"/>
          <p:cNvSpPr txBox="1">
            <a:spLocks noGrp="1"/>
          </p:cNvSpPr>
          <p:nvPr>
            <p:ph type="body" idx="1"/>
          </p:nvPr>
        </p:nvSpPr>
        <p:spPr>
          <a:xfrm>
            <a:off x="609600" y="1600200"/>
            <a:ext cx="10972800" cy="4724400"/>
          </a:xfrm>
          <a:prstGeom prst="rect">
            <a:avLst/>
          </a:prstGeom>
        </p:spPr>
        <p:txBody>
          <a:bodyPr>
            <a:normAutofit fontScale="92500"/>
          </a:bodyPr>
          <a:lstStyle/>
          <a:p>
            <a:pPr>
              <a:buNone/>
            </a:pPr>
            <a:r>
              <a:rPr dirty="0"/>
              <a:t>General facts about </a:t>
            </a:r>
            <a:r>
              <a:rPr lang="en-US" dirty="0" smtClean="0"/>
              <a:t>our </a:t>
            </a:r>
            <a:r>
              <a:rPr dirty="0" smtClean="0"/>
              <a:t>project</a:t>
            </a:r>
            <a:r>
              <a:rPr dirty="0"/>
              <a:t>, </a:t>
            </a:r>
            <a:endParaRPr lang="en-US" dirty="0" smtClean="0"/>
          </a:p>
          <a:p>
            <a:r>
              <a:rPr lang="en-US" sz="2400" dirty="0" smtClean="0"/>
              <a:t>Implementation of bresenham's line algorithm or dead reckoning to explore the area </a:t>
            </a:r>
          </a:p>
          <a:p>
            <a:r>
              <a:rPr lang="en-US" sz="2400" dirty="0" smtClean="0"/>
              <a:t>IR </a:t>
            </a:r>
            <a:r>
              <a:rPr lang="en-US" sz="2400" dirty="0" smtClean="0"/>
              <a:t>sensors to determine whether </a:t>
            </a:r>
            <a:r>
              <a:rPr lang="en-US" sz="2400" dirty="0" smtClean="0"/>
              <a:t>object </a:t>
            </a:r>
            <a:r>
              <a:rPr lang="en-US" sz="2400" dirty="0" smtClean="0"/>
              <a:t>is present</a:t>
            </a:r>
          </a:p>
          <a:p>
            <a:r>
              <a:rPr lang="en-US" sz="2400" dirty="0" smtClean="0"/>
              <a:t>Inductive proximity sensor to detect metal targets </a:t>
            </a:r>
          </a:p>
          <a:p>
            <a:r>
              <a:rPr lang="en-US" sz="2400" dirty="0" smtClean="0"/>
              <a:t>Achieve degree of rotation and move by </a:t>
            </a:r>
            <a:r>
              <a:rPr lang="en-US" sz="2400" dirty="0" smtClean="0"/>
              <a:t>Myblock or EV3 simulator or specific algorithm </a:t>
            </a:r>
            <a:endParaRPr lang="en-US" sz="2400" dirty="0" smtClean="0"/>
          </a:p>
          <a:p>
            <a:r>
              <a:rPr lang="en-US" sz="2400" dirty="0" smtClean="0"/>
              <a:t>Sensor Information </a:t>
            </a:r>
            <a:r>
              <a:rPr lang="en-US" sz="2400" dirty="0" smtClean="0"/>
              <a:t>feedback and decisi</a:t>
            </a:r>
            <a:r>
              <a:rPr lang="en-US" sz="2400" dirty="0" smtClean="0"/>
              <a:t>on </a:t>
            </a:r>
            <a:r>
              <a:rPr lang="en-US" sz="2400" dirty="0" smtClean="0"/>
              <a:t>making  </a:t>
            </a:r>
          </a:p>
          <a:p>
            <a:r>
              <a:rPr lang="en-US" sz="2400" dirty="0" smtClean="0"/>
              <a:t>Integration of Lego Ev3 and GUI for the remote system (GUI)  </a:t>
            </a:r>
          </a:p>
          <a:p>
            <a:r>
              <a:rPr lang="en-US" sz="2400" dirty="0" smtClean="0"/>
              <a:t>Possibility of using </a:t>
            </a:r>
            <a:r>
              <a:rPr lang="en-US" sz="2400" dirty="0" smtClean="0">
                <a:hlinkClick r:id="rId2"/>
              </a:rPr>
              <a:t>http://bricxcc.sourceforge.net/</a:t>
            </a:r>
            <a:r>
              <a:rPr lang="en-US" sz="2400" dirty="0" smtClean="0"/>
              <a:t> - Lego </a:t>
            </a:r>
            <a:r>
              <a:rPr lang="en-US" sz="2000" dirty="0" err="1" smtClean="0"/>
              <a:t>BricxCC</a:t>
            </a:r>
            <a:r>
              <a:rPr lang="en-US" sz="2400" dirty="0" smtClean="0"/>
              <a:t> IDE</a:t>
            </a:r>
          </a:p>
          <a:p>
            <a:r>
              <a:rPr lang="en-US" sz="2400" dirty="0" smtClean="0"/>
              <a:t>Explore and possibility of using Ev3 programming software with python programming </a:t>
            </a:r>
          </a:p>
          <a:p>
            <a:pPr>
              <a:buNone/>
            </a:pPr>
            <a:r>
              <a:rPr lang="en-US" dirty="0" smtClean="0"/>
              <a:t> </a:t>
            </a:r>
          </a:p>
          <a:p>
            <a:pPr>
              <a:buFont typeface="Wingdings" pitchFamily="2" charset="2"/>
              <a:buChar char="Ø"/>
            </a:pPr>
            <a:endParaRPr lang="en-US" dirty="0" smtClean="0"/>
          </a:p>
          <a:p>
            <a:endParaRPr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am"/>
          <p:cNvSpPr txBox="1">
            <a:spLocks noGrp="1"/>
          </p:cNvSpPr>
          <p:nvPr>
            <p:ph type="title"/>
          </p:nvPr>
        </p:nvSpPr>
        <p:spPr>
          <a:prstGeom prst="rect">
            <a:avLst/>
          </a:prstGeom>
        </p:spPr>
        <p:txBody>
          <a:bodyPr/>
          <a:lstStyle/>
          <a:p>
            <a:r>
              <a:rPr lang="en-US" dirty="0" smtClean="0"/>
              <a:t>Best team to do this Project </a:t>
            </a:r>
            <a:endParaRPr dirty="0"/>
          </a:p>
        </p:txBody>
      </p:sp>
      <p:sp>
        <p:nvSpPr>
          <p:cNvPr id="100" name="Present your team and tell your client why this is the best team for this project."/>
          <p:cNvSpPr txBox="1">
            <a:spLocks noGrp="1"/>
          </p:cNvSpPr>
          <p:nvPr>
            <p:ph type="body" idx="1"/>
          </p:nvPr>
        </p:nvSpPr>
        <p:spPr>
          <a:prstGeom prst="rect">
            <a:avLst/>
          </a:prstGeom>
        </p:spPr>
        <p:txBody>
          <a:bodyPr>
            <a:normAutofit fontScale="92500" lnSpcReduction="20000"/>
          </a:bodyPr>
          <a:lstStyle/>
          <a:p>
            <a:r>
              <a:rPr lang="en-US" dirty="0" smtClean="0"/>
              <a:t>Common goal</a:t>
            </a:r>
          </a:p>
          <a:p>
            <a:r>
              <a:rPr lang="en-US" dirty="0" smtClean="0"/>
              <a:t>Open communication </a:t>
            </a:r>
          </a:p>
          <a:p>
            <a:r>
              <a:rPr lang="en-US" dirty="0" smtClean="0"/>
              <a:t>Dedication on the schedule </a:t>
            </a:r>
          </a:p>
          <a:p>
            <a:r>
              <a:rPr lang="en-US" dirty="0" smtClean="0"/>
              <a:t>Great </a:t>
            </a:r>
            <a:r>
              <a:rPr lang="en-US" dirty="0" smtClean="0"/>
              <a:t>vision to hit the market by unique requirements</a:t>
            </a:r>
          </a:p>
          <a:p>
            <a:r>
              <a:rPr lang="en-US" dirty="0" smtClean="0"/>
              <a:t>Transparency </a:t>
            </a:r>
          </a:p>
          <a:p>
            <a:r>
              <a:rPr lang="en-US" dirty="0" smtClean="0"/>
              <a:t>Time management </a:t>
            </a:r>
          </a:p>
          <a:p>
            <a:r>
              <a:rPr lang="en-US" dirty="0" smtClean="0"/>
              <a:t>Group Involvement </a:t>
            </a:r>
          </a:p>
          <a:p>
            <a:r>
              <a:rPr lang="en-US" dirty="0" smtClean="0"/>
              <a:t>Prob</a:t>
            </a:r>
            <a:r>
              <a:rPr lang="en-US" dirty="0" smtClean="0"/>
              <a:t>lem </a:t>
            </a:r>
            <a:r>
              <a:rPr lang="en-US" dirty="0" smtClean="0"/>
              <a:t>solving skills </a:t>
            </a:r>
          </a:p>
          <a:p>
            <a:r>
              <a:rPr lang="en-US" dirty="0" smtClean="0"/>
              <a:t>Rapid learning </a:t>
            </a:r>
            <a:r>
              <a:rPr lang="en-US" dirty="0" smtClean="0"/>
              <a:t>curve </a:t>
            </a:r>
          </a:p>
          <a:p>
            <a:r>
              <a:rPr lang="en-US" dirty="0" smtClean="0"/>
              <a:t>Ready to accept challenges</a:t>
            </a:r>
          </a:p>
          <a:p>
            <a:r>
              <a:rPr lang="en-US" dirty="0" smtClean="0"/>
              <a:t>Coordination </a:t>
            </a:r>
          </a:p>
          <a:p>
            <a:pPr>
              <a:buNone/>
            </a:pPr>
            <a:endParaRPr dirty="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re 1"/>
          <p:cNvSpPr txBox="1">
            <a:spLocks noGrp="1"/>
          </p:cNvSpPr>
          <p:nvPr>
            <p:ph type="title"/>
          </p:nvPr>
        </p:nvSpPr>
        <p:spPr>
          <a:xfrm>
            <a:off x="609600" y="704088"/>
            <a:ext cx="10972800" cy="972312"/>
          </a:xfrm>
          <a:prstGeom prst="rect">
            <a:avLst/>
          </a:prstGeom>
        </p:spPr>
        <p:txBody>
          <a:bodyPr/>
          <a:lstStyle/>
          <a:p>
            <a:r>
              <a:rPr dirty="0"/>
              <a:t>Design specifications/Requirements</a:t>
            </a:r>
          </a:p>
        </p:txBody>
      </p:sp>
      <p:sp>
        <p:nvSpPr>
          <p:cNvPr id="103" name="ZoneTexte 2"/>
          <p:cNvSpPr txBox="1"/>
          <p:nvPr/>
        </p:nvSpPr>
        <p:spPr>
          <a:xfrm>
            <a:off x="477198" y="1600200"/>
            <a:ext cx="10648002" cy="5016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b="1" u="sng"/>
            </a:pPr>
            <a:endParaRPr lang="en-US" sz="2000" dirty="0" smtClean="0"/>
          </a:p>
          <a:p>
            <a:pPr>
              <a:defRPr b="1" u="sng"/>
            </a:pPr>
            <a:r>
              <a:rPr sz="2000" i="1" dirty="0" smtClean="0"/>
              <a:t>Contract </a:t>
            </a:r>
            <a:r>
              <a:rPr sz="2000" i="1" dirty="0"/>
              <a:t>: </a:t>
            </a:r>
            <a:r>
              <a:rPr lang="en-US" sz="2000" b="1" i="1" dirty="0" smtClean="0"/>
              <a:t>Create a robot that can search, detect and pick up all metallic objects in a given area</a:t>
            </a:r>
            <a:endParaRPr sz="2000" b="0" i="1" dirty="0"/>
          </a:p>
          <a:p>
            <a:pPr>
              <a:defRPr b="1"/>
            </a:pPr>
            <a:endParaRPr sz="2000" dirty="0"/>
          </a:p>
          <a:p>
            <a:r>
              <a:rPr sz="2000" b="1" dirty="0"/>
              <a:t>Bronze</a:t>
            </a:r>
            <a:r>
              <a:rPr sz="2000" dirty="0"/>
              <a:t> : </a:t>
            </a:r>
          </a:p>
          <a:p>
            <a:pPr lvl="1" fontAlgn="base">
              <a:buFont typeface="Arial" pitchFamily="34" charset="0"/>
              <a:buChar char="•"/>
            </a:pPr>
            <a:r>
              <a:rPr lang="en-US" sz="2000" dirty="0" smtClean="0"/>
              <a:t>The robot is able to autonomously explore the area and detect metal objects</a:t>
            </a:r>
          </a:p>
          <a:p>
            <a:pPr lvl="1" fontAlgn="base">
              <a:buFont typeface="Arial" pitchFamily="34" charset="0"/>
              <a:buChar char="•"/>
            </a:pPr>
            <a:r>
              <a:rPr lang="en-US" sz="2000" dirty="0" smtClean="0"/>
              <a:t>The robot is able to home in on the target </a:t>
            </a:r>
          </a:p>
          <a:p>
            <a:r>
              <a:rPr sz="2000" b="1" dirty="0" smtClean="0"/>
              <a:t>Silver</a:t>
            </a:r>
            <a:r>
              <a:rPr sz="2000" dirty="0" smtClean="0"/>
              <a:t> </a:t>
            </a:r>
            <a:r>
              <a:rPr sz="2000" dirty="0"/>
              <a:t>:</a:t>
            </a:r>
          </a:p>
          <a:p>
            <a:pPr lvl="1">
              <a:buFont typeface="Arial" pitchFamily="34" charset="0"/>
              <a:buChar char="•"/>
            </a:pPr>
            <a:r>
              <a:rPr lang="en-US" sz="2000" dirty="0" smtClean="0"/>
              <a:t>The robot is able to pick up the object and get back to his starting point </a:t>
            </a:r>
          </a:p>
          <a:p>
            <a:pPr lvl="1">
              <a:buFont typeface="Arial" pitchFamily="34" charset="0"/>
              <a:buChar char="•"/>
            </a:pPr>
            <a:r>
              <a:rPr lang="en-US" sz="2000" dirty="0" smtClean="0"/>
              <a:t>He is able to choose between multiple search path depending on the situation </a:t>
            </a:r>
          </a:p>
          <a:p>
            <a:r>
              <a:rPr lang="en-US" sz="2000" b="1" dirty="0" smtClean="0"/>
              <a:t>Gold</a:t>
            </a:r>
            <a:r>
              <a:rPr lang="en-US" sz="2000" dirty="0" smtClean="0"/>
              <a:t> :</a:t>
            </a:r>
          </a:p>
          <a:p>
            <a:pPr lvl="1">
              <a:buFont typeface="Arial" pitchFamily="34" charset="0"/>
              <a:buChar char="•"/>
            </a:pPr>
            <a:r>
              <a:rPr lang="en-US" sz="2000" smtClean="0"/>
              <a:t>The robot is able to discriminate the picked up objects by checking their color, and prioritize targets </a:t>
            </a:r>
            <a:endParaRPr lang="en-US" sz="2000" dirty="0" smtClean="0"/>
          </a:p>
          <a:p>
            <a:r>
              <a:rPr sz="2000" b="1" dirty="0" smtClean="0"/>
              <a:t>Platinum</a:t>
            </a:r>
            <a:r>
              <a:rPr sz="2000" dirty="0" smtClean="0"/>
              <a:t> :</a:t>
            </a:r>
            <a:endParaRPr lang="en-US" sz="2000" dirty="0" smtClean="0"/>
          </a:p>
          <a:p>
            <a:pPr lvl="1">
              <a:buFont typeface="Arial" pitchFamily="34" charset="0"/>
              <a:buChar char="•"/>
            </a:pPr>
            <a:r>
              <a:rPr lang="en-US" sz="2000" dirty="0" smtClean="0"/>
              <a:t>The robot is able to report to a remote system, with a graphical user interface. </a:t>
            </a:r>
            <a:endParaRPr sz="2000" dirty="0"/>
          </a:p>
          <a:p>
            <a:endParaRPr sz="2000" dirty="0"/>
          </a:p>
          <a:p>
            <a:endParaRPr sz="2000" dirty="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704088"/>
            <a:ext cx="10972800" cy="819912"/>
          </a:xfrm>
          <a:prstGeom prst="rect">
            <a:avLst/>
          </a:prstGeom>
        </p:spPr>
        <p:txBody>
          <a:bodyPr/>
          <a:lstStyle/>
          <a:p>
            <a:r>
              <a:rPr lang="en-US" dirty="0" smtClean="0"/>
              <a:t>Hardware Prerequisites</a:t>
            </a:r>
            <a:endParaRPr dirty="0"/>
          </a:p>
        </p:txBody>
      </p:sp>
      <p:sp>
        <p:nvSpPr>
          <p:cNvPr id="97" name="General facts about your project,"/>
          <p:cNvSpPr txBox="1">
            <a:spLocks noGrp="1"/>
          </p:cNvSpPr>
          <p:nvPr>
            <p:ph type="body" idx="1"/>
          </p:nvPr>
        </p:nvSpPr>
        <p:spPr>
          <a:xfrm>
            <a:off x="609600" y="1600200"/>
            <a:ext cx="10972800" cy="4724400"/>
          </a:xfrm>
          <a:prstGeom prst="rect">
            <a:avLst/>
          </a:prstGeom>
        </p:spPr>
        <p:txBody>
          <a:bodyPr>
            <a:normAutofit/>
          </a:bodyPr>
          <a:lstStyle/>
          <a:p>
            <a:pPr>
              <a:buNone/>
            </a:pPr>
            <a:r>
              <a:rPr lang="en-US" dirty="0" smtClean="0"/>
              <a:t> </a:t>
            </a:r>
          </a:p>
          <a:p>
            <a:pPr>
              <a:buFont typeface="Wingdings" pitchFamily="2" charset="2"/>
              <a:buChar char="Ø"/>
            </a:pPr>
            <a:endParaRPr lang="en-US" dirty="0" smtClean="0"/>
          </a:p>
          <a:p>
            <a:endParaRPr dirty="0"/>
          </a:p>
        </p:txBody>
      </p:sp>
      <p:pic>
        <p:nvPicPr>
          <p:cNvPr id="1034" name="Picture 10"/>
          <p:cNvPicPr>
            <a:picLocks noChangeAspect="1" noChangeArrowheads="1"/>
          </p:cNvPicPr>
          <p:nvPr/>
        </p:nvPicPr>
        <p:blipFill>
          <a:blip r:embed="rId2" cstate="print"/>
          <a:srcRect/>
          <a:stretch>
            <a:fillRect/>
          </a:stretch>
        </p:blipFill>
        <p:spPr bwMode="auto">
          <a:xfrm>
            <a:off x="762000" y="1752600"/>
            <a:ext cx="10668000" cy="44958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533400"/>
            <a:ext cx="10972800" cy="609600"/>
          </a:xfrm>
          <a:prstGeom prst="rect">
            <a:avLst/>
          </a:prstGeom>
        </p:spPr>
        <p:txBody>
          <a:bodyPr>
            <a:normAutofit fontScale="90000"/>
          </a:bodyPr>
          <a:lstStyle/>
          <a:p>
            <a:r>
              <a:rPr lang="en-US" sz="4000" dirty="0" smtClean="0"/>
              <a:t>General architecture</a:t>
            </a:r>
            <a:endParaRPr sz="4000" dirty="0"/>
          </a:p>
        </p:txBody>
      </p:sp>
      <p:sp>
        <p:nvSpPr>
          <p:cNvPr id="97" name="General facts about your project,"/>
          <p:cNvSpPr txBox="1">
            <a:spLocks noGrp="1"/>
          </p:cNvSpPr>
          <p:nvPr>
            <p:ph type="body" idx="1"/>
          </p:nvPr>
        </p:nvSpPr>
        <p:spPr>
          <a:xfrm>
            <a:off x="609600" y="1600200"/>
            <a:ext cx="10972800" cy="4724400"/>
          </a:xfrm>
          <a:prstGeom prst="rect">
            <a:avLst/>
          </a:prstGeom>
        </p:spPr>
        <p:txBody>
          <a:bodyPr>
            <a:normAutofit/>
          </a:bodyPr>
          <a:lstStyle/>
          <a:p>
            <a:pPr>
              <a:buNone/>
            </a:pPr>
            <a:r>
              <a:rPr lang="en-US" dirty="0" smtClean="0"/>
              <a:t> </a:t>
            </a:r>
          </a:p>
          <a:p>
            <a:pPr>
              <a:buFont typeface="Wingdings" pitchFamily="2" charset="2"/>
              <a:buChar char="Ø"/>
            </a:pPr>
            <a:endParaRPr lang="en-US" dirty="0" smtClean="0"/>
          </a:p>
          <a:p>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Flowchart: Process 5"/>
          <p:cNvSpPr/>
          <p:nvPr/>
        </p:nvSpPr>
        <p:spPr>
          <a:xfrm>
            <a:off x="3810000" y="1905000"/>
            <a:ext cx="2209800" cy="25908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Lego EV3 Brick</a:t>
            </a:r>
            <a:endParaRPr lang="en-US" b="1" dirty="0"/>
          </a:p>
        </p:txBody>
      </p:sp>
      <p:sp>
        <p:nvSpPr>
          <p:cNvPr id="8" name="Rounded Rectangle 7"/>
          <p:cNvSpPr/>
          <p:nvPr/>
        </p:nvSpPr>
        <p:spPr>
          <a:xfrm>
            <a:off x="762000" y="1905000"/>
            <a:ext cx="1295400" cy="914400"/>
          </a:xfrm>
          <a:prstGeom prst="roundRect">
            <a:avLst/>
          </a:prstGeom>
          <a:solidFill>
            <a:srgbClr val="ED56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Infrared sensor 1 </a:t>
            </a:r>
            <a:endParaRPr lang="en-US" b="1" dirty="0"/>
          </a:p>
        </p:txBody>
      </p:sp>
      <p:sp>
        <p:nvSpPr>
          <p:cNvPr id="9" name="Rounded Rectangle 8"/>
          <p:cNvSpPr/>
          <p:nvPr/>
        </p:nvSpPr>
        <p:spPr>
          <a:xfrm>
            <a:off x="7239000" y="1371600"/>
            <a:ext cx="1295400"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Motor 1</a:t>
            </a:r>
            <a:endParaRPr lang="en-US" b="1" dirty="0"/>
          </a:p>
        </p:txBody>
      </p:sp>
      <p:sp>
        <p:nvSpPr>
          <p:cNvPr id="10" name="Rounded Rectangle 9"/>
          <p:cNvSpPr/>
          <p:nvPr/>
        </p:nvSpPr>
        <p:spPr>
          <a:xfrm>
            <a:off x="7315200" y="2667000"/>
            <a:ext cx="1295400"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smtClean="0"/>
              <a:t>Motor 2</a:t>
            </a:r>
          </a:p>
        </p:txBody>
      </p:sp>
      <p:sp>
        <p:nvSpPr>
          <p:cNvPr id="11" name="Rounded Rectangle 10"/>
          <p:cNvSpPr/>
          <p:nvPr/>
        </p:nvSpPr>
        <p:spPr>
          <a:xfrm>
            <a:off x="762000" y="3505200"/>
            <a:ext cx="1371600" cy="914400"/>
          </a:xfrm>
          <a:prstGeom prst="roundRect">
            <a:avLst/>
          </a:prstGeom>
          <a:solidFill>
            <a:srgbClr val="ED56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Inductive proximity sensor  1</a:t>
            </a:r>
            <a:endParaRPr lang="en-US" b="1" dirty="0"/>
          </a:p>
        </p:txBody>
      </p:sp>
      <p:sp>
        <p:nvSpPr>
          <p:cNvPr id="12" name="Rounded Rectangle 11"/>
          <p:cNvSpPr/>
          <p:nvPr/>
        </p:nvSpPr>
        <p:spPr>
          <a:xfrm>
            <a:off x="3810000" y="5257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SD card module</a:t>
            </a:r>
            <a:endParaRPr lang="en-US" b="1" dirty="0"/>
          </a:p>
        </p:txBody>
      </p:sp>
      <p:sp>
        <p:nvSpPr>
          <p:cNvPr id="13" name="Rounded Rectangle 12"/>
          <p:cNvSpPr/>
          <p:nvPr/>
        </p:nvSpPr>
        <p:spPr>
          <a:xfrm>
            <a:off x="5334000" y="5257800"/>
            <a:ext cx="1295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Speaker module</a:t>
            </a:r>
          </a:p>
        </p:txBody>
      </p:sp>
      <p:cxnSp>
        <p:nvCxnSpPr>
          <p:cNvPr id="14" name="Straight Arrow Connector 13"/>
          <p:cNvCxnSpPr>
            <a:stCxn id="8" idx="3"/>
          </p:cNvCxnSpPr>
          <p:nvPr/>
        </p:nvCxnSpPr>
        <p:spPr>
          <a:xfrm>
            <a:off x="2057400" y="2362200"/>
            <a:ext cx="1752600" cy="0"/>
          </a:xfrm>
          <a:prstGeom prst="straightConnector1">
            <a:avLst/>
          </a:prstGeom>
          <a:ln w="69850">
            <a:solidFill>
              <a:srgbClr val="ED5613"/>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114800" y="4495800"/>
            <a:ext cx="0" cy="762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5867400" y="4495800"/>
            <a:ext cx="0" cy="7620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endCxn id="10" idx="1"/>
          </p:cNvCxnSpPr>
          <p:nvPr/>
        </p:nvCxnSpPr>
        <p:spPr>
          <a:xfrm>
            <a:off x="6096000" y="2514600"/>
            <a:ext cx="1219200" cy="609600"/>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9" name="Elbow Connector 28"/>
          <p:cNvCxnSpPr/>
          <p:nvPr/>
        </p:nvCxnSpPr>
        <p:spPr>
          <a:xfrm flipV="1">
            <a:off x="6019800" y="1828800"/>
            <a:ext cx="1219200" cy="685800"/>
          </a:xfrm>
          <a:prstGeom prst="bentConnector3">
            <a:avLst>
              <a:gd name="adj1" fmla="val 57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0" name="Elbow Connector 39"/>
          <p:cNvCxnSpPr/>
          <p:nvPr/>
        </p:nvCxnSpPr>
        <p:spPr>
          <a:xfrm>
            <a:off x="6019800" y="3810000"/>
            <a:ext cx="2514600" cy="228600"/>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7" name="Straight Arrow Connector 46"/>
          <p:cNvCxnSpPr>
            <a:stCxn id="11" idx="3"/>
          </p:cNvCxnSpPr>
          <p:nvPr/>
        </p:nvCxnSpPr>
        <p:spPr>
          <a:xfrm>
            <a:off x="2133600" y="3962400"/>
            <a:ext cx="1676400" cy="0"/>
          </a:xfrm>
          <a:prstGeom prst="straightConnector1">
            <a:avLst/>
          </a:prstGeom>
          <a:ln w="69850">
            <a:solidFill>
              <a:srgbClr val="ED5613"/>
            </a:solidFill>
            <a:tailEnd type="arrow"/>
          </a:ln>
        </p:spPr>
        <p:style>
          <a:lnRef idx="2">
            <a:schemeClr val="accent1"/>
          </a:lnRef>
          <a:fillRef idx="0">
            <a:schemeClr val="accent1"/>
          </a:fillRef>
          <a:effectRef idx="1">
            <a:schemeClr val="accent1"/>
          </a:effectRef>
          <a:fontRef idx="minor">
            <a:schemeClr val="tx1"/>
          </a:fontRef>
        </p:style>
      </p:cxnSp>
      <p:sp>
        <p:nvSpPr>
          <p:cNvPr id="49" name="Rounded Rectangular Callout 48"/>
          <p:cNvSpPr/>
          <p:nvPr/>
        </p:nvSpPr>
        <p:spPr>
          <a:xfrm>
            <a:off x="8610600" y="1066800"/>
            <a:ext cx="1447800" cy="612648"/>
          </a:xfrm>
          <a:prstGeom prst="wedgeRoundRectCallout">
            <a:avLst>
              <a:gd name="adj1" fmla="val -44833"/>
              <a:gd name="adj2" fmla="val 8439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Wheels Connected</a:t>
            </a:r>
            <a:endParaRPr lang="en-US" b="1" dirty="0"/>
          </a:p>
        </p:txBody>
      </p:sp>
      <p:sp>
        <p:nvSpPr>
          <p:cNvPr id="50" name="Rounded Rectangular Callout 49"/>
          <p:cNvSpPr/>
          <p:nvPr/>
        </p:nvSpPr>
        <p:spPr>
          <a:xfrm>
            <a:off x="8686800" y="2286000"/>
            <a:ext cx="1447800" cy="612648"/>
          </a:xfrm>
          <a:prstGeom prst="wedgeRoundRectCallout">
            <a:avLst>
              <a:gd name="adj1" fmla="val -44833"/>
              <a:gd name="adj2" fmla="val 84391"/>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smtClean="0"/>
              <a:t>Wheels Connected</a:t>
            </a:r>
            <a:endParaRPr lang="en-US" b="1" dirty="0"/>
          </a:p>
        </p:txBody>
      </p:sp>
      <p:sp>
        <p:nvSpPr>
          <p:cNvPr id="51" name="Rounded Rectangular Callout 50"/>
          <p:cNvSpPr/>
          <p:nvPr/>
        </p:nvSpPr>
        <p:spPr>
          <a:xfrm>
            <a:off x="1676400" y="4648200"/>
            <a:ext cx="1752600" cy="688848"/>
          </a:xfrm>
          <a:prstGeom prst="wedgeRoundRectCallout">
            <a:avLst>
              <a:gd name="adj1" fmla="val 47799"/>
              <a:gd name="adj2" fmla="val 784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External Main storage OS</a:t>
            </a:r>
            <a:endParaRPr lang="en-US" dirty="0">
              <a:solidFill>
                <a:schemeClr val="tx1"/>
              </a:solidFill>
            </a:endParaRPr>
          </a:p>
        </p:txBody>
      </p:sp>
      <p:sp>
        <p:nvSpPr>
          <p:cNvPr id="52" name="Rounded Rectangular Callout 51"/>
          <p:cNvSpPr/>
          <p:nvPr/>
        </p:nvSpPr>
        <p:spPr>
          <a:xfrm>
            <a:off x="6781800" y="4572000"/>
            <a:ext cx="1066800" cy="609600"/>
          </a:xfrm>
          <a:prstGeom prst="wedgeRoundRectCallout">
            <a:avLst>
              <a:gd name="adj1" fmla="val -53071"/>
              <a:gd name="adj2" fmla="val 837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solidFill>
                  <a:schemeClr val="tx1"/>
                </a:solidFill>
              </a:rPr>
              <a:t>Internal Module </a:t>
            </a:r>
            <a:endParaRPr lang="en-US" dirty="0">
              <a:solidFill>
                <a:schemeClr val="tx1"/>
              </a:solidFill>
            </a:endParaRPr>
          </a:p>
        </p:txBody>
      </p:sp>
      <p:sp>
        <p:nvSpPr>
          <p:cNvPr id="56" name="Rectangle 55"/>
          <p:cNvSpPr/>
          <p:nvPr/>
        </p:nvSpPr>
        <p:spPr>
          <a:xfrm>
            <a:off x="8534400" y="3733800"/>
            <a:ext cx="2133600" cy="11430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i="1" dirty="0" smtClean="0"/>
              <a:t>GUI</a:t>
            </a:r>
            <a:endParaRPr lang="en-IN" sz="2400" b="1" i="1" dirty="0"/>
          </a:p>
        </p:txBody>
      </p:sp>
      <p:sp>
        <p:nvSpPr>
          <p:cNvPr id="58" name="Rectangle 57"/>
          <p:cNvSpPr/>
          <p:nvPr/>
        </p:nvSpPr>
        <p:spPr>
          <a:xfrm>
            <a:off x="4267200" y="4648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Comm Bus</a:t>
            </a:r>
            <a:endParaRPr lang="en-US" b="1"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533400"/>
            <a:ext cx="10972800" cy="609600"/>
          </a:xfrm>
          <a:prstGeom prst="rect">
            <a:avLst/>
          </a:prstGeom>
        </p:spPr>
        <p:txBody>
          <a:bodyPr>
            <a:normAutofit fontScale="90000"/>
          </a:bodyPr>
          <a:lstStyle/>
          <a:p>
            <a:r>
              <a:rPr lang="en-US" sz="4000" dirty="0" smtClean="0"/>
              <a:t>Software Design Diagram</a:t>
            </a:r>
            <a:endParaRPr sz="4000" dirty="0"/>
          </a:p>
        </p:txBody>
      </p:sp>
      <p:sp>
        <p:nvSpPr>
          <p:cNvPr id="97" name="General facts about your project,"/>
          <p:cNvSpPr txBox="1">
            <a:spLocks noGrp="1"/>
          </p:cNvSpPr>
          <p:nvPr>
            <p:ph type="body" idx="1"/>
          </p:nvPr>
        </p:nvSpPr>
        <p:spPr>
          <a:xfrm>
            <a:off x="609600" y="1143000"/>
            <a:ext cx="10972800" cy="5486400"/>
          </a:xfrm>
          <a:prstGeom prst="rect">
            <a:avLst/>
          </a:prstGeom>
        </p:spPr>
        <p:txBody>
          <a:bodyPr>
            <a:normAutofit/>
          </a:bodyPr>
          <a:lstStyle/>
          <a:p>
            <a:pPr>
              <a:buNone/>
            </a:pPr>
            <a:r>
              <a:rPr lang="en-US" dirty="0" smtClean="0"/>
              <a:t> </a:t>
            </a:r>
          </a:p>
          <a:p>
            <a:pPr>
              <a:buNone/>
            </a:pPr>
            <a:endParaRPr lang="en-US" dirty="0" smtClean="0"/>
          </a:p>
          <a:p>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685800" y="1295400"/>
            <a:ext cx="5486400" cy="5105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6705600" y="2133600"/>
            <a:ext cx="4391025" cy="3429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Introduction"/>
          <p:cNvSpPr txBox="1">
            <a:spLocks noGrp="1"/>
          </p:cNvSpPr>
          <p:nvPr>
            <p:ph type="title"/>
          </p:nvPr>
        </p:nvSpPr>
        <p:spPr>
          <a:xfrm>
            <a:off x="609600" y="533400"/>
            <a:ext cx="10972800" cy="609600"/>
          </a:xfrm>
          <a:prstGeom prst="rect">
            <a:avLst/>
          </a:prstGeom>
        </p:spPr>
        <p:txBody>
          <a:bodyPr>
            <a:normAutofit fontScale="90000"/>
          </a:bodyPr>
          <a:lstStyle/>
          <a:p>
            <a:r>
              <a:rPr lang="en-US" sz="4000" dirty="0" smtClean="0"/>
              <a:t>Software Design Diagram</a:t>
            </a:r>
            <a:endParaRPr sz="4000" dirty="0"/>
          </a:p>
        </p:txBody>
      </p:sp>
      <p:sp>
        <p:nvSpPr>
          <p:cNvPr id="97" name="General facts about your project,"/>
          <p:cNvSpPr txBox="1">
            <a:spLocks noGrp="1"/>
          </p:cNvSpPr>
          <p:nvPr>
            <p:ph type="body" idx="1"/>
          </p:nvPr>
        </p:nvSpPr>
        <p:spPr>
          <a:xfrm>
            <a:off x="609600" y="1143000"/>
            <a:ext cx="10972800" cy="5486400"/>
          </a:xfrm>
          <a:prstGeom prst="rect">
            <a:avLst/>
          </a:prstGeom>
        </p:spPr>
        <p:txBody>
          <a:bodyPr>
            <a:normAutofit/>
          </a:bodyPr>
          <a:lstStyle/>
          <a:p>
            <a:pPr>
              <a:buNone/>
            </a:pPr>
            <a:r>
              <a:rPr lang="en-US" dirty="0" smtClean="0"/>
              <a:t> </a:t>
            </a:r>
          </a:p>
          <a:p>
            <a:pPr>
              <a:buNone/>
            </a:pPr>
            <a:endParaRPr lang="en-US" dirty="0" smtClean="0"/>
          </a:p>
          <a:p>
            <a:endParaRPr dirty="0"/>
          </a:p>
        </p:txBody>
      </p:sp>
      <p:sp>
        <p:nvSpPr>
          <p:cNvPr id="5" name="General facts about your project,"/>
          <p:cNvSpPr txBox="1">
            <a:spLocks/>
          </p:cNvSpPr>
          <p:nvPr/>
        </p:nvSpPr>
        <p:spPr>
          <a:xfrm>
            <a:off x="609600" y="1219200"/>
            <a:ext cx="10972800" cy="5181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pitchFamily="2" charset="2"/>
              <a:buChar char="Ø"/>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6" name="Picture 4"/>
          <p:cNvPicPr>
            <a:picLocks noChangeAspect="1" noChangeArrowheads="1"/>
          </p:cNvPicPr>
          <p:nvPr/>
        </p:nvPicPr>
        <p:blipFill>
          <a:blip r:embed="rId2" cstate="print"/>
          <a:srcRect/>
          <a:stretch>
            <a:fillRect/>
          </a:stretch>
        </p:blipFill>
        <p:spPr bwMode="auto">
          <a:xfrm>
            <a:off x="685800" y="1371600"/>
            <a:ext cx="9372600" cy="49149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Thème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hème Office">
      <a:majorFont>
        <a:latin typeface="Calibri"/>
        <a:ea typeface="Calibri"/>
        <a:cs typeface="Calibri"/>
      </a:majorFont>
      <a:minorFont>
        <a:latin typeface="Helvetica"/>
        <a:ea typeface="Helvetica"/>
        <a:cs typeface="Helvetica"/>
      </a:minorFont>
    </a:fontScheme>
    <a:fmtScheme name="Thèm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881</TotalTime>
  <Words>833</Words>
  <Application>Microsoft Office PowerPoint</Application>
  <PresentationFormat>Custom</PresentationFormat>
  <Paragraphs>148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Presentation of design solution Search and Rescue  Metal Detection Robot Alpha Team  Oct 6th2020</vt:lpstr>
      <vt:lpstr>Alpha Team Members </vt:lpstr>
      <vt:lpstr>Introduction</vt:lpstr>
      <vt:lpstr>Best team to do this Project </vt:lpstr>
      <vt:lpstr>Design specifications/Requirements</vt:lpstr>
      <vt:lpstr>Hardware Prerequisites</vt:lpstr>
      <vt:lpstr>General architecture</vt:lpstr>
      <vt:lpstr>Software Design Diagram</vt:lpstr>
      <vt:lpstr>Software Design Diagram</vt:lpstr>
      <vt:lpstr>Software Design Diagram</vt:lpstr>
      <vt:lpstr>Validation Plan </vt:lpstr>
      <vt:lpstr>Test Suite document</vt:lpstr>
      <vt:lpstr>Sample Validation Design</vt:lpstr>
      <vt:lpstr>Hardware Structure </vt:lpstr>
      <vt:lpstr>Designing Hardware Requirements </vt:lpstr>
      <vt:lpstr>Designing Hardware Requirements </vt:lpstr>
      <vt:lpstr>Feasibility analysis (Requirement vs Implementation) </vt:lpstr>
      <vt:lpstr>Alpha team progress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design solution Project Mapper Team name 06/10/2020</dc:title>
  <cp:lastModifiedBy>ADMIN</cp:lastModifiedBy>
  <cp:revision>79</cp:revision>
  <dcterms:modified xsi:type="dcterms:W3CDTF">2021-10-06T11:25:30Z</dcterms:modified>
</cp:coreProperties>
</file>