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</p:sldMasterIdLst>
  <p:sldIdLst>
    <p:sldId id="264" r:id="rId6"/>
    <p:sldId id="265" r:id="rId7"/>
    <p:sldId id="266" r:id="rId8"/>
    <p:sldId id="267" r:id="rId9"/>
    <p:sldId id="268" r:id="rId10"/>
    <p:sldId id="256" r:id="rId11"/>
    <p:sldId id="257" r:id="rId12"/>
    <p:sldId id="25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5EA"/>
    <a:srgbClr val="E7EB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11E85C-41F8-4B46-8EFC-8FC6CFA6D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A78E50E-E88A-4062-A1A2-9FD2392A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24EEB55-9616-4685-AE02-DC6A832D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75FCBB4-46F8-44C8-BDAA-21CDA779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328468-07B8-4603-8BB4-CB6C807E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041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D89516-A7B4-4708-BE3F-B6A0372F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36BF8FB-2DCD-4349-B213-3C700C832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C8680D7-71E3-47C3-899B-E3AFCA35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0F75C40-803B-403E-8FA7-80DC9BB8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8ABBE26-B05F-4B42-A040-44533EF9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955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4D96A0B-2803-4223-8F65-A24C087FE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849A7BC-5583-4989-8C12-B7ABF6DC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20CBF8-29BE-422A-8336-DE6CF294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66B670E-75E9-4E89-9E39-1EC3A9C9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862177-67F4-44B2-A2B8-8945DE60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537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06E387-0349-4091-BFB3-6FD6D36F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593115D-37A0-4855-B401-0A071676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CC8E4D-455A-4C83-9BC7-E8BB87E7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0782A8C-5243-46B2-A362-A07EF1D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8803BE9-3C74-4DCF-A2B5-592417F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196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098681-FB82-445D-9A35-B430A76C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D99BAB-5F98-4639-BD51-6CC6ECB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EBCCB98-4B8C-4BC2-8C4F-72E14F8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ABF4499-2033-4649-B3FB-268DCFF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799CBFD-6B3F-4B63-8210-7FA5AD8C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07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F2C945-6386-401E-AD71-3B3183CD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CAD47A-C191-4D2F-A268-D325AA2C3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39A18EA-B4BF-40A9-BD90-984B557D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CB4B442-D32D-48EB-8777-77D128B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F9E7C9F-9B21-4A12-A96D-F4D943F3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BEEB258-CAD9-456C-A45D-B79E1912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92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654E4B-65D6-41C1-AAC0-CAF0894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6E5C082-2975-4BCB-B1F0-07BC0EF2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1EB0BAA-0379-41A0-B4DA-115100A4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1B85527-3AF8-4142-80E4-3483A19B3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916A5D0-2180-4C3A-A4ED-4ED352B49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260E560-07A9-4C68-BC4E-FF0A9C74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1A05D88-31AD-425D-8202-621148DF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7093E1D-BB02-437E-B27C-3A40FA20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200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F5966C-4475-4C7B-9A34-7AA3DC69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D3341B9-FFFB-420D-B2A8-C36CE6AA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6EC638F-F2F0-49D5-AF45-22C8592E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E96345D-7A39-460E-B144-5CF30710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29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79F0EBE-562D-42F7-829F-76FC474D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F8B4237-B7BA-46BA-AB27-5E4015EC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7B700D6-BDB7-4779-B296-96CBA8A0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012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1D68D4-F64C-4D3A-8B6B-0AAEBEA0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56F788B-EA2B-4CBC-AD88-94FF5982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FAD91D7-11D9-45D0-B983-076F68011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5001000-F558-4266-AD56-09A69586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87D1988-7C7F-46FF-89D5-95350D1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D31E18C-F50D-4815-BCEB-2815D1D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196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5B7A45-BCC7-4D16-B108-0BAD5442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6AA3F05-0158-47C9-946C-BF1B42E6A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F947B58-939E-4600-8564-E7B8E287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0EB3CF-4A1D-42DD-B4AA-796BD47B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12496B5-5D81-4300-9991-DB4138E7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2CEDF84-5555-4A49-B09A-102C639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6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B1DB068-288F-4F6E-A7D3-5A266CF2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AB11747-9CAC-424A-9277-D3D41882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7D21C5-6FF7-4C9C-A9BD-8B58AFCDD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BF1F-8212-49EC-A077-E1A4CDD40ACE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0234C7C-A41D-4CDC-ADA1-6E6723B8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9EE7FB8-5E64-4F96-9A9F-D058414D1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590E-C7F6-4984-9B84-DB035481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17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10/17/2021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re 1"/>
          <p:cNvSpPr txBox="1">
            <a:spLocks noGrp="1"/>
          </p:cNvSpPr>
          <p:nvPr>
            <p:ph type="ctrTitle"/>
          </p:nvPr>
        </p:nvSpPr>
        <p:spPr>
          <a:xfrm>
            <a:off x="1676400" y="685800"/>
            <a:ext cx="8914412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704087">
              <a:defRPr sz="4158"/>
            </a:pPr>
            <a:r>
              <a:rPr sz="4800" dirty="0"/>
              <a:t>Presentation of </a:t>
            </a:r>
            <a:r>
              <a:rPr lang="en-US" sz="4800" dirty="0" smtClean="0"/>
              <a:t>Bronze Level Validation Points </a:t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</a:rPr>
              <a:t>Metal detection robot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Alpha Team 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  <a:p>
            <a:pPr algn="ctr" defTabSz="704087">
              <a:defRPr sz="4158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Oct 17</a:t>
            </a:r>
            <a:r>
              <a:rPr lang="en-US" baseline="30000" dirty="0" smtClean="0">
                <a:solidFill>
                  <a:schemeClr val="tx1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dirty="0" smtClean="0">
                <a:solidFill>
                  <a:schemeClr val="tx1">
                    <a:lumMod val="75000"/>
                  </a:schemeClr>
                </a:solidFill>
              </a:rPr>
              <a:t>020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+mj-lt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+mj-lt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+mj-lt"/>
                <a:cs typeface="Arial" panose="020B0604020202020204" pitchFamily="34" charset="0"/>
              </a:rPr>
              <a:t> R002</a:t>
            </a:r>
            <a:r>
              <a:rPr lang="en-US" altLang="zh-CN" sz="2200" b="1" dirty="0" smtClean="0">
                <a:effectLst/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The robot find the area autonomously (Defined 60cm square travel).</a:t>
            </a:r>
            <a:endParaRPr lang="en-US" altLang="zh-CN" sz="2000" dirty="0"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1805431" y="3477961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1519424" y="3648807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2371371" y="5492329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4402832" y="4071961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2121408" y="4120729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9904" y="3450336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4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385063" y="1813753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Home Target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751328" y="2761321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816891" y="3731321"/>
            <a:ext cx="560805" cy="11623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757424" y="3303865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6960" y="304190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440" y="2889504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cxnSp>
        <p:nvCxnSpPr>
          <p:cNvPr id="30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2334795" y="3956873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74336" y="1447259"/>
            <a:ext cx="69738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Case2: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the conditions are working by following calculations,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Key variables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Total travel distance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360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degree angle measurement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Speed of the motor rotates the wheel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On and Off sensors based on the conditions achieved.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u="sng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Sample equation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To find distance travel :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= Total length of travel (Each side area) / One rotation of the wheel x 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360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</a:t>
            </a:r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Note: Utilizing Threads or Move tank mechanism to keep both the motor On and Off at same time. </a:t>
            </a:r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R002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The robot find the area autonomously (Defined 60cm square travel).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647191" y="229533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361184" y="2466183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1213131" y="430970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3244592" y="2889337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963168" y="2938105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1664" y="226771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8720" y="18592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74336" y="1447259"/>
            <a:ext cx="6973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Case3: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moves smoothly in the defined area with defined algorithm. 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Verify robot able to identify entry and stops (sleep(2000)). 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From entry point, sensor 1(left wheel motor)and sensor 2 (right wheel motor) should act as identical (speed) for only straight( forward)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Movement straight should achieve 60cm, but at 58</a:t>
            </a:r>
            <a:r>
              <a:rPr lang="en-US" altLang="zh-CN" sz="2000" i="1" baseline="30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cm of travel, robot should stop.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 here, condition of rotation should execute that,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 2 (right wheel motor) = 0, sensor 1(left wheel motor) = speed 30,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20cm (2*times of  wheel rotation)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-Once the above condition has achieved, robot should stop for a while (sleep(1000))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2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1176555" y="2774249"/>
            <a:ext cx="1800000" cy="0"/>
          </a:xfrm>
          <a:prstGeom prst="straightConnector1">
            <a:avLst/>
          </a:prstGeom>
          <a:ln w="44450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R002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The robot find the area autonomously (Defined 60cm square travel).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647191" y="229533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2889504" y="3048000"/>
            <a:ext cx="573023" cy="67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1213131" y="430970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3244592" y="2889337"/>
            <a:ext cx="10672" cy="1207175"/>
          </a:xfrm>
          <a:prstGeom prst="straightConnector1">
            <a:avLst/>
          </a:prstGeom>
          <a:ln w="4127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963168" y="2938105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1664" y="226771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8720" y="18592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74336" y="1447259"/>
            <a:ext cx="6973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Case3: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moves smoothly in the defined area with defined algorithm. 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Then, ensure another sensor 1(left wheel motor)and sensor 2 (right wheel motor) has to start working on the previous condition (identical speed)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Movement straight should achieve 60cm, but at 58</a:t>
            </a:r>
            <a:r>
              <a:rPr lang="en-US" altLang="zh-CN" sz="2000" i="1" baseline="30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cm of travel, robot should stop.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 here, condition of rotation should check that,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 2 (right wheel motor) = 0, sensor 1(left wheel motor) = speed 30,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20cm (2*times of  wheel rotation)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-once the above condition has achieved, robot should stop for a while (sleep(1000))</a:t>
            </a:r>
          </a:p>
        </p:txBody>
      </p:sp>
      <p:cxnSp>
        <p:nvCxnSpPr>
          <p:cNvPr id="14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1200939" y="2749865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R002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The robot find the area autonomously (Defined 60cm square travel).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647191" y="229533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1775456" y="4002375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1213131" y="4309705"/>
            <a:ext cx="1800000" cy="0"/>
          </a:xfrm>
          <a:prstGeom prst="straightConnector1">
            <a:avLst/>
          </a:prstGeom>
          <a:ln w="5397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963168" y="2938105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1664" y="226771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8720" y="18592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74336" y="1447259"/>
            <a:ext cx="6973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Case3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moves smoothly in the defined area with defined algorithm. 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Then, </a:t>
            </a:r>
            <a:r>
              <a:rPr lang="en-US" altLang="zh-CN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ensure 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another sensor 1(left wheel motor)and sensor 2 (right wheel motor) has to start working on the previous condition (identical speed)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Movement straight should achieve 60cm, but at 58</a:t>
            </a:r>
            <a:r>
              <a:rPr lang="en-US" altLang="zh-CN" sz="2000" i="1" baseline="30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cm of travel, robot should stop.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 here, condition of rotation should check that,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 2 (right wheel motor) = 0, sensor 1(left wheel motor) = speed 30,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20cm (2*times of  wheel rotation)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-once the above condition has achieved, robot should stop for a while (sleep(1000))</a:t>
            </a:r>
          </a:p>
        </p:txBody>
      </p:sp>
      <p:cxnSp>
        <p:nvCxnSpPr>
          <p:cNvPr id="14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1200939" y="2749865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3171440" y="2877145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R002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The robot find the area autonomously (Defined 60cm square travel).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647191" y="229533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690368" y="3197703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963168" y="2938105"/>
            <a:ext cx="7616" cy="1280327"/>
          </a:xfrm>
          <a:prstGeom prst="straightConnector1">
            <a:avLst/>
          </a:prstGeom>
          <a:ln w="50800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1664" y="226771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8720" y="18592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74336" y="1447259"/>
            <a:ext cx="6973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Case3: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moves smoothly in the defined area with defined algorithm. 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Then, verify another Sensor1(left wheel motor) and Sensor2(right wheel motor) has to start working on the previous condition (identical speed)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Movement straight should achieve 60cm, but at 58</a:t>
            </a:r>
            <a:r>
              <a:rPr lang="en-US" altLang="zh-CN" sz="2000" i="1" baseline="30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cm of travel, robot should stop.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 here, condition of rotation should check that,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Sensor2(right wheel motor) = 0, Sensor1(left wheel motor) = speed 30,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20cm (2*times of  wheel rotation)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-once the above condition has achieved, robot should stop for a while (sleep(1000))</a:t>
            </a:r>
          </a:p>
        </p:txBody>
      </p:sp>
      <p:cxnSp>
        <p:nvCxnSpPr>
          <p:cNvPr id="14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1200939" y="2749865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3171440" y="2877145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1200939" y="424874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R002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The robot find the area autonomously (Defined 60cm square travel).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1805431" y="3477961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1519424" y="3648807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2371371" y="5492329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4402832" y="4071961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2121408" y="4120729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9904" y="3450336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4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385063" y="1813753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Home Target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 flipH="1" flipV="1">
            <a:off x="768096" y="2804160"/>
            <a:ext cx="7616" cy="481417"/>
          </a:xfrm>
          <a:prstGeom prst="straightConnector1">
            <a:avLst/>
          </a:prstGeom>
          <a:ln w="4762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 flipH="1">
            <a:off x="780289" y="3950208"/>
            <a:ext cx="585215" cy="0"/>
          </a:xfrm>
          <a:prstGeom prst="straightConnector1">
            <a:avLst/>
          </a:prstGeom>
          <a:ln w="4762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 flipV="1">
            <a:off x="769616" y="3352800"/>
            <a:ext cx="10672" cy="499705"/>
          </a:xfrm>
          <a:prstGeom prst="straightConnector1">
            <a:avLst/>
          </a:prstGeom>
          <a:ln w="4762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6960" y="304190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440" y="2889504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cxnSp>
        <p:nvCxnSpPr>
          <p:cNvPr id="30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2334795" y="3956873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7632" y="1484805"/>
            <a:ext cx="6096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Case3: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reached the exit point and able to move back to home target. </a:t>
            </a:r>
          </a:p>
          <a:p>
            <a:endParaRPr lang="en-US" altLang="zh-CN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From exit point, validate sensor  left = 0 Sensor2(right wheel motor) = speed 20,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18cm (1*times of  wheel rotation)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After the rotation, ensure condition of identical speed is Sensor1(left wheel motor) and right has working towards 10 cm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It has to stop at the home point </a:t>
            </a:r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R003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632" y="1484805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Case1: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endParaRPr lang="en-US" altLang="zh-CN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Check Entry point Sensor1(left wheel motor) and Sensor2(right wheel motor) works conditionally with identical configuration for 30cm,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Place the plastic ball  (3cm radius)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Here IR sensor  (S1) has to detect the object  in less than 1cm range.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Check Inductive proximity sensor (S2) must be inactive as this object is not metal.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Once S1 = On, S2 = off, then robot has to stop and take the decision of “diversion”.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Here diversion condition has to work with the multiple turns with slow speed. </a:t>
            </a:r>
          </a:p>
        </p:txBody>
      </p:sp>
      <p:sp>
        <p:nvSpPr>
          <p:cNvPr id="50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666944" y="2563561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404967" y="2676834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52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50588" y="288015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22239" y="2697560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291985" y="273170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>
            <a:off x="1912626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2258007" y="3237944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>
            <a:off x="3005623" y="2913910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 flipV="1">
            <a:off x="2625373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ular Callout 58"/>
          <p:cNvSpPr/>
          <p:nvPr/>
        </p:nvSpPr>
        <p:spPr>
          <a:xfrm>
            <a:off x="2346960" y="1578864"/>
            <a:ext cx="1536192" cy="819912"/>
          </a:xfrm>
          <a:prstGeom prst="wedgeRoundRectCallout">
            <a:avLst>
              <a:gd name="adj1" fmla="val -43245"/>
              <a:gd name="adj2" fmla="val 884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Non Metallic object</a:t>
            </a:r>
            <a:endParaRPr lang="en-US" sz="1600" b="1" dirty="0">
              <a:latin typeface="+mj-lt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386679" y="5096946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61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32300" y="5300268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03951" y="5117672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273697" y="515182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 flipV="1">
            <a:off x="1894338" y="5120640"/>
            <a:ext cx="251454" cy="21553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2178759" y="5036264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V="1">
            <a:off x="2828544" y="5334022"/>
            <a:ext cx="539791" cy="607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>
            <a:off x="2596896" y="5084064"/>
            <a:ext cx="207264" cy="23164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R003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632" y="1484805"/>
            <a:ext cx="6096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Case1: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endParaRPr lang="en-US" altLang="zh-CN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 </a:t>
            </a:r>
            <a:r>
              <a:rPr lang="en-US" altLang="zh-CN" i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(robot movement  right side)</a:t>
            </a:r>
          </a:p>
          <a:p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-check Sensor2(right wheel motor) should set as = 0, Sensor1(left wheel motor) set slow speed and angle change 90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°and move for 3cm </a:t>
            </a:r>
          </a:p>
          <a:p>
            <a:pPr>
              <a:buFontTx/>
              <a:buChar char="-"/>
            </a:pP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Stop at 3cm distance, take another turn of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90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°(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Sensor1(left wheel motor) should set as = 0, Sensor2(right wheel motor) set slow speed ) 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and move 3cm straight. </a:t>
            </a:r>
          </a:p>
          <a:p>
            <a:pPr>
              <a:buFontTx/>
              <a:buChar char="-"/>
            </a:pP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Stop at 3cm distance, take another turn of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90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° (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Sensor1(left wheel motor) should set as = 0, Sensor2(right wheel motor) set slow speed ) 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and move 3cm straight.</a:t>
            </a:r>
          </a:p>
          <a:p>
            <a:pPr>
              <a:buFontTx/>
              <a:buChar char="-"/>
            </a:pP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Stop at 3cm distance, take another turn of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90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° (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Sensor2(right wheel motor) should set as = 0, Sensor1(left wheel motor) set slow speed ) 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and move ahead with slow speed until it achieves 20cm (original area of one side distance) </a:t>
            </a:r>
          </a:p>
          <a:p>
            <a:pPr>
              <a:buFontTx/>
              <a:buChar char="-"/>
            </a:pPr>
            <a:endParaRPr lang="en-US" altLang="zh-CN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666944" y="2563561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404967" y="2676834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52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50588" y="288015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22239" y="2697560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291985" y="273170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>
            <a:off x="1912626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2258007" y="3237944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>
            <a:off x="3005623" y="2913910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 flipV="1">
            <a:off x="2625373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ular Callout 58"/>
          <p:cNvSpPr/>
          <p:nvPr/>
        </p:nvSpPr>
        <p:spPr>
          <a:xfrm>
            <a:off x="2346960" y="1578864"/>
            <a:ext cx="1536192" cy="819912"/>
          </a:xfrm>
          <a:prstGeom prst="wedgeRoundRectCallout">
            <a:avLst>
              <a:gd name="adj1" fmla="val -43245"/>
              <a:gd name="adj2" fmla="val 884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Non Metallic object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1520" y="3925824"/>
            <a:ext cx="2743200" cy="12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5568" y="4029456"/>
            <a:ext cx="242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total length one side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4464" y="3596640"/>
            <a:ext cx="1395984" cy="6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57984" y="3621024"/>
            <a:ext cx="792480" cy="12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0" idx="3"/>
          </p:cNvCxnSpPr>
          <p:nvPr/>
        </p:nvCxnSpPr>
        <p:spPr>
          <a:xfrm>
            <a:off x="3048000" y="3633216"/>
            <a:ext cx="498944" cy="16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056" y="3572256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30cm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76272" y="3553968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8272" y="3584448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20cm</a:t>
            </a:r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353568" y="1011936"/>
            <a:ext cx="11228832" cy="584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R003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54880" y="1502688"/>
            <a:ext cx="70591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 </a:t>
            </a:r>
            <a:r>
              <a:rPr lang="en-US" altLang="zh-CN" sz="2000" i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(robot movement left side)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-Place any other object at right side.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-Sensor2(right wheel motor) should set as = 0, Sensor1(left wheel motor) set slow speed and angle change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°and move for 3cm</a:t>
            </a:r>
          </a:p>
          <a:p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-Here if IR sensor (S1) = still On, then it has to take 180 °angle change and takes other path. </a:t>
            </a:r>
          </a:p>
          <a:p>
            <a:pPr>
              <a:buFontTx/>
              <a:buChar char="-"/>
            </a:pP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Check Sensor1(left wheel motor)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should set as = 0, Sensor2(right wheel motor) set slow speed )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and rotation change of 180 °and stops. </a:t>
            </a:r>
          </a:p>
          <a:p>
            <a:pPr>
              <a:buFontTx/>
              <a:buChar char="-"/>
            </a:pP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Ensure robot moves for 6cm straight </a:t>
            </a:r>
          </a:p>
          <a:p>
            <a:pPr>
              <a:buFontTx/>
              <a:buChar char="-"/>
            </a:pPr>
            <a:endParaRPr lang="en-US" altLang="zh-CN" sz="2000" dirty="0" smtClean="0">
              <a:latin typeface="+mj-lt"/>
              <a:cs typeface="Arial" panose="020B0604020202020204" pitchFamily="34" charset="0"/>
            </a:endParaRPr>
          </a:p>
          <a:p>
            <a:endParaRPr lang="en-US" altLang="zh-CN" sz="20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666944" y="2563561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404967" y="2676834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52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50588" y="288015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22239" y="2697560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291985" y="273170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>
            <a:off x="1912626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2258007" y="3237944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>
            <a:off x="3005623" y="2913910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 flipV="1">
            <a:off x="2625373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386679" y="5096946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61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32300" y="5300268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03951" y="5117672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273697" y="515182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 flipV="1">
            <a:off x="1894338" y="5120640"/>
            <a:ext cx="251454" cy="21553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2178759" y="5036264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V="1">
            <a:off x="2828544" y="5334022"/>
            <a:ext cx="539791" cy="607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>
            <a:off x="2596896" y="5084064"/>
            <a:ext cx="207264" cy="23164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94944" y="4230624"/>
            <a:ext cx="2743200" cy="12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1184" y="4236720"/>
            <a:ext cx="242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total length one side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4464" y="3596640"/>
            <a:ext cx="1395984" cy="6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57984" y="3621024"/>
            <a:ext cx="792480" cy="12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0" idx="3"/>
          </p:cNvCxnSpPr>
          <p:nvPr/>
        </p:nvCxnSpPr>
        <p:spPr>
          <a:xfrm>
            <a:off x="3048000" y="3633216"/>
            <a:ext cx="498944" cy="16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056" y="3572256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30cm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76272" y="3553968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8272" y="3584448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20cm</a:t>
            </a:r>
          </a:p>
        </p:txBody>
      </p:sp>
      <p:sp>
        <p:nvSpPr>
          <p:cNvPr id="32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115201" y="5724845"/>
            <a:ext cx="270000" cy="27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>
            <a:off x="1914144" y="5364480"/>
            <a:ext cx="195072" cy="28041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43584" y="6047232"/>
            <a:ext cx="29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Object which make robot to take other direction (different path)</a:t>
            </a:r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353568" y="1011936"/>
            <a:ext cx="11228832" cy="584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R003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54880" y="1502688"/>
            <a:ext cx="70591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 </a:t>
            </a:r>
            <a:r>
              <a:rPr lang="en-US" altLang="zh-CN" sz="2000" i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(robot movement left side)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Stop at 6cm distance, take another turn of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°(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Sensor2(right wheel motor) should set as = 0, Sensor1(left wheel motor) set slow speed )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and move 3cm straight. </a:t>
            </a:r>
          </a:p>
          <a:p>
            <a:pPr>
              <a:buFontTx/>
              <a:buChar char="-"/>
            </a:pP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Stop at 3cm distance, take another turn of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(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Sensor2(right wheel motor) should set as = 0, Sensor1(left wheel motor) set slow speed )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and move 3cm straight.</a:t>
            </a:r>
          </a:p>
          <a:p>
            <a:pPr>
              <a:buFontTx/>
              <a:buChar char="-"/>
            </a:pP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Stop at 3cm distance, take another turn of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(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Sensor1(left wheel motor) should set as = 0, Sensor2(right wheel motor) set slow speed )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and move ahead with slow speed until it achieves 20cm (original area of one side distance) </a:t>
            </a:r>
          </a:p>
          <a:p>
            <a:pPr>
              <a:buFontTx/>
              <a:buChar char="-"/>
            </a:pPr>
            <a:endParaRPr lang="en-US" altLang="zh-CN" sz="2000" dirty="0" smtClean="0">
              <a:latin typeface="+mj-lt"/>
              <a:cs typeface="Arial" panose="020B0604020202020204" pitchFamily="34" charset="0"/>
            </a:endParaRPr>
          </a:p>
          <a:p>
            <a:endParaRPr lang="en-US" altLang="zh-CN" sz="20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666944" y="2563561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404967" y="2676834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52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50588" y="288015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22239" y="2697560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291985" y="273170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>
            <a:off x="1912626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2258007" y="3237944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>
            <a:off x="3005623" y="2913910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 flipV="1">
            <a:off x="2625373" y="2916067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386679" y="5096946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61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32300" y="5300268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03951" y="5117672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273697" y="515182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 flipV="1">
            <a:off x="1894338" y="5120640"/>
            <a:ext cx="251454" cy="21553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2178759" y="5036264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V="1">
            <a:off x="2828544" y="5334022"/>
            <a:ext cx="539791" cy="607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>
            <a:off x="2596896" y="5084064"/>
            <a:ext cx="207264" cy="23164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94944" y="4230624"/>
            <a:ext cx="2743200" cy="12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1184" y="4236720"/>
            <a:ext cx="242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total length one side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4464" y="3596640"/>
            <a:ext cx="1395984" cy="6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57984" y="3621024"/>
            <a:ext cx="792480" cy="12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0" idx="3"/>
          </p:cNvCxnSpPr>
          <p:nvPr/>
        </p:nvCxnSpPr>
        <p:spPr>
          <a:xfrm>
            <a:off x="3048000" y="3633216"/>
            <a:ext cx="498944" cy="16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056" y="3572256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30cm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76272" y="3553968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8272" y="3584448"/>
            <a:ext cx="82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20cm</a:t>
            </a:r>
          </a:p>
        </p:txBody>
      </p:sp>
      <p:sp>
        <p:nvSpPr>
          <p:cNvPr id="32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2115201" y="5724845"/>
            <a:ext cx="270000" cy="27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>
            <a:off x="1914144" y="5364480"/>
            <a:ext cx="195072" cy="28041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43584" y="6047232"/>
            <a:ext cx="29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Object which make robot to take other direction (different path)</a:t>
            </a:r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972312"/>
          </a:xfrm>
          <a:prstGeom prst="rect">
            <a:avLst/>
          </a:prstGeom>
        </p:spPr>
        <p:txBody>
          <a:bodyPr/>
          <a:lstStyle/>
          <a:p>
            <a:r>
              <a:rPr dirty="0"/>
              <a:t>Design specifications/Requirements</a:t>
            </a:r>
          </a:p>
        </p:txBody>
      </p:sp>
      <p:sp>
        <p:nvSpPr>
          <p:cNvPr id="103" name="ZoneTexte 2"/>
          <p:cNvSpPr txBox="1"/>
          <p:nvPr/>
        </p:nvSpPr>
        <p:spPr>
          <a:xfrm>
            <a:off x="477198" y="1600200"/>
            <a:ext cx="10648002" cy="584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 u="sng"/>
            </a:pPr>
            <a:endParaRPr lang="en-US" sz="2200" dirty="0" smtClean="0">
              <a:latin typeface="+mj-lt"/>
            </a:endParaRPr>
          </a:p>
          <a:p>
            <a:pPr>
              <a:defRPr b="1" u="sng"/>
            </a:pPr>
            <a:r>
              <a:rPr sz="2200" i="1" dirty="0" smtClean="0">
                <a:latin typeface="+mj-lt"/>
              </a:rPr>
              <a:t>Contract </a:t>
            </a:r>
            <a:r>
              <a:rPr sz="2200" i="1" dirty="0">
                <a:latin typeface="+mj-lt"/>
              </a:rPr>
              <a:t>: </a:t>
            </a:r>
            <a:r>
              <a:rPr lang="en-US" sz="2200" b="1" i="1" dirty="0" smtClean="0">
                <a:latin typeface="+mj-lt"/>
              </a:rPr>
              <a:t>Create a robot that can search, detect and pick up all metallic objects in a given area</a:t>
            </a:r>
            <a:endParaRPr sz="2200" b="0" i="1" dirty="0">
              <a:latin typeface="+mj-lt"/>
            </a:endParaRPr>
          </a:p>
          <a:p>
            <a:pPr>
              <a:defRPr b="1"/>
            </a:pPr>
            <a:endParaRPr sz="2200" dirty="0">
              <a:latin typeface="+mj-lt"/>
            </a:endParaRPr>
          </a:p>
          <a:p>
            <a:r>
              <a:rPr sz="2200" b="1" dirty="0">
                <a:latin typeface="+mj-lt"/>
              </a:rPr>
              <a:t>Bronze</a:t>
            </a:r>
            <a:r>
              <a:rPr sz="2200" dirty="0">
                <a:latin typeface="+mj-lt"/>
              </a:rPr>
              <a:t> :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The robot is able to autonomously explore the area and detect metal objects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The robot is able to home in on the target </a:t>
            </a:r>
          </a:p>
          <a:p>
            <a:r>
              <a:rPr sz="2200" b="1" dirty="0" smtClean="0">
                <a:latin typeface="+mj-lt"/>
              </a:rPr>
              <a:t>Silver</a:t>
            </a:r>
            <a:r>
              <a:rPr sz="2200" dirty="0" smtClean="0">
                <a:latin typeface="+mj-lt"/>
              </a:rPr>
              <a:t> </a:t>
            </a:r>
            <a:r>
              <a:rPr sz="2200" dirty="0">
                <a:latin typeface="+mj-lt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The robot is able to pick up the object and get back to his starting point 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He is able to choose between multiple search path depending on the situation </a:t>
            </a:r>
          </a:p>
          <a:p>
            <a:r>
              <a:rPr lang="en-US" sz="2200" b="1" dirty="0" smtClean="0">
                <a:latin typeface="+mj-lt"/>
              </a:rPr>
              <a:t>Gold</a:t>
            </a:r>
            <a:r>
              <a:rPr lang="en-US" sz="2200" dirty="0" smtClean="0">
                <a:latin typeface="+mj-lt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The robot is able to discriminate the picked up objects by checking their color, and prioritize targets </a:t>
            </a:r>
          </a:p>
          <a:p>
            <a:r>
              <a:rPr sz="2200" b="1" dirty="0" smtClean="0">
                <a:latin typeface="+mj-lt"/>
              </a:rPr>
              <a:t>Platinum</a:t>
            </a:r>
            <a:r>
              <a:rPr sz="2200" dirty="0" smtClean="0">
                <a:latin typeface="+mj-lt"/>
              </a:rPr>
              <a:t> :</a:t>
            </a:r>
            <a:endParaRPr lang="en-US" sz="22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The robot is able to report to a remote system, with a graphical user interface. </a:t>
            </a:r>
            <a:endParaRPr sz="2200" dirty="0">
              <a:latin typeface="+mj-lt"/>
            </a:endParaRPr>
          </a:p>
          <a:p>
            <a:endParaRPr sz="2200" dirty="0">
              <a:latin typeface="+mj-lt"/>
            </a:endParaRPr>
          </a:p>
          <a:p>
            <a:endParaRPr sz="22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 of R003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647191" y="229533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2889504" y="3048000"/>
            <a:ext cx="573023" cy="67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1213131" y="430970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3244592" y="2889337"/>
            <a:ext cx="10672" cy="1207175"/>
          </a:xfrm>
          <a:prstGeom prst="straightConnector1">
            <a:avLst/>
          </a:prstGeom>
          <a:ln w="4127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963168" y="2938105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1664" y="226771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8720" y="18592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74336" y="1447259"/>
            <a:ext cx="69738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Then, verify another Sensor1(left wheel motor) and Sensor2(right wheel motor) has to start working on the previous condition (identical speed)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Movement straight should achieve 60cm, but at 58</a:t>
            </a:r>
            <a:r>
              <a:rPr lang="en-US" altLang="zh-CN" sz="2000" i="1" baseline="30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cm of travel, robot should stop.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 here, condition of rotation should check that,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Sensor2(right wheel motor) = 0, Sensor1(left wheel motor) = speed 30,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20cm (2*times of  wheel rotation)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-once the above condition has achieved, robot should stop for a while (sleep(1000))</a:t>
            </a:r>
          </a:p>
        </p:txBody>
      </p:sp>
      <p:cxnSp>
        <p:nvCxnSpPr>
          <p:cNvPr id="14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1200939" y="2749865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 of R003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647191" y="229533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1775456" y="4002375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1213131" y="4309705"/>
            <a:ext cx="1800000" cy="0"/>
          </a:xfrm>
          <a:prstGeom prst="straightConnector1">
            <a:avLst/>
          </a:prstGeom>
          <a:ln w="5397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963168" y="2938105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1664" y="226771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8720" y="18592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74336" y="1447259"/>
            <a:ext cx="6973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endParaRPr lang="en-US" altLang="zh-CN" sz="2000" b="1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Then, verify another Sensor1(left wheel motor) and Sensor2(right wheel motor) has to start working on the previous condition (identical speed)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Movement straight should achieve 60cm, but at 58</a:t>
            </a:r>
            <a:r>
              <a:rPr lang="en-US" altLang="zh-CN" sz="2000" i="1" baseline="30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cm of travel, robot should stop.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 here, condition of rotation should check that,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Sensor2(right wheel motor) = 0, Sensor1(left wheel motor) = speed 30,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20cm (2*times of  wheel rotation)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-once the above condition has achieved, robot should stop for a while (sleep(1000))</a:t>
            </a:r>
          </a:p>
        </p:txBody>
      </p:sp>
      <p:cxnSp>
        <p:nvCxnSpPr>
          <p:cNvPr id="14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1200939" y="2749865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3171440" y="2877145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 of R003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647191" y="229533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690368" y="3197703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963168" y="2938105"/>
            <a:ext cx="7616" cy="1280327"/>
          </a:xfrm>
          <a:prstGeom prst="straightConnector1">
            <a:avLst/>
          </a:prstGeom>
          <a:ln w="50800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1664" y="226771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8720" y="18592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74336" y="1447259"/>
            <a:ext cx="6973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Then, check another Sensor1(left wheel motor) and Sensor2(right wheel motor) has to start working on the previous condition (identical speed)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Movement straight should achieve 60cm, but at 58</a:t>
            </a:r>
            <a:r>
              <a:rPr lang="en-US" altLang="zh-CN" sz="2000" i="1" baseline="30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cm of travel, robot should stop.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Then here, condition of rotation should check that,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Sensor2(right wheel motor) = 0, Sensor1(left wheel motor) = speed 30,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20cm (2*times of  wheel rotation)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-once the above condition has achieved, robot should stop for a while (sleep(1000))</a:t>
            </a:r>
          </a:p>
        </p:txBody>
      </p:sp>
      <p:cxnSp>
        <p:nvCxnSpPr>
          <p:cNvPr id="14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1200939" y="2749865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3171440" y="2877145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1200939" y="424874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 of R003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cs typeface="Arial" panose="020B0604020202020204" pitchFamily="34" charset="0"/>
              </a:rPr>
              <a:t>Non-metallic object detection scenario with IR sensor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1805431" y="3477961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1519424" y="3648807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2371371" y="5492329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4402832" y="4071961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2121408" y="4120729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9904" y="3450336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4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385063" y="1813753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Home Target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 flipH="1" flipV="1">
            <a:off x="768096" y="2804160"/>
            <a:ext cx="7616" cy="481417"/>
          </a:xfrm>
          <a:prstGeom prst="straightConnector1">
            <a:avLst/>
          </a:prstGeom>
          <a:ln w="4762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 flipH="1">
            <a:off x="780289" y="3950208"/>
            <a:ext cx="585215" cy="0"/>
          </a:xfrm>
          <a:prstGeom prst="straightConnector1">
            <a:avLst/>
          </a:prstGeom>
          <a:ln w="4762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 flipV="1">
            <a:off x="769616" y="3352800"/>
            <a:ext cx="10672" cy="499705"/>
          </a:xfrm>
          <a:prstGeom prst="straightConnector1">
            <a:avLst/>
          </a:prstGeom>
          <a:ln w="47625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6960" y="304190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440" y="2889504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cxnSp>
        <p:nvCxnSpPr>
          <p:cNvPr id="30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2334795" y="3956873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7632" y="1484805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non metallic object and takes decision to move ahead for searching the metallic object into the defined area.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From exit point, sensor  left = 0 Sensor2(right wheel motor) = speed 20, angle of rotation 90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° ,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length 18cm (1*times of  wheel rotation)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After the rotation, ensure condition of identical speed is Sensor1(left wheel motor) and right has working towards 10 cm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It has to stop at the home point </a:t>
            </a:r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R004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 smtClean="0">
                <a:cs typeface="Arial" panose="020B0604020202020204" pitchFamily="34" charset="0"/>
              </a:rPr>
              <a:t>etallic object detection scenario with Inductive proximity sensor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632" y="1484805"/>
            <a:ext cx="609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metallic object and takes decision to pick and drop the object in the safe area (which is not home point)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Entry point Sensor1(left wheel motor) and Sensor2(right wheel motor) works conditionally with identical configuration for 30cm,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Place the aluminum cans(5cm radius)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Here IR sensor  (S1) has to detect the object  in less than 1cm range.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Check Inductive proximity sensor (S2) must be active as this object is metal state.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Once S1 = On, S2 = On, then robot has to stop and take the decision of “Pick up the object”. </a:t>
            </a:r>
          </a:p>
        </p:txBody>
      </p:sp>
      <p:sp>
        <p:nvSpPr>
          <p:cNvPr id="50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666944" y="2563561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404967" y="2676834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52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50588" y="288015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22239" y="2697560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ounded Rectangular Callout 58"/>
          <p:cNvSpPr/>
          <p:nvPr/>
        </p:nvSpPr>
        <p:spPr>
          <a:xfrm>
            <a:off x="2346960" y="1578864"/>
            <a:ext cx="1536192" cy="819912"/>
          </a:xfrm>
          <a:prstGeom prst="wedgeRoundRectCallout">
            <a:avLst>
              <a:gd name="adj1" fmla="val -43245"/>
              <a:gd name="adj2" fmla="val 884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 Metallic object</a:t>
            </a:r>
            <a:endParaRPr lang="en-US" sz="1600" b="1" dirty="0">
              <a:latin typeface="+mj-lt"/>
            </a:endParaRPr>
          </a:p>
        </p:txBody>
      </p:sp>
      <p:sp>
        <p:nvSpPr>
          <p:cNvPr id="24" name="圆柱体 30">
            <a:extLst>
              <a:ext uri="{FF2B5EF4-FFF2-40B4-BE49-F238E27FC236}">
                <a16:creationId xmlns="" xmlns:a16="http://schemas.microsoft.com/office/drawing/2014/main" id="{968C3E5C-57A1-426F-B5C8-C5E304991BF8}"/>
              </a:ext>
            </a:extLst>
          </p:cNvPr>
          <p:cNvSpPr/>
          <p:nvPr/>
        </p:nvSpPr>
        <p:spPr>
          <a:xfrm>
            <a:off x="2299086" y="2710588"/>
            <a:ext cx="303978" cy="380143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Connecteur droit avec flèche 18">
            <a:extLst>
              <a:ext uri="{FF2B5EF4-FFF2-40B4-BE49-F238E27FC236}">
                <a16:creationId xmlns="" xmlns:a16="http://schemas.microsoft.com/office/drawing/2014/main" id="{57707C1A-870B-464C-83A2-4B0CD255FE23}"/>
              </a:ext>
            </a:extLst>
          </p:cNvPr>
          <p:cNvCxnSpPr>
            <a:cxnSpLocks/>
          </p:cNvCxnSpPr>
          <p:nvPr/>
        </p:nvCxnSpPr>
        <p:spPr>
          <a:xfrm>
            <a:off x="2668045" y="2877334"/>
            <a:ext cx="906224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roix 9">
            <a:extLst>
              <a:ext uri="{FF2B5EF4-FFF2-40B4-BE49-F238E27FC236}">
                <a16:creationId xmlns="" xmlns:a16="http://schemas.microsoft.com/office/drawing/2014/main" id="{396FB2B0-718D-45E1-B95B-9DD2D95B35C1}"/>
              </a:ext>
            </a:extLst>
          </p:cNvPr>
          <p:cNvSpPr/>
          <p:nvPr/>
        </p:nvSpPr>
        <p:spPr>
          <a:xfrm rot="2718186">
            <a:off x="3460901" y="2697562"/>
            <a:ext cx="350546" cy="365192"/>
          </a:xfrm>
          <a:prstGeom prst="plus">
            <a:avLst>
              <a:gd name="adj" fmla="val 434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H="1">
            <a:off x="1706880" y="3730752"/>
            <a:ext cx="633984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H="1" flipV="1">
            <a:off x="1005840" y="3749040"/>
            <a:ext cx="566928" cy="6096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18">
            <a:extLst>
              <a:ext uri="{FF2B5EF4-FFF2-40B4-BE49-F238E27FC236}">
                <a16:creationId xmlns="" xmlns:a16="http://schemas.microsoft.com/office/drawing/2014/main" id="{57707C1A-870B-464C-83A2-4B0CD255FE23}"/>
              </a:ext>
            </a:extLst>
          </p:cNvPr>
          <p:cNvCxnSpPr>
            <a:cxnSpLocks/>
          </p:cNvCxnSpPr>
          <p:nvPr/>
        </p:nvCxnSpPr>
        <p:spPr>
          <a:xfrm flipH="1">
            <a:off x="2450592" y="3127270"/>
            <a:ext cx="4093" cy="591290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R004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 smtClean="0">
                <a:cs typeface="Arial" panose="020B0604020202020204" pitchFamily="34" charset="0"/>
              </a:rPr>
              <a:t>etallic object detection scenario with Inductive proximity sensor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632" y="1484805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metallic object and takes decision to pick and drop the object in the safe area (which is not home point) </a:t>
            </a:r>
          </a:p>
          <a:p>
            <a:endParaRPr lang="en-US" altLang="zh-CN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When IR sensor  = active, then Sensor1(left wheel motor) and right should stop near to the object.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Here Inductive proximity sensor also should set as = active,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When this condition has achieved, then sensor 1 and sensor 2 should set as “0”.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 3 and sensor 4 should act as a arm, working at same speed to pick the object and lodge into the space.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After pickup the material, IR sensor and Inductive proximity sensor should set automatically = 0, when this condition has achieved then sensor 1 (left wheel motor) set as =0, and sensor 2 (right wheel motor) set as slow speed and change the angle of robot 180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° (U-turn). </a:t>
            </a:r>
          </a:p>
        </p:txBody>
      </p:sp>
      <p:sp>
        <p:nvSpPr>
          <p:cNvPr id="50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666944" y="2563561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1404967" y="2676834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52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950588" y="288015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522239" y="2697560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ounded Rectangular Callout 58"/>
          <p:cNvSpPr/>
          <p:nvPr/>
        </p:nvSpPr>
        <p:spPr>
          <a:xfrm>
            <a:off x="2346960" y="1578864"/>
            <a:ext cx="1536192" cy="819912"/>
          </a:xfrm>
          <a:prstGeom prst="wedgeRoundRectCallout">
            <a:avLst>
              <a:gd name="adj1" fmla="val -43245"/>
              <a:gd name="adj2" fmla="val 884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 Metallic object</a:t>
            </a:r>
            <a:endParaRPr lang="en-US" sz="1600" b="1" dirty="0">
              <a:latin typeface="+mj-lt"/>
            </a:endParaRPr>
          </a:p>
        </p:txBody>
      </p:sp>
      <p:sp>
        <p:nvSpPr>
          <p:cNvPr id="24" name="圆柱体 30">
            <a:extLst>
              <a:ext uri="{FF2B5EF4-FFF2-40B4-BE49-F238E27FC236}">
                <a16:creationId xmlns="" xmlns:a16="http://schemas.microsoft.com/office/drawing/2014/main" id="{968C3E5C-57A1-426F-B5C8-C5E304991BF8}"/>
              </a:ext>
            </a:extLst>
          </p:cNvPr>
          <p:cNvSpPr/>
          <p:nvPr/>
        </p:nvSpPr>
        <p:spPr>
          <a:xfrm>
            <a:off x="2299086" y="2710588"/>
            <a:ext cx="303978" cy="380143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Connecteur droit avec flèche 18">
            <a:extLst>
              <a:ext uri="{FF2B5EF4-FFF2-40B4-BE49-F238E27FC236}">
                <a16:creationId xmlns="" xmlns:a16="http://schemas.microsoft.com/office/drawing/2014/main" id="{57707C1A-870B-464C-83A2-4B0CD255FE23}"/>
              </a:ext>
            </a:extLst>
          </p:cNvPr>
          <p:cNvCxnSpPr>
            <a:cxnSpLocks/>
          </p:cNvCxnSpPr>
          <p:nvPr/>
        </p:nvCxnSpPr>
        <p:spPr>
          <a:xfrm>
            <a:off x="2668045" y="2877334"/>
            <a:ext cx="906224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roix 9">
            <a:extLst>
              <a:ext uri="{FF2B5EF4-FFF2-40B4-BE49-F238E27FC236}">
                <a16:creationId xmlns="" xmlns:a16="http://schemas.microsoft.com/office/drawing/2014/main" id="{396FB2B0-718D-45E1-B95B-9DD2D95B35C1}"/>
              </a:ext>
            </a:extLst>
          </p:cNvPr>
          <p:cNvSpPr/>
          <p:nvPr/>
        </p:nvSpPr>
        <p:spPr>
          <a:xfrm rot="2718186">
            <a:off x="3460901" y="2697562"/>
            <a:ext cx="350546" cy="365192"/>
          </a:xfrm>
          <a:prstGeom prst="plus">
            <a:avLst>
              <a:gd name="adj" fmla="val 434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H="1">
            <a:off x="1706880" y="3730752"/>
            <a:ext cx="633984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H="1" flipV="1">
            <a:off x="1005840" y="3749040"/>
            <a:ext cx="566928" cy="6096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18">
            <a:extLst>
              <a:ext uri="{FF2B5EF4-FFF2-40B4-BE49-F238E27FC236}">
                <a16:creationId xmlns="" xmlns:a16="http://schemas.microsoft.com/office/drawing/2014/main" id="{57707C1A-870B-464C-83A2-4B0CD255FE23}"/>
              </a:ext>
            </a:extLst>
          </p:cNvPr>
          <p:cNvCxnSpPr>
            <a:cxnSpLocks/>
          </p:cNvCxnSpPr>
          <p:nvPr/>
        </p:nvCxnSpPr>
        <p:spPr>
          <a:xfrm flipH="1">
            <a:off x="2450592" y="3127270"/>
            <a:ext cx="4093" cy="591290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R004</a:t>
            </a:r>
            <a:r>
              <a:rPr lang="en-US" altLang="zh-CN" sz="2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 smtClean="0">
                <a:cs typeface="Arial" panose="020B0604020202020204" pitchFamily="34" charset="0"/>
              </a:rPr>
              <a:t>etallic object detection scenario with Inductive proximity sensor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632" y="1484805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robot  has identified the metallic object and takes decision to pick and drop the object in the safe area (which is not home point) </a:t>
            </a:r>
          </a:p>
          <a:p>
            <a:endParaRPr lang="en-US" altLang="zh-CN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</a:t>
            </a:r>
          </a:p>
          <a:p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-Travel 30cm towards entry point and stop the sensor 1 and 2.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Sensor 1 must set as off, sensor 2 set as slow speed with angle of rotation 90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°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Verify Travel straight to 20cm to reach muster point(safe place)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Drop the object with the help of sensor 3 and 4.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Again sensor 1 (left wheel motor) set as =0, and sensor 2 (right wheel motor) set as slow speed and change the angle of robot 180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° (U-turn). </a:t>
            </a:r>
          </a:p>
          <a:p>
            <a:pPr>
              <a:buFontTx/>
              <a:buChar char="-"/>
            </a:pPr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Travel straight 30cm to reach and stopped.   </a:t>
            </a:r>
          </a:p>
          <a:p>
            <a:r>
              <a:rPr lang="en-US" altLang="zh-CN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1800800" y="2551369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2538823" y="2664642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52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2084444" y="2867964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1656095" y="2685368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ounded Rectangular Callout 58"/>
          <p:cNvSpPr/>
          <p:nvPr/>
        </p:nvSpPr>
        <p:spPr>
          <a:xfrm>
            <a:off x="3480816" y="1566672"/>
            <a:ext cx="1536192" cy="819912"/>
          </a:xfrm>
          <a:prstGeom prst="wedgeRoundRectCallout">
            <a:avLst>
              <a:gd name="adj1" fmla="val -43245"/>
              <a:gd name="adj2" fmla="val 884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 Metallic object</a:t>
            </a:r>
            <a:endParaRPr lang="en-US" sz="1600" b="1" dirty="0">
              <a:latin typeface="+mj-lt"/>
            </a:endParaRPr>
          </a:p>
        </p:txBody>
      </p:sp>
      <p:sp>
        <p:nvSpPr>
          <p:cNvPr id="24" name="圆柱体 30">
            <a:extLst>
              <a:ext uri="{FF2B5EF4-FFF2-40B4-BE49-F238E27FC236}">
                <a16:creationId xmlns="" xmlns:a16="http://schemas.microsoft.com/office/drawing/2014/main" id="{968C3E5C-57A1-426F-B5C8-C5E304991BF8}"/>
              </a:ext>
            </a:extLst>
          </p:cNvPr>
          <p:cNvSpPr/>
          <p:nvPr/>
        </p:nvSpPr>
        <p:spPr>
          <a:xfrm>
            <a:off x="3432942" y="2698396"/>
            <a:ext cx="303978" cy="380143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Connecteur droit avec flèche 18">
            <a:extLst>
              <a:ext uri="{FF2B5EF4-FFF2-40B4-BE49-F238E27FC236}">
                <a16:creationId xmlns="" xmlns:a16="http://schemas.microsoft.com/office/drawing/2014/main" id="{57707C1A-870B-464C-83A2-4B0CD255FE23}"/>
              </a:ext>
            </a:extLst>
          </p:cNvPr>
          <p:cNvCxnSpPr>
            <a:cxnSpLocks/>
          </p:cNvCxnSpPr>
          <p:nvPr/>
        </p:nvCxnSpPr>
        <p:spPr>
          <a:xfrm>
            <a:off x="3801901" y="2865142"/>
            <a:ext cx="906224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roix 9">
            <a:extLst>
              <a:ext uri="{FF2B5EF4-FFF2-40B4-BE49-F238E27FC236}">
                <a16:creationId xmlns="" xmlns:a16="http://schemas.microsoft.com/office/drawing/2014/main" id="{396FB2B0-718D-45E1-B95B-9DD2D95B35C1}"/>
              </a:ext>
            </a:extLst>
          </p:cNvPr>
          <p:cNvSpPr/>
          <p:nvPr/>
        </p:nvSpPr>
        <p:spPr>
          <a:xfrm rot="2718186">
            <a:off x="4594757" y="2685370"/>
            <a:ext cx="350546" cy="365192"/>
          </a:xfrm>
          <a:prstGeom prst="plus">
            <a:avLst>
              <a:gd name="adj" fmla="val 434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H="1">
            <a:off x="2840736" y="3718560"/>
            <a:ext cx="633984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H="1" flipV="1">
            <a:off x="2139696" y="3736848"/>
            <a:ext cx="566928" cy="6096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18">
            <a:extLst>
              <a:ext uri="{FF2B5EF4-FFF2-40B4-BE49-F238E27FC236}">
                <a16:creationId xmlns="" xmlns:a16="http://schemas.microsoft.com/office/drawing/2014/main" id="{57707C1A-870B-464C-83A2-4B0CD255FE23}"/>
              </a:ext>
            </a:extLst>
          </p:cNvPr>
          <p:cNvCxnSpPr>
            <a:cxnSpLocks/>
          </p:cNvCxnSpPr>
          <p:nvPr/>
        </p:nvCxnSpPr>
        <p:spPr>
          <a:xfrm flipH="1">
            <a:off x="3584448" y="3115078"/>
            <a:ext cx="4093" cy="591290"/>
          </a:xfrm>
          <a:prstGeom prst="straightConnector1">
            <a:avLst/>
          </a:prstGeom>
          <a:ln w="5715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153415" y="1423609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Home Target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354583" y="5611561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Muster Point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>
            <a:off x="560832" y="3529585"/>
            <a:ext cx="591312" cy="60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574544" y="3645241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580640" y="4321897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605024" y="4980265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>
            <a:off x="146304" y="5413248"/>
            <a:ext cx="35356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 flipV="1">
            <a:off x="182880" y="4706112"/>
            <a:ext cx="6096" cy="56693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 flipV="1">
            <a:off x="164592" y="4053840"/>
            <a:ext cx="6096" cy="56693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 flipV="1">
            <a:off x="170688" y="3364992"/>
            <a:ext cx="6096" cy="56693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152400" y="2438400"/>
            <a:ext cx="6096" cy="7741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1792" y="2499360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4464" y="4126992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20cm</a:t>
            </a:r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>
            <a:spLocks noGrp="1"/>
          </p:cNvSpPr>
          <p:nvPr>
            <p:ph type="title"/>
          </p:nvPr>
        </p:nvSpPr>
        <p:spPr>
          <a:xfrm>
            <a:off x="3169920" y="2947416"/>
            <a:ext cx="8424672" cy="972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 you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>
            <a:spLocks noGrp="1"/>
          </p:cNvSpPr>
          <p:nvPr>
            <p:ph type="title"/>
          </p:nvPr>
        </p:nvSpPr>
        <p:spPr>
          <a:xfrm>
            <a:off x="609600" y="411480"/>
            <a:ext cx="10972800" cy="972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Project Plan </a:t>
            </a:r>
            <a:endParaRPr dirty="0"/>
          </a:p>
        </p:txBody>
      </p:sp>
      <p:sp>
        <p:nvSpPr>
          <p:cNvPr id="103" name="ZoneTexte 2"/>
          <p:cNvSpPr txBox="1"/>
          <p:nvPr/>
        </p:nvSpPr>
        <p:spPr>
          <a:xfrm>
            <a:off x="207264" y="1600200"/>
            <a:ext cx="11826240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 u="sng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sz="2000" dirty="0"/>
          </a:p>
          <a:p>
            <a:endParaRPr sz="2000" dirty="0"/>
          </a:p>
        </p:txBody>
      </p:sp>
      <p:sp>
        <p:nvSpPr>
          <p:cNvPr id="4" name="Rectangle 3"/>
          <p:cNvSpPr/>
          <p:nvPr/>
        </p:nvSpPr>
        <p:spPr>
          <a:xfrm>
            <a:off x="1914144" y="4888992"/>
            <a:ext cx="1328928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Requirement Validation</a:t>
            </a:r>
            <a:endParaRPr lang="en-US" sz="14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9312" y="4895088"/>
            <a:ext cx="1420368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 Test phase</a:t>
            </a:r>
            <a:endParaRPr lang="en-US" sz="1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0576" y="3291840"/>
            <a:ext cx="1085088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Functional regression testing </a:t>
            </a:r>
            <a:endParaRPr lang="en-US" sz="14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0032" y="4773168"/>
            <a:ext cx="1420368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+mj-lt"/>
              </a:rPr>
              <a:t>Parallel Test cases execution (unit testing)</a:t>
            </a:r>
            <a:endParaRPr lang="en-US" sz="14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0544" y="4876800"/>
            <a:ext cx="1231392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Peer reviews</a:t>
            </a:r>
            <a:endParaRPr lang="en-US" sz="14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14304" y="3304032"/>
            <a:ext cx="1133856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Deployment</a:t>
            </a:r>
            <a:endParaRPr lang="en-US" sz="1400" b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5856" y="1871472"/>
            <a:ext cx="1328928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 Firmware requirement</a:t>
            </a:r>
            <a:endParaRPr lang="en-US" sz="1400" b="1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60064" y="1853184"/>
            <a:ext cx="1536192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 Firmware &amp; Software development</a:t>
            </a:r>
            <a:endParaRPr lang="en-US" sz="14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69280" y="1889760"/>
            <a:ext cx="1249680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Development Firmware</a:t>
            </a:r>
            <a:endParaRPr lang="en-US" sz="14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09104" y="1871472"/>
            <a:ext cx="1231392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Peer reviews</a:t>
            </a:r>
            <a:endParaRPr lang="en-US" sz="1400" b="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66160" y="3297936"/>
            <a:ext cx="1536192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Design Hardware architecture </a:t>
            </a:r>
            <a:endParaRPr lang="en-US" sz="1400" b="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63184" y="3297936"/>
            <a:ext cx="1249680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Development Hardware</a:t>
            </a:r>
            <a:endParaRPr lang="en-US" sz="14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608" y="3419856"/>
            <a:ext cx="1328928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Project Plan</a:t>
            </a:r>
            <a:endParaRPr lang="en-US" sz="1400" b="1" dirty="0">
              <a:latin typeface="+mj-lt"/>
            </a:endParaRPr>
          </a:p>
        </p:txBody>
      </p:sp>
      <p:cxnSp>
        <p:nvCxnSpPr>
          <p:cNvPr id="28" name="Straight Arrow Connector 27"/>
          <p:cNvCxnSpPr>
            <a:stCxn id="26" idx="0"/>
            <a:endCxn id="13" idx="1"/>
          </p:cNvCxnSpPr>
          <p:nvPr/>
        </p:nvCxnSpPr>
        <p:spPr>
          <a:xfrm flipV="1">
            <a:off x="957072" y="2231136"/>
            <a:ext cx="938784" cy="1188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4" idx="1"/>
          </p:cNvCxnSpPr>
          <p:nvPr/>
        </p:nvCxnSpPr>
        <p:spPr>
          <a:xfrm>
            <a:off x="957072" y="4139184"/>
            <a:ext cx="957072" cy="1109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4" idx="1"/>
          </p:cNvCxnSpPr>
          <p:nvPr/>
        </p:nvCxnSpPr>
        <p:spPr>
          <a:xfrm>
            <a:off x="3224784" y="2231136"/>
            <a:ext cx="335280" cy="6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6" idx="1"/>
          </p:cNvCxnSpPr>
          <p:nvPr/>
        </p:nvCxnSpPr>
        <p:spPr>
          <a:xfrm>
            <a:off x="5096256" y="2237232"/>
            <a:ext cx="573024" cy="2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7" idx="1"/>
          </p:cNvCxnSpPr>
          <p:nvPr/>
        </p:nvCxnSpPr>
        <p:spPr>
          <a:xfrm flipV="1">
            <a:off x="6918960" y="2243328"/>
            <a:ext cx="390144" cy="18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3"/>
            <a:endCxn id="5" idx="1"/>
          </p:cNvCxnSpPr>
          <p:nvPr/>
        </p:nvCxnSpPr>
        <p:spPr>
          <a:xfrm flipV="1">
            <a:off x="3243072" y="5245608"/>
            <a:ext cx="396240" cy="3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9" idx="1"/>
          </p:cNvCxnSpPr>
          <p:nvPr/>
        </p:nvCxnSpPr>
        <p:spPr>
          <a:xfrm flipV="1">
            <a:off x="5059680" y="5233416"/>
            <a:ext cx="530352" cy="12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3"/>
            <a:endCxn id="10" idx="1"/>
          </p:cNvCxnSpPr>
          <p:nvPr/>
        </p:nvCxnSpPr>
        <p:spPr>
          <a:xfrm>
            <a:off x="7010400" y="5233416"/>
            <a:ext cx="390144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3"/>
            <a:endCxn id="8" idx="1"/>
          </p:cNvCxnSpPr>
          <p:nvPr/>
        </p:nvCxnSpPr>
        <p:spPr>
          <a:xfrm flipV="1">
            <a:off x="8631936" y="3663696"/>
            <a:ext cx="548640" cy="1584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" idx="3"/>
            <a:endCxn id="8" idx="1"/>
          </p:cNvCxnSpPr>
          <p:nvPr/>
        </p:nvCxnSpPr>
        <p:spPr>
          <a:xfrm>
            <a:off x="8540496" y="2243328"/>
            <a:ext cx="640080" cy="142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3"/>
            <a:endCxn id="12" idx="1"/>
          </p:cNvCxnSpPr>
          <p:nvPr/>
        </p:nvCxnSpPr>
        <p:spPr>
          <a:xfrm>
            <a:off x="10265664" y="3663696"/>
            <a:ext cx="548640" cy="12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4" idx="2"/>
            <a:endCxn id="21" idx="0"/>
          </p:cNvCxnSpPr>
          <p:nvPr/>
        </p:nvCxnSpPr>
        <p:spPr>
          <a:xfrm>
            <a:off x="4328160" y="2621280"/>
            <a:ext cx="6096" cy="6766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1" idx="2"/>
            <a:endCxn id="5" idx="0"/>
          </p:cNvCxnSpPr>
          <p:nvPr/>
        </p:nvCxnSpPr>
        <p:spPr>
          <a:xfrm>
            <a:off x="4334256" y="4066032"/>
            <a:ext cx="15240" cy="829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6" idx="2"/>
            <a:endCxn id="23" idx="0"/>
          </p:cNvCxnSpPr>
          <p:nvPr/>
        </p:nvCxnSpPr>
        <p:spPr>
          <a:xfrm flipH="1">
            <a:off x="6288024" y="2633472"/>
            <a:ext cx="6096" cy="6644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3" idx="2"/>
            <a:endCxn id="9" idx="0"/>
          </p:cNvCxnSpPr>
          <p:nvPr/>
        </p:nvCxnSpPr>
        <p:spPr>
          <a:xfrm>
            <a:off x="6288024" y="4041648"/>
            <a:ext cx="12192" cy="731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1" idx="3"/>
            <a:endCxn id="23" idx="1"/>
          </p:cNvCxnSpPr>
          <p:nvPr/>
        </p:nvCxnSpPr>
        <p:spPr>
          <a:xfrm flipV="1">
            <a:off x="5102352" y="3669792"/>
            <a:ext cx="560832" cy="12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3" idx="3"/>
            <a:endCxn id="8" idx="1"/>
          </p:cNvCxnSpPr>
          <p:nvPr/>
        </p:nvCxnSpPr>
        <p:spPr>
          <a:xfrm flipV="1">
            <a:off x="6912864" y="3663696"/>
            <a:ext cx="2267712" cy="6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059680" y="841248"/>
            <a:ext cx="5327904" cy="5669280"/>
          </a:xfrm>
          <a:prstGeom prst="ellipse">
            <a:avLst/>
          </a:prstGeom>
          <a:solidFill>
            <a:schemeClr val="accent5">
              <a:alpha val="3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ular Callout 124"/>
          <p:cNvSpPr/>
          <p:nvPr/>
        </p:nvSpPr>
        <p:spPr>
          <a:xfrm>
            <a:off x="9753600" y="707136"/>
            <a:ext cx="1536192" cy="819912"/>
          </a:xfrm>
          <a:prstGeom prst="wedgeRoundRectCallout">
            <a:avLst>
              <a:gd name="adj1" fmla="val -48801"/>
              <a:gd name="adj2" fmla="val 7654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Iterative Validation Phase</a:t>
            </a:r>
            <a:endParaRPr lang="en-US" sz="16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>
            <a:spLocks noGrp="1"/>
          </p:cNvSpPr>
          <p:nvPr>
            <p:ph type="title"/>
          </p:nvPr>
        </p:nvSpPr>
        <p:spPr>
          <a:xfrm>
            <a:off x="609600" y="411480"/>
            <a:ext cx="10972800" cy="9723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Validation Plan </a:t>
            </a:r>
            <a:endParaRPr dirty="0"/>
          </a:p>
        </p:txBody>
      </p:sp>
      <p:sp>
        <p:nvSpPr>
          <p:cNvPr id="103" name="ZoneTexte 2"/>
          <p:cNvSpPr txBox="1"/>
          <p:nvPr/>
        </p:nvSpPr>
        <p:spPr>
          <a:xfrm>
            <a:off x="207264" y="1600200"/>
            <a:ext cx="11826240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 u="sng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sz="2000" dirty="0"/>
          </a:p>
          <a:p>
            <a:endParaRPr sz="2000" dirty="0"/>
          </a:p>
        </p:txBody>
      </p:sp>
      <p:sp>
        <p:nvSpPr>
          <p:cNvPr id="37" name="Rectangle 36"/>
          <p:cNvSpPr/>
          <p:nvPr/>
        </p:nvSpPr>
        <p:spPr>
          <a:xfrm>
            <a:off x="861216" y="1378958"/>
            <a:ext cx="102213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latin typeface="+mj-lt"/>
              </a:rPr>
              <a:t>Verification</a:t>
            </a:r>
            <a:r>
              <a:rPr lang="en-US" sz="3200" i="1" dirty="0" smtClean="0">
                <a:latin typeface="+mj-lt"/>
              </a:rPr>
              <a:t>: Testing the product whether it meets the requirement. </a:t>
            </a:r>
          </a:p>
          <a:p>
            <a:endParaRPr lang="en-US" sz="3200" i="1" dirty="0" smtClean="0">
              <a:latin typeface="+mj-lt"/>
            </a:endParaRPr>
          </a:p>
          <a:p>
            <a:r>
              <a:rPr lang="en-US" sz="3200" b="1" i="1" dirty="0" smtClean="0">
                <a:latin typeface="+mj-lt"/>
              </a:rPr>
              <a:t>Validation</a:t>
            </a:r>
            <a:r>
              <a:rPr lang="en-US" sz="3200" i="1" dirty="0" smtClean="0">
                <a:latin typeface="+mj-lt"/>
              </a:rPr>
              <a:t>: Validating requirement meets the target standard</a:t>
            </a:r>
          </a:p>
          <a:p>
            <a:endParaRPr lang="en-US" sz="3200" i="1" dirty="0" smtClean="0">
              <a:latin typeface="+mj-lt"/>
            </a:endParaRPr>
          </a:p>
          <a:p>
            <a:r>
              <a:rPr lang="en-US" sz="3200" b="1" i="1" dirty="0" smtClean="0">
                <a:latin typeface="+mj-lt"/>
              </a:rPr>
              <a:t>V-Model</a:t>
            </a:r>
            <a:r>
              <a:rPr lang="en-US" sz="3200" i="1" dirty="0" smtClean="0">
                <a:latin typeface="+mj-lt"/>
              </a:rPr>
              <a:t>:  the development and QA activities are done simultaneously. the V model of testing was developed where for every phase, in the Development life cycle there is a corresponding Testing phase.</a:t>
            </a:r>
          </a:p>
          <a:p>
            <a:endParaRPr lang="en-US" sz="3200" i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>
            <a:spLocks noGrp="1"/>
          </p:cNvSpPr>
          <p:nvPr>
            <p:ph type="title"/>
          </p:nvPr>
        </p:nvSpPr>
        <p:spPr>
          <a:xfrm>
            <a:off x="609600" y="411480"/>
            <a:ext cx="10972800" cy="9723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Requirements Under test </a:t>
            </a:r>
            <a:endParaRPr dirty="0"/>
          </a:p>
        </p:txBody>
      </p:sp>
      <p:sp>
        <p:nvSpPr>
          <p:cNvPr id="103" name="ZoneTexte 2"/>
          <p:cNvSpPr txBox="1"/>
          <p:nvPr/>
        </p:nvSpPr>
        <p:spPr>
          <a:xfrm>
            <a:off x="207264" y="1600200"/>
            <a:ext cx="11826240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 u="sng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sz="2000" dirty="0"/>
          </a:p>
          <a:p>
            <a:endParaRPr sz="2000" dirty="0"/>
          </a:p>
        </p:txBody>
      </p:sp>
      <p:sp>
        <p:nvSpPr>
          <p:cNvPr id="5" name="Rectangle 4"/>
          <p:cNvSpPr/>
          <p:nvPr/>
        </p:nvSpPr>
        <p:spPr>
          <a:xfrm>
            <a:off x="670560" y="1595021"/>
            <a:ext cx="100705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R001</a:t>
            </a:r>
            <a:r>
              <a:rPr lang="en-US" altLang="zh-CN" sz="2800" dirty="0" smtClean="0">
                <a:latin typeface="+mj-lt"/>
                <a:cs typeface="Arial" panose="020B0604020202020204" pitchFamily="34" charset="0"/>
              </a:rPr>
              <a:t> - Performance of EV3 boot up with OS </a:t>
            </a:r>
            <a:r>
              <a:rPr lang="fr-FR" altLang="zh-CN" sz="28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and Program able to exécutable. </a:t>
            </a:r>
            <a:endParaRPr lang="en-US" altLang="zh-CN" sz="2800" dirty="0" smtClean="0">
              <a:latin typeface="+mj-lt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R002</a:t>
            </a:r>
            <a:r>
              <a:rPr lang="en-US" altLang="zh-CN" sz="2800" dirty="0" smtClean="0">
                <a:latin typeface="+mj-lt"/>
                <a:cs typeface="Arial" panose="020B0604020202020204" pitchFamily="34" charset="0"/>
              </a:rPr>
              <a:t> - The robot find the area autonomously (Defined 60cm square travel).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R003</a:t>
            </a:r>
            <a:r>
              <a:rPr lang="en-US" altLang="zh-CN" sz="2800" dirty="0" smtClean="0">
                <a:latin typeface="+mj-lt"/>
                <a:cs typeface="Arial" panose="020B0604020202020204" pitchFamily="34" charset="0"/>
              </a:rPr>
              <a:t> - Non-metallic object detection scenario with IR sensor.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R004</a:t>
            </a:r>
            <a:r>
              <a:rPr lang="en-US" altLang="zh-CN" sz="2800" dirty="0" smtClean="0">
                <a:latin typeface="+mj-lt"/>
                <a:cs typeface="Arial" panose="020B0604020202020204" pitchFamily="34" charset="0"/>
              </a:rPr>
              <a:t> - Metallic object detection scenario with IR and Inductive proximity sensor.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R005</a:t>
            </a:r>
            <a:r>
              <a:rPr lang="en-US" altLang="zh-CN" sz="2800" dirty="0" smtClean="0">
                <a:latin typeface="+mj-lt"/>
                <a:cs typeface="Arial" panose="020B0604020202020204" pitchFamily="34" charset="0"/>
              </a:rPr>
              <a:t> - The robot pick up the metallic object and carry till drop location.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R006</a:t>
            </a:r>
            <a:r>
              <a:rPr lang="en-US" altLang="zh-CN" sz="2800" dirty="0" smtClean="0">
                <a:latin typeface="+mj-lt"/>
                <a:cs typeface="Arial" panose="020B0604020202020204" pitchFamily="34" charset="0"/>
              </a:rPr>
              <a:t> - The robot drops metal out of area (in another location but not the starting point).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R007</a:t>
            </a:r>
            <a:r>
              <a:rPr lang="en-US" altLang="zh-CN" sz="2800" dirty="0" smtClean="0">
                <a:latin typeface="+mj-lt"/>
                <a:cs typeface="Arial" panose="020B0604020202020204" pitchFamily="34" charset="0"/>
              </a:rPr>
              <a:t> - The robot returns to starting point. </a:t>
            </a:r>
            <a:endParaRPr lang="en-US" altLang="zh-CN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320" y="1658112"/>
            <a:ext cx="9619488" cy="293827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9119616" y="621792"/>
            <a:ext cx="1536192" cy="819912"/>
          </a:xfrm>
          <a:prstGeom prst="wedgeRoundRectCallout">
            <a:avLst>
              <a:gd name="adj1" fmla="val -48801"/>
              <a:gd name="adj2" fmla="val 7654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Bronze level </a:t>
            </a:r>
            <a:endParaRPr lang="en-US" sz="16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06" y="445546"/>
            <a:ext cx="10972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/>
              <a:t>Requirements on Spot</a:t>
            </a:r>
            <a:endParaRPr sz="4000" b="1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1573783" y="3087817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1287776" y="3258663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10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2066571" y="3420425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2139723" y="510218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4171184" y="3681817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1889760" y="3730585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4836608" y="1624777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5574631" y="1738050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5120252" y="1941372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4691903" y="1758776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6461649" y="179292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>
            <a:off x="6082290" y="1977283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6427671" y="2299160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>
            <a:off x="7175287" y="197512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D83621C7-B5FE-4177-9DC8-E19669A57052}"/>
              </a:ext>
            </a:extLst>
          </p:cNvPr>
          <p:cNvSpPr/>
          <p:nvPr/>
        </p:nvSpPr>
        <p:spPr>
          <a:xfrm>
            <a:off x="8582195" y="2904937"/>
            <a:ext cx="2880000" cy="2166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3">
            <a:extLst>
              <a:ext uri="{FF2B5EF4-FFF2-40B4-BE49-F238E27FC236}">
                <a16:creationId xmlns="" xmlns:a16="http://schemas.microsoft.com/office/drawing/2014/main" id="{4E3DE4A4-D885-4E92-854F-2E64372D8DEE}"/>
              </a:ext>
            </a:extLst>
          </p:cNvPr>
          <p:cNvSpPr/>
          <p:nvPr/>
        </p:nvSpPr>
        <p:spPr>
          <a:xfrm>
            <a:off x="9309886" y="3051964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9" name="Connecteur droit avec flèche 18">
            <a:extLst>
              <a:ext uri="{FF2B5EF4-FFF2-40B4-BE49-F238E27FC236}">
                <a16:creationId xmlns="" xmlns:a16="http://schemas.microsoft.com/office/drawing/2014/main" id="{F502BD98-D0CD-4CF7-A404-522369522E7A}"/>
              </a:ext>
            </a:extLst>
          </p:cNvPr>
          <p:cNvCxnSpPr>
            <a:cxnSpLocks/>
          </p:cNvCxnSpPr>
          <p:nvPr/>
        </p:nvCxnSpPr>
        <p:spPr>
          <a:xfrm>
            <a:off x="8855507" y="3255286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ix 9">
            <a:extLst>
              <a:ext uri="{FF2B5EF4-FFF2-40B4-BE49-F238E27FC236}">
                <a16:creationId xmlns="" xmlns:a16="http://schemas.microsoft.com/office/drawing/2014/main" id="{6255B159-FEA0-4114-AF76-09768D47BE35}"/>
              </a:ext>
            </a:extLst>
          </p:cNvPr>
          <p:cNvSpPr/>
          <p:nvPr/>
        </p:nvSpPr>
        <p:spPr>
          <a:xfrm rot="2718186">
            <a:off x="8427158" y="3072690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圆柱体 30">
            <a:extLst>
              <a:ext uri="{FF2B5EF4-FFF2-40B4-BE49-F238E27FC236}">
                <a16:creationId xmlns="" xmlns:a16="http://schemas.microsoft.com/office/drawing/2014/main" id="{968C3E5C-57A1-426F-B5C8-C5E304991BF8}"/>
              </a:ext>
            </a:extLst>
          </p:cNvPr>
          <p:cNvSpPr/>
          <p:nvPr/>
        </p:nvSpPr>
        <p:spPr>
          <a:xfrm>
            <a:off x="10162926" y="3051964"/>
            <a:ext cx="303978" cy="380143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Connecteur droit avec flèche 18">
            <a:extLst>
              <a:ext uri="{FF2B5EF4-FFF2-40B4-BE49-F238E27FC236}">
                <a16:creationId xmlns="" xmlns:a16="http://schemas.microsoft.com/office/drawing/2014/main" id="{57707C1A-870B-464C-83A2-4B0CD255FE23}"/>
              </a:ext>
            </a:extLst>
          </p:cNvPr>
          <p:cNvCxnSpPr>
            <a:cxnSpLocks/>
          </p:cNvCxnSpPr>
          <p:nvPr/>
        </p:nvCxnSpPr>
        <p:spPr>
          <a:xfrm>
            <a:off x="10690381" y="3255286"/>
            <a:ext cx="906224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ix 9">
            <a:extLst>
              <a:ext uri="{FF2B5EF4-FFF2-40B4-BE49-F238E27FC236}">
                <a16:creationId xmlns="" xmlns:a16="http://schemas.microsoft.com/office/drawing/2014/main" id="{396FB2B0-718D-45E1-B95B-9DD2D95B35C1}"/>
              </a:ext>
            </a:extLst>
          </p:cNvPr>
          <p:cNvSpPr/>
          <p:nvPr/>
        </p:nvSpPr>
        <p:spPr>
          <a:xfrm rot="2718186">
            <a:off x="11763652" y="3038937"/>
            <a:ext cx="350546" cy="365192"/>
          </a:xfrm>
          <a:prstGeom prst="plus">
            <a:avLst>
              <a:gd name="adj" fmla="val 434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 flipV="1">
            <a:off x="6795037" y="1977283"/>
            <a:ext cx="282300" cy="2818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: 形状 48">
            <a:extLst>
              <a:ext uri="{FF2B5EF4-FFF2-40B4-BE49-F238E27FC236}">
                <a16:creationId xmlns="" xmlns:a16="http://schemas.microsoft.com/office/drawing/2014/main" id="{F0073A32-516F-4E92-9940-F4EE04D2AD84}"/>
              </a:ext>
            </a:extLst>
          </p:cNvPr>
          <p:cNvSpPr/>
          <p:nvPr/>
        </p:nvSpPr>
        <p:spPr>
          <a:xfrm>
            <a:off x="8668477" y="3431709"/>
            <a:ext cx="3181228" cy="737704"/>
          </a:xfrm>
          <a:custGeom>
            <a:avLst/>
            <a:gdLst>
              <a:gd name="connsiteX0" fmla="*/ 2476500 w 2476500"/>
              <a:gd name="connsiteY0" fmla="*/ 0 h 658915"/>
              <a:gd name="connsiteX1" fmla="*/ 1123950 w 2476500"/>
              <a:gd name="connsiteY1" fmla="*/ 657225 h 658915"/>
              <a:gd name="connsiteX2" fmla="*/ 0 w 2476500"/>
              <a:gd name="connsiteY2" fmla="*/ 152400 h 658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658915">
                <a:moveTo>
                  <a:pt x="2476500" y="0"/>
                </a:moveTo>
                <a:cubicBezTo>
                  <a:pt x="2006600" y="315912"/>
                  <a:pt x="1536700" y="631825"/>
                  <a:pt x="1123950" y="657225"/>
                </a:cubicBezTo>
                <a:cubicBezTo>
                  <a:pt x="711200" y="682625"/>
                  <a:pt x="355600" y="417512"/>
                  <a:pt x="0" y="152400"/>
                </a:cubicBezTo>
              </a:path>
            </a:pathLst>
          </a:custGeom>
          <a:ln>
            <a:solidFill>
              <a:srgbClr val="FF0000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矩形 17">
            <a:extLst>
              <a:ext uri="{FF2B5EF4-FFF2-40B4-BE49-F238E27FC236}">
                <a16:creationId xmlns="" xmlns:a16="http://schemas.microsoft.com/office/drawing/2014/main" id="{E46D63BE-DEB3-47FA-B3C4-9ED027C970A3}"/>
              </a:ext>
            </a:extLst>
          </p:cNvPr>
          <p:cNvSpPr/>
          <p:nvPr/>
        </p:nvSpPr>
        <p:spPr>
          <a:xfrm>
            <a:off x="4903664" y="4325305"/>
            <a:ext cx="2880000" cy="2142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">
            <a:extLst>
              <a:ext uri="{FF2B5EF4-FFF2-40B4-BE49-F238E27FC236}">
                <a16:creationId xmlns="" xmlns:a16="http://schemas.microsoft.com/office/drawing/2014/main" id="{79868677-A254-4613-8BD0-251BDAC2F840}"/>
              </a:ext>
            </a:extLst>
          </p:cNvPr>
          <p:cNvSpPr/>
          <p:nvPr/>
        </p:nvSpPr>
        <p:spPr>
          <a:xfrm>
            <a:off x="5617303" y="4816530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39" name="Connecteur droit avec flèche 18">
            <a:extLst>
              <a:ext uri="{FF2B5EF4-FFF2-40B4-BE49-F238E27FC236}">
                <a16:creationId xmlns="" xmlns:a16="http://schemas.microsoft.com/office/drawing/2014/main" id="{D394EE5E-E59C-4E0B-A667-22905FDA94D5}"/>
              </a:ext>
            </a:extLst>
          </p:cNvPr>
          <p:cNvCxnSpPr>
            <a:cxnSpLocks/>
          </p:cNvCxnSpPr>
          <p:nvPr/>
        </p:nvCxnSpPr>
        <p:spPr>
          <a:xfrm>
            <a:off x="5162924" y="5019852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roix 9">
            <a:extLst>
              <a:ext uri="{FF2B5EF4-FFF2-40B4-BE49-F238E27FC236}">
                <a16:creationId xmlns="" xmlns:a16="http://schemas.microsoft.com/office/drawing/2014/main" id="{E50D78E4-6E65-4FF3-9CEA-C38ECDCE0246}"/>
              </a:ext>
            </a:extLst>
          </p:cNvPr>
          <p:cNvSpPr/>
          <p:nvPr/>
        </p:nvSpPr>
        <p:spPr>
          <a:xfrm rot="2718186">
            <a:off x="4734575" y="4837256"/>
            <a:ext cx="350546" cy="365192"/>
          </a:xfrm>
          <a:prstGeom prst="plus">
            <a:avLst>
              <a:gd name="adj" fmla="val 4347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椭圆 21">
            <a:extLst>
              <a:ext uri="{FF2B5EF4-FFF2-40B4-BE49-F238E27FC236}">
                <a16:creationId xmlns="" xmlns:a16="http://schemas.microsoft.com/office/drawing/2014/main" id="{F9D427E2-A096-47C3-8F9F-4724486863ED}"/>
              </a:ext>
            </a:extLst>
          </p:cNvPr>
          <p:cNvSpPr/>
          <p:nvPr/>
        </p:nvSpPr>
        <p:spPr>
          <a:xfrm>
            <a:off x="6504321" y="487140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Connecteur droit avec flèche 18">
            <a:extLst>
              <a:ext uri="{FF2B5EF4-FFF2-40B4-BE49-F238E27FC236}">
                <a16:creationId xmlns="" xmlns:a16="http://schemas.microsoft.com/office/drawing/2014/main" id="{1A9ADBCC-4C3E-4B36-8B25-8CCF24ABF531}"/>
              </a:ext>
            </a:extLst>
          </p:cNvPr>
          <p:cNvCxnSpPr>
            <a:cxnSpLocks/>
          </p:cNvCxnSpPr>
          <p:nvPr/>
        </p:nvCxnSpPr>
        <p:spPr>
          <a:xfrm flipV="1">
            <a:off x="6124962" y="4840224"/>
            <a:ext cx="251454" cy="21553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8">
            <a:extLst>
              <a:ext uri="{FF2B5EF4-FFF2-40B4-BE49-F238E27FC236}">
                <a16:creationId xmlns="" xmlns:a16="http://schemas.microsoft.com/office/drawing/2014/main" id="{7F08AF5A-7ACB-46F6-80CE-3CA06C1EA27F}"/>
              </a:ext>
            </a:extLst>
          </p:cNvPr>
          <p:cNvCxnSpPr>
            <a:cxnSpLocks/>
          </p:cNvCxnSpPr>
          <p:nvPr/>
        </p:nvCxnSpPr>
        <p:spPr>
          <a:xfrm>
            <a:off x="6409383" y="4755848"/>
            <a:ext cx="30397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18">
            <a:extLst>
              <a:ext uri="{FF2B5EF4-FFF2-40B4-BE49-F238E27FC236}">
                <a16:creationId xmlns="" xmlns:a16="http://schemas.microsoft.com/office/drawing/2014/main" id="{170B9DFA-420F-4D38-9FF9-313CAF5D989B}"/>
              </a:ext>
            </a:extLst>
          </p:cNvPr>
          <p:cNvCxnSpPr>
            <a:cxnSpLocks/>
          </p:cNvCxnSpPr>
          <p:nvPr/>
        </p:nvCxnSpPr>
        <p:spPr>
          <a:xfrm flipV="1">
            <a:off x="7059168" y="5053606"/>
            <a:ext cx="539791" cy="607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18">
            <a:extLst>
              <a:ext uri="{FF2B5EF4-FFF2-40B4-BE49-F238E27FC236}">
                <a16:creationId xmlns="" xmlns:a16="http://schemas.microsoft.com/office/drawing/2014/main" id="{D6F35AFB-7F0C-4FE2-8B5C-DCA0A1C8FAC0}"/>
              </a:ext>
            </a:extLst>
          </p:cNvPr>
          <p:cNvCxnSpPr>
            <a:cxnSpLocks/>
          </p:cNvCxnSpPr>
          <p:nvPr/>
        </p:nvCxnSpPr>
        <p:spPr>
          <a:xfrm>
            <a:off x="6827520" y="4803648"/>
            <a:ext cx="207264" cy="23164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60448" y="3096768"/>
            <a:ext cx="194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0244010" y="1840992"/>
            <a:ext cx="1536192" cy="819912"/>
          </a:xfrm>
          <a:prstGeom prst="wedgeRoundRectCallout">
            <a:avLst>
              <a:gd name="adj1" fmla="val -43245"/>
              <a:gd name="adj2" fmla="val 884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Metal object</a:t>
            </a:r>
          </a:p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6516624" y="640080"/>
            <a:ext cx="1536192" cy="819912"/>
          </a:xfrm>
          <a:prstGeom prst="wedgeRoundRectCallout">
            <a:avLst>
              <a:gd name="adj1" fmla="val -43245"/>
              <a:gd name="adj2" fmla="val 884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Non Metallic object</a:t>
            </a:r>
            <a:endParaRPr lang="en-US" sz="1600" b="1" dirty="0">
              <a:latin typeface="+mj-lt"/>
            </a:endParaRPr>
          </a:p>
        </p:txBody>
      </p:sp>
      <p:sp>
        <p:nvSpPr>
          <p:cNvPr id="5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153415" y="1423609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Home Target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354583" y="5611561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Muster Point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519680" y="2371177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585243" y="3341177"/>
            <a:ext cx="560805" cy="11623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525776" y="2913721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>
            <a:off x="560832" y="3529585"/>
            <a:ext cx="591312" cy="60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574544" y="3645241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580640" y="4321897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605024" y="4980265"/>
            <a:ext cx="4576" cy="4329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>
            <a:off x="146304" y="5413248"/>
            <a:ext cx="35356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 flipV="1">
            <a:off x="182880" y="4706112"/>
            <a:ext cx="6096" cy="56693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 flipV="1">
            <a:off x="164592" y="4053840"/>
            <a:ext cx="6096" cy="56693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H="1" flipV="1">
            <a:off x="170688" y="3364992"/>
            <a:ext cx="6096" cy="56693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152400" y="2438400"/>
            <a:ext cx="6096" cy="7741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18560" y="1621536"/>
            <a:ext cx="100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</a:t>
            </a:r>
          </a:p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15312" y="265176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1792" y="2499360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64464" y="4126992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20cm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32832" y="387705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Different path selection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4480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059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+mj-lt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+mj-lt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+mj-lt"/>
                <a:cs typeface="Arial" panose="020B0604020202020204" pitchFamily="34" charset="0"/>
              </a:rPr>
              <a:t> R001</a:t>
            </a:r>
            <a:r>
              <a:rPr lang="en-US" altLang="zh-CN" sz="2200" b="1" dirty="0" smtClean="0">
                <a:effectLst/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Performance of EV3 boot up with OS </a:t>
            </a:r>
            <a:r>
              <a:rPr lang="fr-FR" altLang="zh-CN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and Program able to exécutable</a:t>
            </a:r>
            <a:endParaRPr lang="en-US" altLang="zh-CN" sz="2000" dirty="0">
              <a:effectLst/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="" xmlns:a16="http://schemas.microsoft.com/office/drawing/2014/main" id="{E3085701-B936-43D6-9A5F-ECA03DF0B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6494519"/>
              </p:ext>
            </p:extLst>
          </p:nvPr>
        </p:nvGraphicFramePr>
        <p:xfrm>
          <a:off x="609597" y="1706880"/>
          <a:ext cx="10839003" cy="460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="" xmlns:a16="http://schemas.microsoft.com/office/drawing/2014/main" val="861320474"/>
                    </a:ext>
                  </a:extLst>
                </a:gridCol>
                <a:gridCol w="4152395">
                  <a:extLst>
                    <a:ext uri="{9D8B030D-6E8A-4147-A177-3AD203B41FA5}">
                      <a16:colId xmlns="" xmlns:a16="http://schemas.microsoft.com/office/drawing/2014/main" val="2197473594"/>
                    </a:ext>
                  </a:extLst>
                </a:gridCol>
                <a:gridCol w="4928931">
                  <a:extLst>
                    <a:ext uri="{9D8B030D-6E8A-4147-A177-3AD203B41FA5}">
                      <a16:colId xmlns="" xmlns:a16="http://schemas.microsoft.com/office/drawing/2014/main" val="3391889429"/>
                    </a:ext>
                  </a:extLst>
                </a:gridCol>
                <a:gridCol w="1142997">
                  <a:extLst>
                    <a:ext uri="{9D8B030D-6E8A-4147-A177-3AD203B41FA5}">
                      <a16:colId xmlns="" xmlns:a16="http://schemas.microsoft.com/office/drawing/2014/main" val="75809288"/>
                    </a:ext>
                  </a:extLst>
                </a:gridCol>
              </a:tblGrid>
              <a:tr h="7310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  <a:cs typeface="Arial" panose="020B0604020202020204" pitchFamily="34" charset="0"/>
                        </a:rPr>
                        <a:t>No.</a:t>
                      </a:r>
                      <a:endParaRPr lang="en-US" sz="18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Expected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Actual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1747061"/>
                  </a:ext>
                </a:extLst>
              </a:tr>
              <a:tr h="7310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Arial" panose="020B0604020202020204" pitchFamily="34" charset="0"/>
                        </a:rPr>
                        <a:t>Check the batteries.</a:t>
                      </a:r>
                      <a:endParaRPr lang="en-US" sz="18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Four batteries should be installed and be charged.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99971034"/>
                  </a:ext>
                </a:extLst>
              </a:tr>
              <a:tr h="7310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Check the SD card.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SD card should be installed and have appropriate OS files.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78946546"/>
                  </a:ext>
                </a:extLst>
              </a:tr>
              <a:tr h="7310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Press the main </a:t>
                      </a:r>
                      <a:r>
                        <a:rPr lang="en-US" sz="1800" dirty="0" smtClean="0">
                          <a:latin typeface="+mj-lt"/>
                          <a:cs typeface="Arial" panose="020B0604020202020204" pitchFamily="34" charset="0"/>
                        </a:rPr>
                        <a:t>button to activate.</a:t>
                      </a:r>
                      <a:endParaRPr lang="en-US" sz="18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EV3 should start booting and load OS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9332957"/>
                  </a:ext>
                </a:extLst>
              </a:tr>
              <a:tr h="95349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Arial" panose="020B0604020202020204" pitchFamily="34" charset="0"/>
                        </a:rPr>
                        <a:t>Ensure</a:t>
                      </a:r>
                      <a:r>
                        <a:rPr lang="en-US" sz="1800" baseline="0" dirty="0" smtClean="0">
                          <a:latin typeface="+mj-lt"/>
                          <a:cs typeface="Arial" panose="020B0604020202020204" pitchFamily="34" charset="0"/>
                        </a:rPr>
                        <a:t> the LED colors are appropriate</a:t>
                      </a:r>
                      <a:endParaRPr lang="en-US" sz="18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j-lt"/>
                        </a:rPr>
                        <a:t>Make sure it takes &lt;2 min’s to</a:t>
                      </a:r>
                      <a:r>
                        <a:rPr lang="en-US" altLang="zh-CN" sz="1800" baseline="0" dirty="0" smtClean="0">
                          <a:latin typeface="+mj-lt"/>
                        </a:rPr>
                        <a:t> boot up </a:t>
                      </a:r>
                      <a:r>
                        <a:rPr lang="en-US" altLang="zh-CN" sz="1800" dirty="0" smtClean="0">
                          <a:latin typeface="+mj-lt"/>
                        </a:rPr>
                        <a:t>with the following LED colors. Orange and Green if</a:t>
                      </a:r>
                      <a:r>
                        <a:rPr lang="en-US" altLang="zh-CN" sz="1800" baseline="0" dirty="0" smtClean="0">
                          <a:latin typeface="+mj-lt"/>
                        </a:rPr>
                        <a:t> it was successfully installed</a:t>
                      </a:r>
                      <a:endParaRPr lang="en-US" altLang="zh-CN" sz="180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9521221"/>
                  </a:ext>
                </a:extLst>
              </a:tr>
              <a:tr h="7310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Check the </a:t>
                      </a:r>
                      <a:r>
                        <a:rPr lang="en-US" sz="1800" dirty="0" smtClean="0">
                          <a:latin typeface="+mj-lt"/>
                          <a:cs typeface="Arial" panose="020B0604020202020204" pitchFamily="34" charset="0"/>
                        </a:rPr>
                        <a:t>firmware file</a:t>
                      </a:r>
                      <a:r>
                        <a:rPr lang="en-US" sz="1800" baseline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 smtClean="0">
                          <a:effectLst/>
                          <a:latin typeface="+mj-lt"/>
                          <a:cs typeface="Arial" panose="020B0604020202020204" pitchFamily="34" charset="0"/>
                        </a:rPr>
                        <a:t>executability</a:t>
                      </a:r>
                      <a:r>
                        <a:rPr lang="en-US" sz="1800" dirty="0"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j-lt"/>
                        </a:rPr>
                        <a:t>Confirm programming file extension with “</a:t>
                      </a:r>
                      <a:r>
                        <a:rPr lang="en-US" altLang="zh-CN" sz="1800" b="1" dirty="0" smtClean="0">
                          <a:latin typeface="+mj-lt"/>
                        </a:rPr>
                        <a:t>*</a:t>
                      </a:r>
                      <a:r>
                        <a:rPr lang="en-US" altLang="zh-CN" sz="1800" dirty="0" smtClean="0">
                          <a:latin typeface="+mj-lt"/>
                        </a:rPr>
                        <a:t>” format. If not program cannot be executed.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05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69802"/>
            <a:ext cx="1135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latin typeface="+mj-lt"/>
                <a:cs typeface="Arial" panose="020B0604020202020204" pitchFamily="34" charset="0"/>
              </a:rPr>
              <a:t>Verification of R002</a:t>
            </a:r>
            <a:r>
              <a:rPr lang="en-US" altLang="zh-CN" sz="2000" b="1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The robot find the area autonomously (Defined 60cm length each side).</a:t>
            </a:r>
            <a:endParaRPr lang="en-US" altLang="zh-CN" sz="20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="" xmlns:a16="http://schemas.microsoft.com/office/drawing/2014/main" id="{E3085701-B936-43D6-9A5F-ECA03DF0B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4095508"/>
              </p:ext>
            </p:extLst>
          </p:nvPr>
        </p:nvGraphicFramePr>
        <p:xfrm>
          <a:off x="609597" y="1706880"/>
          <a:ext cx="1077785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="" xmlns:a16="http://schemas.microsoft.com/office/drawing/2014/main" val="861320474"/>
                    </a:ext>
                  </a:extLst>
                </a:gridCol>
                <a:gridCol w="3323339">
                  <a:extLst>
                    <a:ext uri="{9D8B030D-6E8A-4147-A177-3AD203B41FA5}">
                      <a16:colId xmlns="" xmlns:a16="http://schemas.microsoft.com/office/drawing/2014/main" val="2197473594"/>
                    </a:ext>
                  </a:extLst>
                </a:gridCol>
                <a:gridCol w="5696836">
                  <a:extLst>
                    <a:ext uri="{9D8B030D-6E8A-4147-A177-3AD203B41FA5}">
                      <a16:colId xmlns="" xmlns:a16="http://schemas.microsoft.com/office/drawing/2014/main" val="3391889429"/>
                    </a:ext>
                  </a:extLst>
                </a:gridCol>
                <a:gridCol w="1142997">
                  <a:extLst>
                    <a:ext uri="{9D8B030D-6E8A-4147-A177-3AD203B41FA5}">
                      <a16:colId xmlns="" xmlns:a16="http://schemas.microsoft.com/office/drawing/2014/main" val="75809288"/>
                    </a:ext>
                  </a:extLst>
                </a:gridCol>
              </a:tblGrid>
              <a:tr h="9391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+mj-lt"/>
                          <a:cs typeface="Arial" panose="020B0604020202020204" pitchFamily="34" charset="0"/>
                        </a:rPr>
                        <a:t>No.</a:t>
                      </a:r>
                      <a:endParaRPr lang="en-US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Expected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Actual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1747061"/>
                  </a:ext>
                </a:extLst>
              </a:tr>
              <a:tr h="9391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Find and run the program</a:t>
                      </a:r>
                      <a:r>
                        <a:rPr lang="en-US" altLang="zh-CN" sz="2000" dirty="0">
                          <a:latin typeface="+mj-lt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ed file.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The file should be complied successfully and without error on GUI.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99971034"/>
                  </a:ext>
                </a:extLst>
              </a:tr>
              <a:tr h="122495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Put the robot at </a:t>
                      </a:r>
                      <a:r>
                        <a:rPr lang="en-US" sz="2000" dirty="0" smtClean="0">
                          <a:latin typeface="+mj-lt"/>
                          <a:cs typeface="Arial" panose="020B0604020202020204" pitchFamily="34" charset="0"/>
                        </a:rPr>
                        <a:t>home point</a:t>
                      </a:r>
                      <a:r>
                        <a:rPr lang="en-US" sz="2000" baseline="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+mj-lt"/>
                          <a:cs typeface="Arial" panose="020B0604020202020204" pitchFamily="34" charset="0"/>
                        </a:rPr>
                        <a:t>and check it moves to the defined area.</a:t>
                      </a:r>
                      <a:endParaRPr lang="en-US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Arial" panose="020B0604020202020204" pitchFamily="34" charset="0"/>
                        </a:rPr>
                        <a:t>The robot should start moving into the area in </a:t>
                      </a:r>
                      <a:r>
                        <a:rPr lang="en-US" sz="2000" dirty="0" smtClean="0">
                          <a:latin typeface="+mj-lt"/>
                          <a:cs typeface="Arial" panose="020B0604020202020204" pitchFamily="34" charset="0"/>
                        </a:rPr>
                        <a:t>based on the algorithm defined. </a:t>
                      </a:r>
                      <a:endParaRPr lang="en-US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78946546"/>
                  </a:ext>
                </a:extLst>
              </a:tr>
              <a:tr h="122495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Arial" panose="020B0604020202020204" pitchFamily="34" charset="0"/>
                        </a:rPr>
                        <a:t>Ensure entry and exit point </a:t>
                      </a:r>
                      <a:r>
                        <a:rPr lang="en-US" sz="2000" baseline="0" dirty="0" smtClean="0">
                          <a:latin typeface="+mj-lt"/>
                          <a:cs typeface="Arial" panose="020B0604020202020204" pitchFamily="34" charset="0"/>
                        </a:rPr>
                        <a:t>of the robot maintained while it travel in the defined area. </a:t>
                      </a:r>
                      <a:endParaRPr lang="en-US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Arial" panose="020B0604020202020204" pitchFamily="34" charset="0"/>
                        </a:rPr>
                        <a:t>When</a:t>
                      </a:r>
                      <a:r>
                        <a:rPr lang="en-US" sz="2000" baseline="0" dirty="0" smtClean="0">
                          <a:latin typeface="+mj-lt"/>
                          <a:cs typeface="Arial" panose="020B0604020202020204" pitchFamily="34" charset="0"/>
                        </a:rPr>
                        <a:t> robot moves straight, turns, each declared conditions must work without an error. </a:t>
                      </a:r>
                      <a:endParaRPr lang="en-US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93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1544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neral facts about your project,"/>
          <p:cNvSpPr txBox="1">
            <a:spLocks/>
          </p:cNvSpPr>
          <p:nvPr/>
        </p:nvSpPr>
        <p:spPr>
          <a:xfrm>
            <a:off x="609600" y="1219200"/>
            <a:ext cx="10972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troduction">
            <a:extLst>
              <a:ext uri="{FF2B5EF4-FFF2-40B4-BE49-F238E27FC236}">
                <a16:creationId xmlns="" xmlns:a16="http://schemas.microsoft.com/office/drawing/2014/main" id="{F4077F9F-FBF4-4FF8-A5B8-7FF7F92B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8" y="201706"/>
            <a:ext cx="109728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b="1" dirty="0"/>
              <a:t>Validation Tests</a:t>
            </a:r>
            <a:endParaRPr sz="40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AAC8D74-EB4E-4A94-9ED5-0CD31404F843}"/>
              </a:ext>
            </a:extLst>
          </p:cNvPr>
          <p:cNvSpPr txBox="1"/>
          <p:nvPr/>
        </p:nvSpPr>
        <p:spPr>
          <a:xfrm>
            <a:off x="609598" y="994186"/>
            <a:ext cx="11582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>
                <a:effectLst/>
                <a:latin typeface="+mj-lt"/>
                <a:cs typeface="Arial" panose="020B0604020202020204" pitchFamily="34" charset="0"/>
              </a:rPr>
              <a:t>Verification </a:t>
            </a:r>
            <a:r>
              <a:rPr lang="en-US" altLang="zh-CN" sz="2200" b="1" u="sng" dirty="0" smtClean="0">
                <a:latin typeface="+mj-lt"/>
                <a:cs typeface="Arial" panose="020B0604020202020204" pitchFamily="34" charset="0"/>
              </a:rPr>
              <a:t>of</a:t>
            </a:r>
            <a:r>
              <a:rPr lang="en-US" altLang="zh-CN" sz="2200" b="1" u="sng" dirty="0" smtClean="0">
                <a:effectLst/>
                <a:latin typeface="+mj-lt"/>
                <a:cs typeface="Arial" panose="020B0604020202020204" pitchFamily="34" charset="0"/>
              </a:rPr>
              <a:t> R002</a:t>
            </a:r>
            <a:r>
              <a:rPr lang="en-US" altLang="zh-CN" sz="2200" b="1" dirty="0" smtClean="0">
                <a:effectLst/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latin typeface="+mj-lt"/>
                <a:cs typeface="Arial" panose="020B0604020202020204" pitchFamily="34" charset="0"/>
              </a:rPr>
              <a:t>The robot find the area autonomously (Defined 60cm square travel).</a:t>
            </a:r>
            <a:endParaRPr lang="en-US" altLang="zh-CN" sz="2000" dirty="0"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1805431" y="3477961"/>
            <a:ext cx="2880000" cy="2154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1519424" y="3648807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cxnSp>
        <p:nvCxnSpPr>
          <p:cNvPr id="20" name="Connecteur droit avec flèche 18">
            <a:extLst>
              <a:ext uri="{FF2B5EF4-FFF2-40B4-BE49-F238E27FC236}">
                <a16:creationId xmlns="" xmlns:a16="http://schemas.microsoft.com/office/drawing/2014/main" id="{BA238492-C0E6-4773-A016-4B55B44FF0E1}"/>
              </a:ext>
            </a:extLst>
          </p:cNvPr>
          <p:cNvCxnSpPr>
            <a:cxnSpLocks/>
          </p:cNvCxnSpPr>
          <p:nvPr/>
        </p:nvCxnSpPr>
        <p:spPr>
          <a:xfrm flipH="1">
            <a:off x="2371371" y="5492329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4402832" y="4071961"/>
            <a:ext cx="10672" cy="12071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8">
            <a:extLst>
              <a:ext uri="{FF2B5EF4-FFF2-40B4-BE49-F238E27FC236}">
                <a16:creationId xmlns="" xmlns:a16="http://schemas.microsoft.com/office/drawing/2014/main" id="{A967D745-DC2F-4BCF-8078-657C7444B9F2}"/>
              </a:ext>
            </a:extLst>
          </p:cNvPr>
          <p:cNvCxnSpPr>
            <a:cxnSpLocks/>
          </p:cNvCxnSpPr>
          <p:nvPr/>
        </p:nvCxnSpPr>
        <p:spPr>
          <a:xfrm flipV="1">
            <a:off x="2121408" y="4120729"/>
            <a:ext cx="7616" cy="12803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9904" y="3450336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area</a:t>
            </a:r>
            <a:endParaRPr lang="en-US" dirty="0"/>
          </a:p>
        </p:txBody>
      </p:sp>
      <p:sp>
        <p:nvSpPr>
          <p:cNvPr id="24" name="矩形 7">
            <a:extLst>
              <a:ext uri="{FF2B5EF4-FFF2-40B4-BE49-F238E27FC236}">
                <a16:creationId xmlns="" xmlns:a16="http://schemas.microsoft.com/office/drawing/2014/main" id="{8E1F6183-843D-4A54-A0DE-05DA305B5952}"/>
              </a:ext>
            </a:extLst>
          </p:cNvPr>
          <p:cNvSpPr/>
          <p:nvPr/>
        </p:nvSpPr>
        <p:spPr>
          <a:xfrm>
            <a:off x="385063" y="1813753"/>
            <a:ext cx="1492505" cy="868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Home Target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751328" y="2761321"/>
            <a:ext cx="4576" cy="432983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816891" y="3731321"/>
            <a:ext cx="560805" cy="11623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8">
            <a:extLst>
              <a:ext uri="{FF2B5EF4-FFF2-40B4-BE49-F238E27FC236}">
                <a16:creationId xmlns="" xmlns:a16="http://schemas.microsoft.com/office/drawing/2014/main" id="{23460A2D-BCFC-49E6-8491-F7BD4FB382ED}"/>
              </a:ext>
            </a:extLst>
          </p:cNvPr>
          <p:cNvCxnSpPr>
            <a:cxnSpLocks/>
          </p:cNvCxnSpPr>
          <p:nvPr/>
        </p:nvCxnSpPr>
        <p:spPr>
          <a:xfrm>
            <a:off x="757424" y="3303865"/>
            <a:ext cx="4576" cy="432983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6960" y="304190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60cm each side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440" y="2889504"/>
            <a:ext cx="64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10cm</a:t>
            </a:r>
          </a:p>
        </p:txBody>
      </p:sp>
      <p:cxnSp>
        <p:nvCxnSpPr>
          <p:cNvPr id="30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2334795" y="3956873"/>
            <a:ext cx="1800000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74336" y="1447259"/>
            <a:ext cx="6973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Case1</a:t>
            </a:r>
            <a:r>
              <a:rPr lang="fr-FR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Verify robot able to move from home target to entry point </a:t>
            </a:r>
          </a:p>
          <a:p>
            <a:r>
              <a:rPr lang="en-US" altLang="zh-CN" sz="2000" i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10cm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straight 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zh-CN" sz="2000" b="1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Verification points: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Verify the sensor 1(left wheel motor)and sensor 2 (right wheel motor) simultaneously to move forward with the same speed. condition (1)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Ensure normal speed is maintained and direction is straight.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Before the rotation (angle), confirm the Sensor1(left wheel motor) and right stops at same time, </a:t>
            </a: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And sensor 1(left wheel motor) set = 0, and On sensor 2 (right wheel motor) = 20cm (overall both the outer diameter of wheel distance), condition (2)</a:t>
            </a:r>
          </a:p>
          <a:p>
            <a:r>
              <a:rPr lang="en-US" altLang="zh-CN" sz="2000" i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20cm</a:t>
            </a: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angle change</a:t>
            </a:r>
          </a:p>
          <a:p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zh-CN" sz="2000" i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Once the speed it achieved, check condition (3) should activate and make sure for both the wheels till the entry point. </a:t>
            </a:r>
          </a:p>
          <a:p>
            <a:pPr>
              <a:buFontTx/>
              <a:buChar char="-"/>
            </a:pPr>
            <a:endParaRPr lang="en-US" altLang="zh-CN" sz="2000" i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2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6803163" y="1975673"/>
            <a:ext cx="1800000" cy="0"/>
          </a:xfrm>
          <a:prstGeom prst="straightConnector1">
            <a:avLst/>
          </a:prstGeom>
          <a:ln w="66675">
            <a:solidFill>
              <a:srgbClr val="00B050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6658352" y="1777335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  <p:sp>
        <p:nvSpPr>
          <p:cNvPr id="38" name="Curved Left Arrow 37"/>
          <p:cNvSpPr/>
          <p:nvPr/>
        </p:nvSpPr>
        <p:spPr>
          <a:xfrm>
            <a:off x="9083040" y="5583936"/>
            <a:ext cx="438912" cy="548640"/>
          </a:xfrm>
          <a:prstGeom prst="curvedLeftArrow">
            <a:avLst>
              <a:gd name="adj1" fmla="val 8065"/>
              <a:gd name="adj2" fmla="val 50000"/>
              <a:gd name="adj3" fmla="val 444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18">
            <a:extLst>
              <a:ext uri="{FF2B5EF4-FFF2-40B4-BE49-F238E27FC236}">
                <a16:creationId xmlns="" xmlns:a16="http://schemas.microsoft.com/office/drawing/2014/main" id="{BAA680B3-F8A2-443A-B37D-75B9093C866A}"/>
              </a:ext>
            </a:extLst>
          </p:cNvPr>
          <p:cNvCxnSpPr>
            <a:cxnSpLocks/>
          </p:cNvCxnSpPr>
          <p:nvPr/>
        </p:nvCxnSpPr>
        <p:spPr>
          <a:xfrm>
            <a:off x="7455435" y="5700329"/>
            <a:ext cx="1591029" cy="5527"/>
          </a:xfrm>
          <a:prstGeom prst="straightConnector1">
            <a:avLst/>
          </a:prstGeom>
          <a:ln w="66675">
            <a:solidFill>
              <a:srgbClr val="00B050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">
            <a:extLst>
              <a:ext uri="{FF2B5EF4-FFF2-40B4-BE49-F238E27FC236}">
                <a16:creationId xmlns="" xmlns:a16="http://schemas.microsoft.com/office/drawing/2014/main" id="{EC83888C-891A-4A48-818D-D0DA4496FB64}"/>
              </a:ext>
            </a:extLst>
          </p:cNvPr>
          <p:cNvSpPr/>
          <p:nvPr/>
        </p:nvSpPr>
        <p:spPr>
          <a:xfrm>
            <a:off x="7261856" y="5489799"/>
            <a:ext cx="663541" cy="38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eV3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07626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E7949EBF2BB5E409DFCEFCFC2A05ABB" ma:contentTypeVersion="3" ma:contentTypeDescription="新建文档。" ma:contentTypeScope="" ma:versionID="1c0550bbae8318cea95057e91d49a777">
  <xsd:schema xmlns:xsd="http://www.w3.org/2001/XMLSchema" xmlns:xs="http://www.w3.org/2001/XMLSchema" xmlns:p="http://schemas.microsoft.com/office/2006/metadata/properties" xmlns:ns2="b4ecaf40-fe17-4688-ab6d-0d0d4605a168" targetNamespace="http://schemas.microsoft.com/office/2006/metadata/properties" ma:root="true" ma:fieldsID="e4df6a740d251862e22d8e683a77820b" ns2:_="">
    <xsd:import namespace="b4ecaf40-fe17-4688-ab6d-0d0d4605a1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caf40-fe17-4688-ab6d-0d0d4605a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406B57-18F5-4A00-AC1B-BF60AE14F6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caf40-fe17-4688-ab6d-0d0d4605a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1AEE92-F22A-4103-B3B5-2BDB6AB6F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2FEDA-6372-4479-873E-0321488D0B8E}">
  <ds:schemaRefs>
    <ds:schemaRef ds:uri="http://schemas.microsoft.com/office/infopath/2007/PartnerControls"/>
    <ds:schemaRef ds:uri="http://purl.org/dc/elements/1.1/"/>
    <ds:schemaRef ds:uri="17a04fa5-f688-4e16-916e-b9bb43234ed1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684aea7-1c9d-4160-b8d7-9079bc59123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3190</Words>
  <Application>Microsoft Office PowerPoint</Application>
  <PresentationFormat>Custom</PresentationFormat>
  <Paragraphs>425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主题​​</vt:lpstr>
      <vt:lpstr>Flow</vt:lpstr>
      <vt:lpstr>Presentation of Bronze Level Validation Points  Metal detection robot Alpha Team  Oct 17th2020</vt:lpstr>
      <vt:lpstr>Design specifications/Requirements</vt:lpstr>
      <vt:lpstr>Project Plan </vt:lpstr>
      <vt:lpstr>Validation Plan </vt:lpstr>
      <vt:lpstr>Requirements Under test </vt:lpstr>
      <vt:lpstr>Requirements on Spot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Validation Tests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Tests</dc:title>
  <dc:creator>Yujia ZHANG</dc:creator>
  <cp:lastModifiedBy>ADMIN</cp:lastModifiedBy>
  <cp:revision>135</cp:revision>
  <dcterms:created xsi:type="dcterms:W3CDTF">2021-10-14T15:03:07Z</dcterms:created>
  <dcterms:modified xsi:type="dcterms:W3CDTF">2021-10-17T08:09:39Z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0x0101002E7949EBF2BB5E409DFCEFCFC2A05ABB</vt:lpwstr>
  </property>
</Properties>
</file>