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65" autoAdjust="0"/>
  </p:normalViewPr>
  <p:slideViewPr>
    <p:cSldViewPr>
      <p:cViewPr varScale="1">
        <p:scale>
          <a:sx n="55" d="100"/>
          <a:sy n="55" d="100"/>
        </p:scale>
        <p:origin x="-18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74311-B96C-456B-9ABE-1A11128A12A3}" type="datetimeFigureOut">
              <a:rPr lang="es-PE" smtClean="0"/>
              <a:pPr/>
              <a:t>16/01/2015</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F2AD6-01BB-4CBA-9A2B-D76D8C172E7C}" type="slidenum">
              <a:rPr lang="es-PE" smtClean="0"/>
              <a:pPr/>
              <a:t>‹Nº›</a:t>
            </a:fld>
            <a:endParaRPr lang="es-PE"/>
          </a:p>
        </p:txBody>
      </p:sp>
    </p:spTree>
    <p:extLst>
      <p:ext uri="{BB962C8B-B14F-4D97-AF65-F5344CB8AC3E}">
        <p14:creationId xmlns:p14="http://schemas.microsoft.com/office/powerpoint/2010/main" val="124323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esta diversidad en entornos de TI que está aumentando la complejidad del desafío que una empresa como la suya tiene que tratar. Ahí es donde entra en juego el middleware.</a:t>
            </a:r>
          </a:p>
          <a:p>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latin typeface="Arial" panose="020B0604020202020204" pitchFamily="34" charset="0"/>
                <a:cs typeface="Arial" panose="020B0604020202020204" pitchFamily="34" charset="0"/>
              </a:rPr>
              <a:t>Es el middleware de infraestructura que proporciona la capacidad de recuperación operacional que es esencial para hacer las transiciones de tecnología que permite a su empresa para reaccionar rápidamente a los cambios del negocio necesarias y adaptar dinámicamente en este nuevo mundo de los negocios.</a:t>
            </a:r>
          </a:p>
          <a:p>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2</a:t>
            </a:fld>
            <a:endParaRPr lang="es-PE"/>
          </a:p>
        </p:txBody>
      </p:sp>
    </p:spTree>
    <p:extLst>
      <p:ext uri="{BB962C8B-B14F-4D97-AF65-F5344CB8AC3E}">
        <p14:creationId xmlns:p14="http://schemas.microsoft.com/office/powerpoint/2010/main" val="3833239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Una aplicación debe conectarse primero a un gestor de colas antes de que pueda acceder a cualquiera de sus recursos. Para ello, se emite una llamada MQCONN o MQCONNX. Cuando la aplicación ya no necesita estar conectada al gestor de colas, emite una llamada MQDISC.</a:t>
            </a:r>
          </a:p>
          <a:p>
            <a:endParaRPr lang="es-PE" dirty="0" smtClean="0"/>
          </a:p>
          <a:p>
            <a:r>
              <a:rPr lang="es-PE" dirty="0" smtClean="0"/>
              <a:t>Para acceder a una cola, una aplicación debe primero emitir una llamada MQOPEN. Cuando ya no requiere el acceso a la cola, la aplicación emite una llamada MQCLOSE.</a:t>
            </a:r>
          </a:p>
          <a:p>
            <a:endParaRPr lang="es-PE" dirty="0" smtClean="0"/>
          </a:p>
          <a:p>
            <a:r>
              <a:rPr lang="es-PE" dirty="0" smtClean="0"/>
              <a:t>Una vez que se abre una cola, una aplicación utiliza una llamada MQPUT para poner un mensaje en la cola y una llamada MQGET para obtener un mensaje de la cola. La llamada MQPUT1 permite a una aplicación para abrir una cola, poner un mensaje en la cola, y cerrar la cola, todo en una sola llamada.</a:t>
            </a:r>
          </a:p>
          <a:p>
            <a:endParaRPr lang="es-PE" dirty="0" smtClean="0"/>
          </a:p>
          <a:p>
            <a:r>
              <a:rPr lang="es-PE" dirty="0" smtClean="0"/>
              <a:t>Las llamadas MQBEGIN, MQCMIT y MQBACK permiten a una aplicación poner y obtener mensajes como parte de una unidad de trabajo.</a:t>
            </a:r>
          </a:p>
          <a:p>
            <a:endParaRPr lang="es-PE" dirty="0" smtClean="0"/>
          </a:p>
          <a:p>
            <a:r>
              <a:rPr lang="es-PE" dirty="0" smtClean="0"/>
              <a:t>Una cola es un ejemplo de un objeto de </a:t>
            </a:r>
            <a:r>
              <a:rPr lang="es-PE" dirty="0" err="1" smtClean="0"/>
              <a:t>WebSphere</a:t>
            </a:r>
            <a:r>
              <a:rPr lang="es-PE" dirty="0" smtClean="0"/>
              <a:t> MQ. Sin embargo, hay otros tipos de objetos de </a:t>
            </a:r>
            <a:r>
              <a:rPr lang="es-PE" dirty="0" err="1" smtClean="0"/>
              <a:t>WebSphere</a:t>
            </a:r>
            <a:r>
              <a:rPr lang="es-PE" dirty="0" smtClean="0"/>
              <a:t> MQ, tales como un </a:t>
            </a:r>
            <a:r>
              <a:rPr lang="es-PE" dirty="0" err="1" smtClean="0"/>
              <a:t>process</a:t>
            </a:r>
            <a:r>
              <a:rPr lang="es-PE" dirty="0" smtClean="0"/>
              <a:t>, un </a:t>
            </a:r>
            <a:r>
              <a:rPr lang="es-PE" dirty="0" err="1" smtClean="0"/>
              <a:t>namelist</a:t>
            </a:r>
            <a:r>
              <a:rPr lang="es-PE" dirty="0" smtClean="0"/>
              <a:t> y el objeto </a:t>
            </a:r>
            <a:r>
              <a:rPr lang="es-PE" dirty="0" err="1" smtClean="0"/>
              <a:t>queue</a:t>
            </a:r>
            <a:r>
              <a:rPr lang="es-PE" baseline="0" dirty="0" smtClean="0"/>
              <a:t> manager</a:t>
            </a:r>
            <a:r>
              <a:rPr lang="es-PE" dirty="0" smtClean="0"/>
              <a:t>. Todos los objetos de </a:t>
            </a:r>
            <a:r>
              <a:rPr lang="es-PE" dirty="0" err="1" smtClean="0"/>
              <a:t>WebSphere</a:t>
            </a:r>
            <a:r>
              <a:rPr lang="es-PE" dirty="0" smtClean="0"/>
              <a:t> MQ tiene un conjunto de atributos. Cada atributo tiene un nombre y un valor. La definición de un objeto de </a:t>
            </a:r>
            <a:r>
              <a:rPr lang="es-PE" dirty="0" err="1" smtClean="0"/>
              <a:t>WebSphere</a:t>
            </a:r>
            <a:r>
              <a:rPr lang="es-PE" dirty="0" smtClean="0"/>
              <a:t> MQ especifica los valores de sus atributos. Cada objeto </a:t>
            </a:r>
            <a:r>
              <a:rPr lang="es-PE" dirty="0" err="1" smtClean="0"/>
              <a:t>WebSphere</a:t>
            </a:r>
            <a:r>
              <a:rPr lang="es-PE" dirty="0" smtClean="0"/>
              <a:t> MQ tiene un nombre que se considera como uno de sus atributos.</a:t>
            </a:r>
          </a:p>
          <a:p>
            <a:endParaRPr lang="es-PE" dirty="0" smtClean="0"/>
          </a:p>
          <a:p>
            <a:r>
              <a:rPr lang="es-PE" dirty="0" smtClean="0"/>
              <a:t>Una aplicación puede utilizar una llamada MQINQ para preguntar sobre los valores de algunos o todos los atributos de un objeto. Se puede utilizar una llamada MQSET para establecer los valores de ciertos atributos de sólo una cola.</a:t>
            </a:r>
          </a:p>
          <a:p>
            <a:endParaRPr lang="es-PE" dirty="0" smtClean="0"/>
          </a:p>
          <a:p>
            <a:r>
              <a:rPr lang="es-PE" dirty="0" smtClean="0"/>
              <a:t>MQ tiene dos interfaces adicionales de programación de aplicaciones, interfaz de Java para su uso en aplicaciones Java y Java </a:t>
            </a:r>
            <a:r>
              <a:rPr lang="es-PE" dirty="0" err="1" smtClean="0"/>
              <a:t>Message</a:t>
            </a:r>
            <a:r>
              <a:rPr lang="es-PE" dirty="0" smtClean="0"/>
              <a:t> </a:t>
            </a:r>
            <a:r>
              <a:rPr lang="es-PE" dirty="0" err="1" smtClean="0"/>
              <a:t>Service</a:t>
            </a:r>
            <a:r>
              <a:rPr lang="es-PE" dirty="0" smtClean="0"/>
              <a:t> (JMS), que permite a los programadores escribir aplicaciones de mensajería basados en eventos.</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11</a:t>
            </a:fld>
            <a:endParaRPr lang="es-PE"/>
          </a:p>
        </p:txBody>
      </p:sp>
    </p:spTree>
    <p:extLst>
      <p:ext uri="{BB962C8B-B14F-4D97-AF65-F5344CB8AC3E}">
        <p14:creationId xmlns:p14="http://schemas.microsoft.com/office/powerpoint/2010/main" val="25340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hay ninguna restricción sobre el contenido de los datos de aplicación, pero hay una longitud máxima permitida para un mensajes físicas de 0-100 MB.</a:t>
            </a:r>
          </a:p>
          <a:p>
            <a:endParaRPr lang="es-PE" dirty="0" smtClean="0"/>
          </a:p>
          <a:p>
            <a:r>
              <a:rPr lang="es-PE" dirty="0" smtClean="0"/>
              <a:t>Los datos de la aplicación en un mensaje no es de interés para el gestor de colas y no se comprueba o procesada. La excepción a esto es que, bajo ciertas circunstancias, puede ser convertida de una representación de caracteres a otra, y de una representación numérica a otro, si así se desea.</a:t>
            </a:r>
          </a:p>
          <a:p>
            <a:endParaRPr lang="es-PE" dirty="0" smtClean="0"/>
          </a:p>
          <a:p>
            <a:r>
              <a:rPr lang="es-PE" dirty="0" smtClean="0"/>
              <a:t>El descriptor de mensaje es utilizado por el gestor de colas y la aplicación de recepción a los efectos de la seguridad; la presentación de informes, la determinación de la secuencia en la que los mensajes se entregan a la aplicación receptora, y así sucesivamente.</a:t>
            </a:r>
          </a:p>
          <a:p>
            <a:endParaRPr lang="es-PE" dirty="0" smtClean="0"/>
          </a:p>
          <a:p>
            <a:r>
              <a:rPr lang="es-PE" dirty="0" smtClean="0"/>
              <a:t>Algunos de los campos en el descriptor de mensaje son establecidos por la aplicación que pone el mensaje en una cola; otros son establecidos por el gestor de colas en nombre de la aplicación. Tanto el descriptor de mensaje y los datos de aplicación se devuelven a la aplicación que recibe el mensaje de la cola.</a:t>
            </a:r>
          </a:p>
          <a:p>
            <a:endParaRPr lang="es-PE" dirty="0" smtClean="0"/>
          </a:p>
          <a:p>
            <a:r>
              <a:rPr lang="es-PE" dirty="0" smtClean="0"/>
              <a:t>En general, la longitud máxima de mensaje predeterminado es 4 MB, aunque puede aumentar esta cifra a una longitud máxima de 100 MB (donde 1 MB equivale a 1 048 576 bytes.</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12</a:t>
            </a:fld>
            <a:endParaRPr lang="es-PE"/>
          </a:p>
        </p:txBody>
      </p:sp>
    </p:spTree>
    <p:extLst>
      <p:ext uri="{BB962C8B-B14F-4D97-AF65-F5344CB8AC3E}">
        <p14:creationId xmlns:p14="http://schemas.microsoft.com/office/powerpoint/2010/main" val="399228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La figura representa la secuencia de acciones que intervienen en el </a:t>
            </a:r>
            <a:r>
              <a:rPr lang="es-PE" dirty="0" err="1" smtClean="0"/>
              <a:t>triggering</a:t>
            </a:r>
            <a:r>
              <a:rPr lang="es-PE" dirty="0" smtClean="0"/>
              <a:t>.</a:t>
            </a:r>
          </a:p>
          <a:p>
            <a:endParaRPr lang="es-PE" dirty="0" smtClean="0"/>
          </a:p>
          <a:p>
            <a:pPr marL="228600" indent="-228600">
              <a:buAutoNum type="arabicPeriod"/>
            </a:pPr>
            <a:r>
              <a:rPr lang="es-PE" dirty="0" smtClean="0"/>
              <a:t>Programa A coloca un mensaje en una cola de la aplicación que se encuentra habilitada para el </a:t>
            </a:r>
            <a:r>
              <a:rPr lang="es-PE" dirty="0" err="1" smtClean="0"/>
              <a:t>triggering</a:t>
            </a:r>
            <a:r>
              <a:rPr lang="es-PE" dirty="0" smtClean="0"/>
              <a:t>.</a:t>
            </a:r>
          </a:p>
          <a:p>
            <a:pPr marL="228600" indent="-228600">
              <a:buAutoNum type="arabicPeriod"/>
            </a:pPr>
            <a:r>
              <a:rPr lang="es-PE" dirty="0" smtClean="0"/>
              <a:t>Si se cumplen las condiciones de </a:t>
            </a:r>
            <a:r>
              <a:rPr lang="es-PE" dirty="0" err="1" smtClean="0"/>
              <a:t>triggering</a:t>
            </a:r>
            <a:r>
              <a:rPr lang="es-PE" dirty="0" smtClean="0"/>
              <a:t>, un evento de </a:t>
            </a:r>
            <a:r>
              <a:rPr lang="es-PE" dirty="0" err="1" smtClean="0"/>
              <a:t>trigger</a:t>
            </a:r>
            <a:r>
              <a:rPr lang="es-PE" dirty="0" smtClean="0"/>
              <a:t> se produce, y el gestor de colas examina el objeto</a:t>
            </a:r>
            <a:r>
              <a:rPr lang="es-PE" baseline="0" dirty="0" smtClean="0"/>
              <a:t> </a:t>
            </a:r>
            <a:r>
              <a:rPr lang="es-PE" baseline="0" dirty="0" err="1" smtClean="0"/>
              <a:t>process</a:t>
            </a:r>
            <a:r>
              <a:rPr lang="es-PE" dirty="0" smtClean="0"/>
              <a:t> referenciado por la cola de la aplicación. El objeto </a:t>
            </a:r>
            <a:r>
              <a:rPr lang="es-PE" dirty="0" err="1" smtClean="0"/>
              <a:t>process</a:t>
            </a:r>
            <a:r>
              <a:rPr lang="es-PE" dirty="0" smtClean="0"/>
              <a:t> identifica la aplicación para ser inicializado, esto es el Programa B.</a:t>
            </a:r>
          </a:p>
          <a:p>
            <a:pPr marL="228600" indent="-228600">
              <a:buAutoNum type="arabicPeriod"/>
            </a:pPr>
            <a:r>
              <a:rPr lang="es-PE" dirty="0" smtClean="0"/>
              <a:t>El gestor de colas crea un </a:t>
            </a:r>
            <a:r>
              <a:rPr lang="es-PE" dirty="0" err="1" smtClean="0"/>
              <a:t>trigger</a:t>
            </a:r>
            <a:r>
              <a:rPr lang="es-PE" dirty="0" smtClean="0"/>
              <a:t> </a:t>
            </a:r>
            <a:r>
              <a:rPr lang="es-PE" dirty="0" err="1" smtClean="0"/>
              <a:t>message</a:t>
            </a:r>
            <a:r>
              <a:rPr lang="es-PE" dirty="0" smtClean="0"/>
              <a:t> cuyos campos contienen información copiada de ciertos atributos del objeto </a:t>
            </a:r>
            <a:r>
              <a:rPr lang="es-PE" dirty="0" err="1" smtClean="0"/>
              <a:t>process</a:t>
            </a:r>
            <a:r>
              <a:rPr lang="es-PE" dirty="0" smtClean="0"/>
              <a:t> y la cola de la aplicación, incluyendo el nombre de la cola de la aplicación. El gestor de colas pone el </a:t>
            </a:r>
            <a:r>
              <a:rPr lang="es-PE" dirty="0" err="1" smtClean="0"/>
              <a:t>trigger</a:t>
            </a:r>
            <a:r>
              <a:rPr lang="es-PE" dirty="0" smtClean="0"/>
              <a:t> </a:t>
            </a:r>
            <a:r>
              <a:rPr lang="es-PE" dirty="0" err="1" smtClean="0"/>
              <a:t>message</a:t>
            </a:r>
            <a:r>
              <a:rPr lang="es-PE" dirty="0" smtClean="0"/>
              <a:t> en una cola de inicio.</a:t>
            </a:r>
          </a:p>
          <a:p>
            <a:pPr marL="228600" indent="-228600">
              <a:buAutoNum type="arabicPeriod"/>
            </a:pPr>
            <a:r>
              <a:rPr lang="es-PE" dirty="0" smtClean="0"/>
              <a:t>Un programa de </a:t>
            </a:r>
            <a:r>
              <a:rPr lang="es-PE" dirty="0" err="1" smtClean="0"/>
              <a:t>long-running</a:t>
            </a:r>
            <a:r>
              <a:rPr lang="es-PE" dirty="0" smtClean="0"/>
              <a:t> llamado </a:t>
            </a:r>
            <a:r>
              <a:rPr lang="es-PE" dirty="0" err="1" smtClean="0"/>
              <a:t>trigger</a:t>
            </a:r>
            <a:r>
              <a:rPr lang="es-PE" dirty="0" smtClean="0"/>
              <a:t> monitor recibe el </a:t>
            </a:r>
            <a:r>
              <a:rPr lang="es-PE" dirty="0" err="1" smtClean="0"/>
              <a:t>trigger</a:t>
            </a:r>
            <a:r>
              <a:rPr lang="es-PE" dirty="0" smtClean="0"/>
              <a:t> </a:t>
            </a:r>
            <a:r>
              <a:rPr lang="es-PE" dirty="0" err="1" smtClean="0"/>
              <a:t>message</a:t>
            </a:r>
            <a:r>
              <a:rPr lang="es-PE" dirty="0" smtClean="0"/>
              <a:t> de la cola de inicio, y examina su contenido.</a:t>
            </a:r>
          </a:p>
          <a:p>
            <a:pPr marL="228600" indent="-228600">
              <a:buAutoNum type="arabicPeriod"/>
            </a:pPr>
            <a:r>
              <a:rPr lang="es-PE" dirty="0" smtClean="0"/>
              <a:t>A continuación, el programa </a:t>
            </a:r>
            <a:r>
              <a:rPr lang="es-PE" dirty="0" err="1" smtClean="0"/>
              <a:t>trigger</a:t>
            </a:r>
            <a:r>
              <a:rPr lang="es-PE" dirty="0" smtClean="0"/>
              <a:t> monitor inicia el programa B, pasándole información del </a:t>
            </a:r>
            <a:r>
              <a:rPr lang="es-PE" dirty="0" err="1" smtClean="0"/>
              <a:t>trigger</a:t>
            </a:r>
            <a:r>
              <a:rPr lang="es-PE" dirty="0" smtClean="0"/>
              <a:t> </a:t>
            </a:r>
            <a:r>
              <a:rPr lang="es-PE" dirty="0" err="1" smtClean="0"/>
              <a:t>message</a:t>
            </a:r>
            <a:r>
              <a:rPr lang="es-PE" dirty="0" smtClean="0"/>
              <a:t> como un parámetro, incluyendo el nombre de la cola de la aplicación.</a:t>
            </a:r>
          </a:p>
          <a:p>
            <a:pPr marL="228600" indent="-228600">
              <a:buAutoNum type="arabicPeriod"/>
            </a:pPr>
            <a:r>
              <a:rPr lang="es-PE" dirty="0" smtClean="0"/>
              <a:t>Programa B abre la cola de la aplicación y recibe mensajes de ella.</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14</a:t>
            </a:fld>
            <a:endParaRPr lang="es-PE"/>
          </a:p>
        </p:txBody>
      </p:sp>
    </p:spTree>
    <p:extLst>
      <p:ext uri="{BB962C8B-B14F-4D97-AF65-F5344CB8AC3E}">
        <p14:creationId xmlns:p14="http://schemas.microsoft.com/office/powerpoint/2010/main" val="156664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El servidor</a:t>
            </a:r>
            <a:r>
              <a:rPr lang="es-PE" baseline="0" dirty="0" smtClean="0"/>
              <a:t> de aplicación (</a:t>
            </a:r>
            <a:r>
              <a:rPr lang="es-PE" baseline="0" dirty="0" err="1" smtClean="0"/>
              <a:t>Insurance</a:t>
            </a:r>
            <a:r>
              <a:rPr lang="es-PE" baseline="0" dirty="0" smtClean="0"/>
              <a:t> </a:t>
            </a:r>
            <a:r>
              <a:rPr lang="es-PE" baseline="0" dirty="0" err="1" smtClean="0"/>
              <a:t>Quotations</a:t>
            </a:r>
            <a:r>
              <a:rPr lang="es-PE" baseline="0" dirty="0" smtClean="0"/>
              <a:t>) puede manejar las solicitudes de varias aplicaciones cliente.</a:t>
            </a:r>
          </a:p>
          <a:p>
            <a:r>
              <a:rPr lang="es-PE" baseline="0" dirty="0" smtClean="0"/>
              <a:t>El descriptor del mensaje (MQMD) en cada uno de los mensajes de entrada identifica la cola apropiada para el envío de la respuesta por cada solicitud, ya que el servidor de aplicación conoce donde enviar el mensaje de respuesta.</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15</a:t>
            </a:fld>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 cliente de </a:t>
            </a:r>
            <a:r>
              <a:rPr lang="es-ES" dirty="0" err="1" smtClean="0"/>
              <a:t>WebSphere</a:t>
            </a:r>
            <a:r>
              <a:rPr lang="es-ES" dirty="0" smtClean="0"/>
              <a:t> MQ es un componente de IBM </a:t>
            </a:r>
            <a:r>
              <a:rPr lang="es-ES" dirty="0" err="1" smtClean="0"/>
              <a:t>WebSphere</a:t>
            </a:r>
            <a:r>
              <a:rPr lang="es-ES" dirty="0" smtClean="0"/>
              <a:t> MQ que permite que una aplicación sea ejecutada en un sistema en el que no existe un gestor de colas para emitir llamadas MQI a un gestor de colas que se ejecuta en otro sistema.</a:t>
            </a:r>
          </a:p>
          <a:p>
            <a:endParaRPr lang="es-ES" dirty="0" smtClean="0"/>
          </a:p>
          <a:p>
            <a:r>
              <a:rPr lang="es-ES" dirty="0" smtClean="0"/>
              <a:t>El cliente </a:t>
            </a:r>
            <a:r>
              <a:rPr lang="es-ES" dirty="0" err="1" smtClean="0"/>
              <a:t>stub</a:t>
            </a:r>
            <a:r>
              <a:rPr lang="es-ES" dirty="0" smtClean="0"/>
              <a:t> recibe los parámetros de entrada de una llamada MQI de la aplicación y los envía a través de una conexión de comunicaciones para la conexión del servidor. La conexión con el servidor está en el mismo sistema que el gestor de colas. La conexión con el servidor emite la llamada MQI al gestor de colas en nombre de la aplicación. Después de que el gestor de colas ha finalizado la llamada MQI, la conexión con el servidor envía los parámetros de salida de la devolución de llamada para el cliente </a:t>
            </a:r>
            <a:r>
              <a:rPr lang="es-ES" dirty="0" err="1" smtClean="0"/>
              <a:t>stub</a:t>
            </a:r>
            <a:r>
              <a:rPr lang="es-ES" dirty="0" smtClean="0"/>
              <a:t>, que luego pasa a la aplicación.</a:t>
            </a:r>
          </a:p>
          <a:p>
            <a:endParaRPr lang="es-ES" dirty="0" smtClean="0"/>
          </a:p>
          <a:p>
            <a:r>
              <a:rPr lang="es-ES" dirty="0" smtClean="0"/>
              <a:t>La mayoría de las llamadas MQI y opciones están disponibles para la aplicación cliente.</a:t>
            </a:r>
          </a:p>
          <a:p>
            <a:r>
              <a:rPr lang="es-ES" dirty="0" smtClean="0"/>
              <a:t>La aplicación simplemente emite una llamada MQCONN (o MQCONNX, donde es soportado)  para conectarse a un gestor de colas.</a:t>
            </a:r>
          </a:p>
          <a:p>
            <a:endParaRPr lang="es-ES" dirty="0" smtClean="0"/>
          </a:p>
          <a:p>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16</a:t>
            </a:fld>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dirty="0" smtClean="0"/>
              <a:t>Algunas implementaciones del estilo conversacional de comunicación de programa a programa soporta</a:t>
            </a:r>
            <a:r>
              <a:rPr lang="es-ES" baseline="0" dirty="0" smtClean="0"/>
              <a:t> a </a:t>
            </a:r>
            <a:r>
              <a:rPr lang="es-ES" dirty="0" smtClean="0"/>
              <a:t>la implementación de una unidad de trabajo distribuida usando un protocolo  de confirmación (</a:t>
            </a:r>
            <a:r>
              <a:rPr lang="es-ES" dirty="0" err="1" smtClean="0"/>
              <a:t>commit</a:t>
            </a:r>
            <a:r>
              <a:rPr lang="es-ES" dirty="0" smtClean="0"/>
              <a:t>) en dos fases. Sin embargo, esta función sólo es necesario cuando hay un requisito de negocio absoluta para mantener dos bases de datos o más distribuidos de forma sincrónica. Si no existe tal requisito, utilizando una sola unidad de trabajo distribuida puede consumir muchos recursos y ser complejo en la </a:t>
            </a:r>
            <a:r>
              <a:rPr lang="es-ES" dirty="0" smtClean="0"/>
              <a:t>implementación, </a:t>
            </a:r>
            <a:r>
              <a:rPr lang="es-ES" dirty="0" smtClean="0"/>
              <a:t>sobre todo si se trata de muchos procesos. </a:t>
            </a:r>
            <a:r>
              <a:rPr lang="es-ES" dirty="0" err="1" smtClean="0"/>
              <a:t>WebSphere</a:t>
            </a:r>
            <a:r>
              <a:rPr lang="es-ES" dirty="0" smtClean="0"/>
              <a:t> MQ ofrece una solución simple que implica varias unidades de trabajo que actúan de forma asíncrona.</a:t>
            </a:r>
          </a:p>
          <a:p>
            <a:endParaRPr lang="es-ES" dirty="0" smtClean="0"/>
          </a:p>
          <a:p>
            <a:r>
              <a:rPr lang="es-ES" dirty="0" smtClean="0"/>
              <a:t>La solución </a:t>
            </a:r>
            <a:r>
              <a:rPr lang="es-ES" dirty="0" err="1" smtClean="0"/>
              <a:t>WebSphere</a:t>
            </a:r>
            <a:r>
              <a:rPr lang="es-ES" dirty="0" smtClean="0"/>
              <a:t> MQ se representa en la mitad inferior de la figura.</a:t>
            </a:r>
          </a:p>
          <a:p>
            <a:endParaRPr lang="es-ES" dirty="0" smtClean="0"/>
          </a:p>
          <a:p>
            <a:r>
              <a:rPr lang="es-ES" dirty="0" smtClean="0"/>
              <a:t>La primera aplicación escribe en una base de datos, coloca un mensaje en la cola AQ, y luego emite un punto de sincronización para confirmar los cambios en los dos recursos. El mensaje contiene datos que se va a utilizar para actualizar una segunda base de datos en un sistema separado. A medida que la cola es una cola remota, el mensaje llega más allá de la cola de transmisión dentro de esta unidad de trabajo. Cuando la unidad de trabajo se ha comprometido, el mensaje vuelve a estar disponible para su recuperación por el MCA emisor.</a:t>
            </a:r>
          </a:p>
          <a:p>
            <a:endParaRPr lang="es-PE" dirty="0" smtClean="0"/>
          </a:p>
          <a:p>
            <a:pPr rtl="0"/>
            <a:r>
              <a:rPr lang="es-PE" dirty="0" smtClean="0"/>
              <a:t>En la segunda unidad de trabajo, el MCA emisor recibe el mensaje de la cola de transmisión y la envía a la MCA receptor en el sistema que contiene la segunda base de datos. El MCA receptor luego pone el mensaje en la cola de destino. </a:t>
            </a:r>
            <a:r>
              <a:rPr lang="es-ES" dirty="0" smtClean="0"/>
              <a:t>Estas acciones se llevan a cabo de manera fiable debido a la propiedad de entrega asegurada de </a:t>
            </a:r>
            <a:r>
              <a:rPr lang="es-ES" dirty="0" err="1" smtClean="0"/>
              <a:t>WebSphere</a:t>
            </a:r>
            <a:r>
              <a:rPr lang="es-ES" dirty="0" smtClean="0"/>
              <a:t> MQ. Cuando esta unidad de trabajo se ha comprometido, el mensaje vuelve a estar disponible para su recuperación por la segunda aplicación.</a:t>
            </a:r>
          </a:p>
          <a:p>
            <a:pPr rtl="0"/>
            <a:endParaRPr lang="es-ES" dirty="0" smtClean="0"/>
          </a:p>
          <a:p>
            <a:pPr rtl="0"/>
            <a:r>
              <a:rPr lang="es-ES" dirty="0" smtClean="0"/>
              <a:t>En la tercera unidad de trabajo, la segunda aplicación recibe el mensaje de la cola de destino y actualiza la base de datos con los datos contenidos en el mensaje.</a:t>
            </a:r>
          </a:p>
          <a:p>
            <a:pPr rtl="0"/>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Si la transacción comercial es una más compleja, varias unidades de trabajo pueden estar involucrados.</a:t>
            </a:r>
            <a:br>
              <a:rPr lang="es-PE" dirty="0" smtClean="0"/>
            </a:br>
            <a:r>
              <a:rPr lang="es-PE" dirty="0" smtClean="0"/>
              <a:t>Nota:</a:t>
            </a:r>
            <a:br>
              <a:rPr lang="es-PE" dirty="0" smtClean="0"/>
            </a:br>
            <a:r>
              <a:rPr lang="es-PE" dirty="0" smtClean="0"/>
              <a:t>Utilización del cliente de </a:t>
            </a:r>
            <a:r>
              <a:rPr lang="es-PE" dirty="0" err="1" smtClean="0"/>
              <a:t>WebSphere</a:t>
            </a:r>
            <a:r>
              <a:rPr lang="es-PE" dirty="0" smtClean="0"/>
              <a:t> MQ requiere el uso de un gestor de transacciones compatible con </a:t>
            </a:r>
            <a:r>
              <a:rPr lang="es-PE" dirty="0" smtClean="0"/>
              <a:t>XA</a:t>
            </a:r>
            <a:endParaRPr lang="es-PE" dirty="0" smtClean="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17</a:t>
            </a:fld>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PE" dirty="0" smtClean="0"/>
              <a:t>Un </a:t>
            </a:r>
            <a:r>
              <a:rPr lang="es-PE" dirty="0" smtClean="0"/>
              <a:t>descriptor de mensajes normalmente contiene un campo de ID de usuario y otra información sobre el creador del mensaje, llamado el contexto del mensaje (</a:t>
            </a:r>
            <a:r>
              <a:rPr lang="es-PE" dirty="0" err="1" smtClean="0"/>
              <a:t>message</a:t>
            </a:r>
            <a:r>
              <a:rPr lang="es-PE" dirty="0" smtClean="0"/>
              <a:t> </a:t>
            </a:r>
            <a:r>
              <a:rPr lang="es-PE" dirty="0" err="1" smtClean="0"/>
              <a:t>context</a:t>
            </a:r>
            <a:r>
              <a:rPr lang="es-PE" dirty="0" smtClean="0"/>
              <a:t>).</a:t>
            </a:r>
          </a:p>
          <a:p>
            <a:pPr rtl="0"/>
            <a:endParaRPr lang="es-PE" dirty="0" smtClean="0"/>
          </a:p>
          <a:p>
            <a:pPr rtl="0"/>
            <a:r>
              <a:rPr lang="es-ES" dirty="0" smtClean="0"/>
              <a:t>El contexto del mensaje se puede usar para autenticar un mensaje, y para comprobar si el remitente del mensaje está autorizado a acceder a un recurso de </a:t>
            </a:r>
            <a:r>
              <a:rPr lang="es-ES" dirty="0" err="1" smtClean="0"/>
              <a:t>WebSphere</a:t>
            </a:r>
            <a:r>
              <a:rPr lang="es-ES" dirty="0" smtClean="0"/>
              <a:t> MQ en el sistema en el que se recibe el mensaje.</a:t>
            </a:r>
          </a:p>
          <a:p>
            <a:pPr rtl="0"/>
            <a:endParaRPr lang="es-ES" dirty="0" smtClean="0"/>
          </a:p>
          <a:p>
            <a:pPr rtl="0"/>
            <a:r>
              <a:rPr lang="es-ES" dirty="0" smtClean="0"/>
              <a:t>El ID de usuario también podría ser utilizado por la aplicación para comprobar si el remitente del mensaje está autorizado a acceder a un recurso </a:t>
            </a:r>
            <a:r>
              <a:rPr lang="es-ES" dirty="0" err="1" smtClean="0"/>
              <a:t>WebSphere</a:t>
            </a:r>
            <a:r>
              <a:rPr lang="es-ES" dirty="0" smtClean="0"/>
              <a:t> MQ, tal como una base de datos. Si una acción es posible, depende de las características de seguridad proporcionadas por el gestor de recursos correspondiente.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18</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Incluso cuando existen técnicas como la interconexión del sistema abierto (OSI), se han producido graves limitaciones en las opciones de diseño de aplicaciones disponibles.</a:t>
            </a:r>
          </a:p>
          <a:p>
            <a:endParaRPr lang="es-PE" dirty="0" smtClean="0"/>
          </a:p>
          <a:p>
            <a:r>
              <a:rPr lang="es-PE" dirty="0" smtClean="0"/>
              <a:t>Peor aún, cuando los datos mantenidos en diferentes bases de datos en diferentes sistemas se deben mantener sincronizados, muy poco está disponible en la forma de protocolos para coordinar las actualizaciones, eliminaciones, y así sucesivamente.</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3</a:t>
            </a:fld>
            <a:endParaRPr lang="es-PE"/>
          </a:p>
        </p:txBody>
      </p:sp>
    </p:spTree>
    <p:extLst>
      <p:ext uri="{BB962C8B-B14F-4D97-AF65-F5344CB8AC3E}">
        <p14:creationId xmlns:p14="http://schemas.microsoft.com/office/powerpoint/2010/main" val="2228691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Tanto el Programa A y Programa B utilizan una interfaz de programación de aplicaciones (API) para colocar mensajes en una cola y obtener mensajes de una cola. La API de </a:t>
            </a:r>
            <a:r>
              <a:rPr lang="es-PE" dirty="0" err="1" smtClean="0"/>
              <a:t>WebSphere</a:t>
            </a:r>
            <a:r>
              <a:rPr lang="es-PE" dirty="0" smtClean="0"/>
              <a:t> MQ se llama el </a:t>
            </a:r>
            <a:r>
              <a:rPr lang="es-PE" dirty="0" err="1" smtClean="0"/>
              <a:t>Message</a:t>
            </a:r>
            <a:r>
              <a:rPr lang="es-PE" dirty="0" smtClean="0"/>
              <a:t> </a:t>
            </a:r>
            <a:r>
              <a:rPr lang="es-PE" dirty="0" err="1" smtClean="0"/>
              <a:t>Queue</a:t>
            </a:r>
            <a:r>
              <a:rPr lang="es-PE" dirty="0" smtClean="0"/>
              <a:t> Interface (MQI).</a:t>
            </a:r>
          </a:p>
          <a:p>
            <a:endParaRPr lang="es-PE" dirty="0" smtClean="0"/>
          </a:p>
          <a:p>
            <a:r>
              <a:rPr lang="es-PE" dirty="0" smtClean="0"/>
              <a:t>Tenga en cuenta que, cuando el programa A coloca un mensaje en la cola, el programa B no puede estar ejecutando. La cola almacena el mensaje de forma segura hasta que el programa B se inicia y está listo para recibir el mensaje. Del mismo modo, en el momento en el Programa B recibe el mensaje de la cola, el programa A ya no se encuentre ejecutando. </a:t>
            </a:r>
          </a:p>
          <a:p>
            <a:endParaRPr lang="es-PE" dirty="0" smtClean="0"/>
          </a:p>
          <a:p>
            <a:r>
              <a:rPr lang="es-PE" dirty="0" smtClean="0"/>
              <a:t>El uso de </a:t>
            </a:r>
            <a:r>
              <a:rPr lang="es-PE" dirty="0" err="1" smtClean="0"/>
              <a:t>WebSphere</a:t>
            </a:r>
            <a:r>
              <a:rPr lang="es-PE" dirty="0" smtClean="0"/>
              <a:t> MQ, no hay ningún requisito para dos programas que se comunican entre sí para estar ejecutando al mismo tiempo.</a:t>
            </a:r>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4</a:t>
            </a:fld>
            <a:endParaRPr lang="es-PE"/>
          </a:p>
        </p:txBody>
      </p:sp>
    </p:spTree>
    <p:extLst>
      <p:ext uri="{BB962C8B-B14F-4D97-AF65-F5344CB8AC3E}">
        <p14:creationId xmlns:p14="http://schemas.microsoft.com/office/powerpoint/2010/main" val="254396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Si el programa A envía un mensaje al programa B esperando una respuesta, una opción es para el programa A para poner un mensaje en cola 1 y luego esperar a que la respuesta aparezca en la cola 2. Esto se conoce como el modelo sincrónico para la comunicación de dos vías entre programas.</a:t>
            </a:r>
          </a:p>
          <a:p>
            <a:endParaRPr lang="es-PE" dirty="0" smtClean="0"/>
          </a:p>
          <a:p>
            <a:r>
              <a:rPr lang="es-PE" dirty="0" smtClean="0"/>
              <a:t>Usando el modelo síncrono, el programa A y el programa B normalmente se ejecutan al mismo tiempo. Sin embargo, si el programa B falla, el programa A podría potencialmente tener que esperar mucho tiempo para una respuesta. Es evidente que existe un problema de diseño, de cuánto tiempo el programa A debe esperar antes de continuar con otro proceso.</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5</a:t>
            </a:fld>
            <a:endParaRPr lang="es-PE"/>
          </a:p>
        </p:txBody>
      </p:sp>
    </p:spTree>
    <p:extLst>
      <p:ext uri="{BB962C8B-B14F-4D97-AF65-F5344CB8AC3E}">
        <p14:creationId xmlns:p14="http://schemas.microsoft.com/office/powerpoint/2010/main" val="239290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latin typeface="Arial" panose="020B0604020202020204" pitchFamily="34" charset="0"/>
                <a:cs typeface="Arial" panose="020B0604020202020204" pitchFamily="34" charset="0"/>
              </a:rPr>
              <a:t>Usando el modelo asíncrono ampliado, el programa A pone mensajes en la cola 1 para que el programa B lo pueda procesar, pero es el Programa C, actuando de forma asíncrona al programa A, recibe las respuestas del programa B en la cola 2 y los procesa. Normalmente, el programa A y C son parte de la misma aplicación.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smtClean="0"/>
          </a:p>
          <a:p>
            <a:r>
              <a:rPr lang="es-PE" dirty="0" smtClean="0"/>
              <a:t>En una variación del modelo asíncrono, el programa A podría poner una secuencia de mensajes en la cola 1, opcionalmente continuar con algún otro procesamiento, y luego volver a obtener y procesar las respuestas sí mismo.</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6</a:t>
            </a:fld>
            <a:endParaRPr lang="es-PE"/>
          </a:p>
        </p:txBody>
      </p:sp>
    </p:spTree>
    <p:extLst>
      <p:ext uri="{BB962C8B-B14F-4D97-AF65-F5344CB8AC3E}">
        <p14:creationId xmlns:p14="http://schemas.microsoft.com/office/powerpoint/2010/main" val="405912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7</a:t>
            </a:fld>
            <a:endParaRPr lang="es-PE"/>
          </a:p>
        </p:txBody>
      </p:sp>
    </p:spTree>
    <p:extLst>
      <p:ext uri="{BB962C8B-B14F-4D97-AF65-F5344CB8AC3E}">
        <p14:creationId xmlns:p14="http://schemas.microsoft.com/office/powerpoint/2010/main" val="510605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La comunicación conversacional o transacción orientado se caracteriza por dos o más programas que ejecutan simultáneamente en una manera cooperativa con el fin de realizar una transacción. Se comunican entre sí a través de una interfaz con arquitectura. Mientras que un programa está a la espera de una respuesta del otro programa con el que colabora, puede continuar con otro proceso. APPC, CPI-C, y la interfaz de sockets de TCP / IP son ejemplos de este estilo de comunicación.</a:t>
            </a:r>
          </a:p>
          <a:p>
            <a:endParaRPr lang="es-PE" dirty="0" smtClean="0"/>
          </a:p>
          <a:p>
            <a:r>
              <a:rPr lang="es-PE" dirty="0" smtClean="0"/>
              <a:t>El estilo de llamada y retorno es similar, excepto que la interfaz está estructurado para parecerse a un mecanismo de llamada y retorno. Cuando un programa llama a otro programa, el primero está bloqueado y no puede realizar cualquier otro tipo de proceso. Llamada a procedimiento remoto (RPC) es un ejemplo de este estilo de comunicación.</a:t>
            </a:r>
          </a:p>
          <a:p>
            <a:endParaRPr lang="es-PE" dirty="0" smtClean="0"/>
          </a:p>
          <a:p>
            <a:r>
              <a:rPr lang="es-PE" dirty="0" smtClean="0"/>
              <a:t>El estilo de mensajería implica que los programas que se comunican pueden ejecutar independientemente uno de otro. Un programa de ejecución recibe la entrada en forma de mensajes y los resultados de sus resultados también como mensajes. Un mensaje que es el resultado de un programa se convierte en la entrada a otro programa, pero no hay ningún requisito de que este último se encuentre ejecutando cuando el mensaje anterior haya salido. </a:t>
            </a:r>
          </a:p>
          <a:p>
            <a:r>
              <a:rPr lang="es-PE" dirty="0" smtClean="0"/>
              <a:t>Contrasta esto con la conversación de</a:t>
            </a:r>
            <a:r>
              <a:rPr lang="es-PE" baseline="0" dirty="0" smtClean="0"/>
              <a:t> estilo llamar y recibir</a:t>
            </a:r>
            <a:r>
              <a:rPr lang="es-PE" dirty="0" smtClean="0"/>
              <a:t> donde todos los socios cooperantes se encuentre ejecutando al mismo tiempo.</a:t>
            </a:r>
          </a:p>
          <a:p>
            <a:r>
              <a:rPr lang="es-PE" dirty="0" smtClean="0"/>
              <a:t>El estilo de mensajería es el utilizado por </a:t>
            </a:r>
            <a:r>
              <a:rPr lang="es-PE" dirty="0" err="1" smtClean="0"/>
              <a:t>WebSphere</a:t>
            </a:r>
            <a:r>
              <a:rPr lang="es-PE" dirty="0" smtClean="0"/>
              <a:t> MQ.</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8</a:t>
            </a:fld>
            <a:endParaRPr lang="es-PE"/>
          </a:p>
        </p:txBody>
      </p:sp>
    </p:spTree>
    <p:extLst>
      <p:ext uri="{BB962C8B-B14F-4D97-AF65-F5344CB8AC3E}">
        <p14:creationId xmlns:p14="http://schemas.microsoft.com/office/powerpoint/2010/main" val="42694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estilo conversacional de la comunicación de programa a programa se basa en una conexión de comunicaciones existente a través de una red para cada par de aplicaciones. En realidad, una conexión de comunicaciones se manifiesta como una conexión TCP, una conversación LU6.2 SNA, una sesión de NetBIOS, y así sucesivamente.</a:t>
            </a:r>
          </a:p>
          <a:p>
            <a:endParaRPr lang="es-PE" dirty="0" smtClean="0"/>
          </a:p>
          <a:p>
            <a:r>
              <a:rPr lang="es-PE" dirty="0" smtClean="0"/>
              <a:t>En </a:t>
            </a:r>
            <a:r>
              <a:rPr lang="es-PE" dirty="0" err="1" smtClean="0"/>
              <a:t>WebSphere</a:t>
            </a:r>
            <a:r>
              <a:rPr lang="es-PE" dirty="0" smtClean="0"/>
              <a:t> MQ, una aplicación envía un mensaje a otra aplicación utilizando la función MQI proporcionada por el gestor de colas al que está conectado. Por lo tanto, la conexión de comunicaciones requerido es entre un par de </a:t>
            </a:r>
            <a:r>
              <a:rPr lang="es-PE" dirty="0" err="1" smtClean="0"/>
              <a:t>MCAs</a:t>
            </a:r>
            <a:r>
              <a:rPr lang="es-PE" dirty="0" smtClean="0"/>
              <a:t>, cada uno conectado a su respectivo gestor de colas, no entre un par de aplicaciones.</a:t>
            </a:r>
          </a:p>
          <a:p>
            <a:endParaRPr lang="es-PE" dirty="0" smtClean="0"/>
          </a:p>
          <a:p>
            <a:r>
              <a:rPr lang="es-PE" dirty="0" smtClean="0"/>
              <a:t>Nótese cómo el MQI protege las aplicaciones y sus desarrolladores, desde las complejidades de la red. Los </a:t>
            </a:r>
            <a:r>
              <a:rPr lang="es-PE" dirty="0" err="1" smtClean="0"/>
              <a:t>MCAs</a:t>
            </a:r>
            <a:r>
              <a:rPr lang="es-PE" dirty="0" smtClean="0"/>
              <a:t> suministrados con </a:t>
            </a:r>
            <a:r>
              <a:rPr lang="es-PE" dirty="0" err="1" smtClean="0"/>
              <a:t>WebSphere</a:t>
            </a:r>
            <a:r>
              <a:rPr lang="es-PE" dirty="0" smtClean="0"/>
              <a:t> MQ contienen toda la programación de comunicaciones que es necesario.</a:t>
            </a:r>
          </a:p>
          <a:p>
            <a:endParaRPr lang="es-PE" dirty="0" smtClean="0"/>
          </a:p>
          <a:p>
            <a:r>
              <a:rPr lang="es-PE" dirty="0" smtClean="0"/>
              <a:t>El estilo conversacional de la comunicación de programa a programa requiere la existencia de una conexión de comunicaciones entre cada par de aplicaciones que se comunican.</a:t>
            </a:r>
          </a:p>
          <a:p>
            <a:endParaRPr lang="es-PE" dirty="0" smtClean="0"/>
          </a:p>
          <a:p>
            <a:r>
              <a:rPr lang="es-PE" dirty="0" smtClean="0"/>
              <a:t>En </a:t>
            </a:r>
            <a:r>
              <a:rPr lang="es-PE" dirty="0" err="1" smtClean="0"/>
              <a:t>WebSphere</a:t>
            </a:r>
            <a:r>
              <a:rPr lang="es-PE" dirty="0" smtClean="0"/>
              <a:t> MQ, son los </a:t>
            </a:r>
            <a:r>
              <a:rPr lang="es-PE" dirty="0" err="1" smtClean="0"/>
              <a:t>MCAs</a:t>
            </a:r>
            <a:r>
              <a:rPr lang="es-PE" dirty="0" smtClean="0"/>
              <a:t>, los</a:t>
            </a:r>
            <a:r>
              <a:rPr lang="es-PE" baseline="0" dirty="0" smtClean="0"/>
              <a:t> </a:t>
            </a:r>
            <a:r>
              <a:rPr lang="es-PE" dirty="0" smtClean="0"/>
              <a:t>responsables de mover los mensajes de un gestor de colas a otro, y por lo que es cada par de MCA que requiere una conexión de comunicaciones. De esta manera, una conexión de comunicaciones puede soportar múltiples aplicaciones conectadas a un gestor de colas envío de mensajes a múltiples aplicaciones conectadas a otro gestor de colas.</a:t>
            </a:r>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9</a:t>
            </a:fld>
            <a:endParaRPr lang="es-PE"/>
          </a:p>
        </p:txBody>
      </p:sp>
    </p:spTree>
    <p:extLst>
      <p:ext uri="{BB962C8B-B14F-4D97-AF65-F5344CB8AC3E}">
        <p14:creationId xmlns:p14="http://schemas.microsoft.com/office/powerpoint/2010/main" val="329514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una aplicación abre una cola, el gestor de colas determina si la cola destino final es de propiedad del gestor de colas al que está conectada la aplicación, una cola local, o si se trata de una propiedad de otro gestor de colas, una cola remota.</a:t>
            </a:r>
          </a:p>
          <a:p>
            <a:endParaRPr lang="es-PE" dirty="0" smtClean="0"/>
          </a:p>
          <a:p>
            <a:r>
              <a:rPr lang="es-PE" dirty="0" smtClean="0"/>
              <a:t>Cuando la aplicación posteriormente emite una llamada MQPUT para poner un mensaje en una cola que es local, el gestor de colas coloca el mensaje directamente en esa cola. Pero si la cola es remota, el gestor de colas coloca el mensaje en una cola local especial llamado cola de transmisión.</a:t>
            </a:r>
          </a:p>
          <a:p>
            <a:endParaRPr lang="es-PE" dirty="0" smtClean="0"/>
          </a:p>
          <a:p>
            <a:r>
              <a:rPr lang="es-PE" dirty="0" smtClean="0"/>
              <a:t>Es entonces la tarea de unos agentes de canal de mensajes (</a:t>
            </a:r>
            <a:r>
              <a:rPr lang="es-PE" dirty="0" err="1" smtClean="0"/>
              <a:t>MCAs</a:t>
            </a:r>
            <a:r>
              <a:rPr lang="es-PE" dirty="0" smtClean="0"/>
              <a:t>), </a:t>
            </a:r>
            <a:r>
              <a:rPr lang="es-PE" dirty="0" smtClean="0"/>
              <a:t>componentes suministrados de software </a:t>
            </a:r>
            <a:r>
              <a:rPr lang="es-PE" dirty="0" err="1" smtClean="0"/>
              <a:t>WebSphere</a:t>
            </a:r>
            <a:r>
              <a:rPr lang="es-PE" dirty="0" smtClean="0"/>
              <a:t> MQ, </a:t>
            </a:r>
            <a:r>
              <a:rPr lang="es-PE" dirty="0" smtClean="0"/>
              <a:t>obtiene </a:t>
            </a:r>
            <a:r>
              <a:rPr lang="es-PE" dirty="0" smtClean="0"/>
              <a:t>el mensaje de la cola de transmisión, </a:t>
            </a:r>
            <a:r>
              <a:rPr lang="es-PE" dirty="0" smtClean="0"/>
              <a:t>lo </a:t>
            </a:r>
            <a:r>
              <a:rPr lang="es-PE" dirty="0" err="1" smtClean="0"/>
              <a:t>envia</a:t>
            </a:r>
            <a:r>
              <a:rPr lang="es-PE" dirty="0" smtClean="0"/>
              <a:t> </a:t>
            </a:r>
            <a:r>
              <a:rPr lang="es-PE" dirty="0" smtClean="0"/>
              <a:t>a través de la red a un MCA en el extremo receptor. El MCA receptor luego pone el mensaje en la cola de destino. Una vez que el mensaje se ha comprometido de forma segura en la cola de destino, se elimina de la cola de transmisión.</a:t>
            </a:r>
          </a:p>
          <a:p>
            <a:endParaRPr lang="es-PE" dirty="0" smtClean="0"/>
          </a:p>
          <a:p>
            <a:r>
              <a:rPr lang="es-PE" dirty="0" smtClean="0"/>
              <a:t>Si el MCA receptor no puede poner el mensaje en la cola de destino por cualquier razón, el mensaje es:</a:t>
            </a:r>
          </a:p>
          <a:p>
            <a:r>
              <a:rPr lang="es-PE" dirty="0" smtClean="0"/>
              <a:t>- Colocado en el </a:t>
            </a:r>
            <a:r>
              <a:rPr lang="es-PE" dirty="0" err="1" smtClean="0"/>
              <a:t>dead</a:t>
            </a:r>
            <a:r>
              <a:rPr lang="es-PE" dirty="0" smtClean="0"/>
              <a:t> </a:t>
            </a:r>
            <a:r>
              <a:rPr lang="es-PE" dirty="0" err="1" smtClean="0"/>
              <a:t>letter</a:t>
            </a:r>
            <a:r>
              <a:rPr lang="es-PE" dirty="0" smtClean="0"/>
              <a:t> </a:t>
            </a:r>
            <a:r>
              <a:rPr lang="es-PE" dirty="0" err="1" smtClean="0"/>
              <a:t>queue</a:t>
            </a:r>
            <a:r>
              <a:rPr lang="es-PE" dirty="0" smtClean="0"/>
              <a:t>, o</a:t>
            </a:r>
          </a:p>
          <a:p>
            <a:r>
              <a:rPr lang="es-PE" dirty="0" smtClean="0"/>
              <a:t>- No es aceptada por el MCA receptor y por lo tanto deja en el remitente MCA en</a:t>
            </a:r>
            <a:r>
              <a:rPr lang="es-PE" baseline="0" dirty="0" smtClean="0"/>
              <a:t> la </a:t>
            </a:r>
            <a:r>
              <a:rPr lang="es-PE" dirty="0" smtClean="0"/>
              <a:t>cola de transmisión, o</a:t>
            </a:r>
          </a:p>
          <a:p>
            <a:r>
              <a:rPr lang="es-PE" dirty="0" smtClean="0"/>
              <a:t>- Es descartado</a:t>
            </a:r>
          </a:p>
          <a:p>
            <a:endParaRPr lang="es-PE" dirty="0" smtClean="0"/>
          </a:p>
          <a:p>
            <a:r>
              <a:rPr lang="es-PE" dirty="0" smtClean="0"/>
              <a:t>dependiendo de las opciones especificadas por la aplicación de envío en el descriptor de mensaje.</a:t>
            </a:r>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348F2AD6-01BB-4CBA-9A2B-D76D8C172E7C}" type="slidenum">
              <a:rPr lang="es-PE" smtClean="0"/>
              <a:pPr/>
              <a:t>10</a:t>
            </a:fld>
            <a:endParaRPr lang="es-PE"/>
          </a:p>
        </p:txBody>
      </p:sp>
    </p:spTree>
    <p:extLst>
      <p:ext uri="{BB962C8B-B14F-4D97-AF65-F5344CB8AC3E}">
        <p14:creationId xmlns:p14="http://schemas.microsoft.com/office/powerpoint/2010/main" val="78126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84010E8-7935-43DB-A36B-250AEEE6D3F8}" type="slidenum">
              <a:rPr lang="es-PE" smtClean="0"/>
              <a:pPr/>
              <a:t>‹Nº›</a:t>
            </a:fld>
            <a:endParaRPr lang="es-PE"/>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P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84010E8-7935-43DB-A36B-250AEEE6D3F8}"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712DB7-A341-4E3F-8ED6-3512B56ECC35}" type="datetimeFigureOut">
              <a:rPr lang="es-PE" smtClean="0"/>
              <a:pPr/>
              <a:t>16/01/2015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84010E8-7935-43DB-A36B-250AEEE6D3F8}"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A712DB7-A341-4E3F-8ED6-3512B56ECC35}" type="datetimeFigureOut">
              <a:rPr lang="es-PE" smtClean="0"/>
              <a:pPr/>
              <a:t>16/01/2015</a:t>
            </a:fld>
            <a:endParaRPr lang="es-P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P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84010E8-7935-43DB-A36B-250AEEE6D3F8}"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692696"/>
            <a:ext cx="6696744" cy="1924386"/>
          </a:xfrm>
        </p:spPr>
        <p:txBody>
          <a:bodyPr/>
          <a:lstStyle/>
          <a:p>
            <a:pPr algn="ctr"/>
            <a:r>
              <a:rPr lang="es-PE" dirty="0" smtClean="0"/>
              <a:t>Introducción a </a:t>
            </a:r>
            <a:r>
              <a:rPr lang="es-PE" dirty="0" err="1" smtClean="0"/>
              <a:t>Websphere</a:t>
            </a:r>
            <a:r>
              <a:rPr lang="es-PE" dirty="0" smtClean="0"/>
              <a:t> MQ</a:t>
            </a:r>
            <a:br>
              <a:rPr lang="es-PE" dirty="0" smtClean="0"/>
            </a:br>
            <a:r>
              <a:rPr lang="es-PE" dirty="0" smtClean="0"/>
              <a:t/>
            </a:r>
            <a:br>
              <a:rPr lang="es-PE" dirty="0" smtClean="0"/>
            </a:br>
            <a:r>
              <a:rPr lang="es-PE" dirty="0" smtClean="0"/>
              <a:t>Unidad 1</a:t>
            </a:r>
            <a:br>
              <a:rPr lang="es-PE" dirty="0" smtClean="0"/>
            </a:br>
            <a:endParaRPr lang="es-PE" dirty="0"/>
          </a:p>
        </p:txBody>
      </p:sp>
      <p:sp>
        <p:nvSpPr>
          <p:cNvPr id="3" name="2 Subtítulo"/>
          <p:cNvSpPr>
            <a:spLocks noGrp="1"/>
          </p:cNvSpPr>
          <p:nvPr>
            <p:ph type="subTitle" idx="1"/>
          </p:nvPr>
        </p:nvSpPr>
        <p:spPr>
          <a:xfrm rot="19140000">
            <a:off x="569080" y="3076189"/>
            <a:ext cx="6511131" cy="329259"/>
          </a:xfrm>
        </p:spPr>
        <p:txBody>
          <a:bodyPr/>
          <a:lstStyle/>
          <a:p>
            <a:r>
              <a:rPr lang="es-PE" dirty="0" smtClean="0"/>
              <a:t>Guía rápida de administración</a:t>
            </a:r>
            <a:endParaRPr lang="es-PE" dirty="0"/>
          </a:p>
        </p:txBody>
      </p:sp>
    </p:spTree>
    <p:extLst>
      <p:ext uri="{BB962C8B-B14F-4D97-AF65-F5344CB8AC3E}">
        <p14:creationId xmlns:p14="http://schemas.microsoft.com/office/powerpoint/2010/main" val="2818770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Objetos </a:t>
            </a:r>
            <a:r>
              <a:rPr lang="es-PE" dirty="0" err="1" smtClean="0"/>
              <a:t>mq</a:t>
            </a:r>
            <a:r>
              <a:rPr lang="es-PE" dirty="0" smtClean="0"/>
              <a:t> - colas</a:t>
            </a:r>
            <a:endParaRPr lang="es-PE" dirty="0"/>
          </a:p>
        </p:txBody>
      </p:sp>
      <p:pic>
        <p:nvPicPr>
          <p:cNvPr id="921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980728"/>
            <a:ext cx="7920880"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814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19672" y="5085184"/>
            <a:ext cx="7344816" cy="1815882"/>
          </a:xfrm>
          <a:prstGeom prst="rect">
            <a:avLst/>
          </a:prstGeom>
          <a:noFill/>
        </p:spPr>
        <p:txBody>
          <a:bodyPr wrap="square" rtlCol="0">
            <a:spAutoFit/>
          </a:bodyPr>
          <a:lstStyle/>
          <a:p>
            <a:pPr marL="285750" indent="-285750">
              <a:buFont typeface="Arial" panose="020B0604020202020204" pitchFamily="34" charset="0"/>
              <a:buChar char="•"/>
            </a:pPr>
            <a:r>
              <a:rPr lang="es-PE" sz="1400" dirty="0">
                <a:latin typeface="Arial" panose="020B0604020202020204" pitchFamily="34" charset="0"/>
                <a:cs typeface="Arial" panose="020B0604020202020204" pitchFamily="34" charset="0"/>
              </a:rPr>
              <a:t>El componente de software de </a:t>
            </a:r>
            <a:r>
              <a:rPr lang="es-PE" sz="1400" dirty="0" err="1">
                <a:latin typeface="Arial" panose="020B0604020202020204" pitchFamily="34" charset="0"/>
                <a:cs typeface="Arial" panose="020B0604020202020204" pitchFamily="34" charset="0"/>
              </a:rPr>
              <a:t>WebSphere</a:t>
            </a:r>
            <a:r>
              <a:rPr lang="es-PE" sz="1400" dirty="0">
                <a:latin typeface="Arial" panose="020B0604020202020204" pitchFamily="34" charset="0"/>
                <a:cs typeface="Arial" panose="020B0604020202020204" pitchFamily="34" charset="0"/>
              </a:rPr>
              <a:t> MQ que posee y gestiona las colas se llama un gestor de </a:t>
            </a:r>
            <a:r>
              <a:rPr lang="es-PE" sz="1400" dirty="0" smtClean="0">
                <a:latin typeface="Arial" panose="020B0604020202020204" pitchFamily="34" charset="0"/>
                <a:cs typeface="Arial" panose="020B0604020202020204" pitchFamily="34" charset="0"/>
              </a:rPr>
              <a:t>colas (</a:t>
            </a:r>
            <a:r>
              <a:rPr lang="es-PE" sz="1400" dirty="0" err="1" smtClean="0">
                <a:latin typeface="Arial" panose="020B0604020202020204" pitchFamily="34" charset="0"/>
                <a:cs typeface="Arial" panose="020B0604020202020204" pitchFamily="34" charset="0"/>
              </a:rPr>
              <a:t>queue</a:t>
            </a:r>
            <a:r>
              <a:rPr lang="es-PE" sz="1400" dirty="0" smtClean="0">
                <a:latin typeface="Arial" panose="020B0604020202020204" pitchFamily="34" charset="0"/>
                <a:cs typeface="Arial" panose="020B0604020202020204" pitchFamily="34" charset="0"/>
              </a:rPr>
              <a:t> manager).</a:t>
            </a:r>
          </a:p>
          <a:p>
            <a:pPr marL="285750" indent="-285750">
              <a:buFont typeface="Arial" panose="020B0604020202020204" pitchFamily="34" charset="0"/>
              <a:buChar char="•"/>
            </a:pPr>
            <a:r>
              <a:rPr lang="es-PE" sz="1400" dirty="0">
                <a:latin typeface="Arial" panose="020B0604020202020204" pitchFamily="34" charset="0"/>
                <a:cs typeface="Arial" panose="020B0604020202020204" pitchFamily="34" charset="0"/>
              </a:rPr>
              <a:t>Un </a:t>
            </a:r>
            <a:r>
              <a:rPr lang="es-PE" sz="1400" dirty="0" err="1" smtClean="0">
                <a:latin typeface="Arial" panose="020B0604020202020204" pitchFamily="34" charset="0"/>
                <a:cs typeface="Arial" panose="020B0604020202020204" pitchFamily="34" charset="0"/>
              </a:rPr>
              <a:t>queue</a:t>
            </a:r>
            <a:r>
              <a:rPr lang="es-PE" sz="1400" dirty="0" smtClean="0">
                <a:latin typeface="Arial" panose="020B0604020202020204" pitchFamily="34" charset="0"/>
                <a:cs typeface="Arial" panose="020B0604020202020204" pitchFamily="34" charset="0"/>
              </a:rPr>
              <a:t> manager </a:t>
            </a:r>
            <a:r>
              <a:rPr lang="es-PE" sz="1400" dirty="0">
                <a:latin typeface="Arial" panose="020B0604020202020204" pitchFamily="34" charset="0"/>
                <a:cs typeface="Arial" panose="020B0604020202020204" pitchFamily="34" charset="0"/>
              </a:rPr>
              <a:t>también proporciona </a:t>
            </a:r>
            <a:r>
              <a:rPr lang="es-PE" sz="1400" dirty="0" smtClean="0">
                <a:latin typeface="Arial" panose="020B0604020202020204" pitchFamily="34" charset="0"/>
                <a:cs typeface="Arial" panose="020B0604020202020204" pitchFamily="34" charset="0"/>
              </a:rPr>
              <a:t>el </a:t>
            </a:r>
            <a:r>
              <a:rPr lang="es-PE" sz="1400" dirty="0" err="1" smtClean="0">
                <a:latin typeface="Arial" panose="020B0604020202020204" pitchFamily="34" charset="0"/>
                <a:cs typeface="Arial" panose="020B0604020202020204" pitchFamily="34" charset="0"/>
              </a:rPr>
              <a:t>Message</a:t>
            </a:r>
            <a:r>
              <a:rPr lang="es-PE" sz="1400" dirty="0" smtClean="0">
                <a:latin typeface="Arial" panose="020B0604020202020204" pitchFamily="34" charset="0"/>
                <a:cs typeface="Arial" panose="020B0604020202020204" pitchFamily="34" charset="0"/>
              </a:rPr>
              <a:t> </a:t>
            </a:r>
            <a:r>
              <a:rPr lang="es-PE" sz="1400" dirty="0" err="1">
                <a:latin typeface="Arial" panose="020B0604020202020204" pitchFamily="34" charset="0"/>
                <a:cs typeface="Arial" panose="020B0604020202020204" pitchFamily="34" charset="0"/>
              </a:rPr>
              <a:t>Queue</a:t>
            </a:r>
            <a:r>
              <a:rPr lang="es-PE" sz="1400" dirty="0">
                <a:latin typeface="Arial" panose="020B0604020202020204" pitchFamily="34" charset="0"/>
                <a:cs typeface="Arial" panose="020B0604020202020204" pitchFamily="34" charset="0"/>
              </a:rPr>
              <a:t> Interface (MQI) </a:t>
            </a:r>
            <a:r>
              <a:rPr lang="es-PE" sz="1400" dirty="0" smtClean="0">
                <a:latin typeface="Arial" panose="020B0604020202020204" pitchFamily="34" charset="0"/>
                <a:cs typeface="Arial" panose="020B0604020202020204" pitchFamily="34" charset="0"/>
              </a:rPr>
              <a:t>para permitir a una aplicación acceder a sus colas y los mensajes que lo contienen. </a:t>
            </a:r>
            <a:r>
              <a:rPr lang="es-PE" sz="1400" dirty="0">
                <a:latin typeface="Arial" panose="020B0604020202020204" pitchFamily="34" charset="0"/>
                <a:cs typeface="Arial" panose="020B0604020202020204" pitchFamily="34" charset="0"/>
              </a:rPr>
              <a:t>La MQI es una sencilla interfaz de programación de aplicaciones que es consistente a través de todas las plataformas soportadas por </a:t>
            </a:r>
            <a:r>
              <a:rPr lang="es-PE" sz="1400" dirty="0" err="1">
                <a:latin typeface="Arial" panose="020B0604020202020204" pitchFamily="34" charset="0"/>
                <a:cs typeface="Arial" panose="020B0604020202020204" pitchFamily="34" charset="0"/>
              </a:rPr>
              <a:t>WebSphere</a:t>
            </a:r>
            <a:r>
              <a:rPr lang="es-PE" sz="1400" dirty="0">
                <a:latin typeface="Arial" panose="020B0604020202020204" pitchFamily="34" charset="0"/>
                <a:cs typeface="Arial" panose="020B0604020202020204" pitchFamily="34" charset="0"/>
              </a:rPr>
              <a:t> MQ. La MQI protege eficazmente las aplicaciones de tener que saber cómo un gestor de colas maneja físicamente mensajes y colas.</a:t>
            </a:r>
          </a:p>
        </p:txBody>
      </p:sp>
      <p:pic>
        <p:nvPicPr>
          <p:cNvPr id="2050" name="Picture 2"/>
          <p:cNvPicPr>
            <a:picLocks noChangeAspect="1" noChangeArrowheads="1"/>
          </p:cNvPicPr>
          <p:nvPr/>
        </p:nvPicPr>
        <p:blipFill>
          <a:blip r:embed="rId3" cstate="print"/>
          <a:srcRect/>
          <a:stretch>
            <a:fillRect/>
          </a:stretch>
        </p:blipFill>
        <p:spPr bwMode="auto">
          <a:xfrm>
            <a:off x="539552" y="216024"/>
            <a:ext cx="7920880" cy="4797152"/>
          </a:xfrm>
          <a:prstGeom prst="rect">
            <a:avLst/>
          </a:prstGeom>
          <a:noFill/>
          <a:ln w="9525">
            <a:noFill/>
            <a:miter lim="800000"/>
            <a:headEnd/>
            <a:tailEnd/>
          </a:ln>
        </p:spPr>
      </p:pic>
    </p:spTree>
    <p:extLst>
      <p:ext uri="{BB962C8B-B14F-4D97-AF65-F5344CB8AC3E}">
        <p14:creationId xmlns:p14="http://schemas.microsoft.com/office/powerpoint/2010/main" val="2102691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332656"/>
            <a:ext cx="806489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835696" y="5140930"/>
            <a:ext cx="7056784" cy="1600438"/>
          </a:xfrm>
          <a:prstGeom prst="rect">
            <a:avLst/>
          </a:prstGeom>
          <a:noFill/>
        </p:spPr>
        <p:txBody>
          <a:bodyPr wrap="square" rtlCol="0">
            <a:spAutoFit/>
          </a:bodyPr>
          <a:lstStyle/>
          <a:p>
            <a:pPr marL="285750" indent="-285750">
              <a:buFont typeface="Arial" panose="020B0604020202020204" pitchFamily="34" charset="0"/>
              <a:buChar char="•"/>
            </a:pPr>
            <a:r>
              <a:rPr lang="es-PE" sz="1400" dirty="0">
                <a:latin typeface="Arial" panose="020B0604020202020204" pitchFamily="34" charset="0"/>
                <a:cs typeface="Arial" panose="020B0604020202020204" pitchFamily="34" charset="0"/>
              </a:rPr>
              <a:t>Un mensaje tiene dos partes: las diversas </a:t>
            </a:r>
            <a:r>
              <a:rPr lang="es-PE" sz="1400" dirty="0" smtClean="0">
                <a:latin typeface="Arial" panose="020B0604020202020204" pitchFamily="34" charset="0"/>
                <a:cs typeface="Arial" panose="020B0604020202020204" pitchFamily="34" charset="0"/>
              </a:rPr>
              <a:t>cabeceras utilizados por el </a:t>
            </a:r>
            <a:r>
              <a:rPr lang="es-PE" sz="1400" dirty="0" err="1" smtClean="0">
                <a:latin typeface="Arial" panose="020B0604020202020204" pitchFamily="34" charset="0"/>
                <a:cs typeface="Arial" panose="020B0604020202020204" pitchFamily="34" charset="0"/>
              </a:rPr>
              <a:t>WebSphere</a:t>
            </a:r>
            <a:r>
              <a:rPr lang="es-PE" sz="1400" dirty="0" smtClean="0">
                <a:latin typeface="Arial" panose="020B0604020202020204" pitchFamily="34" charset="0"/>
                <a:cs typeface="Arial" panose="020B0604020202020204" pitchFamily="34" charset="0"/>
              </a:rPr>
              <a:t> MQ y los </a:t>
            </a:r>
            <a:r>
              <a:rPr lang="es-PE" sz="1400" dirty="0">
                <a:latin typeface="Arial" panose="020B0604020202020204" pitchFamily="34" charset="0"/>
                <a:cs typeface="Arial" panose="020B0604020202020204" pitchFamily="34" charset="0"/>
              </a:rPr>
              <a:t>datos de las </a:t>
            </a:r>
            <a:r>
              <a:rPr lang="es-PE" sz="1400" dirty="0" smtClean="0">
                <a:latin typeface="Arial" panose="020B0604020202020204" pitchFamily="34" charset="0"/>
                <a:cs typeface="Arial" panose="020B0604020202020204" pitchFamily="34" charset="0"/>
              </a:rPr>
              <a:t>aplicaciones. </a:t>
            </a:r>
            <a:r>
              <a:rPr lang="es-PE" sz="1400" dirty="0">
                <a:latin typeface="Arial" panose="020B0604020202020204" pitchFamily="34" charset="0"/>
                <a:cs typeface="Arial" panose="020B0604020202020204" pitchFamily="34" charset="0"/>
              </a:rPr>
              <a:t>Los datos de aplicación </a:t>
            </a:r>
            <a:r>
              <a:rPr lang="es-PE" sz="1400" dirty="0" smtClean="0">
                <a:latin typeface="Arial" panose="020B0604020202020204" pitchFamily="34" charset="0"/>
                <a:cs typeface="Arial" panose="020B0604020202020204" pitchFamily="34" charset="0"/>
              </a:rPr>
              <a:t>son privados y pertenecen a las aplicaciones. </a:t>
            </a:r>
            <a:r>
              <a:rPr lang="es-PE" sz="1400" dirty="0">
                <a:latin typeface="Arial" panose="020B0604020202020204" pitchFamily="34" charset="0"/>
                <a:cs typeface="Arial" panose="020B0604020202020204" pitchFamily="34" charset="0"/>
              </a:rPr>
              <a:t>Es posible tener un mensaje sin datos de aplicación</a:t>
            </a:r>
            <a:r>
              <a:rPr lang="es-PE"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s-PE" sz="1400" dirty="0">
                <a:latin typeface="Arial" panose="020B0604020202020204" pitchFamily="34" charset="0"/>
                <a:cs typeface="Arial" panose="020B0604020202020204" pitchFamily="34" charset="0"/>
              </a:rPr>
              <a:t>Todos los mensajes de </a:t>
            </a:r>
            <a:r>
              <a:rPr lang="es-PE" sz="1400" dirty="0" err="1">
                <a:latin typeface="Arial" panose="020B0604020202020204" pitchFamily="34" charset="0"/>
                <a:cs typeface="Arial" panose="020B0604020202020204" pitchFamily="34" charset="0"/>
              </a:rPr>
              <a:t>WebSphere</a:t>
            </a:r>
            <a:r>
              <a:rPr lang="es-PE" sz="1400" dirty="0">
                <a:latin typeface="Arial" panose="020B0604020202020204" pitchFamily="34" charset="0"/>
                <a:cs typeface="Arial" panose="020B0604020202020204" pitchFamily="34" charset="0"/>
              </a:rPr>
              <a:t> MQ siempre tienen </a:t>
            </a:r>
            <a:r>
              <a:rPr lang="es-PE" sz="1400" dirty="0" smtClean="0">
                <a:latin typeface="Arial" panose="020B0604020202020204" pitchFamily="34" charset="0"/>
                <a:cs typeface="Arial" panose="020B0604020202020204" pitchFamily="34" charset="0"/>
              </a:rPr>
              <a:t>una cabecera llamado </a:t>
            </a:r>
            <a:r>
              <a:rPr lang="es-PE" sz="1400" dirty="0">
                <a:latin typeface="Arial" panose="020B0604020202020204" pitchFamily="34" charset="0"/>
                <a:cs typeface="Arial" panose="020B0604020202020204" pitchFamily="34" charset="0"/>
              </a:rPr>
              <a:t>el descriptor de mensaje (MQMD). El descriptor de mensaje contiene cierta información de control sobre el mensaje que se utiliza tanto por el gestor de colas y la aplicación </a:t>
            </a:r>
            <a:r>
              <a:rPr lang="es-PE" sz="1400" dirty="0" smtClean="0">
                <a:latin typeface="Arial" panose="020B0604020202020204" pitchFamily="34" charset="0"/>
                <a:cs typeface="Arial" panose="020B0604020202020204" pitchFamily="34" charset="0"/>
              </a:rPr>
              <a:t>receptora.</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75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04664"/>
            <a:ext cx="8136904"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79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32656"/>
            <a:ext cx="8064896"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2195736" y="5373216"/>
            <a:ext cx="5976664" cy="954107"/>
          </a:xfrm>
          <a:prstGeom prst="rect">
            <a:avLst/>
          </a:prstGeom>
          <a:noFill/>
        </p:spPr>
        <p:txBody>
          <a:bodyPr wrap="square" rtlCol="0">
            <a:spAutoFit/>
          </a:bodyPr>
          <a:lstStyle/>
          <a:p>
            <a:pPr marL="285750" indent="-285750">
              <a:buFont typeface="Arial" panose="020B0604020202020204" pitchFamily="34" charset="0"/>
              <a:buChar char="•"/>
            </a:pPr>
            <a:r>
              <a:rPr lang="es-PE" sz="1400" dirty="0">
                <a:latin typeface="Arial" panose="020B0604020202020204" pitchFamily="34" charset="0"/>
                <a:cs typeface="Arial" panose="020B0604020202020204" pitchFamily="34" charset="0"/>
              </a:rPr>
              <a:t>En </a:t>
            </a:r>
            <a:r>
              <a:rPr lang="es-PE" sz="1400" dirty="0" err="1">
                <a:latin typeface="Arial" panose="020B0604020202020204" pitchFamily="34" charset="0"/>
                <a:cs typeface="Arial" panose="020B0604020202020204" pitchFamily="34" charset="0"/>
              </a:rPr>
              <a:t>WebSphere</a:t>
            </a:r>
            <a:r>
              <a:rPr lang="es-PE" sz="1400" dirty="0">
                <a:latin typeface="Arial" panose="020B0604020202020204" pitchFamily="34" charset="0"/>
                <a:cs typeface="Arial" panose="020B0604020202020204" pitchFamily="34" charset="0"/>
              </a:rPr>
              <a:t> MQ, es posible hacer que una aplicación se inicie automáticamente cuando se pone un mensaje en una cola y se cumplen ciertas condiciones. Esta instalación se conoce como </a:t>
            </a:r>
            <a:r>
              <a:rPr lang="es-PE" sz="1400" dirty="0" err="1" smtClean="0">
                <a:latin typeface="Arial" panose="020B0604020202020204" pitchFamily="34" charset="0"/>
                <a:cs typeface="Arial" panose="020B0604020202020204" pitchFamily="34" charset="0"/>
              </a:rPr>
              <a:t>triggering</a:t>
            </a:r>
            <a:r>
              <a:rPr lang="es-PE" sz="1400" dirty="0" smtClean="0">
                <a:latin typeface="Arial" panose="020B0604020202020204" pitchFamily="34" charset="0"/>
                <a:cs typeface="Arial" panose="020B0604020202020204" pitchFamily="34" charset="0"/>
              </a:rPr>
              <a:t>.</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254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332656"/>
            <a:ext cx="792088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4746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611560" y="260648"/>
            <a:ext cx="7272808" cy="475252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611560" y="224383"/>
            <a:ext cx="7704856" cy="471678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83568" y="260648"/>
            <a:ext cx="7776864" cy="4752528"/>
          </a:xfrm>
          <a:prstGeom prst="rect">
            <a:avLst/>
          </a:prstGeom>
          <a:noFill/>
          <a:ln w="9525">
            <a:noFill/>
            <a:miter lim="800000"/>
            <a:headEnd/>
            <a:tailEnd/>
          </a:ln>
        </p:spPr>
      </p:pic>
      <p:sp>
        <p:nvSpPr>
          <p:cNvPr id="5" name="4 CuadroTexto"/>
          <p:cNvSpPr txBox="1"/>
          <p:nvPr/>
        </p:nvSpPr>
        <p:spPr>
          <a:xfrm>
            <a:off x="1619672" y="5157192"/>
            <a:ext cx="7344816" cy="1600438"/>
          </a:xfrm>
          <a:prstGeom prst="rect">
            <a:avLst/>
          </a:prstGeom>
          <a:noFill/>
        </p:spPr>
        <p:txBody>
          <a:bodyPr wrap="square" rtlCol="0">
            <a:spAutoFit/>
          </a:bodyPr>
          <a:lstStyle/>
          <a:p>
            <a:pPr>
              <a:buFont typeface="Arial" pitchFamily="34" charset="0"/>
              <a:buChar char="•"/>
            </a:pPr>
            <a:r>
              <a:rPr lang="es-ES" sz="1400" dirty="0" smtClean="0">
                <a:latin typeface="Arial" pitchFamily="34" charset="0"/>
                <a:cs typeface="Arial" pitchFamily="34" charset="0"/>
              </a:rPr>
              <a:t> Un gestor de colas puede comprobar si un usuario está autorizado para introducir comandos que se utilizan para administrar el gestor de colas.</a:t>
            </a:r>
          </a:p>
          <a:p>
            <a:pPr>
              <a:buFont typeface="Arial" pitchFamily="34" charset="0"/>
              <a:buChar char="•"/>
            </a:pPr>
            <a:r>
              <a:rPr lang="es-ES" sz="1400" dirty="0" smtClean="0">
                <a:latin typeface="Arial" pitchFamily="34" charset="0"/>
                <a:cs typeface="Arial" pitchFamily="34" charset="0"/>
              </a:rPr>
              <a:t> Un gestor de colas puede comprobar si un usuario o una aplicación está autorizado a acceder a un recurso de </a:t>
            </a:r>
            <a:r>
              <a:rPr lang="es-ES" sz="1400" dirty="0" err="1" smtClean="0">
                <a:latin typeface="Arial" pitchFamily="34" charset="0"/>
                <a:cs typeface="Arial" pitchFamily="34" charset="0"/>
              </a:rPr>
              <a:t>WebSphere</a:t>
            </a:r>
            <a:r>
              <a:rPr lang="es-ES" sz="1400" dirty="0" smtClean="0">
                <a:latin typeface="Arial" pitchFamily="34" charset="0"/>
                <a:cs typeface="Arial" pitchFamily="34" charset="0"/>
              </a:rPr>
              <a:t> MQ, como una cola, para una operación específica.</a:t>
            </a:r>
          </a:p>
          <a:p>
            <a:pPr>
              <a:buFont typeface="Arial" pitchFamily="34" charset="0"/>
              <a:buChar char="•"/>
            </a:pPr>
            <a:r>
              <a:rPr lang="es-ES" sz="1400" dirty="0" smtClean="0">
                <a:latin typeface="Arial" pitchFamily="34" charset="0"/>
                <a:cs typeface="Arial" pitchFamily="34" charset="0"/>
              </a:rPr>
              <a:t> Un MCA puede autenticar un socio MCA antes de permitir que los mensajes fluyan.</a:t>
            </a:r>
          </a:p>
          <a:p>
            <a:pPr>
              <a:buFont typeface="Arial" pitchFamily="34" charset="0"/>
              <a:buChar char="•"/>
            </a:pPr>
            <a:r>
              <a:rPr lang="es-ES" sz="1400" dirty="0" smtClean="0">
                <a:latin typeface="Arial" pitchFamily="34" charset="0"/>
                <a:cs typeface="Arial" pitchFamily="34" charset="0"/>
              </a:rPr>
              <a:t> Un mensaje puede ser encriptada antes de ser enviado por un MCA a su socio </a:t>
            </a:r>
            <a:r>
              <a:rPr lang="es-ES" sz="1400" dirty="0" smtClean="0">
                <a:latin typeface="Arial" pitchFamily="34" charset="0"/>
                <a:cs typeface="Arial" pitchFamily="34" charset="0"/>
              </a:rPr>
              <a:t>MCA en </a:t>
            </a:r>
            <a:r>
              <a:rPr lang="es-ES" sz="1400" dirty="0" smtClean="0">
                <a:latin typeface="Arial" pitchFamily="34" charset="0"/>
                <a:cs typeface="Arial" pitchFamily="34" charset="0"/>
              </a:rPr>
              <a:t>el extremo receptor, el mensaje puede ser descifrado.</a:t>
            </a:r>
            <a:endParaRPr lang="es-PE" sz="14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67544" y="260648"/>
            <a:ext cx="7704856" cy="460851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smtClean="0"/>
              <a:t>introducción</a:t>
            </a:r>
            <a:endParaRPr lang="es-PE" dirty="0"/>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86" y="1052736"/>
            <a:ext cx="8045393"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1907704" y="5373216"/>
            <a:ext cx="7128791" cy="1169551"/>
          </a:xfrm>
          <a:prstGeom prst="rect">
            <a:avLst/>
          </a:prstGeom>
          <a:noFill/>
        </p:spPr>
        <p:txBody>
          <a:bodyPr wrap="square" rtlCol="0">
            <a:spAutoFit/>
          </a:bodyPr>
          <a:lstStyle/>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Actualmente el mayor desafío es que hay diversos entornos de TI .</a:t>
            </a: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El objetivo de integración va en aumento horizontalmente y se extiende mas allá de los limites de la empresa individual para incluir socios, proveedores y clientes. </a:t>
            </a: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La infraestructura tiene que integrar personas, datos y aplicaciones a través y fuera de la empresa para proporcionar beneficios en toda la cadena de valor.</a:t>
            </a:r>
          </a:p>
        </p:txBody>
      </p:sp>
    </p:spTree>
    <p:extLst>
      <p:ext uri="{BB962C8B-B14F-4D97-AF65-F5344CB8AC3E}">
        <p14:creationId xmlns:p14="http://schemas.microsoft.com/office/powerpoint/2010/main" val="3901920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11560" y="332656"/>
            <a:ext cx="7272808" cy="460851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Islas de automatización</a:t>
            </a:r>
            <a:endParaRPr lang="es-PE"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100138"/>
            <a:ext cx="8280920" cy="391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835696" y="5427221"/>
            <a:ext cx="7200800" cy="954107"/>
          </a:xfrm>
          <a:prstGeom prst="rect">
            <a:avLst/>
          </a:prstGeom>
          <a:noFill/>
        </p:spPr>
        <p:txBody>
          <a:bodyPr wrap="square" rtlCol="0">
            <a:spAutoFit/>
          </a:bodyPr>
          <a:lstStyle/>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Incluso dentro de sus propias empresas, organizaciones más grandes hoy en día tienen una herencia de los sistemas informáticos de varios fabricantes.</a:t>
            </a: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Muchos de ellos también les gustaría comunicarse electrónicamente con sus proveedores y sus clientes que pueden tener todavía otros sistemas dispares.</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409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520940" cy="548640"/>
          </a:xfrm>
        </p:spPr>
        <p:txBody>
          <a:bodyPr/>
          <a:lstStyle/>
          <a:p>
            <a:r>
              <a:rPr lang="es-PE" dirty="0"/>
              <a:t>Entonces, ¿qué es </a:t>
            </a:r>
            <a:r>
              <a:rPr lang="es-PE" dirty="0" err="1"/>
              <a:t>WebSphere</a:t>
            </a:r>
            <a:r>
              <a:rPr lang="es-PE" dirty="0"/>
              <a:t> MQ?</a:t>
            </a:r>
          </a:p>
        </p:txBody>
      </p:sp>
      <p:pic>
        <p:nvPicPr>
          <p:cNvPr id="307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196752"/>
            <a:ext cx="7128792"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CuadroTexto"/>
          <p:cNvSpPr txBox="1"/>
          <p:nvPr/>
        </p:nvSpPr>
        <p:spPr>
          <a:xfrm>
            <a:off x="1907704" y="5427221"/>
            <a:ext cx="7128792" cy="954107"/>
          </a:xfrm>
          <a:prstGeom prst="rect">
            <a:avLst/>
          </a:prstGeom>
          <a:noFill/>
        </p:spPr>
        <p:txBody>
          <a:bodyPr wrap="square" rtlCol="0">
            <a:spAutoFit/>
          </a:bodyPr>
          <a:lstStyle/>
          <a:p>
            <a:pPr marL="285750" indent="-285750">
              <a:buFont typeface="Arial" panose="020B0604020202020204" pitchFamily="34" charset="0"/>
              <a:buChar char="•"/>
            </a:pPr>
            <a:r>
              <a:rPr lang="es-PE" sz="1400" dirty="0" err="1" smtClean="0">
                <a:latin typeface="Arial" panose="020B0604020202020204" pitchFamily="34" charset="0"/>
                <a:cs typeface="Arial" panose="020B0604020202020204" pitchFamily="34" charset="0"/>
              </a:rPr>
              <a:t>WebSphere</a:t>
            </a:r>
            <a:r>
              <a:rPr lang="es-PE" sz="1400" dirty="0" smtClean="0">
                <a:latin typeface="Arial" panose="020B0604020202020204" pitchFamily="34" charset="0"/>
                <a:cs typeface="Arial" panose="020B0604020202020204" pitchFamily="34" charset="0"/>
              </a:rPr>
              <a:t> MQ es un medio de comunicación de programa a programa.</a:t>
            </a: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La figura representa el mecanismo básico por el cual esta comunicación se lleva a cabo. Programa A prepara un mensaje y lo pone en una cola. Programa B a continuación, obtiene el mensaje de una cola y lo procesa.</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237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88640"/>
            <a:ext cx="8069520" cy="903000"/>
          </a:xfrm>
        </p:spPr>
        <p:txBody>
          <a:bodyPr/>
          <a:lstStyle/>
          <a:p>
            <a:pPr algn="ctr"/>
            <a:r>
              <a:rPr lang="es-PE" sz="2000" dirty="0"/>
              <a:t>¿Qué sucede si el programa B tiene que enviar un mensaje al programa A - tal vez una respuesta?</a:t>
            </a:r>
          </a:p>
        </p:txBody>
      </p:sp>
      <p:pic>
        <p:nvPicPr>
          <p:cNvPr id="409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7" y="1196752"/>
            <a:ext cx="7344816"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1763688" y="5140930"/>
            <a:ext cx="7272808" cy="1600438"/>
          </a:xfrm>
          <a:prstGeom prst="rect">
            <a:avLst/>
          </a:prstGeom>
          <a:noFill/>
        </p:spPr>
        <p:txBody>
          <a:bodyPr wrap="square" rtlCol="0">
            <a:spAutoFit/>
          </a:bodyPr>
          <a:lstStyle/>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La figura muestra cómo el programa B puede enviar un mensaje al programa A utilizando el mismo mecanismo.</a:t>
            </a: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El mensaje puede ser una respuesta a un mensaje que ya ha recibido de Programa A.</a:t>
            </a: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Es normal que la cola utilizada por el Programa B para enviar un mensaje a Programa A es diferente de la que el programa A utiliza para enviar un mensaje a Programa B .</a:t>
            </a:r>
            <a:endParaRPr lang="es-PE"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Utilizando colas separadas conduce a un diseño de la aplicación más simple y lógica de programación más simple.</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5694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76672"/>
            <a:ext cx="756084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1475656" y="5373216"/>
            <a:ext cx="7488832" cy="1169551"/>
          </a:xfrm>
          <a:prstGeom prst="rect">
            <a:avLst/>
          </a:prstGeom>
          <a:noFill/>
        </p:spPr>
        <p:txBody>
          <a:bodyPr wrap="square" rtlCol="0">
            <a:spAutoFit/>
          </a:bodyPr>
          <a:lstStyle/>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El modelo asíncrono es un modelo natural para </a:t>
            </a:r>
            <a:r>
              <a:rPr lang="es-PE" sz="1400" dirty="0" err="1" smtClean="0">
                <a:latin typeface="Arial" panose="020B0604020202020204" pitchFamily="34" charset="0"/>
                <a:cs typeface="Arial" panose="020B0604020202020204" pitchFamily="34" charset="0"/>
              </a:rPr>
              <a:t>WebSphere</a:t>
            </a:r>
            <a:r>
              <a:rPr lang="es-PE" sz="1400" dirty="0" smtClean="0">
                <a:latin typeface="Arial" panose="020B0604020202020204" pitchFamily="34" charset="0"/>
                <a:cs typeface="Arial" panose="020B0604020202020204" pitchFamily="34" charset="0"/>
              </a:rPr>
              <a:t> MQ. Programa A puede seguir para poner mensajes en cola 1 y no está bloqueado por tener que esperar una respuesta a cada mensaje. Puede seguir para poner mensajes en cola 1 incluso si el programa B falla. En ese caso, la cola de 1 almacena los mensajes de forma segura hasta que el programa B se reinicia.</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191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404664"/>
            <a:ext cx="7200800" cy="4427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051720" y="5229200"/>
            <a:ext cx="6912768" cy="954107"/>
          </a:xfrm>
          <a:prstGeom prst="rect">
            <a:avLst/>
          </a:prstGeom>
          <a:noFill/>
        </p:spPr>
        <p:txBody>
          <a:bodyPr wrap="square" rtlCol="0">
            <a:spAutoFit/>
          </a:bodyPr>
          <a:lstStyle/>
          <a:p>
            <a:pPr marL="285750" indent="-285750">
              <a:buFont typeface="Arial" panose="020B0604020202020204" pitchFamily="34" charset="0"/>
              <a:buChar char="•"/>
            </a:pPr>
            <a:r>
              <a:rPr lang="es-PE" sz="1400" dirty="0" smtClean="0">
                <a:latin typeface="Arial" panose="020B0604020202020204" pitchFamily="34" charset="0"/>
                <a:cs typeface="Arial" panose="020B0604020202020204" pitchFamily="34" charset="0"/>
              </a:rPr>
              <a:t>En la figura, el programa A puede colocar mensajes en la cola y el Programa B los obtendrá cuando está listo. Así que, si el programa B está ocupado o no está disponible, los mensajes se almacenan de forma segura en la cola hasta que esté listo para conseguirlos.</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7216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94878"/>
            <a:ext cx="7776864" cy="4646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33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9552" y="332656"/>
            <a:ext cx="7920880" cy="4536504"/>
          </a:xfrm>
          <a:prstGeom prst="rect">
            <a:avLst/>
          </a:prstGeom>
          <a:noFill/>
          <a:ln w="9525">
            <a:noFill/>
            <a:miter lim="800000"/>
            <a:headEnd/>
            <a:tailEnd/>
          </a:ln>
        </p:spPr>
      </p:pic>
    </p:spTree>
    <p:extLst>
      <p:ext uri="{BB962C8B-B14F-4D97-AF65-F5344CB8AC3E}">
        <p14:creationId xmlns:p14="http://schemas.microsoft.com/office/powerpoint/2010/main" val="548242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1065</TotalTime>
  <Words>3562</Words>
  <Application>Microsoft Office PowerPoint</Application>
  <PresentationFormat>Presentación en pantalla (4:3)</PresentationFormat>
  <Paragraphs>144</Paragraphs>
  <Slides>20</Slides>
  <Notes>16</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Ángulos</vt:lpstr>
      <vt:lpstr>Introducción a Websphere MQ  Unidad 1 </vt:lpstr>
      <vt:lpstr>introducción</vt:lpstr>
      <vt:lpstr>Islas de automatización</vt:lpstr>
      <vt:lpstr>Entonces, ¿qué es WebSphere MQ?</vt:lpstr>
      <vt:lpstr>¿Qué sucede si el programa B tiene que enviar un mensaje al programa A - tal vez una respuesta?</vt:lpstr>
      <vt:lpstr>Presentación de PowerPoint</vt:lpstr>
      <vt:lpstr>Presentación de PowerPoint</vt:lpstr>
      <vt:lpstr>Presentación de PowerPoint</vt:lpstr>
      <vt:lpstr>Presentación de PowerPoint</vt:lpstr>
      <vt:lpstr>Objetos mq - colas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Websphere message queue (MQ)</dc:title>
  <dc:creator>LANDER</dc:creator>
  <cp:lastModifiedBy>LANDER</cp:lastModifiedBy>
  <cp:revision>46</cp:revision>
  <dcterms:created xsi:type="dcterms:W3CDTF">2015-01-04T22:03:29Z</dcterms:created>
  <dcterms:modified xsi:type="dcterms:W3CDTF">2015-01-17T03:47:41Z</dcterms:modified>
</cp:coreProperties>
</file>