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57" r:id="rId6"/>
    <p:sldId id="265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12/2/2010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58249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Alexander Black</a:t>
            </a:r>
          </a:p>
          <a:p>
            <a:r>
              <a:rPr lang="en-US" sz="3200" dirty="0" smtClean="0"/>
              <a:t>Joseph Schechter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Poker Over the </a:t>
            </a:r>
            <a:r>
              <a:rPr lang="en-US" sz="6000" dirty="0"/>
              <a:t>Internet</a:t>
            </a:r>
          </a:p>
        </p:txBody>
      </p:sp>
    </p:spTree>
    <p:extLst>
      <p:ext uri="{BB962C8B-B14F-4D97-AF65-F5344CB8AC3E}">
        <p14:creationId xmlns="" xmlns:p14="http://schemas.microsoft.com/office/powerpoint/2010/main" val="1281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Poker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Online-poker </a:t>
            </a:r>
            <a:r>
              <a:rPr lang="en-US" dirty="0"/>
              <a:t>revenues </a:t>
            </a:r>
            <a:r>
              <a:rPr lang="en-US" dirty="0" smtClean="0"/>
              <a:t>were $</a:t>
            </a:r>
            <a:r>
              <a:rPr lang="en-US" dirty="0"/>
              <a:t>2.4 billion </a:t>
            </a:r>
            <a:r>
              <a:rPr lang="en-US" dirty="0" smtClean="0"/>
              <a:t>in 2005.</a:t>
            </a:r>
          </a:p>
          <a:p>
            <a:r>
              <a:rPr lang="en-US" dirty="0" smtClean="0"/>
              <a:t>Need </a:t>
            </a:r>
            <a:r>
              <a:rPr lang="en-US" dirty="0"/>
              <a:t>s</a:t>
            </a:r>
            <a:r>
              <a:rPr lang="en-US" dirty="0" smtClean="0"/>
              <a:t>ecurity for:</a:t>
            </a:r>
          </a:p>
          <a:p>
            <a:pPr lvl="1"/>
            <a:r>
              <a:rPr lang="en-US" dirty="0" smtClean="0"/>
              <a:t>Monetary Transactions</a:t>
            </a:r>
          </a:p>
          <a:p>
            <a:pPr lvl="1"/>
            <a:r>
              <a:rPr lang="en-US" dirty="0" smtClean="0"/>
              <a:t>Game Security</a:t>
            </a:r>
          </a:p>
          <a:p>
            <a:pPr lvl="1"/>
            <a:r>
              <a:rPr lang="en-US" dirty="0" smtClean="0"/>
              <a:t>Server Protection</a:t>
            </a:r>
          </a:p>
          <a:p>
            <a:r>
              <a:rPr lang="en-US" dirty="0" smtClean="0"/>
              <a:t>Illegal</a:t>
            </a:r>
          </a:p>
        </p:txBody>
      </p:sp>
    </p:spTree>
    <p:extLst>
      <p:ext uri="{BB962C8B-B14F-4D97-AF65-F5344CB8AC3E}">
        <p14:creationId xmlns="" xmlns:p14="http://schemas.microsoft.com/office/powerpoint/2010/main" val="16138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2 out of 3 rounds</a:t>
            </a:r>
          </a:p>
          <a:p>
            <a:r>
              <a:rPr lang="en-US" dirty="0"/>
              <a:t>2 round wins = a game win</a:t>
            </a:r>
          </a:p>
          <a:p>
            <a:r>
              <a:rPr lang="en-US" dirty="0"/>
              <a:t>Keep track of how many wins each player has until they </a:t>
            </a:r>
            <a:r>
              <a:rPr lang="en-US" dirty="0" smtClean="0"/>
              <a:t>disconnect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71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Players pick a random number 1,2 or 3</a:t>
            </a:r>
          </a:p>
          <a:p>
            <a:r>
              <a:rPr lang="en-US" dirty="0"/>
              <a:t>The server randomly generates 3 numbers (1-15)</a:t>
            </a:r>
          </a:p>
          <a:p>
            <a:r>
              <a:rPr lang="en-US" dirty="0"/>
              <a:t>The player who picked the largest of the 3 generated numbers wins the round</a:t>
            </a:r>
          </a:p>
          <a:p>
            <a:r>
              <a:rPr lang="en-US" dirty="0"/>
              <a:t>If the players both pick the same number, or if both numbers picked end up being the same number, regenerate the 3 random numbers and try </a:t>
            </a:r>
            <a:r>
              <a:rPr lang="en-US" dirty="0" smtClean="0"/>
              <a:t>again</a:t>
            </a:r>
          </a:p>
          <a:p>
            <a:r>
              <a:rPr lang="en-US" dirty="0" smtClean="0"/>
              <a:t>If a player disconnects, the other player automatically wins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14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client and the server has a respective private and public key-pair (RSA)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private and public info needs to be stored in files since each will have to know the other's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The server has its private key and each client’s public key</a:t>
            </a:r>
          </a:p>
          <a:p>
            <a:pPr lvl="1"/>
            <a:r>
              <a:rPr lang="en-US" dirty="0" smtClean="0"/>
              <a:t>Each client has its private key and the server’s public key</a:t>
            </a:r>
            <a:endParaRPr lang="en-US" dirty="0"/>
          </a:p>
          <a:p>
            <a:r>
              <a:rPr lang="en-US" dirty="0"/>
              <a:t>Each player connects to the </a:t>
            </a:r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4018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 </a:t>
            </a:r>
            <a:r>
              <a:rPr lang="en-US" dirty="0"/>
              <a:t>A generates a symmetric key to use with the </a:t>
            </a:r>
            <a:r>
              <a:rPr lang="en-US" dirty="0" smtClean="0"/>
              <a:t>Server. It digitally signs the information using </a:t>
            </a:r>
            <a:r>
              <a:rPr lang="en-US" dirty="0"/>
              <a:t>Player A's private </a:t>
            </a:r>
            <a:r>
              <a:rPr lang="en-US" dirty="0" smtClean="0"/>
              <a:t>key, and then it encrypts the message using </a:t>
            </a:r>
            <a:r>
              <a:rPr lang="en-US" dirty="0"/>
              <a:t>the server's public </a:t>
            </a:r>
            <a:r>
              <a:rPr lang="en-US" dirty="0" smtClean="0"/>
              <a:t>key. Then the whole encrypted/signed message is sent to the server.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Enc</a:t>
            </a:r>
            <a:r>
              <a:rPr lang="en-US" sz="2800" dirty="0">
                <a:solidFill>
                  <a:schemeClr val="tx1"/>
                </a:solidFill>
              </a:rPr>
              <a:t>(S</a:t>
            </a:r>
            <a:r>
              <a:rPr lang="en-US" sz="2800" baseline="-25000" dirty="0">
                <a:solidFill>
                  <a:schemeClr val="tx1"/>
                </a:solidFill>
              </a:rPr>
              <a:t>PU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SIGN(A</a:t>
            </a:r>
            <a:r>
              <a:rPr lang="en-US" sz="2800" baseline="-25000" dirty="0" smtClean="0">
                <a:solidFill>
                  <a:schemeClr val="tx1"/>
                </a:solidFill>
              </a:rPr>
              <a:t>PR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</a:t>
            </a:r>
            <a:r>
              <a:rPr lang="en-US" sz="2800" baseline="-25000" dirty="0" err="1">
                <a:solidFill>
                  <a:schemeClr val="tx1"/>
                </a:solidFill>
              </a:rPr>
              <a:t>sym</a:t>
            </a:r>
            <a:r>
              <a:rPr lang="en-US" sz="28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dirty="0" smtClean="0"/>
              <a:t>Player B does the same thing with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sym</a:t>
            </a:r>
            <a:r>
              <a:rPr lang="en-US" baseline="-25000" dirty="0" smtClean="0"/>
              <a:t> </a:t>
            </a:r>
            <a:r>
              <a:rPr lang="en-US" dirty="0" smtClean="0"/>
              <a:t>and B</a:t>
            </a:r>
            <a:r>
              <a:rPr lang="en-US" baseline="-25000" dirty="0" smtClean="0"/>
              <a:t>PR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Enc(S</a:t>
            </a:r>
            <a:r>
              <a:rPr lang="en-US" sz="2800" baseline="-25000" dirty="0" smtClean="0">
                <a:solidFill>
                  <a:schemeClr val="tx1"/>
                </a:solidFill>
              </a:rPr>
              <a:t>PU</a:t>
            </a:r>
            <a:r>
              <a:rPr lang="en-US" sz="2800" dirty="0" smtClean="0">
                <a:solidFill>
                  <a:schemeClr val="tx1"/>
                </a:solidFill>
              </a:rPr>
              <a:t>, SIGN(B</a:t>
            </a:r>
            <a:r>
              <a:rPr lang="en-US" sz="2800" baseline="-25000" dirty="0" smtClean="0">
                <a:solidFill>
                  <a:schemeClr val="tx1"/>
                </a:solidFill>
              </a:rPr>
              <a:t>PR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sym</a:t>
            </a:r>
            <a:r>
              <a:rPr lang="en-US" sz="2800" dirty="0" smtClean="0">
                <a:solidFill>
                  <a:schemeClr val="tx1"/>
                </a:solidFill>
              </a:rPr>
              <a:t>))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1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server now communicates with each using the symmetric </a:t>
            </a:r>
            <a:r>
              <a:rPr lang="en-US" dirty="0" smtClean="0"/>
              <a:t>keys, and the game is played</a:t>
            </a:r>
          </a:p>
          <a:p>
            <a:r>
              <a:rPr lang="en-US" dirty="0" smtClean="0"/>
              <a:t>When game ends, destroy the symmetric keys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71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589" y="2106706"/>
            <a:ext cx="1541929" cy="3992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4142" y="2106706"/>
            <a:ext cx="1541929" cy="3992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4223" y="2106706"/>
            <a:ext cx="1541929" cy="3992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589" y="1622612"/>
            <a:ext cx="154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8940" y="1622612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94223" y="1590346"/>
            <a:ext cx="154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B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900518" y="2820871"/>
            <a:ext cx="1873624" cy="35858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0518" y="2106706"/>
            <a:ext cx="1873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Enc(S</a:t>
            </a:r>
            <a:r>
              <a:rPr lang="en-US" sz="1600" baseline="-25000" dirty="0" smtClean="0"/>
              <a:t>PU</a:t>
            </a:r>
            <a:r>
              <a:rPr lang="en-US" sz="1600" dirty="0" smtClean="0"/>
              <a:t>, SIGN(A</a:t>
            </a:r>
            <a:r>
              <a:rPr lang="en-US" sz="1600" baseline="-25000" dirty="0" smtClean="0"/>
              <a:t>PR</a:t>
            </a:r>
            <a:r>
              <a:rPr lang="en-US" sz="1600" dirty="0" smtClean="0"/>
              <a:t>,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sym</a:t>
            </a:r>
            <a:r>
              <a:rPr lang="en-US" sz="1600" dirty="0" smtClean="0"/>
              <a:t>))</a:t>
            </a:r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5313023" y="2832848"/>
            <a:ext cx="1981200" cy="35858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5364" y="1991944"/>
            <a:ext cx="1798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Enc(S</a:t>
            </a:r>
            <a:r>
              <a:rPr lang="en-US" sz="1600" baseline="-25000" dirty="0" smtClean="0"/>
              <a:t>PU</a:t>
            </a:r>
            <a:r>
              <a:rPr lang="en-US" sz="1600" dirty="0" smtClean="0"/>
              <a:t>, </a:t>
            </a:r>
            <a:r>
              <a:rPr lang="en-US" sz="1600" dirty="0" smtClean="0"/>
              <a:t>SIGN(B</a:t>
            </a:r>
            <a:r>
              <a:rPr lang="en-US" sz="1600" baseline="-25000" dirty="0" smtClean="0"/>
              <a:t>PR</a:t>
            </a:r>
            <a:r>
              <a:rPr lang="en-US" sz="1600" dirty="0" smtClean="0"/>
              <a:t>, </a:t>
            </a:r>
            <a:r>
              <a:rPr lang="en-US" sz="1600" dirty="0" err="1" smtClean="0"/>
              <a:t>B</a:t>
            </a:r>
            <a:r>
              <a:rPr lang="en-US" sz="1600" baseline="-25000" dirty="0" err="1" smtClean="0"/>
              <a:t>sym</a:t>
            </a:r>
            <a:r>
              <a:rPr lang="en-US" sz="1600" dirty="0" smtClean="0"/>
              <a:t>))</a:t>
            </a:r>
          </a:p>
          <a:p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1900519" y="4648200"/>
            <a:ext cx="1873624" cy="582706"/>
          </a:xfrm>
          <a:prstGeom prst="left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88776" y="3849469"/>
            <a:ext cx="2510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Enc(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sym</a:t>
            </a:r>
            <a:r>
              <a:rPr lang="en-US" dirty="0" smtClean="0"/>
              <a:t>, GAMEDATA)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513293" y="3849469"/>
            <a:ext cx="2510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Enc(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sym</a:t>
            </a:r>
            <a:r>
              <a:rPr lang="en-US" dirty="0" smtClean="0"/>
              <a:t>, GAMEDATA)</a:t>
            </a:r>
            <a:endParaRPr lang="en-US" dirty="0" smtClean="0"/>
          </a:p>
        </p:txBody>
      </p:sp>
      <p:sp>
        <p:nvSpPr>
          <p:cNvPr id="19" name="Left-Right Arrow 18"/>
          <p:cNvSpPr/>
          <p:nvPr/>
        </p:nvSpPr>
        <p:spPr>
          <a:xfrm>
            <a:off x="5316072" y="4648200"/>
            <a:ext cx="1978152" cy="582706"/>
          </a:xfrm>
          <a:prstGeom prst="left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228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Origin Integrity</a:t>
            </a:r>
            <a:endParaRPr lang="en-US" dirty="0"/>
          </a:p>
          <a:p>
            <a:r>
              <a:rPr lang="en-US" dirty="0" smtClean="0"/>
              <a:t>Data Integrity</a:t>
            </a:r>
          </a:p>
        </p:txBody>
      </p:sp>
    </p:spTree>
    <p:extLst>
      <p:ext uri="{BB962C8B-B14F-4D97-AF65-F5344CB8AC3E}">
        <p14:creationId xmlns="" xmlns:p14="http://schemas.microsoft.com/office/powerpoint/2010/main" val="515052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406</TotalTime>
  <Words>329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Poker Over the Internet</vt:lpstr>
      <vt:lpstr>Online Poker in the Real World</vt:lpstr>
      <vt:lpstr>The Game</vt:lpstr>
      <vt:lpstr>The Game</vt:lpstr>
      <vt:lpstr>The Security</vt:lpstr>
      <vt:lpstr>The Security</vt:lpstr>
      <vt:lpstr>The Security</vt:lpstr>
      <vt:lpstr>The Security</vt:lpstr>
      <vt:lpstr>The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Over the Internet</dc:title>
  <dc:creator>Joseph Schechter</dc:creator>
  <cp:lastModifiedBy>Joe</cp:lastModifiedBy>
  <cp:revision>24</cp:revision>
  <dcterms:created xsi:type="dcterms:W3CDTF">2010-12-01T00:45:19Z</dcterms:created>
  <dcterms:modified xsi:type="dcterms:W3CDTF">2010-12-02T16:08:40Z</dcterms:modified>
</cp:coreProperties>
</file>