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 id="263" r:id="rId3"/>
    <p:sldId id="261" r:id="rId4"/>
    <p:sldId id="264" r:id="rId5"/>
    <p:sldId id="262" r:id="rId6"/>
    <p:sldId id="266" r:id="rId7"/>
    <p:sldId id="265" r:id="rId8"/>
    <p:sldId id="260" r:id="rId9"/>
    <p:sldId id="26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446" autoAdjust="0"/>
  </p:normalViewPr>
  <p:slideViewPr>
    <p:cSldViewPr snapToGrid="0" snapToObjects="1">
      <p:cViewPr varScale="1">
        <p:scale>
          <a:sx n="91" d="100"/>
          <a:sy n="91" d="100"/>
        </p:scale>
        <p:origin x="121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1E6622-9060-EE4D-BCEC-875F38B0FFBA}" type="datetimeFigureOut">
              <a:rPr lang="en-US" smtClean="0"/>
              <a:t>3/24/2019</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5DECF7E0-D852-9E4A-986C-9207D96B5927}" type="slidenum">
              <a:rPr lang="en-US" smtClean="0"/>
              <a:t>‹#›</a:t>
            </a:fld>
            <a:endParaRPr lang="en-US"/>
          </a:p>
        </p:txBody>
      </p:sp>
    </p:spTree>
    <p:extLst>
      <p:ext uri="{BB962C8B-B14F-4D97-AF65-F5344CB8AC3E}">
        <p14:creationId xmlns:p14="http://schemas.microsoft.com/office/powerpoint/2010/main" val="326651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742644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171253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2676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D51E6622-9060-EE4D-BCEC-875F38B0FFBA}" type="datetimeFigureOut">
              <a:rPr lang="en-US" smtClean="0"/>
              <a:t>3/24/2019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DECF7E0-D852-9E4A-986C-9207D96B5927}" type="slidenum">
              <a:rPr lang="en-US" smtClean="0"/>
              <a:t>‹#›</a:t>
            </a:fld>
            <a:endParaRPr lang="en-US"/>
          </a:p>
        </p:txBody>
      </p:sp>
    </p:spTree>
    <p:extLst>
      <p:ext uri="{BB962C8B-B14F-4D97-AF65-F5344CB8AC3E}">
        <p14:creationId xmlns:p14="http://schemas.microsoft.com/office/powerpoint/2010/main" val="295506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E6622-9060-EE4D-BCEC-875F38B0FFBA}" type="datetimeFigureOut">
              <a:rPr lang="en-US" smtClean="0"/>
              <a:t>3/24/2019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61335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1E6622-9060-EE4D-BCEC-875F38B0FFBA}" type="datetimeFigureOut">
              <a:rPr lang="en-US" smtClean="0"/>
              <a:t>3/24/2019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28466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D51E6622-9060-EE4D-BCEC-875F38B0FFBA}" type="datetimeFigureOut">
              <a:rPr lang="en-US" smtClean="0"/>
              <a:t>3/24/2019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382639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6622-9060-EE4D-BCEC-875F38B0FFBA}" type="datetimeFigureOut">
              <a:rPr lang="en-US" smtClean="0"/>
              <a:t>3/24/2019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296333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D51E6622-9060-EE4D-BCEC-875F38B0FFBA}" type="datetimeFigureOut">
              <a:rPr lang="en-US" smtClean="0"/>
              <a:t>3/24/2019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198063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D51E6622-9060-EE4D-BCEC-875F38B0FFBA}" type="datetimeFigureOut">
              <a:rPr lang="en-US" smtClean="0"/>
              <a:t>3/24/2019</a:t>
            </a:fld>
            <a:endParaRPr lang="en-US"/>
          </a:p>
        </p:txBody>
      </p:sp>
      <p:sp>
        <p:nvSpPr>
          <p:cNvPr id="10" name="Slide Number Placeholder 9"/>
          <p:cNvSpPr>
            <a:spLocks noGrp="1"/>
          </p:cNvSpPr>
          <p:nvPr>
            <p:ph type="sldNum" sz="quarter" idx="12"/>
          </p:nvPr>
        </p:nvSpPr>
        <p:spPr/>
        <p:txBody>
          <a:bodyPr/>
          <a:lstStyle/>
          <a:p>
            <a:fld id="{5DECF7E0-D852-9E4A-986C-9207D96B5927}" type="slidenum">
              <a:rPr lang="en-US" smtClean="0"/>
              <a:t>‹#›</a:t>
            </a:fld>
            <a:endParaRPr lang="en-US"/>
          </a:p>
        </p:txBody>
      </p:sp>
    </p:spTree>
    <p:extLst>
      <p:ext uri="{BB962C8B-B14F-4D97-AF65-F5344CB8AC3E}">
        <p14:creationId xmlns:p14="http://schemas.microsoft.com/office/powerpoint/2010/main" val="319020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D51E6622-9060-EE4D-BCEC-875F38B0FFBA}" type="datetimeFigureOut">
              <a:rPr lang="en-US" smtClean="0"/>
              <a:t>3/24/2019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5DECF7E0-D852-9E4A-986C-9207D96B5927}" type="slidenum">
              <a:rPr lang="en-US" smtClean="0"/>
              <a:t>‹#›</a:t>
            </a:fld>
            <a:endParaRPr lang="en-US"/>
          </a:p>
        </p:txBody>
      </p:sp>
    </p:spTree>
    <p:extLst>
      <p:ext uri="{BB962C8B-B14F-4D97-AF65-F5344CB8AC3E}">
        <p14:creationId xmlns:p14="http://schemas.microsoft.com/office/powerpoint/2010/main" val="35166383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the</a:t>
            </a:r>
            <a:br>
              <a:rPr lang="en-US" dirty="0"/>
            </a:br>
            <a:r>
              <a:rPr lang="en-US" dirty="0"/>
              <a:t>Ford Ka</a:t>
            </a:r>
          </a:p>
        </p:txBody>
      </p:sp>
      <p:sp>
        <p:nvSpPr>
          <p:cNvPr id="3" name="Text Placeholder 2"/>
          <p:cNvSpPr>
            <a:spLocks noGrp="1"/>
          </p:cNvSpPr>
          <p:nvPr>
            <p:ph type="body" idx="1"/>
          </p:nvPr>
        </p:nvSpPr>
        <p:spPr/>
        <p:txBody>
          <a:bodyPr/>
          <a:lstStyle/>
          <a:p>
            <a:r>
              <a:rPr lang="en-US" dirty="0"/>
              <a:t>Compare Clustering Solutions</a:t>
            </a:r>
          </a:p>
          <a:p>
            <a:r>
              <a:rPr lang="en-US" dirty="0"/>
              <a:t>Demographics versus Psychographics</a:t>
            </a:r>
          </a:p>
        </p:txBody>
      </p:sp>
      <p:pic>
        <p:nvPicPr>
          <p:cNvPr id="6" name="Graphic 5" descr="Car">
            <a:extLst>
              <a:ext uri="{FF2B5EF4-FFF2-40B4-BE49-F238E27FC236}">
                <a16:creationId xmlns:a16="http://schemas.microsoft.com/office/drawing/2014/main" id="{BAB55591-FB79-4D9B-925B-71E8F51DE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523" y="2573517"/>
            <a:ext cx="622170" cy="622170"/>
          </a:xfrm>
          <a:prstGeom prst="rect">
            <a:avLst/>
          </a:prstGeom>
        </p:spPr>
      </p:pic>
    </p:spTree>
    <p:extLst>
      <p:ext uri="{BB962C8B-B14F-4D97-AF65-F5344CB8AC3E}">
        <p14:creationId xmlns:p14="http://schemas.microsoft.com/office/powerpoint/2010/main" val="31759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8412BD4-E98D-42D4-B801-9D7646B748F6}"/>
              </a:ext>
            </a:extLst>
          </p:cNvPr>
          <p:cNvSpPr/>
          <p:nvPr/>
        </p:nvSpPr>
        <p:spPr>
          <a:xfrm>
            <a:off x="292231" y="1305342"/>
            <a:ext cx="7843101" cy="3139321"/>
          </a:xfrm>
          <a:prstGeom prst="rect">
            <a:avLst/>
          </a:prstGeom>
        </p:spPr>
        <p:txBody>
          <a:bodyPr wrap="square">
            <a:spAutoFit/>
          </a:bodyPr>
          <a:lstStyle/>
          <a:p>
            <a:pPr marL="457200" algn="just" fontAlgn="base"/>
            <a:r>
              <a:rPr lang="en-US" dirty="0">
                <a:solidFill>
                  <a:srgbClr val="000000"/>
                </a:solidFill>
                <a:latin typeface="Arial" panose="020B0604020202020204" pitchFamily="34" charset="0"/>
              </a:rPr>
              <a:t>1.  Summary of the psychographic data (not all of it, just a plot or two, or summary statistics that you think are quite instructive/insightful/illustrative)</a:t>
            </a:r>
          </a:p>
          <a:p>
            <a:pPr marL="457200" algn="just" fontAlgn="base"/>
            <a:endParaRPr lang="en-US" dirty="0">
              <a:solidFill>
                <a:srgbClr val="000000"/>
              </a:solidFill>
              <a:latin typeface="Arial" panose="020B0604020202020204" pitchFamily="34" charset="0"/>
            </a:endParaRPr>
          </a:p>
          <a:p>
            <a:pPr marL="457200" algn="just" fontAlgn="base"/>
            <a:r>
              <a:rPr lang="en-US" dirty="0">
                <a:solidFill>
                  <a:srgbClr val="000000"/>
                </a:solidFill>
                <a:latin typeface="Arial" panose="020B0604020202020204" pitchFamily="34" charset="0"/>
              </a:rPr>
              <a:t>2. Summary of your k-means. Please do not just show just the centroids but what you learn from the centroids and how they help you understand/summarize the data. Give your centroids names and/or images to help identify them.</a:t>
            </a:r>
          </a:p>
          <a:p>
            <a:pPr marL="457200" algn="just" fontAlgn="base"/>
            <a:endParaRPr lang="en-US" dirty="0">
              <a:solidFill>
                <a:srgbClr val="000000"/>
              </a:solidFill>
              <a:latin typeface="Arial" panose="020B0604020202020204" pitchFamily="34" charset="0"/>
            </a:endParaRPr>
          </a:p>
          <a:p>
            <a:pPr marL="457200" algn="just" fontAlgn="base"/>
            <a:r>
              <a:rPr lang="en-US" dirty="0">
                <a:solidFill>
                  <a:srgbClr val="000000"/>
                </a:solidFill>
                <a:latin typeface="Arial" panose="020B0604020202020204" pitchFamily="34" charset="0"/>
              </a:rPr>
              <a:t>3. How do you know your cluster is a good one?  (specifically what type of validation did you do to show it is good?)</a:t>
            </a:r>
          </a:p>
        </p:txBody>
      </p:sp>
    </p:spTree>
    <p:extLst>
      <p:ext uri="{BB962C8B-B14F-4D97-AF65-F5344CB8AC3E}">
        <p14:creationId xmlns:p14="http://schemas.microsoft.com/office/powerpoint/2010/main" val="99409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28" y="22796"/>
            <a:ext cx="7018256" cy="1051860"/>
          </a:xfrm>
        </p:spPr>
        <p:txBody>
          <a:bodyPr/>
          <a:lstStyle/>
          <a:p>
            <a:r>
              <a:rPr lang="en-US" dirty="0"/>
              <a:t>Visualizing our Data</a:t>
            </a:r>
          </a:p>
        </p:txBody>
      </p:sp>
      <p:sp>
        <p:nvSpPr>
          <p:cNvPr id="3" name="Content Placeholder 2"/>
          <p:cNvSpPr>
            <a:spLocks noGrp="1"/>
          </p:cNvSpPr>
          <p:nvPr>
            <p:ph sz="half" idx="1"/>
          </p:nvPr>
        </p:nvSpPr>
        <p:spPr>
          <a:xfrm>
            <a:off x="457199" y="1152804"/>
            <a:ext cx="4017625" cy="4552391"/>
          </a:xfrm>
        </p:spPr>
        <p:txBody>
          <a:bodyPr>
            <a:noAutofit/>
          </a:bodyPr>
          <a:lstStyle/>
          <a:p>
            <a:pPr marL="0" indent="0">
              <a:buNone/>
            </a:pPr>
            <a:r>
              <a:rPr lang="en-US" sz="1800" dirty="0"/>
              <a:t>We find some interesting patterns in the data:</a:t>
            </a:r>
          </a:p>
          <a:p>
            <a:pPr>
              <a:buFontTx/>
              <a:buChar char="-"/>
            </a:pPr>
            <a:r>
              <a:rPr lang="en-US" sz="1800" dirty="0"/>
              <a:t>Survey participants that ranked the Ford Ka among their top 3 options were looking for  performance and were not as concerned with fashion or car-size</a:t>
            </a:r>
          </a:p>
          <a:p>
            <a:pPr>
              <a:buFontTx/>
              <a:buChar char="-"/>
            </a:pPr>
            <a:r>
              <a:rPr lang="en-US" sz="1800" dirty="0"/>
              <a:t>Those who </a:t>
            </a:r>
          </a:p>
          <a:p>
            <a:pPr>
              <a:buFontTx/>
              <a:buChar char="-"/>
            </a:pPr>
            <a:r>
              <a:rPr lang="en-US" sz="1800" dirty="0" err="1"/>
              <a:t>Versicolor’s</a:t>
            </a:r>
            <a:r>
              <a:rPr lang="en-US" sz="1800" dirty="0"/>
              <a:t> are in between, but are more like </a:t>
            </a:r>
            <a:r>
              <a:rPr lang="en-US" sz="1800" dirty="0" err="1"/>
              <a:t>Virginica’s</a:t>
            </a:r>
            <a:r>
              <a:rPr lang="en-US" sz="1800" dirty="0"/>
              <a:t> than </a:t>
            </a:r>
            <a:r>
              <a:rPr lang="en-US" sz="1800" dirty="0" err="1"/>
              <a:t>Setosa’s</a:t>
            </a:r>
            <a:endParaRPr lang="en-US" sz="18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pic>
        <p:nvPicPr>
          <p:cNvPr id="8" name="Picture 4" descr="https://lh3.googleusercontent.com/zJYZ8oybTWTxsIE3T3E0BHGa8t8e4ZxV6XRZKMbs6NOp7zRYImOqMMDqTXxP4MJeoQNTmHi8AObBoNjZxHfFw8kwL7dlHTY5rfSYgTYQ6dpBcnYBW-vgRVMoqVjguO1i1BB0DqoU">
            <a:extLst>
              <a:ext uri="{FF2B5EF4-FFF2-40B4-BE49-F238E27FC236}">
                <a16:creationId xmlns:a16="http://schemas.microsoft.com/office/drawing/2014/main" id="{460E7D43-2E9F-4B28-ABC1-1FC79C48FCA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12972" y="1576178"/>
            <a:ext cx="4306710" cy="31659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3B0BC0-64B0-4556-B280-5A2D967F7DA7}"/>
              </a:ext>
            </a:extLst>
          </p:cNvPr>
          <p:cNvSpPr txBox="1"/>
          <p:nvPr/>
        </p:nvSpPr>
        <p:spPr>
          <a:xfrm>
            <a:off x="5145533" y="323459"/>
            <a:ext cx="2928109" cy="1200329"/>
          </a:xfrm>
          <a:prstGeom prst="rect">
            <a:avLst/>
          </a:prstGeom>
          <a:noFill/>
        </p:spPr>
        <p:txBody>
          <a:bodyPr wrap="none" rtlCol="0">
            <a:spAutoFit/>
          </a:bodyPr>
          <a:lstStyle/>
          <a:p>
            <a:r>
              <a:rPr lang="en-US" dirty="0"/>
              <a:t>Survey Groups:</a:t>
            </a:r>
          </a:p>
          <a:p>
            <a:pPr marL="342900" indent="-342900">
              <a:buAutoNum type="arabicParenR"/>
            </a:pPr>
            <a:r>
              <a:rPr lang="en-US" dirty="0"/>
              <a:t>Top 3 (Buyers)</a:t>
            </a:r>
          </a:p>
          <a:p>
            <a:pPr marL="342900" indent="-342900">
              <a:buAutoNum type="arabicParenR"/>
            </a:pPr>
            <a:r>
              <a:rPr lang="en-US" dirty="0"/>
              <a:t>Bottom 3 (Non-buyers)</a:t>
            </a:r>
          </a:p>
          <a:p>
            <a:pPr marL="342900" indent="-342900">
              <a:buAutoNum type="arabicParenR"/>
            </a:pPr>
            <a:r>
              <a:rPr lang="en-US" dirty="0"/>
              <a:t>Middle 4 (Fence)</a:t>
            </a:r>
          </a:p>
        </p:txBody>
      </p:sp>
      <p:sp>
        <p:nvSpPr>
          <p:cNvPr id="9" name="Rectangle 8">
            <a:extLst>
              <a:ext uri="{FF2B5EF4-FFF2-40B4-BE49-F238E27FC236}">
                <a16:creationId xmlns:a16="http://schemas.microsoft.com/office/drawing/2014/main" id="{DC9F8E04-EC7F-4E2B-BA0B-9A622E436448}"/>
              </a:ext>
            </a:extLst>
          </p:cNvPr>
          <p:cNvSpPr/>
          <p:nvPr/>
        </p:nvSpPr>
        <p:spPr>
          <a:xfrm>
            <a:off x="4572000" y="4606689"/>
            <a:ext cx="4718390" cy="1815882"/>
          </a:xfrm>
          <a:prstGeom prst="rect">
            <a:avLst/>
          </a:prstGeom>
        </p:spPr>
        <p:txBody>
          <a:bodyPr wrap="square">
            <a:spAutoFit/>
          </a:bodyPr>
          <a:lstStyle/>
          <a:p>
            <a:r>
              <a:rPr lang="en-US" sz="1400" dirty="0"/>
              <a:t>Q2. I am fashion conscious.</a:t>
            </a:r>
          </a:p>
          <a:p>
            <a:r>
              <a:rPr lang="en-US" sz="1400" dirty="0"/>
              <a:t>Q14. The car I buy must be able to handle long motorway journeys.</a:t>
            </a:r>
          </a:p>
          <a:p>
            <a:r>
              <a:rPr lang="en-US" sz="1400" dirty="0"/>
              <a:t>Q17. I want a car that is nippy and zippy.</a:t>
            </a:r>
          </a:p>
          <a:p>
            <a:r>
              <a:rPr lang="en-US" sz="1400" dirty="0"/>
              <a:t>Q31. I want a comfortable car.</a:t>
            </a:r>
          </a:p>
          <a:p>
            <a:r>
              <a:rPr lang="en-US" sz="1400" dirty="0"/>
              <a:t>Q41. In today's world it is anti-social to drive big cars.</a:t>
            </a:r>
          </a:p>
          <a:p>
            <a:r>
              <a:rPr lang="en-US" sz="1400" dirty="0"/>
              <a:t>Q44. I want to buy a car that makes a statement about me.</a:t>
            </a:r>
          </a:p>
        </p:txBody>
      </p:sp>
    </p:spTree>
    <p:extLst>
      <p:ext uri="{BB962C8B-B14F-4D97-AF65-F5344CB8AC3E}">
        <p14:creationId xmlns:p14="http://schemas.microsoft.com/office/powerpoint/2010/main" val="186557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28" y="22796"/>
            <a:ext cx="7018256" cy="1051860"/>
          </a:xfrm>
        </p:spPr>
        <p:txBody>
          <a:bodyPr/>
          <a:lstStyle/>
          <a:p>
            <a:r>
              <a:rPr lang="en-US" dirty="0"/>
              <a:t>Demographic Data</a:t>
            </a:r>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pic>
        <p:nvPicPr>
          <p:cNvPr id="2052" name="Picture 4" descr="https://lh5.googleusercontent.com/n40ZeMNh58tD3rGEH4HHYJE77TJIWRu0-C9ctwdgPRwNBPsQHkN9WGfEgDsO2_BdspstHXIRWD6XVzbUsoE3A_C0ieUyRLpFlMcB-dkEilaSMUvbWigkzgMfvnCcoJwyfgJt0j5a">
            <a:extLst>
              <a:ext uri="{FF2B5EF4-FFF2-40B4-BE49-F238E27FC236}">
                <a16:creationId xmlns:a16="http://schemas.microsoft.com/office/drawing/2014/main" id="{BC7275AB-52AA-4C4B-8E12-9632C6733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109169"/>
            <a:ext cx="3873337" cy="28598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4.googleusercontent.com/_8IPLClSYhHB-6oA_VNG4CHKnszZklbZjMTzPvGzezRpIytodLi7jMTdEZK8ONJ4OtEeRJDJw1eEyznZWim1OnS61tO7Uj_6mejfk6JNDoRNZXk2pZivoISqcPET-jMwKeP-HdVR">
            <a:extLst>
              <a:ext uri="{FF2B5EF4-FFF2-40B4-BE49-F238E27FC236}">
                <a16:creationId xmlns:a16="http://schemas.microsoft.com/office/drawing/2014/main" id="{B5DE4381-B8C6-4080-AF6E-FC90194A9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63" y="1265777"/>
            <a:ext cx="3449120" cy="25466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zJYZ8oybTWTxsIE3T3E0BHGa8t8e4ZxV6XRZKMbs6NOp7zRYImOqMMDqTXxP4MJeoQNTmHi8AObBoNjZxHfFw8kwL7dlHTY5rfSYgTYQ6dpBcnYBW-vgRVMoqVjguO1i1BB0DqoU">
            <a:extLst>
              <a:ext uri="{FF2B5EF4-FFF2-40B4-BE49-F238E27FC236}">
                <a16:creationId xmlns:a16="http://schemas.microsoft.com/office/drawing/2014/main" id="{874FBAB7-845C-4E8A-AECD-53157EC2D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802" y="3565176"/>
            <a:ext cx="4008748" cy="315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89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0389" y="2544519"/>
            <a:ext cx="3725872" cy="4123578"/>
          </a:xfrm>
          <a:prstGeom prst="rect">
            <a:avLst/>
          </a:prstGeom>
        </p:spPr>
      </p:pic>
      <p:sp>
        <p:nvSpPr>
          <p:cNvPr id="2" name="Title 1"/>
          <p:cNvSpPr>
            <a:spLocks noGrp="1"/>
          </p:cNvSpPr>
          <p:nvPr>
            <p:ph type="title"/>
          </p:nvPr>
        </p:nvSpPr>
        <p:spPr>
          <a:xfrm>
            <a:off x="230156" y="11440"/>
            <a:ext cx="7858042" cy="971983"/>
          </a:xfrm>
        </p:spPr>
        <p:txBody>
          <a:bodyPr>
            <a:normAutofit/>
          </a:bodyPr>
          <a:lstStyle/>
          <a:p>
            <a:r>
              <a:rPr lang="en-US" dirty="0"/>
              <a:t>Customer Segmentation</a:t>
            </a:r>
            <a:endParaRPr lang="en-US" u="sng" dirty="0"/>
          </a:p>
        </p:txBody>
      </p:sp>
      <p:sp>
        <p:nvSpPr>
          <p:cNvPr id="6" name="Text Placeholder 5"/>
          <p:cNvSpPr>
            <a:spLocks noGrp="1"/>
          </p:cNvSpPr>
          <p:nvPr>
            <p:ph type="body" idx="1"/>
          </p:nvPr>
        </p:nvSpPr>
        <p:spPr>
          <a:xfrm>
            <a:off x="230519" y="998018"/>
            <a:ext cx="4040188" cy="639762"/>
          </a:xfrm>
        </p:spPr>
        <p:txBody>
          <a:bodyPr/>
          <a:lstStyle/>
          <a:p>
            <a:r>
              <a:rPr lang="en-US" dirty="0"/>
              <a:t>What are your clusters?</a:t>
            </a:r>
          </a:p>
        </p:txBody>
      </p:sp>
      <p:graphicFrame>
        <p:nvGraphicFramePr>
          <p:cNvPr id="25" name="Content Placeholder 24"/>
          <p:cNvGraphicFramePr>
            <a:graphicFrameLocks noGrp="1"/>
          </p:cNvGraphicFramePr>
          <p:nvPr>
            <p:ph sz="half" idx="2"/>
            <p:extLst>
              <p:ext uri="{D42A27DB-BD31-4B8C-83A1-F6EECF244321}">
                <p14:modId xmlns:p14="http://schemas.microsoft.com/office/powerpoint/2010/main" val="1617326631"/>
              </p:ext>
            </p:extLst>
          </p:nvPr>
        </p:nvGraphicFramePr>
        <p:xfrm>
          <a:off x="4915532" y="1595377"/>
          <a:ext cx="3403602" cy="2779649"/>
        </p:xfrm>
        <a:graphic>
          <a:graphicData uri="http://schemas.openxmlformats.org/drawingml/2006/table">
            <a:tbl>
              <a:tblPr firstRow="1" bandRow="1">
                <a:tableStyleId>{5C22544A-7EE6-4342-B048-85BDC9FD1C3A}</a:tableStyleId>
              </a:tblPr>
              <a:tblGrid>
                <a:gridCol w="1137921">
                  <a:extLst>
                    <a:ext uri="{9D8B030D-6E8A-4147-A177-3AD203B41FA5}">
                      <a16:colId xmlns:a16="http://schemas.microsoft.com/office/drawing/2014/main" val="20000"/>
                    </a:ext>
                  </a:extLst>
                </a:gridCol>
                <a:gridCol w="2265681">
                  <a:extLst>
                    <a:ext uri="{9D8B030D-6E8A-4147-A177-3AD203B41FA5}">
                      <a16:colId xmlns:a16="http://schemas.microsoft.com/office/drawing/2014/main" val="20001"/>
                    </a:ext>
                  </a:extLst>
                </a:gridCol>
              </a:tblGrid>
              <a:tr h="585089">
                <a:tc>
                  <a:txBody>
                    <a:bodyPr/>
                    <a:lstStyle/>
                    <a:p>
                      <a:r>
                        <a:rPr lang="en-US" dirty="0"/>
                        <a:t>Cluster</a:t>
                      </a:r>
                    </a:p>
                  </a:txBody>
                  <a:tcPr/>
                </a:tc>
                <a:tc>
                  <a:txBody>
                    <a:bodyPr/>
                    <a:lstStyle/>
                    <a:p>
                      <a:r>
                        <a:rPr lang="en-US" dirty="0"/>
                        <a:t>Meaning</a:t>
                      </a:r>
                    </a:p>
                  </a:txBody>
                  <a:tcPr/>
                </a:tc>
                <a:extLst>
                  <a:ext uri="{0D108BD9-81ED-4DB2-BD59-A6C34878D82A}">
                    <a16:rowId xmlns:a16="http://schemas.microsoft.com/office/drawing/2014/main" val="10000"/>
                  </a:ext>
                </a:extLst>
              </a:tr>
              <a:tr h="585089">
                <a:tc>
                  <a:txBody>
                    <a:bodyPr/>
                    <a:lstStyle/>
                    <a:p>
                      <a:r>
                        <a:rPr lang="en-US" dirty="0"/>
                        <a:t>1</a:t>
                      </a:r>
                    </a:p>
                  </a:txBody>
                  <a:tcPr/>
                </a:tc>
                <a:tc>
                  <a:txBody>
                    <a:bodyPr/>
                    <a:lstStyle/>
                    <a:p>
                      <a:r>
                        <a:rPr lang="en-US" dirty="0"/>
                        <a:t>Long </a:t>
                      </a:r>
                      <a:r>
                        <a:rPr lang="en-US" dirty="0" err="1"/>
                        <a:t>petaled</a:t>
                      </a:r>
                      <a:r>
                        <a:rPr lang="en-US" dirty="0"/>
                        <a:t> flowers best</a:t>
                      </a:r>
                      <a:r>
                        <a:rPr lang="en-US" baseline="0" dirty="0"/>
                        <a:t> for hillsides</a:t>
                      </a:r>
                      <a:endParaRPr lang="en-US" dirty="0"/>
                    </a:p>
                  </a:txBody>
                  <a:tcPr/>
                </a:tc>
                <a:extLst>
                  <a:ext uri="{0D108BD9-81ED-4DB2-BD59-A6C34878D82A}">
                    <a16:rowId xmlns:a16="http://schemas.microsoft.com/office/drawing/2014/main" val="10001"/>
                  </a:ext>
                </a:extLst>
              </a:tr>
              <a:tr h="585089">
                <a:tc>
                  <a:txBody>
                    <a:bodyPr/>
                    <a:lstStyle/>
                    <a:p>
                      <a:r>
                        <a:rPr lang="en-US" dirty="0"/>
                        <a:t>2</a:t>
                      </a:r>
                    </a:p>
                  </a:txBody>
                  <a:tcPr/>
                </a:tc>
                <a:tc>
                  <a:txBody>
                    <a:bodyPr/>
                    <a:lstStyle/>
                    <a:p>
                      <a:r>
                        <a:rPr lang="en-US" dirty="0"/>
                        <a:t>Medium flowers useful for massing</a:t>
                      </a:r>
                    </a:p>
                  </a:txBody>
                  <a:tcPr/>
                </a:tc>
                <a:extLst>
                  <a:ext uri="{0D108BD9-81ED-4DB2-BD59-A6C34878D82A}">
                    <a16:rowId xmlns:a16="http://schemas.microsoft.com/office/drawing/2014/main" val="10002"/>
                  </a:ext>
                </a:extLst>
              </a:tr>
              <a:tr h="585089">
                <a:tc>
                  <a:txBody>
                    <a:bodyPr/>
                    <a:lstStyle/>
                    <a:p>
                      <a:r>
                        <a:rPr lang="en-US" dirty="0"/>
                        <a:t>3</a:t>
                      </a:r>
                    </a:p>
                  </a:txBody>
                  <a:tcPr/>
                </a:tc>
                <a:tc>
                  <a:txBody>
                    <a:bodyPr/>
                    <a:lstStyle/>
                    <a:p>
                      <a:r>
                        <a:rPr lang="en-US" dirty="0"/>
                        <a:t>Small</a:t>
                      </a:r>
                      <a:r>
                        <a:rPr lang="en-US" baseline="0" dirty="0"/>
                        <a:t> flowers great near homes</a:t>
                      </a:r>
                      <a:endParaRPr lang="en-US" dirty="0"/>
                    </a:p>
                  </a:txBody>
                  <a:tcPr/>
                </a:tc>
                <a:extLst>
                  <a:ext uri="{0D108BD9-81ED-4DB2-BD59-A6C34878D82A}">
                    <a16:rowId xmlns:a16="http://schemas.microsoft.com/office/drawing/2014/main" val="10003"/>
                  </a:ext>
                </a:extLst>
              </a:tr>
            </a:tbl>
          </a:graphicData>
        </a:graphic>
      </p:graphicFrame>
      <p:sp>
        <p:nvSpPr>
          <p:cNvPr id="8" name="Text Placeholder 7"/>
          <p:cNvSpPr>
            <a:spLocks noGrp="1"/>
          </p:cNvSpPr>
          <p:nvPr>
            <p:ph type="body" sz="quarter" idx="3"/>
          </p:nvPr>
        </p:nvSpPr>
        <p:spPr>
          <a:xfrm>
            <a:off x="4779494" y="1012178"/>
            <a:ext cx="4041775" cy="639762"/>
          </a:xfrm>
        </p:spPr>
        <p:txBody>
          <a:bodyPr/>
          <a:lstStyle/>
          <a:p>
            <a:r>
              <a:rPr lang="en-US" dirty="0"/>
              <a:t>What do your clusters mean?</a:t>
            </a:r>
          </a:p>
        </p:txBody>
      </p:sp>
      <p:sp>
        <p:nvSpPr>
          <p:cNvPr id="5" name="Slide Number Placeholder 4"/>
          <p:cNvSpPr>
            <a:spLocks noGrp="1"/>
          </p:cNvSpPr>
          <p:nvPr>
            <p:ph type="sldNum" sz="quarter" idx="12"/>
          </p:nvPr>
        </p:nvSpPr>
        <p:spPr/>
        <p:txBody>
          <a:bodyPr/>
          <a:lstStyle/>
          <a:p>
            <a:fld id="{EA1E5914-59AA-0F4C-8D89-5ECCA83988DE}" type="slidenum">
              <a:rPr lang="en-US" smtClean="0"/>
              <a:t>5</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69" y="1678203"/>
            <a:ext cx="4376283" cy="78412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5" name="Straight Arrow Connector 14"/>
          <p:cNvCxnSpPr/>
          <p:nvPr/>
        </p:nvCxnSpPr>
        <p:spPr>
          <a:xfrm>
            <a:off x="510389" y="2179626"/>
            <a:ext cx="914400" cy="1198879"/>
          </a:xfrm>
          <a:prstGeom prst="straightConnector1">
            <a:avLst/>
          </a:prstGeom>
          <a:ln>
            <a:solidFill>
              <a:srgbClr val="CD099A"/>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0389" y="2402285"/>
            <a:ext cx="3312160" cy="1288186"/>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0389" y="2067865"/>
            <a:ext cx="2458720" cy="1144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39563" y="4389621"/>
            <a:ext cx="4123843" cy="1200329"/>
          </a:xfrm>
          <a:prstGeom prst="rect">
            <a:avLst/>
          </a:prstGeom>
          <a:noFill/>
        </p:spPr>
        <p:txBody>
          <a:bodyPr wrap="square" rtlCol="0">
            <a:spAutoFit/>
          </a:bodyPr>
          <a:lstStyle/>
          <a:p>
            <a:r>
              <a:rPr lang="en-US" i="1" dirty="0">
                <a:solidFill>
                  <a:schemeClr val="accent6"/>
                </a:solidFill>
              </a:rPr>
              <a:t>State this in plain words that non-technical users can understand.  Try using pictures or labels to summarize each cluster.</a:t>
            </a:r>
          </a:p>
        </p:txBody>
      </p:sp>
      <p:sp>
        <p:nvSpPr>
          <p:cNvPr id="27" name="TextBox 26"/>
          <p:cNvSpPr txBox="1"/>
          <p:nvPr/>
        </p:nvSpPr>
        <p:spPr>
          <a:xfrm>
            <a:off x="4852789" y="5589950"/>
            <a:ext cx="3014028" cy="923330"/>
          </a:xfrm>
          <a:prstGeom prst="rect">
            <a:avLst/>
          </a:prstGeom>
          <a:noFill/>
        </p:spPr>
        <p:txBody>
          <a:bodyPr wrap="square" rtlCol="0">
            <a:spAutoFit/>
          </a:bodyPr>
          <a:lstStyle/>
          <a:p>
            <a:r>
              <a:rPr lang="en-US" i="1" dirty="0">
                <a:solidFill>
                  <a:srgbClr val="F79646"/>
                </a:solidFill>
              </a:rPr>
              <a:t>Experiment with tables and graphs to illustrate and contrast the clusters</a:t>
            </a:r>
          </a:p>
        </p:txBody>
      </p:sp>
    </p:spTree>
    <p:extLst>
      <p:ext uri="{BB962C8B-B14F-4D97-AF65-F5344CB8AC3E}">
        <p14:creationId xmlns:p14="http://schemas.microsoft.com/office/powerpoint/2010/main" val="170692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56" y="11440"/>
            <a:ext cx="7858042" cy="971983"/>
          </a:xfrm>
        </p:spPr>
        <p:txBody>
          <a:bodyPr>
            <a:normAutofit/>
          </a:bodyPr>
          <a:lstStyle/>
          <a:p>
            <a:r>
              <a:rPr lang="en-US" dirty="0"/>
              <a:t>Customer Segmentation</a:t>
            </a:r>
            <a:endParaRPr lang="en-US" u="sng" dirty="0"/>
          </a:p>
        </p:txBody>
      </p:sp>
      <p:sp>
        <p:nvSpPr>
          <p:cNvPr id="6" name="Text Placeholder 5"/>
          <p:cNvSpPr>
            <a:spLocks noGrp="1"/>
          </p:cNvSpPr>
          <p:nvPr>
            <p:ph type="body" idx="1"/>
          </p:nvPr>
        </p:nvSpPr>
        <p:spPr>
          <a:xfrm>
            <a:off x="230519" y="778285"/>
            <a:ext cx="4040188" cy="639762"/>
          </a:xfrm>
        </p:spPr>
        <p:txBody>
          <a:bodyPr/>
          <a:lstStyle/>
          <a:p>
            <a:r>
              <a:rPr lang="en-US" dirty="0"/>
              <a:t>What are your clusters?</a:t>
            </a:r>
          </a:p>
        </p:txBody>
      </p:sp>
      <p:graphicFrame>
        <p:nvGraphicFramePr>
          <p:cNvPr id="25" name="Content Placeholder 24"/>
          <p:cNvGraphicFramePr>
            <a:graphicFrameLocks noGrp="1"/>
          </p:cNvGraphicFramePr>
          <p:nvPr>
            <p:ph sz="half" idx="2"/>
            <p:extLst>
              <p:ext uri="{D42A27DB-BD31-4B8C-83A1-F6EECF244321}">
                <p14:modId xmlns:p14="http://schemas.microsoft.com/office/powerpoint/2010/main" val="4201191736"/>
              </p:ext>
            </p:extLst>
          </p:nvPr>
        </p:nvGraphicFramePr>
        <p:xfrm>
          <a:off x="4300621" y="1555039"/>
          <a:ext cx="4275966" cy="4443119"/>
        </p:xfrm>
        <a:graphic>
          <a:graphicData uri="http://schemas.openxmlformats.org/drawingml/2006/table">
            <a:tbl>
              <a:tblPr firstRow="1" bandRow="1">
                <a:tableStyleId>{5C22544A-7EE6-4342-B048-85BDC9FD1C3A}</a:tableStyleId>
              </a:tblPr>
              <a:tblGrid>
                <a:gridCol w="664378">
                  <a:extLst>
                    <a:ext uri="{9D8B030D-6E8A-4147-A177-3AD203B41FA5}">
                      <a16:colId xmlns:a16="http://schemas.microsoft.com/office/drawing/2014/main" val="20000"/>
                    </a:ext>
                  </a:extLst>
                </a:gridCol>
                <a:gridCol w="1386862">
                  <a:extLst>
                    <a:ext uri="{9D8B030D-6E8A-4147-A177-3AD203B41FA5}">
                      <a16:colId xmlns:a16="http://schemas.microsoft.com/office/drawing/2014/main" val="2977349492"/>
                    </a:ext>
                  </a:extLst>
                </a:gridCol>
                <a:gridCol w="2224726">
                  <a:extLst>
                    <a:ext uri="{9D8B030D-6E8A-4147-A177-3AD203B41FA5}">
                      <a16:colId xmlns:a16="http://schemas.microsoft.com/office/drawing/2014/main" val="20001"/>
                    </a:ext>
                  </a:extLst>
                </a:gridCol>
              </a:tblGrid>
              <a:tr h="450239">
                <a:tc>
                  <a:txBody>
                    <a:bodyPr/>
                    <a:lstStyle/>
                    <a:p>
                      <a:r>
                        <a:rPr lang="en-US" dirty="0"/>
                        <a:t>#</a:t>
                      </a:r>
                    </a:p>
                  </a:txBody>
                  <a:tcPr/>
                </a:tc>
                <a:tc>
                  <a:txBody>
                    <a:bodyPr/>
                    <a:lstStyle/>
                    <a:p>
                      <a:r>
                        <a:rPr lang="en-US" dirty="0"/>
                        <a:t>Title</a:t>
                      </a:r>
                    </a:p>
                  </a:txBody>
                  <a:tcPr/>
                </a:tc>
                <a:tc>
                  <a:txBody>
                    <a:bodyPr/>
                    <a:lstStyle/>
                    <a:p>
                      <a:r>
                        <a:rPr lang="en-US" dirty="0"/>
                        <a:t>Meaning</a:t>
                      </a:r>
                    </a:p>
                  </a:txBody>
                  <a:tcPr/>
                </a:tc>
                <a:extLst>
                  <a:ext uri="{0D108BD9-81ED-4DB2-BD59-A6C34878D82A}">
                    <a16:rowId xmlns:a16="http://schemas.microsoft.com/office/drawing/2014/main" val="10000"/>
                  </a:ext>
                </a:extLst>
              </a:tr>
              <a:tr h="585089">
                <a:tc>
                  <a:txBody>
                    <a:bodyPr/>
                    <a:lstStyle/>
                    <a:p>
                      <a:r>
                        <a:rPr lang="en-US" sz="1600" dirty="0"/>
                        <a:t>1</a:t>
                      </a:r>
                    </a:p>
                  </a:txBody>
                  <a:tcPr/>
                </a:tc>
                <a:tc>
                  <a:txBody>
                    <a:bodyPr/>
                    <a:lstStyle/>
                    <a:p>
                      <a:r>
                        <a:rPr lang="en-US" sz="1400" dirty="0"/>
                        <a:t>Nippy-Zippy</a:t>
                      </a:r>
                    </a:p>
                  </a:txBody>
                  <a:tcPr/>
                </a:tc>
                <a:tc>
                  <a:txBody>
                    <a:bodyPr/>
                    <a:lstStyle/>
                    <a:p>
                      <a:r>
                        <a:rPr lang="en-US" sz="1400" dirty="0"/>
                        <a:t>Performance driven, looking for a driving experience and the best features</a:t>
                      </a:r>
                    </a:p>
                  </a:txBody>
                  <a:tcPr/>
                </a:tc>
                <a:extLst>
                  <a:ext uri="{0D108BD9-81ED-4DB2-BD59-A6C34878D82A}">
                    <a16:rowId xmlns:a16="http://schemas.microsoft.com/office/drawing/2014/main" val="10001"/>
                  </a:ext>
                </a:extLst>
              </a:tr>
              <a:tr h="629769">
                <a:tc>
                  <a:txBody>
                    <a:bodyPr/>
                    <a:lstStyle/>
                    <a:p>
                      <a:r>
                        <a:rPr lang="en-US" sz="1600" dirty="0"/>
                        <a:t>2</a:t>
                      </a:r>
                    </a:p>
                  </a:txBody>
                  <a:tcPr/>
                </a:tc>
                <a:tc>
                  <a:txBody>
                    <a:bodyPr/>
                    <a:lstStyle/>
                    <a:p>
                      <a:r>
                        <a:rPr lang="en-US" sz="1400" dirty="0"/>
                        <a:t>Fashionista</a:t>
                      </a:r>
                    </a:p>
                  </a:txBody>
                  <a:tcPr/>
                </a:tc>
                <a:tc>
                  <a:txBody>
                    <a:bodyPr/>
                    <a:lstStyle/>
                    <a:p>
                      <a:r>
                        <a:rPr lang="en-US" sz="1400"/>
                        <a:t>Think of their car as an identity statement, trend conscious, like to stand out, and are mainly city drivers</a:t>
                      </a:r>
                    </a:p>
                  </a:txBody>
                  <a:tcPr/>
                </a:tc>
                <a:extLst>
                  <a:ext uri="{0D108BD9-81ED-4DB2-BD59-A6C34878D82A}">
                    <a16:rowId xmlns:a16="http://schemas.microsoft.com/office/drawing/2014/main" val="10002"/>
                  </a:ext>
                </a:extLst>
              </a:tr>
              <a:tr h="585089">
                <a:tc>
                  <a:txBody>
                    <a:bodyPr/>
                    <a:lstStyle/>
                    <a:p>
                      <a:r>
                        <a:rPr lang="en-US" sz="1600" dirty="0"/>
                        <a:t>3</a:t>
                      </a:r>
                    </a:p>
                  </a:txBody>
                  <a:tcPr/>
                </a:tc>
                <a:tc>
                  <a:txBody>
                    <a:bodyPr/>
                    <a:lstStyle/>
                    <a:p>
                      <a:r>
                        <a:rPr lang="en-US" sz="1400" dirty="0"/>
                        <a:t>Practical</a:t>
                      </a:r>
                    </a:p>
                  </a:txBody>
                  <a:tcPr/>
                </a:tc>
                <a:tc>
                  <a:txBody>
                    <a:bodyPr/>
                    <a:lstStyle/>
                    <a:p>
                      <a:r>
                        <a:rPr lang="en-US" sz="1400" dirty="0"/>
                        <a:t>Comfort driven, not big on fashion.  More utility driven and looking for dependability</a:t>
                      </a:r>
                    </a:p>
                  </a:txBody>
                  <a:tcPr/>
                </a:tc>
                <a:extLst>
                  <a:ext uri="{0D108BD9-81ED-4DB2-BD59-A6C34878D82A}">
                    <a16:rowId xmlns:a16="http://schemas.microsoft.com/office/drawing/2014/main" val="10003"/>
                  </a:ext>
                </a:extLst>
              </a:tr>
              <a:tr h="585089">
                <a:tc>
                  <a:txBody>
                    <a:bodyPr/>
                    <a:lstStyle/>
                    <a:p>
                      <a:r>
                        <a:rPr lang="en-US" sz="1600" dirty="0"/>
                        <a:t>4</a:t>
                      </a:r>
                    </a:p>
                  </a:txBody>
                  <a:tcPr/>
                </a:tc>
                <a:tc>
                  <a:txBody>
                    <a:bodyPr/>
                    <a:lstStyle/>
                    <a:p>
                      <a:r>
                        <a:rPr lang="en-US" sz="1400" dirty="0"/>
                        <a:t>Road Tripper</a:t>
                      </a:r>
                    </a:p>
                  </a:txBody>
                  <a:tcPr/>
                </a:tc>
                <a:tc>
                  <a:txBody>
                    <a:bodyPr/>
                    <a:lstStyle/>
                    <a:p>
                      <a:r>
                        <a:rPr lang="en-US" sz="1400" dirty="0"/>
                        <a:t>Expect to get a lot of miles out of their vehicle. Place no value in fashion</a:t>
                      </a:r>
                    </a:p>
                    <a:p>
                      <a:endParaRPr lang="en-US" sz="1400" dirty="0"/>
                    </a:p>
                  </a:txBody>
                  <a:tcPr/>
                </a:tc>
                <a:extLst>
                  <a:ext uri="{0D108BD9-81ED-4DB2-BD59-A6C34878D82A}">
                    <a16:rowId xmlns:a16="http://schemas.microsoft.com/office/drawing/2014/main" val="619167056"/>
                  </a:ext>
                </a:extLst>
              </a:tr>
            </a:tbl>
          </a:graphicData>
        </a:graphic>
      </p:graphicFrame>
      <p:sp>
        <p:nvSpPr>
          <p:cNvPr id="8" name="Text Placeholder 7"/>
          <p:cNvSpPr>
            <a:spLocks noGrp="1"/>
          </p:cNvSpPr>
          <p:nvPr>
            <p:ph type="body" sz="quarter" idx="3"/>
          </p:nvPr>
        </p:nvSpPr>
        <p:spPr>
          <a:xfrm>
            <a:off x="4497302" y="778285"/>
            <a:ext cx="4041775" cy="639762"/>
          </a:xfrm>
        </p:spPr>
        <p:txBody>
          <a:bodyPr/>
          <a:lstStyle/>
          <a:p>
            <a:r>
              <a:rPr lang="en-US" dirty="0"/>
              <a:t>What do your clusters mean?</a:t>
            </a:r>
          </a:p>
        </p:txBody>
      </p:sp>
      <p:sp>
        <p:nvSpPr>
          <p:cNvPr id="5" name="Slide Number Placeholder 4"/>
          <p:cNvSpPr>
            <a:spLocks noGrp="1"/>
          </p:cNvSpPr>
          <p:nvPr>
            <p:ph type="sldNum" sz="quarter" idx="12"/>
          </p:nvPr>
        </p:nvSpPr>
        <p:spPr/>
        <p:txBody>
          <a:bodyPr/>
          <a:lstStyle/>
          <a:p>
            <a:fld id="{EA1E5914-59AA-0F4C-8D89-5ECCA83988DE}" type="slidenum">
              <a:rPr lang="en-US" smtClean="0"/>
              <a:t>6</a:t>
            </a:fld>
            <a:endParaRPr lang="en-US"/>
          </a:p>
        </p:txBody>
      </p:sp>
      <p:pic>
        <p:nvPicPr>
          <p:cNvPr id="19" name="Picture 2" descr="https://lh6.googleusercontent.com/VixHdfGrQRmcIuYgWlmmr8RT0ROncXj5wNa3bpEtQfSmTdH9wHRIzn1Yi95ggrC1lnIVNt1K3nC6LE9mbhM-zg72pqzf38ZSlzczdtqiEPJvX_puc_wjLHyfmvRQvIly23GI0zXf">
            <a:extLst>
              <a:ext uri="{FF2B5EF4-FFF2-40B4-BE49-F238E27FC236}">
                <a16:creationId xmlns:a16="http://schemas.microsoft.com/office/drawing/2014/main" id="{A0AFA779-6199-4F22-B893-84D3243AF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77" y="3767657"/>
            <a:ext cx="3640195" cy="26876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lh6.googleusercontent.com/-IfvYMe_tcr2NFt5zekZpEQG3vQNcaJavVp_oOV2gP1oPzwm5Ff2FxCe0BzKardDI5SF19qVu2zrVwUcP0xKyR7dreHFJF85HuieCUS9g6qgi-MbENEPWUtOS_atyLsLYuMCyhLU">
            <a:extLst>
              <a:ext uri="{FF2B5EF4-FFF2-40B4-BE49-F238E27FC236}">
                <a16:creationId xmlns:a16="http://schemas.microsoft.com/office/drawing/2014/main" id="{BF300C88-057F-4BFD-88E5-C26D1D6C9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20" y="1322332"/>
            <a:ext cx="3530776" cy="268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14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2641-0D1E-4232-86CF-E74672B3DAB9}"/>
              </a:ext>
            </a:extLst>
          </p:cNvPr>
          <p:cNvSpPr>
            <a:spLocks noGrp="1"/>
          </p:cNvSpPr>
          <p:nvPr>
            <p:ph type="title"/>
          </p:nvPr>
        </p:nvSpPr>
        <p:spPr>
          <a:xfrm>
            <a:off x="565049" y="201828"/>
            <a:ext cx="7772400" cy="763414"/>
          </a:xfrm>
        </p:spPr>
        <p:txBody>
          <a:bodyPr/>
          <a:lstStyle/>
          <a:p>
            <a:endParaRPr lang="en-US" dirty="0"/>
          </a:p>
        </p:txBody>
      </p:sp>
      <p:pic>
        <p:nvPicPr>
          <p:cNvPr id="7" name="Picture 2" descr="https://lh6.googleusercontent.com/VixHdfGrQRmcIuYgWlmmr8RT0ROncXj5wNa3bpEtQfSmTdH9wHRIzn1Yi95ggrC1lnIVNt1K3nC6LE9mbhM-zg72pqzf38ZSlzczdtqiEPJvX_puc_wjLHyfmvRQvIly23GI0zXf">
            <a:extLst>
              <a:ext uri="{FF2B5EF4-FFF2-40B4-BE49-F238E27FC236}">
                <a16:creationId xmlns:a16="http://schemas.microsoft.com/office/drawing/2014/main" id="{58D0E903-1630-498B-9D29-932F1DE2C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502" y="1036260"/>
            <a:ext cx="3765449" cy="278016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lh4.googleusercontent.com/3o6qaQsrumGEYZjoyoL_4-EsUguMXqTyqN8McnH6lalCQE8ykHHZQDIIQEcaZeqULEXlZm9Rw6OHuNhkVxBbU0OB8HY1JGDlN5ZazWpaFAVZ8qx1EuDydVIs6lTJu8wmB6fGaN3Z">
            <a:extLst>
              <a:ext uri="{FF2B5EF4-FFF2-40B4-BE49-F238E27FC236}">
                <a16:creationId xmlns:a16="http://schemas.microsoft.com/office/drawing/2014/main" id="{70B5AA9A-4121-4DFE-B3FF-DE3BCD3A8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49" y="880400"/>
            <a:ext cx="3765449" cy="27801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IfvYMe_tcr2NFt5zekZpEQG3vQNcaJavVp_oOV2gP1oPzwm5Ff2FxCe0BzKardDI5SF19qVu2zrVwUcP0xKyR7dreHFJF85HuieCUS9g6qgi-MbENEPWUtOS_atyLsLYuMCyhLU">
            <a:extLst>
              <a:ext uri="{FF2B5EF4-FFF2-40B4-BE49-F238E27FC236}">
                <a16:creationId xmlns:a16="http://schemas.microsoft.com/office/drawing/2014/main" id="{F5B377A9-379A-4110-BC1C-E3E445312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3154" y="3660569"/>
            <a:ext cx="4145170" cy="315537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36tlnSOoii3td2uc65q1x9fGQePqfQGNJgsUrl5fkOPAmfxdVRitb22TTB6U8Q6EDIIhk25DPnws_RVTy8TcSgexpgEXHxUq_QsB28XvkoV_7GSk5d76IPXjfCQjdTBYX1uH4n7j">
            <a:extLst>
              <a:ext uri="{FF2B5EF4-FFF2-40B4-BE49-F238E27FC236}">
                <a16:creationId xmlns:a16="http://schemas.microsoft.com/office/drawing/2014/main" id="{D1F40102-2F8A-440D-891C-807D6024F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377" y="3806031"/>
            <a:ext cx="2941163" cy="217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29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179" y="65989"/>
            <a:ext cx="7270423" cy="1055802"/>
          </a:xfrm>
        </p:spPr>
        <p:txBody>
          <a:bodyPr>
            <a:normAutofit/>
          </a:bodyPr>
          <a:lstStyle/>
          <a:p>
            <a:r>
              <a:rPr lang="en-US" sz="3600" dirty="0"/>
              <a:t>Recommendation of Clustering Solution</a:t>
            </a:r>
          </a:p>
        </p:txBody>
      </p:sp>
      <p:sp>
        <p:nvSpPr>
          <p:cNvPr id="3" name="Content Placeholder 2"/>
          <p:cNvSpPr>
            <a:spLocks noGrp="1"/>
          </p:cNvSpPr>
          <p:nvPr>
            <p:ph idx="1"/>
          </p:nvPr>
        </p:nvSpPr>
        <p:spPr/>
        <p:txBody>
          <a:bodyPr>
            <a:normAutofit fontScale="92500" lnSpcReduction="20000"/>
          </a:bodyPr>
          <a:lstStyle/>
          <a:p>
            <a:r>
              <a:rPr lang="en-US" dirty="0"/>
              <a:t>There is a strong association between the cluster solution and the species of Iris.</a:t>
            </a:r>
          </a:p>
          <a:p>
            <a:pPr lvl="1"/>
            <a:r>
              <a:rPr lang="en-US" dirty="0"/>
              <a:t>Our confusion matrix shows a strong relationship between “1” and </a:t>
            </a:r>
            <a:r>
              <a:rPr lang="en-US" dirty="0" err="1"/>
              <a:t>versicolor</a:t>
            </a:r>
            <a:r>
              <a:rPr lang="en-US" dirty="0"/>
              <a:t>, “2” and </a:t>
            </a:r>
            <a:r>
              <a:rPr lang="en-US" dirty="0" err="1"/>
              <a:t>setosa</a:t>
            </a:r>
            <a:r>
              <a:rPr lang="en-US" dirty="0"/>
              <a:t>, and “3” and </a:t>
            </a:r>
            <a:r>
              <a:rPr lang="en-US" dirty="0" err="1"/>
              <a:t>virginica</a:t>
            </a:r>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a:p>
            <a:r>
              <a:rPr lang="en-US" dirty="0"/>
              <a:t>The validity of our clustering solution is demonstrated by our ability predict the taxonomy developed by expert botanists.</a:t>
            </a:r>
          </a:p>
        </p:txBody>
      </p:sp>
      <p:sp>
        <p:nvSpPr>
          <p:cNvPr id="4" name="Slide Number Placeholder 3"/>
          <p:cNvSpPr>
            <a:spLocks noGrp="1"/>
          </p:cNvSpPr>
          <p:nvPr>
            <p:ph type="sldNum" sz="quarter" idx="12"/>
          </p:nvPr>
        </p:nvSpPr>
        <p:spPr/>
        <p:txBody>
          <a:bodyPr/>
          <a:lstStyle/>
          <a:p>
            <a:fld id="{EA1E5914-59AA-0F4C-8D89-5ECCA83988DE}"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2272017" y="3198163"/>
            <a:ext cx="3683000" cy="1511300"/>
          </a:xfrm>
          <a:prstGeom prst="rect">
            <a:avLst/>
          </a:prstGeom>
        </p:spPr>
      </p:pic>
    </p:spTree>
    <p:extLst>
      <p:ext uri="{BB962C8B-B14F-4D97-AF65-F5344CB8AC3E}">
        <p14:creationId xmlns:p14="http://schemas.microsoft.com/office/powerpoint/2010/main" val="354814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179" y="65989"/>
            <a:ext cx="7270423" cy="1055802"/>
          </a:xfrm>
        </p:spPr>
        <p:txBody>
          <a:bodyPr>
            <a:normAutofit/>
          </a:bodyPr>
          <a:lstStyle/>
          <a:p>
            <a:r>
              <a:rPr lang="en-US" sz="3600" dirty="0"/>
              <a:t>Recommendation of Clustering Solution</a:t>
            </a:r>
          </a:p>
        </p:txBody>
      </p:sp>
      <p:sp>
        <p:nvSpPr>
          <p:cNvPr id="3" name="Content Placeholder 2"/>
          <p:cNvSpPr>
            <a:spLocks noGrp="1"/>
          </p:cNvSpPr>
          <p:nvPr>
            <p:ph idx="1"/>
          </p:nvPr>
        </p:nvSpPr>
        <p:spPr>
          <a:xfrm>
            <a:off x="685800" y="1121792"/>
            <a:ext cx="7772400" cy="2636476"/>
          </a:xfrm>
        </p:spPr>
        <p:txBody>
          <a:bodyPr>
            <a:normAutofit fontScale="77500" lnSpcReduction="20000"/>
          </a:bodyPr>
          <a:lstStyle/>
          <a:p>
            <a:r>
              <a:rPr lang="en-US" dirty="0"/>
              <a:t>We recommend clustering on psychographic dimensions.</a:t>
            </a:r>
          </a:p>
          <a:p>
            <a:r>
              <a:rPr lang="en-US" dirty="0"/>
              <a:t>Cluster 2 (Fashionistas) is the recommended segment to target as it has the greatest number of choosers and neutrals who can be influenced.  This segment also aligns with the target audience that Ford is trying to win over from the Renault Twingo. </a:t>
            </a:r>
          </a:p>
          <a:p>
            <a:r>
              <a:rPr lang="en-US" dirty="0"/>
              <a:t>Cluster 1 (Nippy-Zippy) appears to be the natural buyers for the Ford Ka, with 56% of individuals rating the car in the top 3 and 31% rating it in the middle.</a:t>
            </a:r>
          </a:p>
          <a:p>
            <a:pPr lvl="1"/>
            <a:r>
              <a:rPr lang="en-US" dirty="0"/>
              <a:t>However, this cluster is relatively small and thus should be a secondary focus for Ford.</a:t>
            </a:r>
          </a:p>
          <a:p>
            <a:pPr lvl="1"/>
            <a:r>
              <a:rPr lang="en-US" dirty="0"/>
              <a:t>In addition, the cluster is fundamentally different than Cluster 2, so creative marketing will be required to reach both segments at the same time.</a:t>
            </a:r>
          </a:p>
          <a:p>
            <a:pPr lvl="1"/>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EA1E5914-59AA-0F4C-8D89-5ECCA83988DE}" type="slidenum">
              <a:rPr lang="en-US" smtClean="0"/>
              <a:pPr/>
              <a:t>9</a:t>
            </a:fld>
            <a:endParaRPr lang="en-US" dirty="0"/>
          </a:p>
        </p:txBody>
      </p:sp>
      <p:pic>
        <p:nvPicPr>
          <p:cNvPr id="6" name="Picture 6" descr="https://lh5.googleusercontent.com/36tlnSOoii3td2uc65q1x9fGQePqfQGNJgsUrl5fkOPAmfxdVRitb22TTB6U8Q6EDIIhk25DPnws_RVTy8TcSgexpgEXHxUq_QsB28XvkoV_7GSk5d76IPXjfCQjdTBYX1uH4n7j">
            <a:extLst>
              <a:ext uri="{FF2B5EF4-FFF2-40B4-BE49-F238E27FC236}">
                <a16:creationId xmlns:a16="http://schemas.microsoft.com/office/drawing/2014/main" id="{2C3B87E2-F327-4E35-93F6-D79EB59A73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012" r="14473" b="25409"/>
          <a:stretch/>
        </p:blipFill>
        <p:spPr bwMode="auto">
          <a:xfrm>
            <a:off x="2709644" y="3515677"/>
            <a:ext cx="3724711" cy="290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614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180</TotalTime>
  <Words>606</Words>
  <Application>Microsoft Office PowerPoint</Application>
  <PresentationFormat>On-screen Show (4:3)</PresentationFormat>
  <Paragraphs>83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Rockwell Condensed</vt:lpstr>
      <vt:lpstr>Wingdings</vt:lpstr>
      <vt:lpstr>Wood Type</vt:lpstr>
      <vt:lpstr>Marketing the Ford Ka</vt:lpstr>
      <vt:lpstr>PowerPoint Presentation</vt:lpstr>
      <vt:lpstr>Visualizing our Data</vt:lpstr>
      <vt:lpstr>Demographic Data</vt:lpstr>
      <vt:lpstr>Customer Segmentation</vt:lpstr>
      <vt:lpstr>Customer Segmentation</vt:lpstr>
      <vt:lpstr>PowerPoint Presentation</vt:lpstr>
      <vt:lpstr>Recommendation of Clustering Solution</vt:lpstr>
      <vt:lpstr>Recommendation of Clustering Solution</vt:lpstr>
    </vt:vector>
  </TitlesOfParts>
  <Company>Carnegie Mellon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Ford Ka Template</dc:title>
  <dc:creator>Alan Montgomery</dc:creator>
  <cp:lastModifiedBy>Daniel Lesser</cp:lastModifiedBy>
  <cp:revision>7</cp:revision>
  <dcterms:created xsi:type="dcterms:W3CDTF">2017-06-29T05:58:48Z</dcterms:created>
  <dcterms:modified xsi:type="dcterms:W3CDTF">2019-03-24T22:31:04Z</dcterms:modified>
</cp:coreProperties>
</file>